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909FD4-5DC2-0DF2-F426-DC9B68914E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AF77AD5-C5F1-5551-B071-BBC4EC18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6538ABE-50AE-0A65-6F78-DC925882F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D89B-6983-4586-80A9-765F58EF426D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FB07239-FEAC-73FF-B0AC-FD37C3C87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A83D1C6-3ADA-90DC-B932-9E873F095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BF53-7CC3-4A8C-AEA0-455E14974B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6610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5D5618-6009-ED49-3CC6-6005CC9FA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E399D70-E87E-A78C-929B-5B9F6A991B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B995BF2-CF26-400B-A4B3-EE8464D6A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D89B-6983-4586-80A9-765F58EF426D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ED86E18-94E0-101A-2EE4-D43C8691E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230E685-7BA3-D0F7-8E39-1C313A361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BF53-7CC3-4A8C-AEA0-455E14974B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5910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C2F2763-8E43-90FF-F39D-D6192A3F86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5B03668-BE07-500E-A5F7-1E2B9FA3D4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3121A3B-99C2-F096-A820-B84B3DA70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D89B-6983-4586-80A9-765F58EF426D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57B3350-C458-F1BF-549C-F1B1F2616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EB0454-5FED-E1EF-ACA6-9C0749F70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BF53-7CC3-4A8C-AEA0-455E14974B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418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741A71-4E41-0A63-491D-F7BD19C24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8CB8E4F-F9DD-F2DC-2E5D-3BAD54D3B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44CAEC9-B334-284E-FB74-697FA0F88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D89B-6983-4586-80A9-765F58EF426D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876DF2F-C888-E333-A4AB-4AECE7886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F6B5556-821B-2DD2-9219-C7E3BCC44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BF53-7CC3-4A8C-AEA0-455E14974B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7745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2CBB23-79A4-2E56-18C9-A9A7FF3DE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2A02A01-B919-4EEF-827F-B12DD33CC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84F3ED2-8D27-CA8A-CE30-A3FF0FCC6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D89B-6983-4586-80A9-765F58EF426D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576D1C3-DA75-446F-47AA-9454BBE10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C642740-103C-A17A-B520-0FF33EBC6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BF53-7CC3-4A8C-AEA0-455E14974B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419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1B1097-99F9-105D-11BF-B9691130A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4AF63A6-13AF-C9A8-53D0-CE2C5C5ADD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A18EA1E-5D4A-A40B-B286-CA0E1A65BA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EABC57F-C2C7-BED0-E62C-1BA285495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D89B-6983-4586-80A9-765F58EF426D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61A29AB-FC39-967A-97B5-2AFCE6B60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4A154F3-62D5-0B95-896B-C65792E56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BF53-7CC3-4A8C-AEA0-455E14974B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1228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CB7BAD-069A-97FB-A00C-8A0A9DE13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5DD0CA3-F1B9-157B-F5AB-E44C681CC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529DD42-DEB5-D5A5-E0E7-7E811FDAC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2D16CD6-BEF0-F0F4-A267-D43939BCB6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60FB3B8-5755-D5B6-68E0-04C72AE6D9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5EB41D76-3B9D-8A5C-8EEC-2F0F0F31E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D89B-6983-4586-80A9-765F58EF426D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3CB8BD9-BB62-8946-91CE-BA38509F1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FCAB541-CA07-3D70-004C-0C37A3E0B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BF53-7CC3-4A8C-AEA0-455E14974B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947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68B2015-BE1B-D5C1-9E8C-3718E33F1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06D9AAB-5226-3BD4-505E-5D090DCA1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D89B-6983-4586-80A9-765F58EF426D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F017DEA-A310-A9B3-1E64-FAC99D004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ED1EBF5-2879-A548-35AC-DD3DE28CC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BF53-7CC3-4A8C-AEA0-455E14974B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46372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5BB24ED2-1AE6-FA8B-3352-A2BEEA03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D89B-6983-4586-80A9-765F58EF426D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38FBC61-8520-DF43-D1D4-99D9E21F9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9290DAF-D4C7-0699-5956-E7EF1E8E4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BF53-7CC3-4A8C-AEA0-455E14974B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9001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218E00-10AD-E41E-8D9E-4DBFD8B1C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41E40FD-71A3-BE93-3FA6-BCC745F9E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F2FBD25-1932-EA65-82BD-5C4930B54C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D3D89A7-ED98-447F-A3C1-C6DB6291D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D89B-6983-4586-80A9-765F58EF426D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9C8358D-FBB4-C2E9-6CB6-6746D21F4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BDF3F9E-DB7D-C2CD-45AF-4FE4D5D17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BF53-7CC3-4A8C-AEA0-455E14974B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01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480F5FC-217C-AB4F-4591-040D1E674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DD4130C-1909-FEA6-C9A3-8EB1256208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FFAF7C1-B920-CB2C-D0CB-8A2B69F705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B08D539-9EE6-69D5-8B5B-932BBD66F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BD89B-6983-4586-80A9-765F58EF426D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1CB0C2C-E01A-CAD4-89B6-12BF9959A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63BFC49-4467-9C85-9CA7-5509F5956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BF53-7CC3-4A8C-AEA0-455E14974B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632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9448A06-01C9-8A50-B4EE-7A80ED7B9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E781221-A0F6-7BF8-C12B-6C47D9E7F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314607D-466C-65EA-0A86-AA0803515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BD89B-6983-4586-80A9-765F58EF426D}" type="datetimeFigureOut">
              <a:rPr lang="nb-NO" smtClean="0"/>
              <a:t>23.01.2023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E59E97F-6A51-83D6-DDC1-6C134E5CC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4B50D60-CF13-D76C-C30D-DD59119630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BBF53-7CC3-4A8C-AEA0-455E14974B8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620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0" y="6"/>
            <a:ext cx="12191999" cy="1171849"/>
          </a:xfrm>
          <a:solidFill>
            <a:srgbClr val="000000"/>
          </a:solidFill>
        </p:spPr>
        <p:txBody>
          <a:bodyPr anchorCtr="1">
            <a:normAutofit/>
          </a:bodyPr>
          <a:lstStyle/>
          <a:p>
            <a:pPr lvl="0" algn="ctr"/>
            <a:r>
              <a:rPr lang="nb-NO" sz="2800" b="1" dirty="0">
                <a:solidFill>
                  <a:srgbClr val="FFFFFF"/>
                </a:solidFill>
              </a:rPr>
              <a:t>ØNSKEDE HOLDNINGER-VI FREMHEVER DET POSITIVE</a:t>
            </a:r>
            <a:br>
              <a:rPr lang="nb-NO" sz="2800" b="1" dirty="0">
                <a:solidFill>
                  <a:srgbClr val="FFFFFF"/>
                </a:solidFill>
              </a:rPr>
            </a:br>
            <a:endParaRPr lang="nb-NO" sz="2000" b="1" dirty="0">
              <a:solidFill>
                <a:srgbClr val="FFFFFF"/>
              </a:solidFill>
            </a:endParaRPr>
          </a:p>
        </p:txBody>
      </p:sp>
      <p:sp>
        <p:nvSpPr>
          <p:cNvPr id="4" name="TekstSylinder 5"/>
          <p:cNvSpPr txBox="1"/>
          <p:nvPr/>
        </p:nvSpPr>
        <p:spPr>
          <a:xfrm>
            <a:off x="7070328" y="5504158"/>
            <a:ext cx="4054315" cy="36933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kern="0">
                <a:solidFill>
                  <a:srgbClr val="000000"/>
                </a:solidFill>
              </a:rPr>
              <a:t>Sign. Foresatte _____________________</a:t>
            </a:r>
          </a:p>
        </p:txBody>
      </p:sp>
      <p:sp>
        <p:nvSpPr>
          <p:cNvPr id="5" name="TekstSylinder 6"/>
          <p:cNvSpPr txBox="1"/>
          <p:nvPr/>
        </p:nvSpPr>
        <p:spPr>
          <a:xfrm>
            <a:off x="7070328" y="6214376"/>
            <a:ext cx="3030207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kern="0">
                <a:solidFill>
                  <a:srgbClr val="000000"/>
                </a:solidFill>
              </a:rPr>
              <a:t>Sign. Spiller      _____________________</a:t>
            </a:r>
          </a:p>
        </p:txBody>
      </p:sp>
      <p:sp>
        <p:nvSpPr>
          <p:cNvPr id="7" name="TekstSylinder 6"/>
          <p:cNvSpPr txBox="1"/>
          <p:nvPr/>
        </p:nvSpPr>
        <p:spPr>
          <a:xfrm>
            <a:off x="6821561" y="5504163"/>
            <a:ext cx="3588023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b="1" kern="0">
                <a:solidFill>
                  <a:srgbClr val="000000"/>
                </a:solidFill>
              </a:rPr>
              <a:t>Signatur spiller/evt foresatte:</a:t>
            </a:r>
          </a:p>
        </p:txBody>
      </p:sp>
      <p:graphicFrame>
        <p:nvGraphicFramePr>
          <p:cNvPr id="6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84621"/>
              </p:ext>
            </p:extLst>
          </p:nvPr>
        </p:nvGraphicFramePr>
        <p:xfrm>
          <a:off x="0" y="1171850"/>
          <a:ext cx="12191999" cy="5686140"/>
        </p:xfrm>
        <a:graphic>
          <a:graphicData uri="http://schemas.openxmlformats.org/drawingml/2006/table">
            <a:tbl>
              <a:tblPr firstRow="1" bandRow="1">
                <a:effectLst/>
                <a:tableStyleId>{073A0DAA-6AF3-43AB-8588-CEC1D06C72B9}</a:tableStyleId>
              </a:tblPr>
              <a:tblGrid>
                <a:gridCol w="932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88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1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584">
                <a:tc>
                  <a:txBody>
                    <a:bodyPr/>
                    <a:lstStyle/>
                    <a:p>
                      <a:pPr lvl="0"/>
                      <a:r>
                        <a:rPr lang="nb-NO" dirty="0"/>
                        <a:t>Alder</a:t>
                      </a:r>
                    </a:p>
                  </a:txBody>
                  <a:tcPr marL="68580" marR="68580"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nb-NO" dirty="0"/>
                        <a:t>Spillere</a:t>
                      </a:r>
                    </a:p>
                  </a:txBody>
                  <a:tcPr marL="68580" marR="68580"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nb-NO"/>
                        <a:t>Konsekvenser</a:t>
                      </a:r>
                    </a:p>
                  </a:txBody>
                  <a:tcPr marL="68580" marR="68580"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3556">
                <a:tc>
                  <a:txBody>
                    <a:bodyPr/>
                    <a:lstStyle/>
                    <a:p>
                      <a:pPr lvl="0" algn="ctr"/>
                      <a:endParaRPr lang="nb-NO" b="1" dirty="0"/>
                    </a:p>
                    <a:p>
                      <a:pPr lvl="0" algn="ctr"/>
                      <a:r>
                        <a:rPr lang="nb-NO" b="1" dirty="0"/>
                        <a:t>12-19 år</a:t>
                      </a:r>
                    </a:p>
                  </a:txBody>
                  <a:tcPr marL="68580" marR="68580" anchor="ctr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42950" marR="0" lvl="1" indent="-28575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Wingdings"/>
                        <a:buChar char="q"/>
                        <a:tabLst/>
                      </a:pPr>
                      <a:r>
                        <a:rPr lang="nb-NO" sz="1600" baseline="0" dirty="0"/>
                        <a:t>Vi hilser på hverandre</a:t>
                      </a:r>
                    </a:p>
                    <a:p>
                      <a:pPr marL="742950" marR="0" lvl="1" indent="-28575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Wingdings"/>
                        <a:buChar char="q"/>
                        <a:tabLst/>
                      </a:pPr>
                      <a:r>
                        <a:rPr lang="nb-NO" sz="1600" baseline="0" dirty="0"/>
                        <a:t>Vi snakker positivt til hverandre</a:t>
                      </a:r>
                    </a:p>
                    <a:p>
                      <a:pPr marL="742950" marR="0" lvl="1" indent="-28575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Wingdings"/>
                        <a:buChar char="q"/>
                        <a:tabLst/>
                      </a:pPr>
                      <a:r>
                        <a:rPr lang="nb-NO" sz="1600" baseline="0" dirty="0"/>
                        <a:t>Vi respekterer dommere/trenere og motstandere ved å hilse på dem før og etter kamp.</a:t>
                      </a:r>
                    </a:p>
                    <a:p>
                      <a:pPr marL="742950" marR="0" lvl="1" indent="-28575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Wingdings"/>
                        <a:buChar char="q"/>
                        <a:tabLst/>
                      </a:pPr>
                      <a:r>
                        <a:rPr kumimoji="0" lang="nb-NO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 melder </a:t>
                      </a:r>
                      <a:r>
                        <a:rPr kumimoji="0" lang="nb-NO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avbud til trening på </a:t>
                      </a:r>
                      <a:r>
                        <a:rPr kumimoji="0" lang="nb-NO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rubic</a:t>
                      </a:r>
                      <a:endParaRPr kumimoji="0" lang="nb-NO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marR="0" lvl="1" indent="-28575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Wingdings"/>
                        <a:buChar char="q"/>
                        <a:tabLst/>
                      </a:pPr>
                      <a:r>
                        <a:rPr kumimoji="0" lang="nb-NO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 rydder utstyr sammen</a:t>
                      </a:r>
                    </a:p>
                    <a:p>
                      <a:pPr marL="742950" marR="0" lvl="1" indent="-28575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Wingdings"/>
                        <a:buChar char="q"/>
                        <a:tabLst/>
                      </a:pPr>
                      <a:r>
                        <a:rPr kumimoji="0" lang="nb-NO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 rydder etter oss i garderoben</a:t>
                      </a:r>
                    </a:p>
                    <a:p>
                      <a:pPr marL="742950" marR="0" lvl="1" indent="-28575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Wingdings"/>
                        <a:buChar char="q"/>
                        <a:tabLst/>
                      </a:pPr>
                      <a:endParaRPr kumimoji="0" lang="nb-NO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SzPct val="100000"/>
                        <a:buFont typeface="Wingdings"/>
                        <a:buNone/>
                      </a:pPr>
                      <a:endParaRPr lang="nb-NO" sz="1600" dirty="0"/>
                    </a:p>
                    <a:p>
                      <a:pPr marL="0" lvl="0" indent="0">
                        <a:buSzPct val="100000"/>
                        <a:buFont typeface="Wingdings"/>
                        <a:buNone/>
                      </a:pPr>
                      <a:endParaRPr lang="nb-NO" sz="1600" dirty="0"/>
                    </a:p>
                    <a:p>
                      <a:pPr marL="0" lvl="0" indent="0">
                        <a:buSzPct val="100000"/>
                        <a:buFont typeface="Wingdings"/>
                        <a:buNone/>
                      </a:pPr>
                      <a:endParaRPr lang="nb-NO" sz="1600" dirty="0"/>
                    </a:p>
                    <a:p>
                      <a:pPr marL="0" lvl="0" indent="0">
                        <a:buSzPct val="100000"/>
                        <a:buFont typeface="Wingdings"/>
                        <a:buNone/>
                      </a:pPr>
                      <a:endParaRPr lang="nb-NO" sz="1600" dirty="0"/>
                    </a:p>
                    <a:p>
                      <a:pPr marL="0" lvl="0" indent="0">
                        <a:buSzPct val="100000"/>
                        <a:buFont typeface="Wingdings"/>
                        <a:buNone/>
                      </a:pPr>
                      <a:endParaRPr lang="nb-NO" sz="1600" dirty="0"/>
                    </a:p>
                    <a:p>
                      <a:pPr marL="0" lvl="0" indent="0">
                        <a:buSzPct val="100000"/>
                        <a:buFont typeface="Wingdings"/>
                        <a:buNone/>
                      </a:pPr>
                      <a:endParaRPr lang="nb-NO" sz="1600" dirty="0"/>
                    </a:p>
                    <a:p>
                      <a:pPr marL="0" lvl="0" indent="0">
                        <a:buSzPct val="100000"/>
                        <a:buFont typeface="Wingdings"/>
                        <a:buNone/>
                      </a:pPr>
                      <a:endParaRPr lang="nb-NO" sz="1600" dirty="0"/>
                    </a:p>
                    <a:p>
                      <a:pPr marL="0" lvl="0" indent="0">
                        <a:buSzPct val="100000"/>
                        <a:buFont typeface="Wingdings"/>
                        <a:buNone/>
                      </a:pPr>
                      <a:endParaRPr lang="nb-NO" sz="1600" dirty="0"/>
                    </a:p>
                    <a:p>
                      <a:pPr marL="0" lvl="0" indent="0">
                        <a:buSzPct val="100000"/>
                        <a:buFont typeface="Wingdings"/>
                        <a:buNone/>
                      </a:pPr>
                      <a:endParaRPr lang="nb-NO" sz="1600" dirty="0"/>
                    </a:p>
                    <a:p>
                      <a:pPr marL="0" lvl="0" indent="0">
                        <a:buSzPct val="100000"/>
                        <a:buFont typeface="Wingdings"/>
                        <a:buNone/>
                      </a:pPr>
                      <a:endParaRPr lang="nb-NO" sz="16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  <a:endParaRPr kumimoji="0" lang="nb-NO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SzPct val="100000"/>
                        <a:buFont typeface="Wingdings"/>
                        <a:buChar char="q"/>
                      </a:pPr>
                      <a:r>
                        <a:rPr lang="nb-NO" sz="1600" b="1" baseline="0" dirty="0">
                          <a:solidFill>
                            <a:schemeClr val="tx1"/>
                          </a:solidFill>
                        </a:rPr>
                        <a:t>Vi skal alltid fremheve de som er flinke til å bidra positivt. Dette gjør vi oftest mulig i plenum, slik at andre hører det. Spillerne kan også evaluere seg selv og hverandre.</a:t>
                      </a:r>
                    </a:p>
                    <a:p>
                      <a:pPr marL="0" lvl="0" indent="0">
                        <a:buSzPct val="100000"/>
                        <a:buFont typeface="Wingdings"/>
                        <a:buNone/>
                      </a:pPr>
                      <a:endParaRPr lang="nb-NO" sz="16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lvl="0" indent="0">
                        <a:buSzPct val="100000"/>
                        <a:buFont typeface="Wingdings"/>
                        <a:buNone/>
                      </a:pPr>
                      <a:endParaRPr lang="nb-NO" sz="16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lvl="0" indent="-285750">
                        <a:buSzPct val="100000"/>
                        <a:buFont typeface="Wingdings"/>
                        <a:buChar char="q"/>
                      </a:pPr>
                      <a:r>
                        <a:rPr lang="nb-NO" sz="1600" b="0" baseline="0" dirty="0">
                          <a:solidFill>
                            <a:schemeClr val="tx1"/>
                          </a:solidFill>
                        </a:rPr>
                        <a:t>Hvis en spiller er ufin mot medspillere eller andre skal vedkommende kommuniseres med. En konsekvens kan bli at spilleren utelates fra neste kamp. Ny spiller får muligheten.</a:t>
                      </a:r>
                    </a:p>
                    <a:p>
                      <a:pPr marL="285750" lvl="0" indent="-285750">
                        <a:buSzPct val="100000"/>
                        <a:buFont typeface="Wingdings"/>
                        <a:buChar char="q"/>
                      </a:pPr>
                      <a:r>
                        <a:rPr lang="nb-NO" sz="1600" baseline="0" dirty="0"/>
                        <a:t>Spilleren kan settes på «benken» på trening. Det skal da kommunisere om hvorfor. Eventuelt kan spilleren bli sendt hjem fra trening.</a:t>
                      </a:r>
                    </a:p>
                    <a:p>
                      <a:pPr marL="285750" lvl="0" indent="-285750">
                        <a:buSzPct val="100000"/>
                        <a:buFont typeface="Wingdings"/>
                        <a:buChar char="q"/>
                      </a:pPr>
                      <a:r>
                        <a:rPr lang="nb-NO" sz="1600" baseline="0" dirty="0"/>
                        <a:t>Det bør i ettertid gjennomføres samtaler med spiller/foresatte med teamet i etterkant. Målet er da å snu dette til noe positivt og se fremover.</a:t>
                      </a:r>
                    </a:p>
                    <a:p>
                      <a:pPr marL="285750" lvl="0" indent="-285750">
                        <a:buSzPct val="100000"/>
                        <a:buFont typeface="Wingdings"/>
                        <a:buChar char="q"/>
                      </a:pPr>
                      <a:r>
                        <a:rPr lang="nb-NO" sz="1600" baseline="0" dirty="0"/>
                        <a:t>Ytterste konsekvens for alle regelbrudd kan være «karantene» eller utestengelse fra klubb.</a:t>
                      </a:r>
                    </a:p>
                    <a:p>
                      <a:pPr marL="0" lvl="0" indent="0">
                        <a:buSzPct val="100000"/>
                        <a:buFont typeface="Wingdings"/>
                        <a:buNone/>
                      </a:pPr>
                      <a:endParaRPr lang="nb-NO" baseline="0" dirty="0"/>
                    </a:p>
                  </a:txBody>
                  <a:tcPr marL="68580" marR="68580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13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C97EDF5AA22E04494EDBD362789D0DC" ma:contentTypeVersion="17" ma:contentTypeDescription="Opprett et nytt dokument." ma:contentTypeScope="" ma:versionID="4933302b6af5a9259538499ac8e00369">
  <xsd:schema xmlns:xsd="http://www.w3.org/2001/XMLSchema" xmlns:xs="http://www.w3.org/2001/XMLSchema" xmlns:p="http://schemas.microsoft.com/office/2006/metadata/properties" xmlns:ns2="3bb424dc-b0a7-4f38-b8bc-94e8cd4654f4" xmlns:ns3="777a24ef-aff0-4d0c-bc80-f56fc8e8d3c5" targetNamespace="http://schemas.microsoft.com/office/2006/metadata/properties" ma:root="true" ma:fieldsID="a6ae01643d332ebf4d068e58e4ad9d08" ns2:_="" ns3:_="">
    <xsd:import namespace="3bb424dc-b0a7-4f38-b8bc-94e8cd4654f4"/>
    <xsd:import namespace="777a24ef-aff0-4d0c-bc80-f56fc8e8d3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b424dc-b0a7-4f38-b8bc-94e8cd4654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7ab16b92-eb1e-4628-83db-d339a1722c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7a24ef-aff0-4d0c-bc80-f56fc8e8d3c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839385a-fb35-4933-94e9-67219f75302d}" ma:internalName="TaxCatchAll" ma:showField="CatchAllData" ma:web="777a24ef-aff0-4d0c-bc80-f56fc8e8d3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75C971-7C08-458C-A075-A9E398FD7C9C}"/>
</file>

<file path=customXml/itemProps2.xml><?xml version="1.0" encoding="utf-8"?>
<ds:datastoreItem xmlns:ds="http://schemas.openxmlformats.org/officeDocument/2006/customXml" ds:itemID="{2F345E05-2807-4BB8-B31A-79212C1D8277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217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Office-tema</vt:lpstr>
      <vt:lpstr>ØNSKEDE HOLDNINGER-VI FREMHEVER DET POSITIVE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HOLDNINGER-VI FREMHEVER DET POSITIVE </dc:title>
  <dc:creator>Stian</dc:creator>
  <cp:lastModifiedBy>Stian</cp:lastModifiedBy>
  <cp:revision>5</cp:revision>
  <dcterms:created xsi:type="dcterms:W3CDTF">2022-10-16T10:19:01Z</dcterms:created>
  <dcterms:modified xsi:type="dcterms:W3CDTF">2023-01-23T13:26:21Z</dcterms:modified>
</cp:coreProperties>
</file>