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4515" r:id="rId4"/>
    <p:sldId id="4516" r:id="rId5"/>
    <p:sldId id="4517" r:id="rId6"/>
    <p:sldId id="4518" r:id="rId7"/>
    <p:sldId id="4519" r:id="rId8"/>
    <p:sldId id="4520" r:id="rId9"/>
    <p:sldId id="4521"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BF5C30-F3C6-4BEB-A7B6-9D3B4DABE0F6}" v="6" dt="2023-08-22T11:47:09.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5" Type="http://schemas.microsoft.com/office/2016/11/relationships/changesInfo" Target="changesInfos/changesInfo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ian" userId="f58eb9ab-90f5-4999-bf56-b11900a1e38e" providerId="ADAL" clId="{E4BF5C30-F3C6-4BEB-A7B6-9D3B4DABE0F6}"/>
    <pc:docChg chg="modSld">
      <pc:chgData name="Stian" userId="f58eb9ab-90f5-4999-bf56-b11900a1e38e" providerId="ADAL" clId="{E4BF5C30-F3C6-4BEB-A7B6-9D3B4DABE0F6}" dt="2023-08-22T11:47:15.239" v="6" actId="20577"/>
      <pc:docMkLst>
        <pc:docMk/>
      </pc:docMkLst>
      <pc:sldChg chg="modSp mod">
        <pc:chgData name="Stian" userId="f58eb9ab-90f5-4999-bf56-b11900a1e38e" providerId="ADAL" clId="{E4BF5C30-F3C6-4BEB-A7B6-9D3B4DABE0F6}" dt="2023-08-22T11:47:15.239" v="6" actId="20577"/>
        <pc:sldMkLst>
          <pc:docMk/>
          <pc:sldMk cId="87065825" sldId="4521"/>
        </pc:sldMkLst>
        <pc:graphicFrameChg chg="modGraphic">
          <ac:chgData name="Stian" userId="f58eb9ab-90f5-4999-bf56-b11900a1e38e" providerId="ADAL" clId="{E4BF5C30-F3C6-4BEB-A7B6-9D3B4DABE0F6}" dt="2023-08-22T11:47:15.239" v="6" actId="20577"/>
          <ac:graphicFrameMkLst>
            <pc:docMk/>
            <pc:sldMk cId="87065825" sldId="4521"/>
            <ac:graphicFrameMk id="3" creationId="{24B334CE-97EE-4CE6-BBA3-F8EDB453EC8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EBA88A4-811C-0C8A-10F0-F461B8C1F171}"/>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8097BB5D-7A33-451F-D51B-638E63340A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5A38217E-16E0-7645-AD73-E23D46AD6059}"/>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5" name="Plassholder for bunntekst 4">
            <a:extLst>
              <a:ext uri="{FF2B5EF4-FFF2-40B4-BE49-F238E27FC236}">
                <a16:creationId xmlns:a16="http://schemas.microsoft.com/office/drawing/2014/main" id="{EE86F6F2-3B76-86D7-75B1-20417C56838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05CF601-D1EC-82BC-CD03-D0443C7208EB}"/>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1875657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FA34E55-C74E-A238-48A1-1CF642263897}"/>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15604A68-F44D-552A-74E0-5968CAE09ED9}"/>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D931D9C-C4E2-1D43-BD00-3EFE31893FFF}"/>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5" name="Plassholder for bunntekst 4">
            <a:extLst>
              <a:ext uri="{FF2B5EF4-FFF2-40B4-BE49-F238E27FC236}">
                <a16:creationId xmlns:a16="http://schemas.microsoft.com/office/drawing/2014/main" id="{D56A619B-CD68-F27C-153E-76C1A507BFC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99FDBFD-4A29-4AB9-EC90-EE1FD70C6404}"/>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3688083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F15FC79F-AD96-241D-A9E8-3FA52AE09FD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9A6CDC54-BFC6-0C52-C739-8448EAC42CE8}"/>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6305C06-35B7-02A5-427C-281BFE3947BE}"/>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5" name="Plassholder for bunntekst 4">
            <a:extLst>
              <a:ext uri="{FF2B5EF4-FFF2-40B4-BE49-F238E27FC236}">
                <a16:creationId xmlns:a16="http://schemas.microsoft.com/office/drawing/2014/main" id="{A425827C-4FE8-F74B-E39B-AE6B3CBD7B5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77FFAF1-39C7-8CF1-6B66-BE823B21AF99}"/>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1266207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3BA1637-70DC-6912-6466-A3EDACD0BF7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9D1478B-EBE6-7055-4B14-79CC7D88C387}"/>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EADC8E63-5557-3469-3B07-F13E7B54B017}"/>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5" name="Plassholder for bunntekst 4">
            <a:extLst>
              <a:ext uri="{FF2B5EF4-FFF2-40B4-BE49-F238E27FC236}">
                <a16:creationId xmlns:a16="http://schemas.microsoft.com/office/drawing/2014/main" id="{0D84DC16-808B-C681-9932-A1C501705B4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D1669C3-DD1C-5342-0102-C4E0AF9547C2}"/>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59357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053DD2-2B06-8B19-FA56-1A217FD1246C}"/>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55E548D6-CE74-88C5-F119-CEF60D625A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AC76D166-3C9D-CFBA-75F5-30731317F6FE}"/>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5" name="Plassholder for bunntekst 4">
            <a:extLst>
              <a:ext uri="{FF2B5EF4-FFF2-40B4-BE49-F238E27FC236}">
                <a16:creationId xmlns:a16="http://schemas.microsoft.com/office/drawing/2014/main" id="{53087507-B5E3-6B95-3638-4AF2D75E422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3F355D0-E1A1-07D1-3C6E-2A5362F60BFC}"/>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2352686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F390F08-5AF8-DC0D-095C-596AECE4DE4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9A719705-799C-0F61-98F0-EAC2D9CDD062}"/>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51003118-8591-BF81-AFF7-A24072A84834}"/>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FCFE1484-4BB4-78DA-7471-0D9BD4AA225B}"/>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6" name="Plassholder for bunntekst 5">
            <a:extLst>
              <a:ext uri="{FF2B5EF4-FFF2-40B4-BE49-F238E27FC236}">
                <a16:creationId xmlns:a16="http://schemas.microsoft.com/office/drawing/2014/main" id="{68E74805-4767-B1AE-DE7B-525B4250595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8B7445C-2830-F216-7FE0-875C9ED9D3C7}"/>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1863092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59F858-E4B3-6F90-1B7F-5052F4FB81ED}"/>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19C86A1A-B2ED-018B-CC5F-FD441DE7C4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B4B863E9-4C90-EC44-0865-32465C96DC8D}"/>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0B99C064-C8EB-F52E-6DF0-AE05D02CE1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D596E756-6CF3-C430-7957-0A36B418DC97}"/>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52052732-3107-6075-4795-49164C15BD27}"/>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8" name="Plassholder for bunntekst 7">
            <a:extLst>
              <a:ext uri="{FF2B5EF4-FFF2-40B4-BE49-F238E27FC236}">
                <a16:creationId xmlns:a16="http://schemas.microsoft.com/office/drawing/2014/main" id="{B14D9BED-093A-3083-0E7D-92D614A6C3C9}"/>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C5069660-3574-D6BC-8A22-6FA82332EEFA}"/>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859401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DB68A77-5216-A987-0818-7577DEBF725B}"/>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1428302D-9F4C-8D80-C161-54A22EA28BC9}"/>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4" name="Plassholder for bunntekst 3">
            <a:extLst>
              <a:ext uri="{FF2B5EF4-FFF2-40B4-BE49-F238E27FC236}">
                <a16:creationId xmlns:a16="http://schemas.microsoft.com/office/drawing/2014/main" id="{B84BEDA4-824D-5DB8-4323-CE1178AE9829}"/>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6E8BA382-165C-86B1-F1F8-4FB8FA537ED2}"/>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274104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D1C04F8A-8FCE-7E1F-81F2-CF4BDB7C7B28}"/>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3" name="Plassholder for bunntekst 2">
            <a:extLst>
              <a:ext uri="{FF2B5EF4-FFF2-40B4-BE49-F238E27FC236}">
                <a16:creationId xmlns:a16="http://schemas.microsoft.com/office/drawing/2014/main" id="{AB9219D3-53AF-924A-67BC-FD5FAA278D97}"/>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7F24FE0E-31FB-0731-F483-E05C7860F5AC}"/>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75852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5A6DB1A-6545-3993-7B46-653A733FE7A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54CD9F66-9DE1-E9B4-6B50-5E9B99937B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3042E738-5412-6DBE-60E7-5D56899137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B0F0A3AD-4473-7D06-B05E-F8961B2C38E4}"/>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6" name="Plassholder for bunntekst 5">
            <a:extLst>
              <a:ext uri="{FF2B5EF4-FFF2-40B4-BE49-F238E27FC236}">
                <a16:creationId xmlns:a16="http://schemas.microsoft.com/office/drawing/2014/main" id="{EF3B9B06-1DE1-C351-4167-E7D9AFA096FA}"/>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F3CF2E7-7796-DB69-6F79-7B5D29D55F29}"/>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314103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026C84D-C741-6B3B-BC68-9BAF76DF767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6485F1CD-D8C2-2343-27E8-78F1DFF84C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22E99B0B-1EB1-D83A-665B-43CC0E25D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1A588E8D-4662-F924-CE50-239354AED8E8}"/>
              </a:ext>
            </a:extLst>
          </p:cNvPr>
          <p:cNvSpPr>
            <a:spLocks noGrp="1"/>
          </p:cNvSpPr>
          <p:nvPr>
            <p:ph type="dt" sz="half" idx="10"/>
          </p:nvPr>
        </p:nvSpPr>
        <p:spPr/>
        <p:txBody>
          <a:bodyPr/>
          <a:lstStyle/>
          <a:p>
            <a:fld id="{B224A94D-04A0-4CC3-8254-933FB0EC9323}" type="datetimeFigureOut">
              <a:rPr lang="nb-NO" smtClean="0"/>
              <a:t>22.08.2023</a:t>
            </a:fld>
            <a:endParaRPr lang="nb-NO"/>
          </a:p>
        </p:txBody>
      </p:sp>
      <p:sp>
        <p:nvSpPr>
          <p:cNvPr id="6" name="Plassholder for bunntekst 5">
            <a:extLst>
              <a:ext uri="{FF2B5EF4-FFF2-40B4-BE49-F238E27FC236}">
                <a16:creationId xmlns:a16="http://schemas.microsoft.com/office/drawing/2014/main" id="{F64DE7EA-E204-CFD2-E8C9-F5738A9A58E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57D9232-440E-08C0-1730-0BE7616B506F}"/>
              </a:ext>
            </a:extLst>
          </p:cNvPr>
          <p:cNvSpPr>
            <a:spLocks noGrp="1"/>
          </p:cNvSpPr>
          <p:nvPr>
            <p:ph type="sldNum" sz="quarter" idx="12"/>
          </p:nvPr>
        </p:nvSpPr>
        <p:spPr/>
        <p:txBody>
          <a:bodyPr/>
          <a:lstStyle/>
          <a:p>
            <a:fld id="{B05DF778-597B-47AE-B0E0-062FE9ECF915}" type="slidenum">
              <a:rPr lang="nb-NO" smtClean="0"/>
              <a:t>‹#›</a:t>
            </a:fld>
            <a:endParaRPr lang="nb-NO"/>
          </a:p>
        </p:txBody>
      </p:sp>
    </p:spTree>
    <p:extLst>
      <p:ext uri="{BB962C8B-B14F-4D97-AF65-F5344CB8AC3E}">
        <p14:creationId xmlns:p14="http://schemas.microsoft.com/office/powerpoint/2010/main" val="69842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45F3C44F-1ECC-7B9E-F879-0965795346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4D0BE5B4-72F3-27C6-CC41-852AC36A74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7A73A45-B336-2B31-12A3-26FE641673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24A94D-04A0-4CC3-8254-933FB0EC9323}" type="datetimeFigureOut">
              <a:rPr lang="nb-NO" smtClean="0"/>
              <a:t>22.08.2023</a:t>
            </a:fld>
            <a:endParaRPr lang="nb-NO"/>
          </a:p>
        </p:txBody>
      </p:sp>
      <p:sp>
        <p:nvSpPr>
          <p:cNvPr id="5" name="Plassholder for bunntekst 4">
            <a:extLst>
              <a:ext uri="{FF2B5EF4-FFF2-40B4-BE49-F238E27FC236}">
                <a16:creationId xmlns:a16="http://schemas.microsoft.com/office/drawing/2014/main" id="{928C763A-3615-A5FA-8F71-BE3257CCCA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E2E8DC98-0C2E-DD52-47CB-A7015A8F7A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5DF778-597B-47AE-B0E0-062FE9ECF915}" type="slidenum">
              <a:rPr lang="nb-NO" smtClean="0"/>
              <a:t>‹#›</a:t>
            </a:fld>
            <a:endParaRPr lang="nb-NO"/>
          </a:p>
        </p:txBody>
      </p:sp>
    </p:spTree>
    <p:extLst>
      <p:ext uri="{BB962C8B-B14F-4D97-AF65-F5344CB8AC3E}">
        <p14:creationId xmlns:p14="http://schemas.microsoft.com/office/powerpoint/2010/main" val="2248815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a:extLst>
              <a:ext uri="{FF2B5EF4-FFF2-40B4-BE49-F238E27FC236}">
                <a16:creationId xmlns:a16="http://schemas.microsoft.com/office/drawing/2014/main" id="{24B334CE-97EE-4CE6-BBA3-F8EDB453EC88}"/>
              </a:ext>
            </a:extLst>
          </p:cNvPr>
          <p:cNvGraphicFramePr>
            <a:graphicFrameLocks noGrp="1"/>
          </p:cNvGraphicFramePr>
          <p:nvPr>
            <p:extLst>
              <p:ext uri="{D42A27DB-BD31-4B8C-83A1-F6EECF244321}">
                <p14:modId xmlns:p14="http://schemas.microsoft.com/office/powerpoint/2010/main" val="2342794399"/>
              </p:ext>
            </p:extLst>
          </p:nvPr>
        </p:nvGraphicFramePr>
        <p:xfrm>
          <a:off x="0" y="4"/>
          <a:ext cx="12191999" cy="6939345"/>
        </p:xfrm>
        <a:graphic>
          <a:graphicData uri="http://schemas.openxmlformats.org/drawingml/2006/table">
            <a:tbl>
              <a:tblPr firstRow="1" bandRow="1">
                <a:tableStyleId>{073A0DAA-6AF3-43AB-8588-CEC1D06C72B9}</a:tableStyleId>
              </a:tblPr>
              <a:tblGrid>
                <a:gridCol w="12191999">
                  <a:extLst>
                    <a:ext uri="{9D8B030D-6E8A-4147-A177-3AD203B41FA5}">
                      <a16:colId xmlns:a16="http://schemas.microsoft.com/office/drawing/2014/main" val="839103405"/>
                    </a:ext>
                  </a:extLst>
                </a:gridCol>
              </a:tblGrid>
              <a:tr h="465036">
                <a:tc>
                  <a:txBody>
                    <a:bodyPr/>
                    <a:lstStyle/>
                    <a:p>
                      <a:pPr algn="ctr"/>
                      <a:r>
                        <a:rPr lang="nb-NO" sz="2400" dirty="0"/>
                        <a:t>Hospitering 12 år</a:t>
                      </a:r>
                    </a:p>
                  </a:txBody>
                  <a:tcPr marL="68580" marR="68580"/>
                </a:tc>
                <a:extLst>
                  <a:ext uri="{0D108BD9-81ED-4DB2-BD59-A6C34878D82A}">
                    <a16:rowId xmlns:a16="http://schemas.microsoft.com/office/drawing/2014/main" val="3336863798"/>
                  </a:ext>
                </a:extLst>
              </a:tr>
              <a:tr h="6474309">
                <a:tc>
                  <a:txBody>
                    <a:bodyPr/>
                    <a:lstStyle/>
                    <a:p>
                      <a:pPr algn="l">
                        <a:lnSpc>
                          <a:spcPct val="107000"/>
                        </a:lnSpc>
                        <a:spcAft>
                          <a:spcPts val="0"/>
                        </a:spcAft>
                      </a:pPr>
                      <a:r>
                        <a:rPr lang="nb-NO" sz="1800" dirty="0">
                          <a:effectLst/>
                          <a:latin typeface="Calibri" panose="020F0502020204030204" pitchFamily="34" charset="0"/>
                          <a:ea typeface="Calibri" panose="020F0502020204030204" pitchFamily="34" charset="0"/>
                          <a:cs typeface="Times New Roman" panose="02020603050405020304" pitchFamily="18" charset="0"/>
                        </a:rPr>
                        <a:t>Klubben kan tilby ekstratrening, for de spillerne som ønsker det. Vi arrangerer også akademitrening for gutter og jenter i denne alderen. Dette er et tilbud til de som ønsker mer trening.</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Hospitering </a:t>
                      </a:r>
                      <a:r>
                        <a:rPr kumimoji="0" lang="nb-NO" sz="18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til eldre lag </a:t>
                      </a: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ønskes ikke i denne alderen, men utviklingsansvarlig kan gjøre unntak i samarbeid med trenere. Ved unntak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det gjennomføres samtaler med spillere og foresatte i forkant av hospiteringen. Spillerne skal gi alt, når de trener med spillere på egen alder. Hvis de ikke gjør det, eller står over trening med de på egen alder så skal de ikke hospitere på en stund. Spilleren skal ha tilknytting til lag på sin egen alder.</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Teamledere, lagledere og trenere har ansvaret for at hospiteringen fungerer i teamet.</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3794469"/>
                  </a:ext>
                </a:extLst>
              </a:tr>
            </a:tbl>
          </a:graphicData>
        </a:graphic>
      </p:graphicFrame>
    </p:spTree>
    <p:extLst>
      <p:ext uri="{BB962C8B-B14F-4D97-AF65-F5344CB8AC3E}">
        <p14:creationId xmlns:p14="http://schemas.microsoft.com/office/powerpoint/2010/main" val="2248653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a:extLst>
              <a:ext uri="{FF2B5EF4-FFF2-40B4-BE49-F238E27FC236}">
                <a16:creationId xmlns:a16="http://schemas.microsoft.com/office/drawing/2014/main" id="{24B334CE-97EE-4CE6-BBA3-F8EDB453EC88}"/>
              </a:ext>
            </a:extLst>
          </p:cNvPr>
          <p:cNvGraphicFramePr>
            <a:graphicFrameLocks noGrp="1"/>
          </p:cNvGraphicFramePr>
          <p:nvPr/>
        </p:nvGraphicFramePr>
        <p:xfrm>
          <a:off x="0" y="4"/>
          <a:ext cx="12191999" cy="7843609"/>
        </p:xfrm>
        <a:graphic>
          <a:graphicData uri="http://schemas.openxmlformats.org/drawingml/2006/table">
            <a:tbl>
              <a:tblPr firstRow="1" bandRow="1">
                <a:tableStyleId>{073A0DAA-6AF3-43AB-8588-CEC1D06C72B9}</a:tableStyleId>
              </a:tblPr>
              <a:tblGrid>
                <a:gridCol w="12191999">
                  <a:extLst>
                    <a:ext uri="{9D8B030D-6E8A-4147-A177-3AD203B41FA5}">
                      <a16:colId xmlns:a16="http://schemas.microsoft.com/office/drawing/2014/main" val="839103405"/>
                    </a:ext>
                  </a:extLst>
                </a:gridCol>
              </a:tblGrid>
              <a:tr h="465036">
                <a:tc>
                  <a:txBody>
                    <a:bodyPr/>
                    <a:lstStyle/>
                    <a:p>
                      <a:pPr algn="ctr"/>
                      <a:r>
                        <a:rPr lang="nb-NO" sz="2400" dirty="0"/>
                        <a:t>Hospitering 13 år</a:t>
                      </a:r>
                    </a:p>
                  </a:txBody>
                  <a:tcPr marL="68580" marR="68580"/>
                </a:tc>
                <a:extLst>
                  <a:ext uri="{0D108BD9-81ED-4DB2-BD59-A6C34878D82A}">
                    <a16:rowId xmlns:a16="http://schemas.microsoft.com/office/drawing/2014/main" val="3336863798"/>
                  </a:ext>
                </a:extLst>
              </a:tr>
              <a:tr h="6474309">
                <a:tc>
                  <a:txBody>
                    <a:bodyPr/>
                    <a:lstStyle/>
                    <a:p>
                      <a:pPr algn="l">
                        <a:lnSpc>
                          <a:spcPct val="107000"/>
                        </a:lnSpc>
                        <a:spcAft>
                          <a:spcPts val="0"/>
                        </a:spcAft>
                      </a:pPr>
                      <a:r>
                        <a:rPr lang="nb-NO" sz="1800" dirty="0">
                          <a:effectLst/>
                          <a:latin typeface="Calibri" panose="020F0502020204030204" pitchFamily="34" charset="0"/>
                          <a:ea typeface="Calibri" panose="020F0502020204030204" pitchFamily="34" charset="0"/>
                          <a:cs typeface="Times New Roman" panose="02020603050405020304" pitchFamily="18" charset="0"/>
                        </a:rPr>
                        <a:t>Klubben kan tilby ekstratrening, for de spillerne som ønsker det. Vi arrangerer også akademitrening for gutter og jenter i denne alderen. Dette er et tilbud til de som ønsker mer trening.</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Utviklingssjef vurderer hospitering ut i fra individuelle behov. Ved hospitering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det gjennomføres samtaler med spillere og foresatte i forkant av hospiteringen. Spillerne skal gi alt, når de trener med spillere på egen alder. Hvis de ikke gjør det, eller står over trening med de på egen alder så skal de ikke hospitere på en stund. Spilleren skal ha tilknytting til lag på sin egen alder. Spilleren skal ha minst 2 økter i uka med eget lag.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Teamet skal informere foresatte og spillere om hvilke dager odet skal hospiteres og hvordan dette skal foregå. Spilleren skal hospitere på faste dager og, slik at det er lettere å planlegge spillerens hverdag.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Teamledere, lagledere og trenere har ansvaret for at hospiteringen fungerer i teamet.</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3794469"/>
                  </a:ext>
                </a:extLst>
              </a:tr>
            </a:tbl>
          </a:graphicData>
        </a:graphic>
      </p:graphicFrame>
    </p:spTree>
    <p:extLst>
      <p:ext uri="{BB962C8B-B14F-4D97-AF65-F5344CB8AC3E}">
        <p14:creationId xmlns:p14="http://schemas.microsoft.com/office/powerpoint/2010/main" val="4096429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a:extLst>
              <a:ext uri="{FF2B5EF4-FFF2-40B4-BE49-F238E27FC236}">
                <a16:creationId xmlns:a16="http://schemas.microsoft.com/office/drawing/2014/main" id="{24B334CE-97EE-4CE6-BBA3-F8EDB453EC88}"/>
              </a:ext>
            </a:extLst>
          </p:cNvPr>
          <p:cNvGraphicFramePr>
            <a:graphicFrameLocks noGrp="1"/>
          </p:cNvGraphicFramePr>
          <p:nvPr/>
        </p:nvGraphicFramePr>
        <p:xfrm>
          <a:off x="0" y="4"/>
          <a:ext cx="12191999" cy="8137106"/>
        </p:xfrm>
        <a:graphic>
          <a:graphicData uri="http://schemas.openxmlformats.org/drawingml/2006/table">
            <a:tbl>
              <a:tblPr firstRow="1" bandRow="1">
                <a:tableStyleId>{073A0DAA-6AF3-43AB-8588-CEC1D06C72B9}</a:tableStyleId>
              </a:tblPr>
              <a:tblGrid>
                <a:gridCol w="12191999">
                  <a:extLst>
                    <a:ext uri="{9D8B030D-6E8A-4147-A177-3AD203B41FA5}">
                      <a16:colId xmlns:a16="http://schemas.microsoft.com/office/drawing/2014/main" val="839103405"/>
                    </a:ext>
                  </a:extLst>
                </a:gridCol>
              </a:tblGrid>
              <a:tr h="465036">
                <a:tc>
                  <a:txBody>
                    <a:bodyPr/>
                    <a:lstStyle/>
                    <a:p>
                      <a:pPr algn="ctr"/>
                      <a:r>
                        <a:rPr lang="nb-NO" sz="2400" dirty="0"/>
                        <a:t>Hospitering 14 år</a:t>
                      </a:r>
                    </a:p>
                  </a:txBody>
                  <a:tcPr marL="68580" marR="68580"/>
                </a:tc>
                <a:extLst>
                  <a:ext uri="{0D108BD9-81ED-4DB2-BD59-A6C34878D82A}">
                    <a16:rowId xmlns:a16="http://schemas.microsoft.com/office/drawing/2014/main" val="3336863798"/>
                  </a:ext>
                </a:extLst>
              </a:tr>
              <a:tr h="6474309">
                <a:tc>
                  <a:txBody>
                    <a:bodyPr/>
                    <a:lstStyle/>
                    <a:p>
                      <a:pPr algn="l">
                        <a:lnSpc>
                          <a:spcPct val="107000"/>
                        </a:lnSpc>
                        <a:spcAft>
                          <a:spcPts val="0"/>
                        </a:spcAft>
                      </a:pPr>
                      <a:r>
                        <a:rPr lang="nb-NO" sz="1800" dirty="0">
                          <a:effectLst/>
                          <a:latin typeface="Calibri" panose="020F0502020204030204" pitchFamily="34" charset="0"/>
                          <a:ea typeface="Calibri" panose="020F0502020204030204" pitchFamily="34" charset="0"/>
                          <a:cs typeface="Times New Roman" panose="02020603050405020304" pitchFamily="18" charset="0"/>
                        </a:rPr>
                        <a:t>Klubben kan tilby ekstratrening, for de spillerne som ønsker det. Vi arrangerer også akademitrening for gutter og jenter i denne alderen. Dette er et tilbud til de som ønsker mer trening.</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Utviklingssjef vurderer hospitering ut i fra individuelle behov. Ved hospitering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det gjennomføres samtaler med spillere og foresatte i forkant av hospiteringen. Spillerne skal gi alt, når de trener med spillere på egen alder. Hvis de ikke gjør det, eller står over trening med de på egen alder så skal de ikke hospitere på en stund. Spilleren skal ha tilknytting til lag på sin egen alder. Spilleren skal ha minst 2 økter i uka med eget lag.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Teamet skal informere foresatte og spillere om hvilke </a:t>
                      </a:r>
                      <a:r>
                        <a:rPr lang="nb-NO" sz="1800">
                          <a:effectLst/>
                          <a:latin typeface="Calibri" panose="020F0502020204030204" pitchFamily="34" charset="0"/>
                          <a:ea typeface="Calibri" panose="020F0502020204030204" pitchFamily="34" charset="0"/>
                          <a:cs typeface="Times New Roman" panose="02020603050405020304" pitchFamily="18" charset="0"/>
                        </a:rPr>
                        <a:t>dager det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hospiteres og hvordan dette skal foregå. Spilleren skal hospitere på faste dager og, slik at det er lettere å planlegge spillerens hverdag.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Trening med A-lag er unntak. Unntak kan gjøres av utviklingsansvarlig.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Teamledere, lagledere og trenere har ansvaret for at hospiteringen fungerer i teamet.</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3794469"/>
                  </a:ext>
                </a:extLst>
              </a:tr>
            </a:tbl>
          </a:graphicData>
        </a:graphic>
      </p:graphicFrame>
    </p:spTree>
    <p:extLst>
      <p:ext uri="{BB962C8B-B14F-4D97-AF65-F5344CB8AC3E}">
        <p14:creationId xmlns:p14="http://schemas.microsoft.com/office/powerpoint/2010/main" val="3833427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a:extLst>
              <a:ext uri="{FF2B5EF4-FFF2-40B4-BE49-F238E27FC236}">
                <a16:creationId xmlns:a16="http://schemas.microsoft.com/office/drawing/2014/main" id="{24B334CE-97EE-4CE6-BBA3-F8EDB453EC88}"/>
              </a:ext>
            </a:extLst>
          </p:cNvPr>
          <p:cNvGraphicFramePr>
            <a:graphicFrameLocks noGrp="1"/>
          </p:cNvGraphicFramePr>
          <p:nvPr/>
        </p:nvGraphicFramePr>
        <p:xfrm>
          <a:off x="0" y="4"/>
          <a:ext cx="12191999" cy="8137106"/>
        </p:xfrm>
        <a:graphic>
          <a:graphicData uri="http://schemas.openxmlformats.org/drawingml/2006/table">
            <a:tbl>
              <a:tblPr firstRow="1" bandRow="1">
                <a:tableStyleId>{073A0DAA-6AF3-43AB-8588-CEC1D06C72B9}</a:tableStyleId>
              </a:tblPr>
              <a:tblGrid>
                <a:gridCol w="12191999">
                  <a:extLst>
                    <a:ext uri="{9D8B030D-6E8A-4147-A177-3AD203B41FA5}">
                      <a16:colId xmlns:a16="http://schemas.microsoft.com/office/drawing/2014/main" val="839103405"/>
                    </a:ext>
                  </a:extLst>
                </a:gridCol>
              </a:tblGrid>
              <a:tr h="465036">
                <a:tc>
                  <a:txBody>
                    <a:bodyPr/>
                    <a:lstStyle/>
                    <a:p>
                      <a:pPr algn="ctr"/>
                      <a:r>
                        <a:rPr lang="nb-NO" sz="2400"/>
                        <a:t>Hospitering 15 </a:t>
                      </a:r>
                      <a:r>
                        <a:rPr lang="nb-NO" sz="2400" dirty="0"/>
                        <a:t>år</a:t>
                      </a:r>
                    </a:p>
                  </a:txBody>
                  <a:tcPr marL="68580" marR="68580"/>
                </a:tc>
                <a:extLst>
                  <a:ext uri="{0D108BD9-81ED-4DB2-BD59-A6C34878D82A}">
                    <a16:rowId xmlns:a16="http://schemas.microsoft.com/office/drawing/2014/main" val="3336863798"/>
                  </a:ext>
                </a:extLst>
              </a:tr>
              <a:tr h="6474309">
                <a:tc>
                  <a:txBody>
                    <a:bodyPr/>
                    <a:lstStyle/>
                    <a:p>
                      <a:pPr algn="l">
                        <a:lnSpc>
                          <a:spcPct val="107000"/>
                        </a:lnSpc>
                        <a:spcAft>
                          <a:spcPts val="0"/>
                        </a:spcAft>
                      </a:pPr>
                      <a:r>
                        <a:rPr lang="nb-NO" sz="1800" dirty="0">
                          <a:effectLst/>
                          <a:latin typeface="Calibri" panose="020F0502020204030204" pitchFamily="34" charset="0"/>
                          <a:ea typeface="Calibri" panose="020F0502020204030204" pitchFamily="34" charset="0"/>
                          <a:cs typeface="Times New Roman" panose="02020603050405020304" pitchFamily="18" charset="0"/>
                        </a:rPr>
                        <a:t>Klubben kan tilby ekstratrening, for de spillerne som ønsker det. Vi arrangerer også akademitrening for gutter og jenter i denne alderen. Dette er et tilbud til de som ønsker mer trening.</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Utviklingssjef vurderer hospitering ut i fra individuelle behov. Ved hospitering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det gjennomføres samtaler med spillere og foresatte i forkant av hospiteringen. Spillerne skal gi alt, når de trener med spillere på egen alder. Hvis de ikke gjør det, eller står over trening med de på egen alder så skal de ikke hospitere på en stund. Spilleren skal ha tilknytting til lag på sin egen alder. Spilleren skal ha minst 2 økter i uka med eget lag.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Teamet skal informere foresatte og spillere om hvilke dager odet skal hospiteres og hvordan dette skal foregå. Spilleren skal hospitere på faste dager og, slik at det er lettere å planlegge spillerens hverdag.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Trening med A-lag er unntak. Unntak kan gjøres av utviklingsansvarlig.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Teamledere, lagledere og trenere har ansvaret for at hospiteringen fungerer i teamet.</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3794469"/>
                  </a:ext>
                </a:extLst>
              </a:tr>
            </a:tbl>
          </a:graphicData>
        </a:graphic>
      </p:graphicFrame>
    </p:spTree>
    <p:extLst>
      <p:ext uri="{BB962C8B-B14F-4D97-AF65-F5344CB8AC3E}">
        <p14:creationId xmlns:p14="http://schemas.microsoft.com/office/powerpoint/2010/main" val="3056474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a:extLst>
              <a:ext uri="{FF2B5EF4-FFF2-40B4-BE49-F238E27FC236}">
                <a16:creationId xmlns:a16="http://schemas.microsoft.com/office/drawing/2014/main" id="{24B334CE-97EE-4CE6-BBA3-F8EDB453EC88}"/>
              </a:ext>
            </a:extLst>
          </p:cNvPr>
          <p:cNvGraphicFramePr>
            <a:graphicFrameLocks noGrp="1"/>
          </p:cNvGraphicFramePr>
          <p:nvPr/>
        </p:nvGraphicFramePr>
        <p:xfrm>
          <a:off x="0" y="4"/>
          <a:ext cx="12191999" cy="7550112"/>
        </p:xfrm>
        <a:graphic>
          <a:graphicData uri="http://schemas.openxmlformats.org/drawingml/2006/table">
            <a:tbl>
              <a:tblPr firstRow="1" bandRow="1">
                <a:tableStyleId>{073A0DAA-6AF3-43AB-8588-CEC1D06C72B9}</a:tableStyleId>
              </a:tblPr>
              <a:tblGrid>
                <a:gridCol w="12191999">
                  <a:extLst>
                    <a:ext uri="{9D8B030D-6E8A-4147-A177-3AD203B41FA5}">
                      <a16:colId xmlns:a16="http://schemas.microsoft.com/office/drawing/2014/main" val="839103405"/>
                    </a:ext>
                  </a:extLst>
                </a:gridCol>
              </a:tblGrid>
              <a:tr h="465036">
                <a:tc>
                  <a:txBody>
                    <a:bodyPr/>
                    <a:lstStyle/>
                    <a:p>
                      <a:pPr algn="ctr"/>
                      <a:r>
                        <a:rPr lang="nb-NO" sz="2400"/>
                        <a:t>Hospitering 16 </a:t>
                      </a:r>
                      <a:r>
                        <a:rPr lang="nb-NO" sz="2400" dirty="0"/>
                        <a:t>år</a:t>
                      </a:r>
                    </a:p>
                  </a:txBody>
                  <a:tcPr marL="68580" marR="68580"/>
                </a:tc>
                <a:extLst>
                  <a:ext uri="{0D108BD9-81ED-4DB2-BD59-A6C34878D82A}">
                    <a16:rowId xmlns:a16="http://schemas.microsoft.com/office/drawing/2014/main" val="3336863798"/>
                  </a:ext>
                </a:extLst>
              </a:tr>
              <a:tr h="6474309">
                <a:tc>
                  <a:txBody>
                    <a:bodyPr/>
                    <a:lstStyle/>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Utviklingssjef vurderer hospitering ut i fra individuelle behov. Ved hospitering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det gjennomføres samtaler med spillere og foresatte i forkant av hospiteringen. Spillerne skal gi alt, når de trener med spillere på egen alder. Hvis de ikke gjør det, eller står over trening med de på egen alder så skal de ikke hospitere på en stund. Spilleren skal ha tilknytting til lag på sin egen alder. Spilleren skal ha minst 1 økt i uka med eget lag.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Teamet skal informere foresatte og spillere om hvilke dager odet skal hospiteres og hvordan dette skal foregå. Spilleren skal hospitere på faste dager og, slik at det er lettere å planlegge spillerens hverdag.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Trening med A-lag er unntak. Unntak kan gjøres av utviklingsansvarlig.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Teamledere, lagledere og trenere har ansvaret for at hospiteringen fungerer i teamet.</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3794469"/>
                  </a:ext>
                </a:extLst>
              </a:tr>
            </a:tbl>
          </a:graphicData>
        </a:graphic>
      </p:graphicFrame>
    </p:spTree>
    <p:extLst>
      <p:ext uri="{BB962C8B-B14F-4D97-AF65-F5344CB8AC3E}">
        <p14:creationId xmlns:p14="http://schemas.microsoft.com/office/powerpoint/2010/main" val="368397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a:extLst>
              <a:ext uri="{FF2B5EF4-FFF2-40B4-BE49-F238E27FC236}">
                <a16:creationId xmlns:a16="http://schemas.microsoft.com/office/drawing/2014/main" id="{24B334CE-97EE-4CE6-BBA3-F8EDB453EC88}"/>
              </a:ext>
            </a:extLst>
          </p:cNvPr>
          <p:cNvGraphicFramePr>
            <a:graphicFrameLocks noGrp="1"/>
          </p:cNvGraphicFramePr>
          <p:nvPr/>
        </p:nvGraphicFramePr>
        <p:xfrm>
          <a:off x="0" y="4"/>
          <a:ext cx="12191999" cy="7256615"/>
        </p:xfrm>
        <a:graphic>
          <a:graphicData uri="http://schemas.openxmlformats.org/drawingml/2006/table">
            <a:tbl>
              <a:tblPr firstRow="1" bandRow="1">
                <a:tableStyleId>{073A0DAA-6AF3-43AB-8588-CEC1D06C72B9}</a:tableStyleId>
              </a:tblPr>
              <a:tblGrid>
                <a:gridCol w="12191999">
                  <a:extLst>
                    <a:ext uri="{9D8B030D-6E8A-4147-A177-3AD203B41FA5}">
                      <a16:colId xmlns:a16="http://schemas.microsoft.com/office/drawing/2014/main" val="839103405"/>
                    </a:ext>
                  </a:extLst>
                </a:gridCol>
              </a:tblGrid>
              <a:tr h="465036">
                <a:tc>
                  <a:txBody>
                    <a:bodyPr/>
                    <a:lstStyle/>
                    <a:p>
                      <a:pPr algn="ctr"/>
                      <a:r>
                        <a:rPr lang="nb-NO" sz="2400"/>
                        <a:t>Hospitering 16-19 </a:t>
                      </a:r>
                      <a:r>
                        <a:rPr lang="nb-NO" sz="2400" dirty="0"/>
                        <a:t>år</a:t>
                      </a:r>
                    </a:p>
                  </a:txBody>
                  <a:tcPr marL="68580" marR="68580"/>
                </a:tc>
                <a:extLst>
                  <a:ext uri="{0D108BD9-81ED-4DB2-BD59-A6C34878D82A}">
                    <a16:rowId xmlns:a16="http://schemas.microsoft.com/office/drawing/2014/main" val="3336863798"/>
                  </a:ext>
                </a:extLst>
              </a:tr>
              <a:tr h="6474309">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Hovedtrener på A laget vurderer hospitering ut i fra individuelle behov. Ved hospitering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det gjennomføres samtaler med spillere og foresatte i forkant av hospiteringen. Spillerne skal gi alt, når de trener med spillere på egen alder. Hvis de ikke gjør det, eller står over trening med de på egen alder så skal de ikke hospitere på en stund. Spilleren skal ha tilknytting til lag på sin egen alder. Spilleren skal ha minst 1 økt i uka med eget lag.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Teamet skal informere foresatte og spillere om hvilke dager odet skal hospiteres og hvordan dette skal foregå. Spilleren skal hospitere på faste dager og, slik at det er lettere å planlegge spillerens hverdag.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Trening med A-lag er unntak. Unntak kan gjøres av utviklingsansvarlig.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Teamledere, lagledere og trenere har ansvaret for at hospiteringen fungerer i teamet.</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3794469"/>
                  </a:ext>
                </a:extLst>
              </a:tr>
            </a:tbl>
          </a:graphicData>
        </a:graphic>
      </p:graphicFrame>
    </p:spTree>
    <p:extLst>
      <p:ext uri="{BB962C8B-B14F-4D97-AF65-F5344CB8AC3E}">
        <p14:creationId xmlns:p14="http://schemas.microsoft.com/office/powerpoint/2010/main" val="3164975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 2">
            <a:extLst>
              <a:ext uri="{FF2B5EF4-FFF2-40B4-BE49-F238E27FC236}">
                <a16:creationId xmlns:a16="http://schemas.microsoft.com/office/drawing/2014/main" id="{24B334CE-97EE-4CE6-BBA3-F8EDB453EC88}"/>
              </a:ext>
            </a:extLst>
          </p:cNvPr>
          <p:cNvGraphicFramePr>
            <a:graphicFrameLocks noGrp="1"/>
          </p:cNvGraphicFramePr>
          <p:nvPr>
            <p:extLst>
              <p:ext uri="{D42A27DB-BD31-4B8C-83A1-F6EECF244321}">
                <p14:modId xmlns:p14="http://schemas.microsoft.com/office/powerpoint/2010/main" val="2805307122"/>
              </p:ext>
            </p:extLst>
          </p:nvPr>
        </p:nvGraphicFramePr>
        <p:xfrm>
          <a:off x="0" y="4"/>
          <a:ext cx="12191999" cy="7550112"/>
        </p:xfrm>
        <a:graphic>
          <a:graphicData uri="http://schemas.openxmlformats.org/drawingml/2006/table">
            <a:tbl>
              <a:tblPr firstRow="1" bandRow="1">
                <a:tableStyleId>{073A0DAA-6AF3-43AB-8588-CEC1D06C72B9}</a:tableStyleId>
              </a:tblPr>
              <a:tblGrid>
                <a:gridCol w="12191999">
                  <a:extLst>
                    <a:ext uri="{9D8B030D-6E8A-4147-A177-3AD203B41FA5}">
                      <a16:colId xmlns:a16="http://schemas.microsoft.com/office/drawing/2014/main" val="839103405"/>
                    </a:ext>
                  </a:extLst>
                </a:gridCol>
              </a:tblGrid>
              <a:tr h="465036">
                <a:tc>
                  <a:txBody>
                    <a:bodyPr/>
                    <a:lstStyle/>
                    <a:p>
                      <a:pPr algn="ctr"/>
                      <a:r>
                        <a:rPr lang="nb-NO" sz="2400"/>
                        <a:t>Hospitering 16-17 </a:t>
                      </a:r>
                      <a:r>
                        <a:rPr lang="nb-NO" sz="2400" dirty="0"/>
                        <a:t>år</a:t>
                      </a:r>
                    </a:p>
                  </a:txBody>
                  <a:tcPr marL="68580" marR="68580"/>
                </a:tc>
                <a:extLst>
                  <a:ext uri="{0D108BD9-81ED-4DB2-BD59-A6C34878D82A}">
                    <a16:rowId xmlns:a16="http://schemas.microsoft.com/office/drawing/2014/main" val="3336863798"/>
                  </a:ext>
                </a:extLst>
              </a:tr>
              <a:tr h="6474309">
                <a:tc>
                  <a:txBody>
                    <a:bodyPr/>
                    <a:lstStyle/>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Utviklingssjef vurderer hospitering ut i fra individuelle behov. Ved hospitering </a:t>
                      </a:r>
                      <a:r>
                        <a:rPr lang="nb-NO" sz="1800" dirty="0">
                          <a:effectLst/>
                          <a:latin typeface="Calibri" panose="020F0502020204030204" pitchFamily="34" charset="0"/>
                          <a:ea typeface="Calibri" panose="020F0502020204030204" pitchFamily="34" charset="0"/>
                          <a:cs typeface="Times New Roman" panose="02020603050405020304" pitchFamily="18" charset="0"/>
                        </a:rPr>
                        <a:t>skal det gjennomføres samtaler med spillere og foresatte i forkant av hospiteringen. Spillerne skal gi alt, når de trener med spillere på egen alder. Hvis de ikke gjør det, eller står over trening med de på egen alder så skal de ikke hospitere på en stund. Spilleren skal ha tilknytting til lag på sin egen alder. Spilleren skal ha minst 1 økt i uka med eget lag.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Teamet skal informere foresatte og spillere om hvilke dager odet skal hospiteres og hvordan dette skal foregå. Spilleren skal hospitere på faste dager og, slik at det er lettere å planlegge spillerens hverdag.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Trening med A-lag er unntak. Unntak kan gjøres av utviklingsansvarlig. </a:t>
                      </a:r>
                    </a:p>
                    <a:p>
                      <a:pPr marL="0" marR="0" lvl="0" indent="0" algn="l" defTabSz="914400" rtl="0" eaLnBrk="1" fontAlgn="auto" latinLnBrk="0" hangingPunct="1">
                        <a:lnSpc>
                          <a:spcPct val="107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Teamledere, lagledere og trenere har ansvaret for at hospiteringen fungerer i teamet.</a:t>
                      </a: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nb-NO" sz="105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13794469"/>
                  </a:ext>
                </a:extLst>
              </a:tr>
            </a:tbl>
          </a:graphicData>
        </a:graphic>
      </p:graphicFrame>
    </p:spTree>
    <p:extLst>
      <p:ext uri="{BB962C8B-B14F-4D97-AF65-F5344CB8AC3E}">
        <p14:creationId xmlns:p14="http://schemas.microsoft.com/office/powerpoint/2010/main" val="8706582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C97EDF5AA22E04494EDBD362789D0DC" ma:contentTypeVersion="17" ma:contentTypeDescription="Opprett et nytt dokument." ma:contentTypeScope="" ma:versionID="4933302b6af5a9259538499ac8e00369">
  <xsd:schema xmlns:xsd="http://www.w3.org/2001/XMLSchema" xmlns:xs="http://www.w3.org/2001/XMLSchema" xmlns:p="http://schemas.microsoft.com/office/2006/metadata/properties" xmlns:ns2="3bb424dc-b0a7-4f38-b8bc-94e8cd4654f4" xmlns:ns3="777a24ef-aff0-4d0c-bc80-f56fc8e8d3c5" targetNamespace="http://schemas.microsoft.com/office/2006/metadata/properties" ma:root="true" ma:fieldsID="a6ae01643d332ebf4d068e58e4ad9d08" ns2:_="" ns3:_="">
    <xsd:import namespace="3bb424dc-b0a7-4f38-b8bc-94e8cd4654f4"/>
    <xsd:import namespace="777a24ef-aff0-4d0c-bc80-f56fc8e8d3c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b424dc-b0a7-4f38-b8bc-94e8cd4654f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emerkelapper" ma:readOnly="false" ma:fieldId="{5cf76f15-5ced-4ddc-b409-7134ff3c332f}" ma:taxonomyMulti="true" ma:sspId="7ab16b92-eb1e-4628-83db-d339a1722c6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7a24ef-aff0-4d0c-bc80-f56fc8e8d3c5" elementFormDefault="qualified">
    <xsd:import namespace="http://schemas.microsoft.com/office/2006/documentManagement/types"/>
    <xsd:import namespace="http://schemas.microsoft.com/office/infopath/2007/PartnerControls"/>
    <xsd:element name="SharedWithUsers" ma:index="16"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Delingsdetaljer" ma:internalName="SharedWithDetails" ma:readOnly="true">
      <xsd:simpleType>
        <xsd:restriction base="dms:Note">
          <xsd:maxLength value="255"/>
        </xsd:restriction>
      </xsd:simpleType>
    </xsd:element>
    <xsd:element name="TaxCatchAll" ma:index="23" nillable="true" ma:displayName="Taxonomy Catch All Column" ma:hidden="true" ma:list="{c839385a-fb35-4933-94e9-67219f75302d}" ma:internalName="TaxCatchAll" ma:showField="CatchAllData" ma:web="777a24ef-aff0-4d0c-bc80-f56fc8e8d3c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3728CEF-39D4-43A5-911F-359DD3442182}">
  <ds:schemaRefs>
    <ds:schemaRef ds:uri="http://schemas.microsoft.com/sharepoint/v3/contenttype/forms"/>
  </ds:schemaRefs>
</ds:datastoreItem>
</file>

<file path=customXml/itemProps2.xml><?xml version="1.0" encoding="utf-8"?>
<ds:datastoreItem xmlns:ds="http://schemas.openxmlformats.org/officeDocument/2006/customXml" ds:itemID="{E818FD16-DCC2-4CD7-A53E-6A0C3AA51C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b424dc-b0a7-4f38-b8bc-94e8cd4654f4"/>
    <ds:schemaRef ds:uri="777a24ef-aff0-4d0c-bc80-f56fc8e8d3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TotalTime>
  <Words>1132</Words>
  <Application>Microsoft Office PowerPoint</Application>
  <PresentationFormat>Widescreen</PresentationFormat>
  <Paragraphs>173</Paragraphs>
  <Slides>7</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7</vt:i4>
      </vt:variant>
    </vt:vector>
  </HeadingPairs>
  <TitlesOfParts>
    <vt:vector size="11" baseType="lpstr">
      <vt:lpstr>Arial</vt:lpstr>
      <vt:lpstr>Calibri</vt:lpstr>
      <vt:lpstr>Calibri Light</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Stian</dc:creator>
  <cp:lastModifiedBy>Stian</cp:lastModifiedBy>
  <cp:revision>2</cp:revision>
  <dcterms:created xsi:type="dcterms:W3CDTF">2022-10-16T10:36:36Z</dcterms:created>
  <dcterms:modified xsi:type="dcterms:W3CDTF">2023-08-22T11:47:19Z</dcterms:modified>
</cp:coreProperties>
</file>