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Lst>
  <p:notesMasterIdLst>
    <p:notesMasterId r:id="rId97"/>
  </p:notesMasterIdLst>
  <p:sldIdLst>
    <p:sldId id="258" r:id="rId6"/>
    <p:sldId id="260" r:id="rId7"/>
    <p:sldId id="261" r:id="rId8"/>
    <p:sldId id="262" r:id="rId9"/>
    <p:sldId id="298" r:id="rId10"/>
    <p:sldId id="299" r:id="rId11"/>
    <p:sldId id="300" r:id="rId12"/>
    <p:sldId id="301" r:id="rId13"/>
    <p:sldId id="302" r:id="rId14"/>
    <p:sldId id="303" r:id="rId15"/>
    <p:sldId id="304" r:id="rId16"/>
    <p:sldId id="305" r:id="rId17"/>
    <p:sldId id="306" r:id="rId18"/>
    <p:sldId id="257" r:id="rId19"/>
    <p:sldId id="307" r:id="rId20"/>
    <p:sldId id="259" r:id="rId21"/>
    <p:sldId id="308" r:id="rId22"/>
    <p:sldId id="309" r:id="rId23"/>
    <p:sldId id="310" r:id="rId24"/>
    <p:sldId id="287" r:id="rId25"/>
    <p:sldId id="290" r:id="rId26"/>
    <p:sldId id="291" r:id="rId27"/>
    <p:sldId id="292" r:id="rId28"/>
    <p:sldId id="294" r:id="rId29"/>
    <p:sldId id="295" r:id="rId30"/>
    <p:sldId id="296" r:id="rId31"/>
    <p:sldId id="297"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263" r:id="rId53"/>
    <p:sldId id="264" r:id="rId54"/>
    <p:sldId id="265" r:id="rId55"/>
    <p:sldId id="266" r:id="rId56"/>
    <p:sldId id="267" r:id="rId57"/>
    <p:sldId id="268" r:id="rId58"/>
    <p:sldId id="269" r:id="rId59"/>
    <p:sldId id="270" r:id="rId60"/>
    <p:sldId id="271" r:id="rId61"/>
    <p:sldId id="272" r:id="rId62"/>
    <p:sldId id="273" r:id="rId63"/>
    <p:sldId id="274" r:id="rId64"/>
    <p:sldId id="275" r:id="rId65"/>
    <p:sldId id="276" r:id="rId66"/>
    <p:sldId id="277" r:id="rId67"/>
    <p:sldId id="278" r:id="rId68"/>
    <p:sldId id="279" r:id="rId69"/>
    <p:sldId id="280" r:id="rId70"/>
    <p:sldId id="281" r:id="rId71"/>
    <p:sldId id="282" r:id="rId72"/>
    <p:sldId id="283" r:id="rId73"/>
    <p:sldId id="284" r:id="rId74"/>
    <p:sldId id="285" r:id="rId75"/>
    <p:sldId id="286" r:id="rId76"/>
    <p:sldId id="331"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79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an" userId="f58eb9ab-90f5-4999-bf56-b11900a1e38e" providerId="ADAL" clId="{C0BD2B88-642F-4D48-A1FC-C80DC3D7D8BF}"/>
    <pc:docChg chg="custSel addSld delSld modSld">
      <pc:chgData name="Stian" userId="f58eb9ab-90f5-4999-bf56-b11900a1e38e" providerId="ADAL" clId="{C0BD2B88-642F-4D48-A1FC-C80DC3D7D8BF}" dt="2020-09-23T08:08:40.143" v="19" actId="14100"/>
      <pc:docMkLst>
        <pc:docMk/>
      </pc:docMkLst>
      <pc:sldChg chg="modSp mod">
        <pc:chgData name="Stian" userId="f58eb9ab-90f5-4999-bf56-b11900a1e38e" providerId="ADAL" clId="{C0BD2B88-642F-4D48-A1FC-C80DC3D7D8BF}" dt="2020-09-23T08:08:40.143" v="19" actId="14100"/>
        <pc:sldMkLst>
          <pc:docMk/>
          <pc:sldMk cId="1758711631" sldId="257"/>
        </pc:sldMkLst>
        <pc:picChg chg="mod">
          <ac:chgData name="Stian" userId="f58eb9ab-90f5-4999-bf56-b11900a1e38e" providerId="ADAL" clId="{C0BD2B88-642F-4D48-A1FC-C80DC3D7D8BF}" dt="2020-09-23T08:08:36.185" v="18" actId="14100"/>
          <ac:picMkLst>
            <pc:docMk/>
            <pc:sldMk cId="1758711631" sldId="257"/>
            <ac:picMk id="5" creationId="{0CB8453C-841F-4C9C-9B80-F62E2B75AC63}"/>
          </ac:picMkLst>
        </pc:picChg>
        <pc:picChg chg="mod">
          <ac:chgData name="Stian" userId="f58eb9ab-90f5-4999-bf56-b11900a1e38e" providerId="ADAL" clId="{C0BD2B88-642F-4D48-A1FC-C80DC3D7D8BF}" dt="2020-09-23T08:08:40.143" v="19" actId="14100"/>
          <ac:picMkLst>
            <pc:docMk/>
            <pc:sldMk cId="1758711631" sldId="257"/>
            <ac:picMk id="6" creationId="{EF6D1A69-0F7B-45C4-81AA-AD904C1E0DC3}"/>
          </ac:picMkLst>
        </pc:picChg>
      </pc:sldChg>
      <pc:sldChg chg="del">
        <pc:chgData name="Stian" userId="f58eb9ab-90f5-4999-bf56-b11900a1e38e" providerId="ADAL" clId="{C0BD2B88-642F-4D48-A1FC-C80DC3D7D8BF}" dt="2020-09-22T11:04:25.483" v="0" actId="47"/>
        <pc:sldMkLst>
          <pc:docMk/>
          <pc:sldMk cId="1595486766" sldId="263"/>
        </pc:sldMkLst>
      </pc:sldChg>
      <pc:sldChg chg="addSp delSp modSp new del mod">
        <pc:chgData name="Stian" userId="f58eb9ab-90f5-4999-bf56-b11900a1e38e" providerId="ADAL" clId="{C0BD2B88-642F-4D48-A1FC-C80DC3D7D8BF}" dt="2020-09-22T11:06:26.053" v="13" actId="47"/>
        <pc:sldMkLst>
          <pc:docMk/>
          <pc:sldMk cId="1927445600" sldId="263"/>
        </pc:sldMkLst>
        <pc:spChg chg="del">
          <ac:chgData name="Stian" userId="f58eb9ab-90f5-4999-bf56-b11900a1e38e" providerId="ADAL" clId="{C0BD2B88-642F-4D48-A1FC-C80DC3D7D8BF}" dt="2020-09-22T11:04:40.703" v="2"/>
          <ac:spMkLst>
            <pc:docMk/>
            <pc:sldMk cId="1927445600" sldId="263"/>
            <ac:spMk id="2" creationId="{344DF64A-3C0F-4746-BAD4-145D84D248DF}"/>
          </ac:spMkLst>
        </pc:spChg>
        <pc:spChg chg="add del mod">
          <ac:chgData name="Stian" userId="f58eb9ab-90f5-4999-bf56-b11900a1e38e" providerId="ADAL" clId="{C0BD2B88-642F-4D48-A1FC-C80DC3D7D8BF}" dt="2020-09-22T11:04:44.833" v="3" actId="478"/>
          <ac:spMkLst>
            <pc:docMk/>
            <pc:sldMk cId="1927445600" sldId="263"/>
            <ac:spMk id="5" creationId="{77AD1BAA-4EDE-4DE7-9166-B0E54E229A01}"/>
          </ac:spMkLst>
        </pc:spChg>
        <pc:spChg chg="add mod">
          <ac:chgData name="Stian" userId="f58eb9ab-90f5-4999-bf56-b11900a1e38e" providerId="ADAL" clId="{C0BD2B88-642F-4D48-A1FC-C80DC3D7D8BF}" dt="2020-09-22T11:04:44.833" v="3" actId="478"/>
          <ac:spMkLst>
            <pc:docMk/>
            <pc:sldMk cId="1927445600" sldId="263"/>
            <ac:spMk id="7" creationId="{C49F8642-D0BA-46B9-A188-C91BC1294C2A}"/>
          </ac:spMkLst>
        </pc:spChg>
      </pc:sldChg>
      <pc:sldChg chg="modSp mod">
        <pc:chgData name="Stian" userId="f58eb9ab-90f5-4999-bf56-b11900a1e38e" providerId="ADAL" clId="{C0BD2B88-642F-4D48-A1FC-C80DC3D7D8BF}" dt="2020-09-22T11:05:30.223" v="6" actId="14100"/>
        <pc:sldMkLst>
          <pc:docMk/>
          <pc:sldMk cId="4233071746" sldId="4470"/>
        </pc:sldMkLst>
        <pc:graphicFrameChg chg="mod">
          <ac:chgData name="Stian" userId="f58eb9ab-90f5-4999-bf56-b11900a1e38e" providerId="ADAL" clId="{C0BD2B88-642F-4D48-A1FC-C80DC3D7D8BF}" dt="2020-09-22T11:05:24.173" v="4" actId="1076"/>
          <ac:graphicFrameMkLst>
            <pc:docMk/>
            <pc:sldMk cId="4233071746" sldId="4470"/>
            <ac:graphicFrameMk id="3" creationId="{F07C3FB2-A401-4B5D-93D4-184B0D2C760E}"/>
          </ac:graphicFrameMkLst>
        </pc:graphicFrameChg>
        <pc:graphicFrameChg chg="mod modGraphic">
          <ac:chgData name="Stian" userId="f58eb9ab-90f5-4999-bf56-b11900a1e38e" providerId="ADAL" clId="{C0BD2B88-642F-4D48-A1FC-C80DC3D7D8BF}" dt="2020-09-22T11:05:30.223" v="6" actId="14100"/>
          <ac:graphicFrameMkLst>
            <pc:docMk/>
            <pc:sldMk cId="4233071746" sldId="4470"/>
            <ac:graphicFrameMk id="5" creationId="{15B0B1E1-23C2-4DA5-8F49-FA965A85B259}"/>
          </ac:graphicFrameMkLst>
        </pc:graphicFrameChg>
      </pc:sldChg>
      <pc:sldChg chg="modSp mod">
        <pc:chgData name="Stian" userId="f58eb9ab-90f5-4999-bf56-b11900a1e38e" providerId="ADAL" clId="{C0BD2B88-642F-4D48-A1FC-C80DC3D7D8BF}" dt="2020-09-22T11:05:51.939" v="9" actId="14100"/>
        <pc:sldMkLst>
          <pc:docMk/>
          <pc:sldMk cId="3603221472" sldId="4508"/>
        </pc:sldMkLst>
        <pc:graphicFrameChg chg="mod">
          <ac:chgData name="Stian" userId="f58eb9ab-90f5-4999-bf56-b11900a1e38e" providerId="ADAL" clId="{C0BD2B88-642F-4D48-A1FC-C80DC3D7D8BF}" dt="2020-09-22T11:05:41.827" v="7" actId="1076"/>
          <ac:graphicFrameMkLst>
            <pc:docMk/>
            <pc:sldMk cId="3603221472" sldId="4508"/>
            <ac:graphicFrameMk id="3" creationId="{F07C3FB2-A401-4B5D-93D4-184B0D2C760E}"/>
          </ac:graphicFrameMkLst>
        </pc:graphicFrameChg>
        <pc:graphicFrameChg chg="mod modGraphic">
          <ac:chgData name="Stian" userId="f58eb9ab-90f5-4999-bf56-b11900a1e38e" providerId="ADAL" clId="{C0BD2B88-642F-4D48-A1FC-C80DC3D7D8BF}" dt="2020-09-22T11:05:51.939" v="9" actId="14100"/>
          <ac:graphicFrameMkLst>
            <pc:docMk/>
            <pc:sldMk cId="3603221472" sldId="4508"/>
            <ac:graphicFrameMk id="5" creationId="{15B0B1E1-23C2-4DA5-8F49-FA965A85B259}"/>
          </ac:graphicFrameMkLst>
        </pc:graphicFrameChg>
      </pc:sldChg>
      <pc:sldChg chg="modSp mod">
        <pc:chgData name="Stian" userId="f58eb9ab-90f5-4999-bf56-b11900a1e38e" providerId="ADAL" clId="{C0BD2B88-642F-4D48-A1FC-C80DC3D7D8BF}" dt="2020-09-22T11:06:08.568" v="12" actId="14100"/>
        <pc:sldMkLst>
          <pc:docMk/>
          <pc:sldMk cId="541867903" sldId="4509"/>
        </pc:sldMkLst>
        <pc:graphicFrameChg chg="mod">
          <ac:chgData name="Stian" userId="f58eb9ab-90f5-4999-bf56-b11900a1e38e" providerId="ADAL" clId="{C0BD2B88-642F-4D48-A1FC-C80DC3D7D8BF}" dt="2020-09-22T11:06:01.106" v="10" actId="1076"/>
          <ac:graphicFrameMkLst>
            <pc:docMk/>
            <pc:sldMk cId="541867903" sldId="4509"/>
            <ac:graphicFrameMk id="3" creationId="{F07C3FB2-A401-4B5D-93D4-184B0D2C760E}"/>
          </ac:graphicFrameMkLst>
        </pc:graphicFrameChg>
        <pc:graphicFrameChg chg="mod modGraphic">
          <ac:chgData name="Stian" userId="f58eb9ab-90f5-4999-bf56-b11900a1e38e" providerId="ADAL" clId="{C0BD2B88-642F-4D48-A1FC-C80DC3D7D8BF}" dt="2020-09-22T11:06:08.568" v="12" actId="14100"/>
          <ac:graphicFrameMkLst>
            <pc:docMk/>
            <pc:sldMk cId="541867903" sldId="4509"/>
            <ac:graphicFrameMk id="5" creationId="{15B0B1E1-23C2-4DA5-8F49-FA965A85B259}"/>
          </ac:graphicFrameMkLst>
        </pc:graphicFrameChg>
      </pc:sldChg>
    </pc:docChg>
  </pc:docChgLst>
  <pc:docChgLst>
    <pc:chgData name="Stian" userId="f58eb9ab-90f5-4999-bf56-b11900a1e38e" providerId="ADAL" clId="{0EB9648F-DE55-45F0-BF80-889F2158D7F8}"/>
    <pc:docChg chg="modSld">
      <pc:chgData name="Stian" userId="f58eb9ab-90f5-4999-bf56-b11900a1e38e" providerId="ADAL" clId="{0EB9648F-DE55-45F0-BF80-889F2158D7F8}" dt="2023-09-28T11:16:57.912" v="14" actId="20577"/>
      <pc:docMkLst>
        <pc:docMk/>
      </pc:docMkLst>
      <pc:sldChg chg="modSp mod">
        <pc:chgData name="Stian" userId="f58eb9ab-90f5-4999-bf56-b11900a1e38e" providerId="ADAL" clId="{0EB9648F-DE55-45F0-BF80-889F2158D7F8}" dt="2023-09-28T11:16:57.912" v="14" actId="20577"/>
        <pc:sldMkLst>
          <pc:docMk/>
          <pc:sldMk cId="2349055718" sldId="258"/>
        </pc:sldMkLst>
        <pc:spChg chg="mod">
          <ac:chgData name="Stian" userId="f58eb9ab-90f5-4999-bf56-b11900a1e38e" providerId="ADAL" clId="{0EB9648F-DE55-45F0-BF80-889F2158D7F8}" dt="2023-09-28T11:16:57.912" v="14" actId="20577"/>
          <ac:spMkLst>
            <pc:docMk/>
            <pc:sldMk cId="2349055718" sldId="258"/>
            <ac:spMk id="3" creationId="{00000000-0000-0000-0000-000000000000}"/>
          </ac:spMkLst>
        </pc:spChg>
      </pc:sldChg>
    </pc:docChg>
  </pc:docChgLst>
  <pc:docChgLst>
    <pc:chgData name="Stian" userId="f58eb9ab-90f5-4999-bf56-b11900a1e38e" providerId="ADAL" clId="{8E03F343-5C79-49BE-B7AA-BD5DC0E3773A}"/>
    <pc:docChg chg="delSld modSld delMainMaster">
      <pc:chgData name="Stian" userId="f58eb9ab-90f5-4999-bf56-b11900a1e38e" providerId="ADAL" clId="{8E03F343-5C79-49BE-B7AA-BD5DC0E3773A}" dt="2023-09-15T13:06:49.612" v="5" actId="207"/>
      <pc:docMkLst>
        <pc:docMk/>
      </pc:docMkLst>
      <pc:sldChg chg="del">
        <pc:chgData name="Stian" userId="f58eb9ab-90f5-4999-bf56-b11900a1e38e" providerId="ADAL" clId="{8E03F343-5C79-49BE-B7AA-BD5DC0E3773A}" dt="2023-09-15T13:05:56.525" v="3" actId="47"/>
        <pc:sldMkLst>
          <pc:docMk/>
          <pc:sldMk cId="180645212" sldId="259"/>
        </pc:sldMkLst>
      </pc:sldChg>
      <pc:sldChg chg="modSp mod delDesignElem">
        <pc:chgData name="Stian" userId="f58eb9ab-90f5-4999-bf56-b11900a1e38e" providerId="ADAL" clId="{8E03F343-5C79-49BE-B7AA-BD5DC0E3773A}" dt="2023-09-15T13:06:49.612" v="5" actId="207"/>
        <pc:sldMkLst>
          <pc:docMk/>
          <pc:sldMk cId="1072838206" sldId="298"/>
        </pc:sldMkLst>
        <pc:spChg chg="mod">
          <ac:chgData name="Stian" userId="f58eb9ab-90f5-4999-bf56-b11900a1e38e" providerId="ADAL" clId="{8E03F343-5C79-49BE-B7AA-BD5DC0E3773A}" dt="2023-09-15T13:06:49.612" v="5" actId="207"/>
          <ac:spMkLst>
            <pc:docMk/>
            <pc:sldMk cId="1072838206" sldId="298"/>
            <ac:spMk id="2" creationId="{00000000-0000-0000-0000-000000000000}"/>
          </ac:spMkLst>
        </pc:spChg>
      </pc:sldChg>
      <pc:sldChg chg="del">
        <pc:chgData name="Stian" userId="f58eb9ab-90f5-4999-bf56-b11900a1e38e" providerId="ADAL" clId="{8E03F343-5C79-49BE-B7AA-BD5DC0E3773A}" dt="2023-09-15T12:54:05.086" v="0" actId="47"/>
        <pc:sldMkLst>
          <pc:docMk/>
          <pc:sldMk cId="4233071746" sldId="4470"/>
        </pc:sldMkLst>
      </pc:sldChg>
      <pc:sldChg chg="del">
        <pc:chgData name="Stian" userId="f58eb9ab-90f5-4999-bf56-b11900a1e38e" providerId="ADAL" clId="{8E03F343-5C79-49BE-B7AA-BD5DC0E3773A}" dt="2023-09-15T12:54:06.455" v="1" actId="47"/>
        <pc:sldMkLst>
          <pc:docMk/>
          <pc:sldMk cId="3603221472" sldId="4508"/>
        </pc:sldMkLst>
      </pc:sldChg>
      <pc:sldChg chg="del">
        <pc:chgData name="Stian" userId="f58eb9ab-90f5-4999-bf56-b11900a1e38e" providerId="ADAL" clId="{8E03F343-5C79-49BE-B7AA-BD5DC0E3773A}" dt="2023-09-15T12:54:07.511" v="2" actId="47"/>
        <pc:sldMkLst>
          <pc:docMk/>
          <pc:sldMk cId="541867903" sldId="4509"/>
        </pc:sldMkLst>
      </pc:sldChg>
      <pc:sldMasterChg chg="del delSldLayout">
        <pc:chgData name="Stian" userId="f58eb9ab-90f5-4999-bf56-b11900a1e38e" providerId="ADAL" clId="{8E03F343-5C79-49BE-B7AA-BD5DC0E3773A}" dt="2023-09-15T13:05:56.525" v="3" actId="47"/>
        <pc:sldMasterMkLst>
          <pc:docMk/>
          <pc:sldMasterMk cId="3408364213" sldId="2147483672"/>
        </pc:sldMasterMkLst>
        <pc:sldLayoutChg chg="del">
          <pc:chgData name="Stian" userId="f58eb9ab-90f5-4999-bf56-b11900a1e38e" providerId="ADAL" clId="{8E03F343-5C79-49BE-B7AA-BD5DC0E3773A}" dt="2023-09-15T13:05:56.525" v="3" actId="47"/>
          <pc:sldLayoutMkLst>
            <pc:docMk/>
            <pc:sldMasterMk cId="3408364213" sldId="2147483672"/>
            <pc:sldLayoutMk cId="880679598" sldId="2147483673"/>
          </pc:sldLayoutMkLst>
        </pc:sldLayoutChg>
        <pc:sldLayoutChg chg="del">
          <pc:chgData name="Stian" userId="f58eb9ab-90f5-4999-bf56-b11900a1e38e" providerId="ADAL" clId="{8E03F343-5C79-49BE-B7AA-BD5DC0E3773A}" dt="2023-09-15T13:05:56.525" v="3" actId="47"/>
          <pc:sldLayoutMkLst>
            <pc:docMk/>
            <pc:sldMasterMk cId="3408364213" sldId="2147483672"/>
            <pc:sldLayoutMk cId="4161739489" sldId="2147483674"/>
          </pc:sldLayoutMkLst>
        </pc:sldLayoutChg>
        <pc:sldLayoutChg chg="del">
          <pc:chgData name="Stian" userId="f58eb9ab-90f5-4999-bf56-b11900a1e38e" providerId="ADAL" clId="{8E03F343-5C79-49BE-B7AA-BD5DC0E3773A}" dt="2023-09-15T13:05:56.525" v="3" actId="47"/>
          <pc:sldLayoutMkLst>
            <pc:docMk/>
            <pc:sldMasterMk cId="3408364213" sldId="2147483672"/>
            <pc:sldLayoutMk cId="3382451895" sldId="2147483675"/>
          </pc:sldLayoutMkLst>
        </pc:sldLayoutChg>
        <pc:sldLayoutChg chg="del">
          <pc:chgData name="Stian" userId="f58eb9ab-90f5-4999-bf56-b11900a1e38e" providerId="ADAL" clId="{8E03F343-5C79-49BE-B7AA-BD5DC0E3773A}" dt="2023-09-15T13:05:56.525" v="3" actId="47"/>
          <pc:sldLayoutMkLst>
            <pc:docMk/>
            <pc:sldMasterMk cId="3408364213" sldId="2147483672"/>
            <pc:sldLayoutMk cId="56124864" sldId="2147483676"/>
          </pc:sldLayoutMkLst>
        </pc:sldLayoutChg>
        <pc:sldLayoutChg chg="del">
          <pc:chgData name="Stian" userId="f58eb9ab-90f5-4999-bf56-b11900a1e38e" providerId="ADAL" clId="{8E03F343-5C79-49BE-B7AA-BD5DC0E3773A}" dt="2023-09-15T13:05:56.525" v="3" actId="47"/>
          <pc:sldLayoutMkLst>
            <pc:docMk/>
            <pc:sldMasterMk cId="3408364213" sldId="2147483672"/>
            <pc:sldLayoutMk cId="1832936584" sldId="2147483677"/>
          </pc:sldLayoutMkLst>
        </pc:sldLayoutChg>
        <pc:sldLayoutChg chg="del">
          <pc:chgData name="Stian" userId="f58eb9ab-90f5-4999-bf56-b11900a1e38e" providerId="ADAL" clId="{8E03F343-5C79-49BE-B7AA-BD5DC0E3773A}" dt="2023-09-15T13:05:56.525" v="3" actId="47"/>
          <pc:sldLayoutMkLst>
            <pc:docMk/>
            <pc:sldMasterMk cId="3408364213" sldId="2147483672"/>
            <pc:sldLayoutMk cId="2680970272" sldId="2147483678"/>
          </pc:sldLayoutMkLst>
        </pc:sldLayoutChg>
        <pc:sldLayoutChg chg="del">
          <pc:chgData name="Stian" userId="f58eb9ab-90f5-4999-bf56-b11900a1e38e" providerId="ADAL" clId="{8E03F343-5C79-49BE-B7AA-BD5DC0E3773A}" dt="2023-09-15T13:05:56.525" v="3" actId="47"/>
          <pc:sldLayoutMkLst>
            <pc:docMk/>
            <pc:sldMasterMk cId="3408364213" sldId="2147483672"/>
            <pc:sldLayoutMk cId="263571091" sldId="2147483679"/>
          </pc:sldLayoutMkLst>
        </pc:sldLayoutChg>
        <pc:sldLayoutChg chg="del">
          <pc:chgData name="Stian" userId="f58eb9ab-90f5-4999-bf56-b11900a1e38e" providerId="ADAL" clId="{8E03F343-5C79-49BE-B7AA-BD5DC0E3773A}" dt="2023-09-15T13:05:56.525" v="3" actId="47"/>
          <pc:sldLayoutMkLst>
            <pc:docMk/>
            <pc:sldMasterMk cId="3408364213" sldId="2147483672"/>
            <pc:sldLayoutMk cId="1302037513" sldId="2147483680"/>
          </pc:sldLayoutMkLst>
        </pc:sldLayoutChg>
        <pc:sldLayoutChg chg="del">
          <pc:chgData name="Stian" userId="f58eb9ab-90f5-4999-bf56-b11900a1e38e" providerId="ADAL" clId="{8E03F343-5C79-49BE-B7AA-BD5DC0E3773A}" dt="2023-09-15T13:05:56.525" v="3" actId="47"/>
          <pc:sldLayoutMkLst>
            <pc:docMk/>
            <pc:sldMasterMk cId="3408364213" sldId="2147483672"/>
            <pc:sldLayoutMk cId="3007959450" sldId="2147483681"/>
          </pc:sldLayoutMkLst>
        </pc:sldLayoutChg>
        <pc:sldLayoutChg chg="del">
          <pc:chgData name="Stian" userId="f58eb9ab-90f5-4999-bf56-b11900a1e38e" providerId="ADAL" clId="{8E03F343-5C79-49BE-B7AA-BD5DC0E3773A}" dt="2023-09-15T13:05:56.525" v="3" actId="47"/>
          <pc:sldLayoutMkLst>
            <pc:docMk/>
            <pc:sldMasterMk cId="3408364213" sldId="2147483672"/>
            <pc:sldLayoutMk cId="2405466598" sldId="2147483682"/>
          </pc:sldLayoutMkLst>
        </pc:sldLayoutChg>
        <pc:sldLayoutChg chg="del">
          <pc:chgData name="Stian" userId="f58eb9ab-90f5-4999-bf56-b11900a1e38e" providerId="ADAL" clId="{8E03F343-5C79-49BE-B7AA-BD5DC0E3773A}" dt="2023-09-15T13:05:56.525" v="3" actId="47"/>
          <pc:sldLayoutMkLst>
            <pc:docMk/>
            <pc:sldMasterMk cId="3408364213" sldId="2147483672"/>
            <pc:sldLayoutMk cId="2333383137" sldId="2147483683"/>
          </pc:sldLayoutMkLst>
        </pc:sldLayoutChg>
      </pc:sldMasterChg>
      <pc:sldMasterChg chg="del delSldLayout">
        <pc:chgData name="Stian" userId="f58eb9ab-90f5-4999-bf56-b11900a1e38e" providerId="ADAL" clId="{8E03F343-5C79-49BE-B7AA-BD5DC0E3773A}" dt="2023-09-15T12:54:07.511" v="2" actId="47"/>
        <pc:sldMasterMkLst>
          <pc:docMk/>
          <pc:sldMasterMk cId="3163041378" sldId="2147483696"/>
        </pc:sldMasterMkLst>
        <pc:sldLayoutChg chg="del">
          <pc:chgData name="Stian" userId="f58eb9ab-90f5-4999-bf56-b11900a1e38e" providerId="ADAL" clId="{8E03F343-5C79-49BE-B7AA-BD5DC0E3773A}" dt="2023-09-15T12:54:07.511" v="2" actId="47"/>
          <pc:sldLayoutMkLst>
            <pc:docMk/>
            <pc:sldMasterMk cId="3163041378" sldId="2147483696"/>
            <pc:sldLayoutMk cId="2357075548" sldId="2147483697"/>
          </pc:sldLayoutMkLst>
        </pc:sldLayoutChg>
        <pc:sldLayoutChg chg="del">
          <pc:chgData name="Stian" userId="f58eb9ab-90f5-4999-bf56-b11900a1e38e" providerId="ADAL" clId="{8E03F343-5C79-49BE-B7AA-BD5DC0E3773A}" dt="2023-09-15T12:54:07.511" v="2" actId="47"/>
          <pc:sldLayoutMkLst>
            <pc:docMk/>
            <pc:sldMasterMk cId="3163041378" sldId="2147483696"/>
            <pc:sldLayoutMk cId="1229069790" sldId="2147483698"/>
          </pc:sldLayoutMkLst>
        </pc:sldLayoutChg>
        <pc:sldLayoutChg chg="del">
          <pc:chgData name="Stian" userId="f58eb9ab-90f5-4999-bf56-b11900a1e38e" providerId="ADAL" clId="{8E03F343-5C79-49BE-B7AA-BD5DC0E3773A}" dt="2023-09-15T12:54:07.511" v="2" actId="47"/>
          <pc:sldLayoutMkLst>
            <pc:docMk/>
            <pc:sldMasterMk cId="3163041378" sldId="2147483696"/>
            <pc:sldLayoutMk cId="517028058" sldId="2147483699"/>
          </pc:sldLayoutMkLst>
        </pc:sldLayoutChg>
        <pc:sldLayoutChg chg="del">
          <pc:chgData name="Stian" userId="f58eb9ab-90f5-4999-bf56-b11900a1e38e" providerId="ADAL" clId="{8E03F343-5C79-49BE-B7AA-BD5DC0E3773A}" dt="2023-09-15T12:54:07.511" v="2" actId="47"/>
          <pc:sldLayoutMkLst>
            <pc:docMk/>
            <pc:sldMasterMk cId="3163041378" sldId="2147483696"/>
            <pc:sldLayoutMk cId="2830344680" sldId="2147483700"/>
          </pc:sldLayoutMkLst>
        </pc:sldLayoutChg>
        <pc:sldLayoutChg chg="del">
          <pc:chgData name="Stian" userId="f58eb9ab-90f5-4999-bf56-b11900a1e38e" providerId="ADAL" clId="{8E03F343-5C79-49BE-B7AA-BD5DC0E3773A}" dt="2023-09-15T12:54:07.511" v="2" actId="47"/>
          <pc:sldLayoutMkLst>
            <pc:docMk/>
            <pc:sldMasterMk cId="3163041378" sldId="2147483696"/>
            <pc:sldLayoutMk cId="1342757548" sldId="2147483701"/>
          </pc:sldLayoutMkLst>
        </pc:sldLayoutChg>
        <pc:sldLayoutChg chg="del">
          <pc:chgData name="Stian" userId="f58eb9ab-90f5-4999-bf56-b11900a1e38e" providerId="ADAL" clId="{8E03F343-5C79-49BE-B7AA-BD5DC0E3773A}" dt="2023-09-15T12:54:07.511" v="2" actId="47"/>
          <pc:sldLayoutMkLst>
            <pc:docMk/>
            <pc:sldMasterMk cId="3163041378" sldId="2147483696"/>
            <pc:sldLayoutMk cId="3435541193" sldId="2147483702"/>
          </pc:sldLayoutMkLst>
        </pc:sldLayoutChg>
        <pc:sldLayoutChg chg="del">
          <pc:chgData name="Stian" userId="f58eb9ab-90f5-4999-bf56-b11900a1e38e" providerId="ADAL" clId="{8E03F343-5C79-49BE-B7AA-BD5DC0E3773A}" dt="2023-09-15T12:54:07.511" v="2" actId="47"/>
          <pc:sldLayoutMkLst>
            <pc:docMk/>
            <pc:sldMasterMk cId="3163041378" sldId="2147483696"/>
            <pc:sldLayoutMk cId="3358060479" sldId="2147483703"/>
          </pc:sldLayoutMkLst>
        </pc:sldLayoutChg>
        <pc:sldLayoutChg chg="del">
          <pc:chgData name="Stian" userId="f58eb9ab-90f5-4999-bf56-b11900a1e38e" providerId="ADAL" clId="{8E03F343-5C79-49BE-B7AA-BD5DC0E3773A}" dt="2023-09-15T12:54:07.511" v="2" actId="47"/>
          <pc:sldLayoutMkLst>
            <pc:docMk/>
            <pc:sldMasterMk cId="3163041378" sldId="2147483696"/>
            <pc:sldLayoutMk cId="3193654551" sldId="2147483704"/>
          </pc:sldLayoutMkLst>
        </pc:sldLayoutChg>
        <pc:sldLayoutChg chg="del">
          <pc:chgData name="Stian" userId="f58eb9ab-90f5-4999-bf56-b11900a1e38e" providerId="ADAL" clId="{8E03F343-5C79-49BE-B7AA-BD5DC0E3773A}" dt="2023-09-15T12:54:07.511" v="2" actId="47"/>
          <pc:sldLayoutMkLst>
            <pc:docMk/>
            <pc:sldMasterMk cId="3163041378" sldId="2147483696"/>
            <pc:sldLayoutMk cId="528696672" sldId="2147483705"/>
          </pc:sldLayoutMkLst>
        </pc:sldLayoutChg>
        <pc:sldLayoutChg chg="del">
          <pc:chgData name="Stian" userId="f58eb9ab-90f5-4999-bf56-b11900a1e38e" providerId="ADAL" clId="{8E03F343-5C79-49BE-B7AA-BD5DC0E3773A}" dt="2023-09-15T12:54:07.511" v="2" actId="47"/>
          <pc:sldLayoutMkLst>
            <pc:docMk/>
            <pc:sldMasterMk cId="3163041378" sldId="2147483696"/>
            <pc:sldLayoutMk cId="422126978" sldId="2147483706"/>
          </pc:sldLayoutMkLst>
        </pc:sldLayoutChg>
        <pc:sldLayoutChg chg="del">
          <pc:chgData name="Stian" userId="f58eb9ab-90f5-4999-bf56-b11900a1e38e" providerId="ADAL" clId="{8E03F343-5C79-49BE-B7AA-BD5DC0E3773A}" dt="2023-09-15T12:54:07.511" v="2" actId="47"/>
          <pc:sldLayoutMkLst>
            <pc:docMk/>
            <pc:sldMasterMk cId="3163041378" sldId="2147483696"/>
            <pc:sldLayoutMk cId="3803477043" sldId="214748370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5772BD-B554-47CD-8502-10F0EA414C3E}" type="datetimeFigureOut">
              <a:rPr lang="nb-NO" smtClean="0"/>
              <a:t>28.09.2023</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FEE1E2-0385-4149-B32C-6DD30C6F0607}" type="slidenum">
              <a:rPr lang="nb-NO" smtClean="0"/>
              <a:t>‹#›</a:t>
            </a:fld>
            <a:endParaRPr lang="nb-NO"/>
          </a:p>
        </p:txBody>
      </p:sp>
    </p:spTree>
    <p:extLst>
      <p:ext uri="{BB962C8B-B14F-4D97-AF65-F5344CB8AC3E}">
        <p14:creationId xmlns:p14="http://schemas.microsoft.com/office/powerpoint/2010/main" val="282194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43000" y="1122363"/>
            <a:ext cx="6858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26DB0FE0-1254-494B-83B5-DD16106E537F}" type="datetime1">
              <a:rPr lang="nb-NO" smtClean="0">
                <a:solidFill>
                  <a:prstClr val="black">
                    <a:tint val="75000"/>
                  </a:prstClr>
                </a:solidFill>
              </a:rPr>
              <a:pPr/>
              <a:t>28.09.2023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r>
              <a:rPr lang="nb-NO">
                <a:solidFill>
                  <a:prstClr val="black">
                    <a:tint val="75000"/>
                  </a:prstClr>
                </a:solidFill>
              </a:rPr>
              <a:t>Dette dokumentet eies av Elverum Fotball og skal ikke brukes eller kopieres uten tillatelse fra klubben</a:t>
            </a:r>
          </a:p>
        </p:txBody>
      </p:sp>
      <p:sp>
        <p:nvSpPr>
          <p:cNvPr id="6" name="Plassholder for lysbildenummer 5"/>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351828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9B6E127-C493-40DD-9148-E9D104937107}" type="datetime1">
              <a:rPr lang="nb-NO" smtClean="0">
                <a:solidFill>
                  <a:prstClr val="black">
                    <a:tint val="75000"/>
                  </a:prstClr>
                </a:solidFill>
              </a:rPr>
              <a:pPr/>
              <a:t>28.09.2023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r>
              <a:rPr lang="nb-NO">
                <a:solidFill>
                  <a:prstClr val="black">
                    <a:tint val="75000"/>
                  </a:prstClr>
                </a:solidFill>
              </a:rPr>
              <a:t>Dette dokumentet eies av Elverum Fotball og skal ikke brukes eller kopieres uten tillatelse fra klubben</a:t>
            </a:r>
          </a:p>
        </p:txBody>
      </p:sp>
      <p:sp>
        <p:nvSpPr>
          <p:cNvPr id="6" name="Plassholder for lysbildenummer 5"/>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019037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43676" y="365125"/>
            <a:ext cx="1971675"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28652" y="365125"/>
            <a:ext cx="5800725"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3BB68B69-ABBA-4BF6-A75B-BBFA713FDC9E}" type="datetime1">
              <a:rPr lang="nb-NO" smtClean="0">
                <a:solidFill>
                  <a:prstClr val="black">
                    <a:tint val="75000"/>
                  </a:prstClr>
                </a:solidFill>
              </a:rPr>
              <a:pPr/>
              <a:t>28.09.2023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r>
              <a:rPr lang="nb-NO">
                <a:solidFill>
                  <a:prstClr val="black">
                    <a:tint val="75000"/>
                  </a:prstClr>
                </a:solidFill>
              </a:rPr>
              <a:t>Dette dokumentet eies av Elverum Fotball og skal ikke brukes eller kopieres uten tillatelse fra klubben</a:t>
            </a:r>
          </a:p>
        </p:txBody>
      </p:sp>
      <p:sp>
        <p:nvSpPr>
          <p:cNvPr id="6" name="Plassholder for lysbildenummer 5"/>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815228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43000" y="1122363"/>
            <a:ext cx="6858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57E826A7-A0C8-4E4C-B55A-14477802B13E}" type="datetimeFigureOut">
              <a:rPr lang="nb-NO" smtClean="0">
                <a:solidFill>
                  <a:prstClr val="black">
                    <a:tint val="75000"/>
                  </a:prstClr>
                </a:solidFill>
              </a:rPr>
              <a:pPr/>
              <a:t>28.09.2023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657504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7E826A7-A0C8-4E4C-B55A-14477802B13E}" type="datetimeFigureOut">
              <a:rPr lang="nb-NO" smtClean="0">
                <a:solidFill>
                  <a:prstClr val="black">
                    <a:tint val="75000"/>
                  </a:prstClr>
                </a:solidFill>
              </a:rPr>
              <a:pPr/>
              <a:t>28.09.2023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712988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23888" y="1709743"/>
            <a:ext cx="78867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57E826A7-A0C8-4E4C-B55A-14477802B13E}" type="datetimeFigureOut">
              <a:rPr lang="nb-NO" smtClean="0">
                <a:solidFill>
                  <a:prstClr val="black">
                    <a:tint val="75000"/>
                  </a:prstClr>
                </a:solidFill>
              </a:rPr>
              <a:pPr/>
              <a:t>28.09.2023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382381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28650" y="1825625"/>
            <a:ext cx="38862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29150" y="1825625"/>
            <a:ext cx="38862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57E826A7-A0C8-4E4C-B55A-14477802B13E}" type="datetimeFigureOut">
              <a:rPr lang="nb-NO" smtClean="0">
                <a:solidFill>
                  <a:prstClr val="black">
                    <a:tint val="75000"/>
                  </a:prstClr>
                </a:solidFill>
              </a:rPr>
              <a:pPr/>
              <a:t>28.09.2023</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324244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29841" y="365129"/>
            <a:ext cx="7886700" cy="1325563"/>
          </a:xfrm>
        </p:spPr>
        <p:txBody>
          <a:bodyPr/>
          <a:lstStyle/>
          <a:p>
            <a:r>
              <a:rPr lang="nb-NO"/>
              <a:t>Klikk for å redigere tittelstil</a:t>
            </a:r>
          </a:p>
        </p:txBody>
      </p:sp>
      <p:sp>
        <p:nvSpPr>
          <p:cNvPr id="3" name="Plassholder for tekst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29842" y="2505075"/>
            <a:ext cx="3868340"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29152" y="2505075"/>
            <a:ext cx="3887391"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57E826A7-A0C8-4E4C-B55A-14477802B13E}" type="datetimeFigureOut">
              <a:rPr lang="nb-NO" smtClean="0">
                <a:solidFill>
                  <a:prstClr val="black">
                    <a:tint val="75000"/>
                  </a:prstClr>
                </a:solidFill>
              </a:rPr>
              <a:pPr/>
              <a:t>28.09.2023</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401859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57E826A7-A0C8-4E4C-B55A-14477802B13E}" type="datetimeFigureOut">
              <a:rPr lang="nb-NO" smtClean="0">
                <a:solidFill>
                  <a:prstClr val="black">
                    <a:tint val="75000"/>
                  </a:prstClr>
                </a:solidFill>
              </a:rPr>
              <a:pPr/>
              <a:t>28.09.2023</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36421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7E826A7-A0C8-4E4C-B55A-14477802B13E}" type="datetimeFigureOut">
              <a:rPr lang="nb-NO" smtClean="0">
                <a:solidFill>
                  <a:prstClr val="black">
                    <a:tint val="75000"/>
                  </a:prstClr>
                </a:solidFill>
              </a:rPr>
              <a:pPr/>
              <a:t>28.09.2023</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058744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457200"/>
            <a:ext cx="2949178"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7E826A7-A0C8-4E4C-B55A-14477802B13E}" type="datetimeFigureOut">
              <a:rPr lang="nb-NO" smtClean="0">
                <a:solidFill>
                  <a:prstClr val="black">
                    <a:tint val="75000"/>
                  </a:prstClr>
                </a:solidFill>
              </a:rPr>
              <a:pPr/>
              <a:t>28.09.2023</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91173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9F30F65-84CF-4CB8-8BE5-268CABB623F0}" type="datetime1">
              <a:rPr lang="nb-NO" smtClean="0">
                <a:solidFill>
                  <a:prstClr val="black">
                    <a:tint val="75000"/>
                  </a:prstClr>
                </a:solidFill>
              </a:rPr>
              <a:pPr/>
              <a:t>28.09.2023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r>
              <a:rPr lang="nb-NO">
                <a:solidFill>
                  <a:prstClr val="black">
                    <a:tint val="75000"/>
                  </a:prstClr>
                </a:solidFill>
              </a:rPr>
              <a:t>Dette dokumentet eies av Elverum Fotball og skal ikke brukes eller kopieres uten tillatelse fra klubben</a:t>
            </a:r>
          </a:p>
        </p:txBody>
      </p:sp>
      <p:sp>
        <p:nvSpPr>
          <p:cNvPr id="6" name="Plassholder for lysbildenummer 5"/>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231757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457200"/>
            <a:ext cx="2949178"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7E826A7-A0C8-4E4C-B55A-14477802B13E}" type="datetimeFigureOut">
              <a:rPr lang="nb-NO" smtClean="0">
                <a:solidFill>
                  <a:prstClr val="black">
                    <a:tint val="75000"/>
                  </a:prstClr>
                </a:solidFill>
              </a:rPr>
              <a:pPr/>
              <a:t>28.09.2023</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577180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7E826A7-A0C8-4E4C-B55A-14477802B13E}" type="datetimeFigureOut">
              <a:rPr lang="nb-NO" smtClean="0">
                <a:solidFill>
                  <a:prstClr val="black">
                    <a:tint val="75000"/>
                  </a:prstClr>
                </a:solidFill>
              </a:rPr>
              <a:pPr/>
              <a:t>28.09.2023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04177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43676" y="365125"/>
            <a:ext cx="1971675"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28652" y="365125"/>
            <a:ext cx="5800725"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7E826A7-A0C8-4E4C-B55A-14477802B13E}" type="datetimeFigureOut">
              <a:rPr lang="nb-NO" smtClean="0">
                <a:solidFill>
                  <a:prstClr val="black">
                    <a:tint val="75000"/>
                  </a:prstClr>
                </a:solidFill>
              </a:rPr>
              <a:pPr/>
              <a:t>28.09.2023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405783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23888" y="1709743"/>
            <a:ext cx="78867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44E4ACE0-99CB-4882-BD59-3E16155EAF9F}" type="datetime1">
              <a:rPr lang="nb-NO" smtClean="0">
                <a:solidFill>
                  <a:prstClr val="black">
                    <a:tint val="75000"/>
                  </a:prstClr>
                </a:solidFill>
              </a:rPr>
              <a:pPr/>
              <a:t>28.09.2023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r>
              <a:rPr lang="nb-NO">
                <a:solidFill>
                  <a:prstClr val="black">
                    <a:tint val="75000"/>
                  </a:prstClr>
                </a:solidFill>
              </a:rPr>
              <a:t>Dette dokumentet eies av Elverum Fotball og skal ikke brukes eller kopieres uten tillatelse fra klubben</a:t>
            </a:r>
          </a:p>
        </p:txBody>
      </p:sp>
      <p:sp>
        <p:nvSpPr>
          <p:cNvPr id="6" name="Plassholder for lysbildenummer 5"/>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297162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28650" y="1825625"/>
            <a:ext cx="38862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29150" y="1825625"/>
            <a:ext cx="38862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69C79E33-DBA0-4551-9FBE-974A7C0654ED}" type="datetime1">
              <a:rPr lang="nb-NO" smtClean="0">
                <a:solidFill>
                  <a:prstClr val="black">
                    <a:tint val="75000"/>
                  </a:prstClr>
                </a:solidFill>
              </a:rPr>
              <a:pPr/>
              <a:t>28.09.2023</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r>
              <a:rPr lang="nb-NO">
                <a:solidFill>
                  <a:prstClr val="black">
                    <a:tint val="75000"/>
                  </a:prstClr>
                </a:solidFill>
              </a:rPr>
              <a:t>Dette dokumentet eies av Elverum Fotball og skal ikke brukes eller kopieres uten tillatelse fra klubben</a:t>
            </a:r>
          </a:p>
        </p:txBody>
      </p:sp>
      <p:sp>
        <p:nvSpPr>
          <p:cNvPr id="7" name="Plassholder for lysbildenummer 6"/>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183605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29841" y="365129"/>
            <a:ext cx="7886700" cy="1325563"/>
          </a:xfrm>
        </p:spPr>
        <p:txBody>
          <a:bodyPr/>
          <a:lstStyle/>
          <a:p>
            <a:r>
              <a:rPr lang="nb-NO"/>
              <a:t>Klikk for å redigere tittelstil</a:t>
            </a:r>
          </a:p>
        </p:txBody>
      </p:sp>
      <p:sp>
        <p:nvSpPr>
          <p:cNvPr id="3" name="Plassholder for tekst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29842" y="2505075"/>
            <a:ext cx="3868340"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29152" y="2505075"/>
            <a:ext cx="3887391"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5589B5A0-0AC1-4884-8A1B-57CCB9585F59}" type="datetime1">
              <a:rPr lang="nb-NO" smtClean="0">
                <a:solidFill>
                  <a:prstClr val="black">
                    <a:tint val="75000"/>
                  </a:prstClr>
                </a:solidFill>
              </a:rPr>
              <a:pPr/>
              <a:t>28.09.2023</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r>
              <a:rPr lang="nb-NO">
                <a:solidFill>
                  <a:prstClr val="black">
                    <a:tint val="75000"/>
                  </a:prstClr>
                </a:solidFill>
              </a:rPr>
              <a:t>Dette dokumentet eies av Elverum Fotball og skal ikke brukes eller kopieres uten tillatelse fra klubben</a:t>
            </a:r>
          </a:p>
        </p:txBody>
      </p:sp>
      <p:sp>
        <p:nvSpPr>
          <p:cNvPr id="9" name="Plassholder for lysbildenummer 8"/>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65395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1590EF89-8649-42E6-8534-B16CB35209AE}" type="datetime1">
              <a:rPr lang="nb-NO" smtClean="0">
                <a:solidFill>
                  <a:prstClr val="black">
                    <a:tint val="75000"/>
                  </a:prstClr>
                </a:solidFill>
              </a:rPr>
              <a:pPr/>
              <a:t>28.09.2023</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r>
              <a:rPr lang="nb-NO">
                <a:solidFill>
                  <a:prstClr val="black">
                    <a:tint val="75000"/>
                  </a:prstClr>
                </a:solidFill>
              </a:rPr>
              <a:t>Dette dokumentet eies av Elverum Fotball og skal ikke brukes eller kopieres uten tillatelse fra klubben</a:t>
            </a:r>
          </a:p>
        </p:txBody>
      </p:sp>
      <p:sp>
        <p:nvSpPr>
          <p:cNvPr id="5" name="Plassholder for lysbildenummer 4"/>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85203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9990E0A-F03B-498B-8DBA-329951216C03}" type="datetime1">
              <a:rPr lang="nb-NO" smtClean="0">
                <a:solidFill>
                  <a:prstClr val="black">
                    <a:tint val="75000"/>
                  </a:prstClr>
                </a:solidFill>
              </a:rPr>
              <a:pPr/>
              <a:t>28.09.2023</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r>
              <a:rPr lang="nb-NO">
                <a:solidFill>
                  <a:prstClr val="black">
                    <a:tint val="75000"/>
                  </a:prstClr>
                </a:solidFill>
              </a:rPr>
              <a:t>Dette dokumentet eies av Elverum Fotball og skal ikke brukes eller kopieres uten tillatelse fra klubben</a:t>
            </a:r>
          </a:p>
        </p:txBody>
      </p:sp>
      <p:sp>
        <p:nvSpPr>
          <p:cNvPr id="4" name="Plassholder for lysbildenummer 3"/>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08940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457200"/>
            <a:ext cx="2949178"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E030F3E8-6A16-4321-BFA0-35C5EAF75A0C}" type="datetime1">
              <a:rPr lang="nb-NO" smtClean="0">
                <a:solidFill>
                  <a:prstClr val="black">
                    <a:tint val="75000"/>
                  </a:prstClr>
                </a:solidFill>
              </a:rPr>
              <a:pPr/>
              <a:t>28.09.2023</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r>
              <a:rPr lang="nb-NO">
                <a:solidFill>
                  <a:prstClr val="black">
                    <a:tint val="75000"/>
                  </a:prstClr>
                </a:solidFill>
              </a:rPr>
              <a:t>Dette dokumentet eies av Elverum Fotball og skal ikke brukes eller kopieres uten tillatelse fra klubben</a:t>
            </a:r>
          </a:p>
        </p:txBody>
      </p:sp>
      <p:sp>
        <p:nvSpPr>
          <p:cNvPr id="7" name="Plassholder for lysbildenummer 6"/>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60275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457200"/>
            <a:ext cx="2949178"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7312E93F-1DBF-41C4-BFCB-D3BF3ECD4642}" type="datetime1">
              <a:rPr lang="nb-NO" smtClean="0">
                <a:solidFill>
                  <a:prstClr val="black">
                    <a:tint val="75000"/>
                  </a:prstClr>
                </a:solidFill>
              </a:rPr>
              <a:pPr/>
              <a:t>28.09.2023</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r>
              <a:rPr lang="nb-NO">
                <a:solidFill>
                  <a:prstClr val="black">
                    <a:tint val="75000"/>
                  </a:prstClr>
                </a:solidFill>
              </a:rPr>
              <a:t>Dette dokumentet eies av Elverum Fotball og skal ikke brukes eller kopieres uten tillatelse fra klubben</a:t>
            </a:r>
          </a:p>
        </p:txBody>
      </p:sp>
      <p:sp>
        <p:nvSpPr>
          <p:cNvPr id="7" name="Plassholder for lysbildenummer 6"/>
          <p:cNvSpPr>
            <a:spLocks noGrp="1"/>
          </p:cNvSpPr>
          <p:nvPr>
            <p:ph type="sldNum" sz="quarter" idx="12"/>
          </p:nvPr>
        </p:nvSpPr>
        <p:spPr/>
        <p:txBody>
          <a:body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12300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74000">
              <a:schemeClr val="bg1">
                <a:alpha val="0"/>
              </a:schemeClr>
            </a:gs>
          </a:gsLst>
          <a:lin ang="5400000" scaled="1"/>
          <a:tileRect/>
        </a:gra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C6282E-899B-4798-AFEA-48414FEDE239}" type="datetime1">
              <a:rPr lang="nb-NO" smtClean="0">
                <a:solidFill>
                  <a:prstClr val="black">
                    <a:tint val="75000"/>
                  </a:prstClr>
                </a:solidFill>
              </a:rPr>
              <a:pPr/>
              <a:t>28.09.2023</a:t>
            </a:fld>
            <a:endParaRPr lang="nb-NO">
              <a:solidFill>
                <a:prstClr val="black">
                  <a:tint val="75000"/>
                </a:prstClr>
              </a:solidFill>
            </a:endParaRPr>
          </a:p>
        </p:txBody>
      </p:sp>
      <p:sp>
        <p:nvSpPr>
          <p:cNvPr id="5" name="Plassholder for bunntekst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solidFill>
                  <a:prstClr val="black">
                    <a:tint val="75000"/>
                  </a:prstClr>
                </a:solidFill>
              </a:rPr>
              <a:t>Dette dokumentet eies av Elverum Fotball og skal ikke brukes eller kopieres uten tillatelse fra klubben</a:t>
            </a:r>
          </a:p>
        </p:txBody>
      </p:sp>
      <p:sp>
        <p:nvSpPr>
          <p:cNvPr id="6" name="Plassholder for lysbildenumm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354818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74000">
              <a:schemeClr val="bg1">
                <a:alpha val="0"/>
              </a:schemeClr>
            </a:gs>
          </a:gsLst>
          <a:lin ang="5400000" scaled="1"/>
          <a:tileRect/>
        </a:gra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826A7-A0C8-4E4C-B55A-14477802B13E}" type="datetimeFigureOut">
              <a:rPr lang="nb-NO" smtClean="0">
                <a:solidFill>
                  <a:prstClr val="black">
                    <a:tint val="75000"/>
                  </a:prstClr>
                </a:solidFill>
              </a:rPr>
              <a:pPr/>
              <a:t>28.09.2023</a:t>
            </a:fld>
            <a:endParaRPr lang="nb-NO">
              <a:solidFill>
                <a:prstClr val="black">
                  <a:tint val="75000"/>
                </a:prstClr>
              </a:solidFill>
            </a:endParaRPr>
          </a:p>
        </p:txBody>
      </p:sp>
      <p:sp>
        <p:nvSpPr>
          <p:cNvPr id="5" name="Plassholder for bunntekst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ndParaRPr>
          </a:p>
        </p:txBody>
      </p:sp>
      <p:sp>
        <p:nvSpPr>
          <p:cNvPr id="6" name="Plassholder for lysbildenumm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4ABDE-DB9B-4082-9F5D-B9FA36C2C8AC}"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7058335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8"/>
            <a:ext cx="9144000" cy="1602935"/>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b="1" dirty="0">
              <a:solidFill>
                <a:prstClr val="white"/>
              </a:solidFill>
            </a:endParaRPr>
          </a:p>
          <a:p>
            <a:pPr algn="ctr">
              <a:defRPr/>
            </a:pPr>
            <a:r>
              <a:rPr lang="nb-NO" sz="2800" b="1" dirty="0">
                <a:solidFill>
                  <a:prstClr val="white"/>
                </a:solidFill>
              </a:rPr>
              <a:t>IDENTITET, VERDIER OG POSITIV KULTUR </a:t>
            </a:r>
          </a:p>
          <a:p>
            <a:pPr algn="ctr">
              <a:defRPr/>
            </a:pPr>
            <a:endParaRPr lang="nb-NO" sz="2800" b="1" dirty="0">
              <a:solidFill>
                <a:prstClr val="white"/>
              </a:solidFill>
            </a:endParaRPr>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794" y="1564960"/>
            <a:ext cx="5534039" cy="5293040"/>
          </a:xfrm>
          <a:prstGeom prst="rect">
            <a:avLst/>
          </a:prstGeom>
        </p:spPr>
      </p:pic>
      <p:sp>
        <p:nvSpPr>
          <p:cNvPr id="2" name="Plassholder for bunntekst 1"/>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Tree>
    <p:extLst>
      <p:ext uri="{BB962C8B-B14F-4D97-AF65-F5344CB8AC3E}">
        <p14:creationId xmlns:p14="http://schemas.microsoft.com/office/powerpoint/2010/main" val="2349055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 y="5"/>
            <a:ext cx="9132623" cy="1003299"/>
          </a:xfrm>
          <a:solidFill>
            <a:schemeClr val="tx1"/>
          </a:solidFill>
        </p:spPr>
        <p:txBody>
          <a:bodyPr>
            <a:normAutofit/>
          </a:bodyPr>
          <a:lstStyle/>
          <a:p>
            <a:pPr algn="ctr"/>
            <a:r>
              <a:rPr lang="nb-NO" sz="2800" cap="all" dirty="0" err="1">
                <a:solidFill>
                  <a:schemeClr val="bg1"/>
                </a:solidFill>
              </a:rPr>
              <a:t>spillemøte</a:t>
            </a:r>
            <a:r>
              <a:rPr lang="nb-NO" sz="2800" cap="all" dirty="0">
                <a:solidFill>
                  <a:schemeClr val="bg1"/>
                </a:solidFill>
              </a:rPr>
              <a:t> FØR KAMP-TRENERS JOBB ER</a:t>
            </a:r>
            <a:r>
              <a:rPr lang="nb-NO" sz="2800" u="sng" cap="all" dirty="0">
                <a:solidFill>
                  <a:schemeClr val="bg1"/>
                </a:solidFill>
              </a:rPr>
              <a:t> </a:t>
            </a:r>
            <a:r>
              <a:rPr lang="nb-NO" sz="2800" b="1" u="sng" cap="all" dirty="0">
                <a:solidFill>
                  <a:schemeClr val="bg1"/>
                </a:solidFill>
              </a:rPr>
              <a:t>HJELPE</a:t>
            </a:r>
            <a:r>
              <a:rPr lang="nb-NO" sz="2800" u="sng" cap="all" dirty="0">
                <a:solidFill>
                  <a:schemeClr val="bg1"/>
                </a:solidFill>
              </a:rPr>
              <a:t> </a:t>
            </a:r>
            <a:r>
              <a:rPr lang="nb-NO" sz="2800" cap="all" dirty="0">
                <a:solidFill>
                  <a:schemeClr val="bg1"/>
                </a:solidFill>
              </a:rPr>
              <a:t>SPILLERNE</a:t>
            </a:r>
          </a:p>
        </p:txBody>
      </p:sp>
      <p:sp>
        <p:nvSpPr>
          <p:cNvPr id="3" name="Plassholder for innhold 2"/>
          <p:cNvSpPr>
            <a:spLocks noGrp="1"/>
          </p:cNvSpPr>
          <p:nvPr>
            <p:ph idx="1"/>
          </p:nvPr>
        </p:nvSpPr>
        <p:spPr>
          <a:xfrm>
            <a:off x="3" y="1003300"/>
            <a:ext cx="9132623" cy="5854700"/>
          </a:xfrm>
        </p:spPr>
        <p:txBody>
          <a:bodyPr>
            <a:normAutofit lnSpcReduction="10000"/>
          </a:bodyPr>
          <a:lstStyle/>
          <a:p>
            <a:pPr marL="0" indent="0">
              <a:buNone/>
            </a:pPr>
            <a:r>
              <a:rPr lang="nb-NO" sz="2000" b="1" dirty="0"/>
              <a:t>Overordnet</a:t>
            </a:r>
          </a:p>
          <a:p>
            <a:pPr marL="0" indent="0">
              <a:buNone/>
            </a:pPr>
            <a:r>
              <a:rPr lang="nb-NO" sz="2000" dirty="0"/>
              <a:t>Velg gjerne ut 1-3 momenter. Gå i detalj på de momentene som er valgt. Forklar og vis! Maksimal varighet </a:t>
            </a:r>
            <a:r>
              <a:rPr lang="nb-NO" sz="2000" dirty="0" err="1"/>
              <a:t>ca</a:t>
            </a:r>
            <a:r>
              <a:rPr lang="nb-NO" sz="2000" dirty="0"/>
              <a:t> 15 min. Positiv inngang til spillerne og laget, for å skape motivasjon og selvtillit. Tilrettelegge for involvering av spillerne.</a:t>
            </a:r>
          </a:p>
          <a:p>
            <a:pPr marL="0" indent="0">
              <a:buNone/>
            </a:pPr>
            <a:endParaRPr lang="nb-NO" sz="2000" b="1" dirty="0"/>
          </a:p>
          <a:p>
            <a:pPr marL="0" indent="0">
              <a:buNone/>
            </a:pPr>
            <a:r>
              <a:rPr lang="nb-NO" sz="2000" b="1" dirty="0"/>
              <a:t>Ulike muligheter</a:t>
            </a:r>
          </a:p>
          <a:p>
            <a:r>
              <a:rPr lang="nb-NO" sz="2000" dirty="0"/>
              <a:t>Spørre spillerne om hva de vil ha fokus på.</a:t>
            </a:r>
          </a:p>
          <a:p>
            <a:r>
              <a:rPr lang="nb-NO" sz="2000" dirty="0"/>
              <a:t>Vise video der de lykkes.</a:t>
            </a:r>
          </a:p>
          <a:p>
            <a:r>
              <a:rPr lang="nb-NO" sz="2000" dirty="0"/>
              <a:t>Utfordre spillerne på hvordan de skal være gode på sine utviklingsmål?</a:t>
            </a:r>
          </a:p>
          <a:p>
            <a:r>
              <a:rPr lang="nb-NO" sz="2000" dirty="0"/>
              <a:t>Forsterke det positive vi har jobbet med på treningene?</a:t>
            </a:r>
          </a:p>
          <a:p>
            <a:r>
              <a:rPr lang="nb-NO" sz="2000" dirty="0"/>
              <a:t>Hvordan mestre i hver sin rolle på banen?</a:t>
            </a:r>
          </a:p>
          <a:p>
            <a:r>
              <a:rPr lang="nb-NO" sz="2000" dirty="0"/>
              <a:t>Utfordre hvert ledd på hva de skal være gode på?</a:t>
            </a:r>
          </a:p>
          <a:p>
            <a:r>
              <a:rPr lang="nb-NO" sz="2000" dirty="0"/>
              <a:t>Trener forteller spillerne hva de er gode på? </a:t>
            </a:r>
          </a:p>
          <a:p>
            <a:r>
              <a:rPr lang="nb-NO" sz="2000" dirty="0"/>
              <a:t>Dele inn i fokusområder?</a:t>
            </a:r>
          </a:p>
          <a:p>
            <a:r>
              <a:rPr lang="nb-NO" sz="2000" dirty="0"/>
              <a:t>Gi to-tre spillere ansvaret for spillermøtet i planlegging og gjennomføring, med tilgjengelig hjelp fra trener?</a:t>
            </a:r>
          </a:p>
          <a:p>
            <a:endParaRPr lang="nb-NO" dirty="0"/>
          </a:p>
        </p:txBody>
      </p:sp>
    </p:spTree>
    <p:extLst>
      <p:ext uri="{BB962C8B-B14F-4D97-AF65-F5344CB8AC3E}">
        <p14:creationId xmlns:p14="http://schemas.microsoft.com/office/powerpoint/2010/main" val="3388736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 y="1"/>
            <a:ext cx="9132623" cy="886264"/>
          </a:xfrm>
          <a:solidFill>
            <a:schemeClr val="tx1"/>
          </a:solidFill>
        </p:spPr>
        <p:txBody>
          <a:bodyPr>
            <a:normAutofit/>
          </a:bodyPr>
          <a:lstStyle/>
          <a:p>
            <a:pPr algn="ctr"/>
            <a:r>
              <a:rPr lang="nb-NO" sz="2800" dirty="0">
                <a:solidFill>
                  <a:schemeClr val="bg1"/>
                </a:solidFill>
              </a:rPr>
              <a:t>KAMPLEDELSE-TRENERS JOBB ER Å </a:t>
            </a:r>
            <a:r>
              <a:rPr lang="nb-NO" sz="2800" b="1" u="sng" dirty="0">
                <a:solidFill>
                  <a:schemeClr val="bg1"/>
                </a:solidFill>
              </a:rPr>
              <a:t>HJELPE</a:t>
            </a:r>
            <a:r>
              <a:rPr lang="nb-NO" sz="2800" dirty="0">
                <a:solidFill>
                  <a:schemeClr val="bg1"/>
                </a:solidFill>
              </a:rPr>
              <a:t> SPILLERNE</a:t>
            </a:r>
          </a:p>
        </p:txBody>
      </p:sp>
      <p:sp>
        <p:nvSpPr>
          <p:cNvPr id="3" name="Plassholder for innhold 2"/>
          <p:cNvSpPr>
            <a:spLocks noGrp="1"/>
          </p:cNvSpPr>
          <p:nvPr>
            <p:ph idx="1"/>
          </p:nvPr>
        </p:nvSpPr>
        <p:spPr>
          <a:xfrm>
            <a:off x="3" y="1003300"/>
            <a:ext cx="9132623" cy="5854700"/>
          </a:xfrm>
        </p:spPr>
        <p:txBody>
          <a:bodyPr>
            <a:normAutofit lnSpcReduction="10000"/>
          </a:bodyPr>
          <a:lstStyle/>
          <a:p>
            <a:pPr marL="0" indent="0">
              <a:buNone/>
            </a:pPr>
            <a:endParaRPr lang="nb-NO" sz="2000" dirty="0"/>
          </a:p>
          <a:p>
            <a:r>
              <a:rPr lang="nb-NO" sz="2000" dirty="0"/>
              <a:t>SPILLERNE FÅR BARE MED SEG FÅ KORTE TAKTISKE BESKJEDER UNDER KAMP, VÆR KONKRET!</a:t>
            </a:r>
          </a:p>
          <a:p>
            <a:r>
              <a:rPr lang="nb-NO" sz="2000" dirty="0"/>
              <a:t>SKRIK ALDRI HVA SPILLEREN SKAL GJØRE MED BALL, DET MÅ DU HA LÆRT SPILLEREN PÅ TRENING! </a:t>
            </a:r>
          </a:p>
          <a:p>
            <a:r>
              <a:rPr lang="nb-NO" sz="2000" dirty="0"/>
              <a:t>VI DOMINERER IKKE KAMPEN SOM TRENERE!</a:t>
            </a:r>
          </a:p>
          <a:p>
            <a:r>
              <a:rPr lang="nb-NO" sz="2000" dirty="0"/>
              <a:t>VI VEILEDER POSITIVT OG KONSTRUKTIVT UNDERVEIS I KAMPEN!</a:t>
            </a:r>
          </a:p>
          <a:p>
            <a:r>
              <a:rPr lang="nb-NO" sz="2000" dirty="0"/>
              <a:t>SE PÅ SPILLERNE I LEDDET FORAN OG BAK DER BALLEN ER. DA FÅR DU GOD OVERSIKT OG KAN GI KONKRETE TILAKEMELDINGER. FLYTT PÅ BLIKKET. </a:t>
            </a:r>
          </a:p>
          <a:p>
            <a:r>
              <a:rPr lang="nb-NO" sz="2000" dirty="0">
                <a:solidFill>
                  <a:prstClr val="black"/>
                </a:solidFill>
              </a:rPr>
              <a:t>FORDEL OPPGAVER I TEAMET: ALLE I TEAMET BØR HA MINST EN OPPGAVE. FØLGE EN ENKELTSPILLER, ET LEDD ELLER MER. HVER PERSON SKRIVER NED PUNKTER, SLIK AT DET KAN BRUKES ETTER ELLER UNDER KAMPEN. DETTE ER FIN TRENING FOR ALLE.</a:t>
            </a:r>
          </a:p>
          <a:p>
            <a:r>
              <a:rPr lang="nb-NO" sz="2000" dirty="0">
                <a:solidFill>
                  <a:prstClr val="black"/>
                </a:solidFill>
              </a:rPr>
              <a:t>GI SPILLERNE MULIGHET TIL Å VEILEDE HVERANDRE UNDER KAMPEN!</a:t>
            </a:r>
          </a:p>
          <a:p>
            <a:pPr marL="0" indent="0">
              <a:buNone/>
            </a:pPr>
            <a:endParaRPr lang="nb-NO" sz="2000" dirty="0">
              <a:solidFill>
                <a:prstClr val="black"/>
              </a:solidFill>
            </a:endParaRPr>
          </a:p>
          <a:p>
            <a:pPr marL="0" indent="0">
              <a:buNone/>
            </a:pPr>
            <a:endParaRPr lang="nb-NO" sz="2000" dirty="0">
              <a:solidFill>
                <a:prstClr val="black"/>
              </a:solidFill>
            </a:endParaRPr>
          </a:p>
          <a:p>
            <a:pPr marL="0" indent="0">
              <a:buNone/>
            </a:pPr>
            <a:r>
              <a:rPr lang="nb-NO" sz="2000" dirty="0">
                <a:solidFill>
                  <a:srgbClr val="FF0000"/>
                </a:solidFill>
              </a:rPr>
              <a:t>STILL ALLTID DEG SELV DETTE SPØRSMÅLET: BLIR SPILLEREN BEDRE OG UTVIKLER SEG MED DENNE VEILEDNINGEN?</a:t>
            </a:r>
          </a:p>
        </p:txBody>
      </p:sp>
    </p:spTree>
    <p:extLst>
      <p:ext uri="{BB962C8B-B14F-4D97-AF65-F5344CB8AC3E}">
        <p14:creationId xmlns:p14="http://schemas.microsoft.com/office/powerpoint/2010/main" val="3095125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 y="-68093"/>
            <a:ext cx="9132623" cy="1003299"/>
          </a:xfrm>
          <a:solidFill>
            <a:schemeClr val="tx1"/>
          </a:solidFill>
        </p:spPr>
        <p:txBody>
          <a:bodyPr>
            <a:normAutofit/>
          </a:bodyPr>
          <a:lstStyle/>
          <a:p>
            <a:pPr algn="ctr"/>
            <a:r>
              <a:rPr lang="nb-NO" sz="2800" dirty="0">
                <a:solidFill>
                  <a:schemeClr val="bg1"/>
                </a:solidFill>
              </a:rPr>
              <a:t>PAUSE</a:t>
            </a:r>
            <a:r>
              <a:rPr lang="nb-NO" sz="2800" b="1" dirty="0">
                <a:solidFill>
                  <a:schemeClr val="bg1"/>
                </a:solidFill>
              </a:rPr>
              <a:t>-</a:t>
            </a:r>
            <a:r>
              <a:rPr lang="nb-NO" sz="2800" dirty="0">
                <a:solidFill>
                  <a:prstClr val="white"/>
                </a:solidFill>
              </a:rPr>
              <a:t>TRENERS JOBB ER Å </a:t>
            </a:r>
            <a:r>
              <a:rPr lang="nb-NO" sz="2800" b="1" u="sng" dirty="0">
                <a:solidFill>
                  <a:prstClr val="white"/>
                </a:solidFill>
              </a:rPr>
              <a:t>HJELPE</a:t>
            </a:r>
            <a:r>
              <a:rPr lang="nb-NO" sz="2800" dirty="0">
                <a:solidFill>
                  <a:prstClr val="white"/>
                </a:solidFill>
              </a:rPr>
              <a:t> SPILLERNE</a:t>
            </a:r>
            <a:endParaRPr lang="nb-NO" sz="2800" b="1" dirty="0">
              <a:solidFill>
                <a:schemeClr val="bg1"/>
              </a:solidFill>
            </a:endParaRPr>
          </a:p>
        </p:txBody>
      </p:sp>
      <p:sp>
        <p:nvSpPr>
          <p:cNvPr id="3" name="Plassholder for innhold 2"/>
          <p:cNvSpPr>
            <a:spLocks noGrp="1"/>
          </p:cNvSpPr>
          <p:nvPr>
            <p:ph idx="1"/>
          </p:nvPr>
        </p:nvSpPr>
        <p:spPr>
          <a:xfrm>
            <a:off x="3" y="1003300"/>
            <a:ext cx="9132623" cy="5854700"/>
          </a:xfrm>
        </p:spPr>
        <p:txBody>
          <a:bodyPr>
            <a:normAutofit/>
          </a:bodyPr>
          <a:lstStyle/>
          <a:p>
            <a:r>
              <a:rPr lang="nb-NO" sz="2000" dirty="0"/>
              <a:t>Samle trenerteamet og diskuterer innholdet i pausen </a:t>
            </a:r>
            <a:r>
              <a:rPr lang="nb-NO" sz="2000" dirty="0" err="1"/>
              <a:t>ca</a:t>
            </a:r>
            <a:r>
              <a:rPr lang="nb-NO" sz="2000" dirty="0"/>
              <a:t> 5 min før pause.</a:t>
            </a:r>
            <a:r>
              <a:rPr lang="nb-NO" sz="2000" dirty="0">
                <a:solidFill>
                  <a:prstClr val="black"/>
                </a:solidFill>
              </a:rPr>
              <a:t> Bli enige om fordeling og innhold. Hovedtrener har ansvaret for dette.</a:t>
            </a:r>
          </a:p>
          <a:p>
            <a:r>
              <a:rPr lang="nb-NO" sz="2000" dirty="0">
                <a:solidFill>
                  <a:prstClr val="black"/>
                </a:solidFill>
              </a:rPr>
              <a:t>Gi  positive, konstruktive og veiledende tilbakemeldinger til spillerne. </a:t>
            </a:r>
          </a:p>
          <a:p>
            <a:r>
              <a:rPr lang="nb-NO" sz="2000" dirty="0"/>
              <a:t>La gjerne spillerne gå inn først og ha noen minutter alene i garderoben, før trenerne kommer inn. </a:t>
            </a:r>
            <a:endParaRPr lang="nb-NO" sz="2000" b="1" dirty="0"/>
          </a:p>
          <a:p>
            <a:r>
              <a:rPr lang="nb-NO" sz="2000" dirty="0"/>
              <a:t>Det bør være 1-3 hovedpunkter. Forklar tydelig hva vi gjør bra/skal utvikle eller forandre. Dette må tegnes opp og forklares i detalj.</a:t>
            </a:r>
          </a:p>
          <a:p>
            <a:r>
              <a:rPr lang="nb-NO" sz="2000" dirty="0"/>
              <a:t>Utfordre gjerne spillerne til å mene noe og komme med forslag i pausene.</a:t>
            </a:r>
          </a:p>
          <a:p>
            <a:r>
              <a:rPr lang="nb-NO" sz="2000" dirty="0"/>
              <a:t>Hvem tar de kollektive tilbakemeldingene i teamet?</a:t>
            </a:r>
          </a:p>
          <a:p>
            <a:r>
              <a:rPr lang="nb-NO" sz="2000" dirty="0"/>
              <a:t>Hvem tar de individuelle tilbakemeldingene i teamet? </a:t>
            </a:r>
          </a:p>
          <a:p>
            <a:r>
              <a:rPr lang="nb-NO" sz="2000" dirty="0"/>
              <a:t>Pass på så det ikke blir for mye generell prat. Måling er at spilleren husker noen viktige momenter for 2.omgang. </a:t>
            </a:r>
          </a:p>
          <a:p>
            <a:r>
              <a:rPr lang="nb-NO" sz="2000" dirty="0"/>
              <a:t>Vær tydelig og oppsummer de viktigste punktene til slutt. Du bør ha trent på det du skal legge fram taktisk.</a:t>
            </a:r>
          </a:p>
          <a:p>
            <a:r>
              <a:rPr lang="nb-NO" sz="2000" dirty="0"/>
              <a:t>Hvis vi er usikre på hva vi skal snakke om i pausen, så spør vi mer. Hva tenker dere om det vi har gjort nå? Hva tenker dere er viktig i 2. omgang? </a:t>
            </a:r>
          </a:p>
          <a:p>
            <a:pPr marL="0" indent="0">
              <a:buNone/>
            </a:pPr>
            <a:endParaRPr lang="nb-NO" dirty="0"/>
          </a:p>
        </p:txBody>
      </p:sp>
    </p:spTree>
    <p:extLst>
      <p:ext uri="{BB962C8B-B14F-4D97-AF65-F5344CB8AC3E}">
        <p14:creationId xmlns:p14="http://schemas.microsoft.com/office/powerpoint/2010/main" val="3459552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 y="13448"/>
            <a:ext cx="9132623" cy="1003299"/>
          </a:xfrm>
          <a:solidFill>
            <a:schemeClr val="tx1"/>
          </a:solidFill>
        </p:spPr>
        <p:txBody>
          <a:bodyPr>
            <a:normAutofit/>
          </a:bodyPr>
          <a:lstStyle/>
          <a:p>
            <a:pPr algn="ctr"/>
            <a:r>
              <a:rPr lang="nb-NO" sz="2800" dirty="0">
                <a:solidFill>
                  <a:schemeClr val="bg1"/>
                </a:solidFill>
              </a:rPr>
              <a:t>EVALUERING AV KAMP</a:t>
            </a:r>
            <a:r>
              <a:rPr lang="nb-NO" sz="2800" b="1" dirty="0">
                <a:solidFill>
                  <a:schemeClr val="bg1"/>
                </a:solidFill>
              </a:rPr>
              <a:t>-</a:t>
            </a:r>
            <a:r>
              <a:rPr lang="nb-NO" sz="2800" dirty="0">
                <a:solidFill>
                  <a:prstClr val="white"/>
                </a:solidFill>
              </a:rPr>
              <a:t>TRENERS JOBB ER Å </a:t>
            </a:r>
            <a:r>
              <a:rPr lang="nb-NO" sz="2800" b="1" u="sng" dirty="0">
                <a:solidFill>
                  <a:prstClr val="white"/>
                </a:solidFill>
              </a:rPr>
              <a:t>HJELPE</a:t>
            </a:r>
            <a:r>
              <a:rPr lang="nb-NO" sz="2800" dirty="0">
                <a:solidFill>
                  <a:prstClr val="white"/>
                </a:solidFill>
              </a:rPr>
              <a:t> SPILLERNE</a:t>
            </a:r>
            <a:endParaRPr lang="nb-NO" sz="2800" b="1" dirty="0">
              <a:solidFill>
                <a:schemeClr val="bg1"/>
              </a:solidFill>
            </a:endParaRPr>
          </a:p>
        </p:txBody>
      </p:sp>
      <p:sp>
        <p:nvSpPr>
          <p:cNvPr id="3" name="Plassholder for innhold 2"/>
          <p:cNvSpPr>
            <a:spLocks noGrp="1"/>
          </p:cNvSpPr>
          <p:nvPr>
            <p:ph idx="1"/>
          </p:nvPr>
        </p:nvSpPr>
        <p:spPr>
          <a:xfrm>
            <a:off x="3" y="1003300"/>
            <a:ext cx="9132623" cy="5854700"/>
          </a:xfrm>
        </p:spPr>
        <p:txBody>
          <a:bodyPr/>
          <a:lstStyle/>
          <a:p>
            <a:pPr marL="0" indent="0">
              <a:buNone/>
            </a:pPr>
            <a:r>
              <a:rPr lang="nb-NO" sz="2000" b="1" dirty="0"/>
              <a:t>Noen muligheter:</a:t>
            </a:r>
          </a:p>
          <a:p>
            <a:r>
              <a:rPr lang="nb-NO" sz="2000" dirty="0"/>
              <a:t>Vi vurderer om vi skal gi tilbakemeldinger og eventuelt hvor mye. Vi lar ofte spillerne evaluere seg selv og laget. </a:t>
            </a:r>
          </a:p>
          <a:p>
            <a:r>
              <a:rPr lang="nb-NO" sz="2000" dirty="0"/>
              <a:t>Gi tilbakemeldinger på det en fokuserte på før kamp, eller i pausene!</a:t>
            </a:r>
          </a:p>
          <a:p>
            <a:r>
              <a:rPr lang="nb-NO" sz="2000" dirty="0"/>
              <a:t>Bruke videoanalyse med positivt hovedfokus!</a:t>
            </a:r>
          </a:p>
          <a:p>
            <a:r>
              <a:rPr lang="nb-NO" sz="2000" dirty="0"/>
              <a:t>Gi individuell tilbakemelding med positivt hovedfokus til spillerne!</a:t>
            </a:r>
          </a:p>
          <a:p>
            <a:r>
              <a:rPr lang="nb-NO" sz="2000" dirty="0"/>
              <a:t>Gi positive tilbakemeldinger som er rollerelatert!</a:t>
            </a:r>
          </a:p>
          <a:p>
            <a:r>
              <a:rPr lang="nb-NO" sz="2000" dirty="0"/>
              <a:t>La spillerne evaluerer hverandre positivt!</a:t>
            </a:r>
          </a:p>
          <a:p>
            <a:r>
              <a:rPr lang="nb-NO" sz="2000" dirty="0"/>
              <a:t>Gi i blant hver spiller konkrete tilbakemeldinger med fokus på utviklingsmålene.</a:t>
            </a:r>
          </a:p>
          <a:p>
            <a:pPr marL="0" indent="0">
              <a:buNone/>
            </a:pPr>
            <a:endParaRPr lang="nb-NO" sz="2000" dirty="0"/>
          </a:p>
          <a:p>
            <a:pPr marL="0" indent="0">
              <a:buNone/>
            </a:pPr>
            <a:r>
              <a:rPr lang="nb-NO" sz="2000" b="1" dirty="0"/>
              <a:t>Spørsmål å stille seg selv: </a:t>
            </a:r>
          </a:p>
          <a:p>
            <a:r>
              <a:rPr lang="nb-NO" sz="2000" dirty="0"/>
              <a:t>Blir spilleren bedre ved å gi denne tilbakemeldinger?</a:t>
            </a:r>
          </a:p>
          <a:p>
            <a:r>
              <a:rPr lang="nb-NO" sz="2000" dirty="0"/>
              <a:t>Øker motivasjonen til spilleren?</a:t>
            </a:r>
          </a:p>
          <a:p>
            <a:pPr marL="0" indent="0">
              <a:buNone/>
            </a:pPr>
            <a:endParaRPr lang="nb-NO" b="1" dirty="0"/>
          </a:p>
        </p:txBody>
      </p:sp>
    </p:spTree>
    <p:extLst>
      <p:ext uri="{BB962C8B-B14F-4D97-AF65-F5344CB8AC3E}">
        <p14:creationId xmlns:p14="http://schemas.microsoft.com/office/powerpoint/2010/main" val="2109017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23"/>
            <a:ext cx="9144000" cy="1602935"/>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b="1" dirty="0">
              <a:solidFill>
                <a:prstClr val="white"/>
              </a:solidFill>
            </a:endParaRPr>
          </a:p>
          <a:p>
            <a:pPr algn="ctr">
              <a:defRPr/>
            </a:pPr>
            <a:r>
              <a:rPr lang="nb-NO" sz="2800" b="1" dirty="0">
                <a:solidFill>
                  <a:prstClr val="white"/>
                </a:solidFill>
              </a:rPr>
              <a:t>LÆRINGSMETODIKK</a:t>
            </a:r>
          </a:p>
          <a:p>
            <a:pPr algn="ctr">
              <a:defRPr/>
            </a:pPr>
            <a:endParaRPr lang="nb-NO" sz="2800" b="1" dirty="0">
              <a:solidFill>
                <a:prstClr val="white"/>
              </a:solidFill>
            </a:endParaRPr>
          </a:p>
          <a:p>
            <a:pPr algn="ctr">
              <a:defRPr/>
            </a:pPr>
            <a:endParaRPr lang="nb-NO" sz="2800" b="1" dirty="0">
              <a:solidFill>
                <a:prstClr val="white"/>
              </a:solidFill>
            </a:endParaRPr>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2936"/>
            <a:ext cx="9144000" cy="5255064"/>
          </a:xfrm>
          <a:prstGeom prst="rect">
            <a:avLst/>
          </a:prstGeom>
        </p:spPr>
      </p:pic>
    </p:spTree>
    <p:extLst>
      <p:ext uri="{BB962C8B-B14F-4D97-AF65-F5344CB8AC3E}">
        <p14:creationId xmlns:p14="http://schemas.microsoft.com/office/powerpoint/2010/main" val="8627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3074" name="Bilde 3"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042"/>
            <a:ext cx="9144000" cy="703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167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6"/>
          <p:cNvGraphicFramePr>
            <a:graphicFrameLocks noGrp="1"/>
          </p:cNvGraphicFramePr>
          <p:nvPr/>
        </p:nvGraphicFramePr>
        <p:xfrm>
          <a:off x="1" y="1"/>
          <a:ext cx="9114019" cy="7098750"/>
        </p:xfrm>
        <a:graphic>
          <a:graphicData uri="http://schemas.openxmlformats.org/drawingml/2006/table">
            <a:tbl>
              <a:tblPr firstRow="1" bandRow="1">
                <a:tableStyleId>{073A0DAA-6AF3-43AB-8588-CEC1D06C72B9}</a:tableStyleId>
              </a:tblPr>
              <a:tblGrid>
                <a:gridCol w="8951459">
                  <a:extLst>
                    <a:ext uri="{9D8B030D-6E8A-4147-A177-3AD203B41FA5}">
                      <a16:colId xmlns:a16="http://schemas.microsoft.com/office/drawing/2014/main" val="20000"/>
                    </a:ext>
                  </a:extLst>
                </a:gridCol>
                <a:gridCol w="162560">
                  <a:extLst>
                    <a:ext uri="{9D8B030D-6E8A-4147-A177-3AD203B41FA5}">
                      <a16:colId xmlns:a16="http://schemas.microsoft.com/office/drawing/2014/main" val="20001"/>
                    </a:ext>
                  </a:extLst>
                </a:gridCol>
              </a:tblGrid>
              <a:tr h="1440883">
                <a:tc gridSpan="2">
                  <a:txBody>
                    <a:bodyPr/>
                    <a:lstStyle/>
                    <a:p>
                      <a:pPr algn="ctr"/>
                      <a:endParaRPr lang="nb-NO" sz="2800" b="1" dirty="0"/>
                    </a:p>
                    <a:p>
                      <a:pPr algn="ctr"/>
                      <a:r>
                        <a:rPr kumimoji="0" lang="nb-NO" sz="2800" b="0" i="0" u="none" strike="noStrike" kern="1200" cap="none" spc="0" normalizeH="0" baseline="0" noProof="0" dirty="0">
                          <a:ln>
                            <a:noFill/>
                          </a:ln>
                          <a:solidFill>
                            <a:schemeClr val="bg1"/>
                          </a:solidFill>
                          <a:effectLst/>
                          <a:uLnTx/>
                          <a:uFillTx/>
                          <a:latin typeface="Calibri Light" panose="020F0302020204030204"/>
                          <a:ea typeface="+mj-ea"/>
                          <a:cs typeface="+mj-cs"/>
                        </a:rPr>
                        <a:t>IMPLISITT LÆRING I FOKUS</a:t>
                      </a:r>
                      <a:endParaRPr lang="nb-NO" sz="2800" b="1" dirty="0">
                        <a:solidFill>
                          <a:schemeClr val="bg1"/>
                        </a:solidFill>
                      </a:endParaRPr>
                    </a:p>
                  </a:txBody>
                  <a:tcPr marL="68580" marR="68580">
                    <a:lnB w="12700" cap="flat" cmpd="sng" algn="ctr">
                      <a:solidFill>
                        <a:schemeClr val="tx1"/>
                      </a:solidFill>
                      <a:prstDash val="solid"/>
                      <a:round/>
                      <a:headEnd type="none" w="med" len="med"/>
                      <a:tailEnd type="none" w="med" len="med"/>
                    </a:lnB>
                  </a:tcPr>
                </a:tc>
                <a:tc hMerge="1">
                  <a:txBody>
                    <a:bodyPr/>
                    <a:lstStyle/>
                    <a:p>
                      <a:endParaRPr lang="nb-NO"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657867">
                <a:tc>
                  <a:txBody>
                    <a:bodyPr/>
                    <a:lstStyle/>
                    <a:p>
                      <a:pPr marL="0" indent="0">
                        <a:buFont typeface="Wingdings" charset="2"/>
                        <a:buNone/>
                      </a:pPr>
                      <a:endParaRPr lang="nb-NO" sz="16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charset="2"/>
                        <a:buNone/>
                        <a:tabLst/>
                        <a:defRPr/>
                      </a:pPr>
                      <a:endParaRPr lang="nb-NO" sz="16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3" name="Plassholder for bunntekst 2"/>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pic>
        <p:nvPicPr>
          <p:cNvPr id="4" name="Plassholder for innhold 3">
            <a:extLst>
              <a:ext uri="{FF2B5EF4-FFF2-40B4-BE49-F238E27FC236}">
                <a16:creationId xmlns:a16="http://schemas.microsoft.com/office/drawing/2014/main" id="{84171A2E-6FAE-4622-803D-ACA2115B7E31}"/>
              </a:ext>
            </a:extLst>
          </p:cNvPr>
          <p:cNvPicPr>
            <a:picLocks noChangeAspect="1"/>
          </p:cNvPicPr>
          <p:nvPr/>
        </p:nvPicPr>
        <p:blipFill>
          <a:blip r:embed="rId2"/>
          <a:stretch>
            <a:fillRect/>
          </a:stretch>
        </p:blipFill>
        <p:spPr>
          <a:xfrm>
            <a:off x="865850" y="1435418"/>
            <a:ext cx="7442790" cy="5582093"/>
          </a:xfrm>
          <a:prstGeom prst="rect">
            <a:avLst/>
          </a:prstGeom>
        </p:spPr>
      </p:pic>
    </p:spTree>
    <p:extLst>
      <p:ext uri="{BB962C8B-B14F-4D97-AF65-F5344CB8AC3E}">
        <p14:creationId xmlns:p14="http://schemas.microsoft.com/office/powerpoint/2010/main" val="493559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2">
            <a:extLst>
              <a:ext uri="{28A0092B-C50C-407E-A947-70E740481C1C}">
                <a14:useLocalDpi xmlns:a14="http://schemas.microsoft.com/office/drawing/2010/main" val="0"/>
              </a:ext>
            </a:extLst>
          </a:blip>
          <a:srcRect b="1747"/>
          <a:stretch/>
        </p:blipFill>
        <p:spPr>
          <a:xfrm>
            <a:off x="17" y="766917"/>
            <a:ext cx="9143985" cy="6253316"/>
          </a:xfrm>
          <a:prstGeom prst="rect">
            <a:avLst/>
          </a:prstGeom>
        </p:spPr>
      </p:pic>
      <p:sp>
        <p:nvSpPr>
          <p:cNvPr id="3" name="Tittel 3">
            <a:extLst>
              <a:ext uri="{FF2B5EF4-FFF2-40B4-BE49-F238E27FC236}">
                <a16:creationId xmlns:a16="http://schemas.microsoft.com/office/drawing/2014/main" id="{DD0F6175-5FDC-42E2-A383-992F738C7160}"/>
              </a:ext>
            </a:extLst>
          </p:cNvPr>
          <p:cNvSpPr txBox="1">
            <a:spLocks/>
          </p:cNvSpPr>
          <p:nvPr/>
        </p:nvSpPr>
        <p:spPr>
          <a:xfrm>
            <a:off x="0" y="1"/>
            <a:ext cx="9144000" cy="766916"/>
          </a:xfrm>
          <a:prstGeom prst="rect">
            <a:avLst/>
          </a:prstGeom>
          <a:solidFill>
            <a:sysClr val="windowText" lastClr="000000"/>
          </a:solidFill>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b="1" dirty="0">
              <a:solidFill>
                <a:prstClr val="white"/>
              </a:solidFill>
            </a:endParaRPr>
          </a:p>
          <a:p>
            <a:pPr algn="ctr">
              <a:defRPr/>
            </a:pPr>
            <a:r>
              <a:rPr lang="nb-NO" sz="2800" b="1" dirty="0">
                <a:solidFill>
                  <a:prstClr val="white"/>
                </a:solidFill>
              </a:rPr>
              <a:t>LÆRING-TOPPFOTBALLSENTERET</a:t>
            </a:r>
          </a:p>
          <a:p>
            <a:pPr algn="ctr">
              <a:defRPr/>
            </a:pPr>
            <a:endParaRPr lang="nb-NO" sz="2800" b="1" dirty="0">
              <a:solidFill>
                <a:prstClr val="white"/>
              </a:solidFill>
            </a:endParaRPr>
          </a:p>
          <a:p>
            <a:pPr algn="ctr">
              <a:defRPr/>
            </a:pPr>
            <a:endParaRPr lang="nb-NO" sz="2800" b="1" dirty="0">
              <a:solidFill>
                <a:prstClr val="white"/>
              </a:solidFill>
            </a:endParaRPr>
          </a:p>
        </p:txBody>
      </p:sp>
    </p:spTree>
    <p:extLst>
      <p:ext uri="{BB962C8B-B14F-4D97-AF65-F5344CB8AC3E}">
        <p14:creationId xmlns:p14="http://schemas.microsoft.com/office/powerpoint/2010/main" val="4119381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6"/>
          <p:cNvGraphicFramePr>
            <a:graphicFrameLocks noGrp="1"/>
          </p:cNvGraphicFramePr>
          <p:nvPr/>
        </p:nvGraphicFramePr>
        <p:xfrm>
          <a:off x="1" y="1"/>
          <a:ext cx="9114019" cy="7098750"/>
        </p:xfrm>
        <a:graphic>
          <a:graphicData uri="http://schemas.openxmlformats.org/drawingml/2006/table">
            <a:tbl>
              <a:tblPr firstRow="1" bandRow="1">
                <a:tableStyleId>{073A0DAA-6AF3-43AB-8588-CEC1D06C72B9}</a:tableStyleId>
              </a:tblPr>
              <a:tblGrid>
                <a:gridCol w="8951459">
                  <a:extLst>
                    <a:ext uri="{9D8B030D-6E8A-4147-A177-3AD203B41FA5}">
                      <a16:colId xmlns:a16="http://schemas.microsoft.com/office/drawing/2014/main" val="20000"/>
                    </a:ext>
                  </a:extLst>
                </a:gridCol>
                <a:gridCol w="162560">
                  <a:extLst>
                    <a:ext uri="{9D8B030D-6E8A-4147-A177-3AD203B41FA5}">
                      <a16:colId xmlns:a16="http://schemas.microsoft.com/office/drawing/2014/main" val="20001"/>
                    </a:ext>
                  </a:extLst>
                </a:gridCol>
              </a:tblGrid>
              <a:tr h="1440883">
                <a:tc gridSpan="2">
                  <a:txBody>
                    <a:bodyPr/>
                    <a:lstStyle/>
                    <a:p>
                      <a:pPr algn="ctr"/>
                      <a:endParaRPr lang="nb-NO" sz="2800" b="0" dirty="0"/>
                    </a:p>
                    <a:p>
                      <a:pPr algn="ctr"/>
                      <a:r>
                        <a:rPr lang="nb-NO" sz="2800" b="0" dirty="0"/>
                        <a:t>SPILLET GIR BEST LÆRING(GUARDIOLA)</a:t>
                      </a:r>
                      <a:endParaRPr lang="nb-NO" sz="2800" b="1" dirty="0"/>
                    </a:p>
                  </a:txBody>
                  <a:tcPr marL="68580" marR="68580">
                    <a:lnB w="12700" cap="flat" cmpd="sng" algn="ctr">
                      <a:solidFill>
                        <a:schemeClr val="tx1"/>
                      </a:solidFill>
                      <a:prstDash val="solid"/>
                      <a:round/>
                      <a:headEnd type="none" w="med" len="med"/>
                      <a:tailEnd type="none" w="med" len="med"/>
                    </a:lnB>
                  </a:tcPr>
                </a:tc>
                <a:tc hMerge="1">
                  <a:txBody>
                    <a:bodyPr/>
                    <a:lstStyle/>
                    <a:p>
                      <a:endParaRPr lang="nb-NO"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657867">
                <a:tc>
                  <a:txBody>
                    <a:bodyPr/>
                    <a:lstStyle/>
                    <a:p>
                      <a:pPr marL="0" indent="0">
                        <a:buFont typeface="Wingdings" charset="2"/>
                        <a:buNone/>
                      </a:pPr>
                      <a:endParaRPr lang="nb-NO" sz="16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charset="2"/>
                        <a:buNone/>
                        <a:tabLst/>
                        <a:defRPr/>
                      </a:pPr>
                      <a:endParaRPr lang="nb-NO" sz="16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3" name="Plassholder for bunntekst 2"/>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pic>
        <p:nvPicPr>
          <p:cNvPr id="4" name="Picture 10702" descr="Et bilde som inneholder person, mann, spiller, spill&#10;&#10;Automatisk generert beskrivelse">
            <a:extLst>
              <a:ext uri="{FF2B5EF4-FFF2-40B4-BE49-F238E27FC236}">
                <a16:creationId xmlns:a16="http://schemas.microsoft.com/office/drawing/2014/main" id="{692E8E83-CBDC-449A-BB52-8E7D09890210}"/>
              </a:ext>
            </a:extLst>
          </p:cNvPr>
          <p:cNvPicPr>
            <a:picLocks/>
          </p:cNvPicPr>
          <p:nvPr/>
        </p:nvPicPr>
        <p:blipFill rotWithShape="1">
          <a:blip r:embed="rId2"/>
          <a:srcRect r="7110" b="-1"/>
          <a:stretch/>
        </p:blipFill>
        <p:spPr>
          <a:xfrm>
            <a:off x="29980" y="1424763"/>
            <a:ext cx="9084040" cy="5673988"/>
          </a:xfrm>
          <a:prstGeom prst="rect">
            <a:avLst/>
          </a:prstGeom>
        </p:spPr>
      </p:pic>
    </p:spTree>
    <p:extLst>
      <p:ext uri="{BB962C8B-B14F-4D97-AF65-F5344CB8AC3E}">
        <p14:creationId xmlns:p14="http://schemas.microsoft.com/office/powerpoint/2010/main" val="236700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n bild som visar person, man, sport, kostym&#10;&#10;Automatiskt genererad beskrivning">
            <a:extLst>
              <a:ext uri="{FF2B5EF4-FFF2-40B4-BE49-F238E27FC236}">
                <a16:creationId xmlns:a16="http://schemas.microsoft.com/office/drawing/2014/main" id="{B16D0748-9EAF-46B2-921D-2065BD4C72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44"/>
          <a:stretch/>
        </p:blipFill>
        <p:spPr>
          <a:xfrm>
            <a:off x="17" y="10"/>
            <a:ext cx="9143985" cy="6857990"/>
          </a:xfrm>
          <a:prstGeom prst="rect">
            <a:avLst/>
          </a:prstGeom>
        </p:spPr>
      </p:pic>
      <p:sp>
        <p:nvSpPr>
          <p:cNvPr id="6" name="textruta 5">
            <a:extLst>
              <a:ext uri="{FF2B5EF4-FFF2-40B4-BE49-F238E27FC236}">
                <a16:creationId xmlns:a16="http://schemas.microsoft.com/office/drawing/2014/main" id="{C46A492F-002B-4922-9E65-F7CB2D45DC21}"/>
              </a:ext>
            </a:extLst>
          </p:cNvPr>
          <p:cNvSpPr txBox="1"/>
          <p:nvPr/>
        </p:nvSpPr>
        <p:spPr>
          <a:xfrm>
            <a:off x="119270" y="3644356"/>
            <a:ext cx="3448878" cy="2169825"/>
          </a:xfrm>
          <a:prstGeom prst="rect">
            <a:avLst/>
          </a:prstGeom>
          <a:noFill/>
        </p:spPr>
        <p:txBody>
          <a:bodyPr wrap="square" rtlCol="0">
            <a:spAutoFit/>
          </a:bodyPr>
          <a:lstStyle/>
          <a:p>
            <a:pPr>
              <a:lnSpc>
                <a:spcPct val="150000"/>
              </a:lnSpc>
              <a:defRPr/>
            </a:pPr>
            <a:r>
              <a:rPr lang="en-US" b="1" i="1" dirty="0">
                <a:solidFill>
                  <a:prstClr val="white"/>
                </a:solidFill>
              </a:rPr>
              <a:t>”What </a:t>
            </a:r>
            <a:r>
              <a:rPr lang="en-US" b="1" i="1" dirty="0" err="1">
                <a:solidFill>
                  <a:prstClr val="white"/>
                </a:solidFill>
              </a:rPr>
              <a:t>i</a:t>
            </a:r>
            <a:r>
              <a:rPr lang="en-US" b="1" i="1" dirty="0">
                <a:solidFill>
                  <a:prstClr val="white"/>
                </a:solidFill>
              </a:rPr>
              <a:t> learned over the years, </a:t>
            </a:r>
            <a:r>
              <a:rPr lang="en-US" b="1" i="1" dirty="0" err="1">
                <a:solidFill>
                  <a:prstClr val="white"/>
                </a:solidFill>
              </a:rPr>
              <a:t>im</a:t>
            </a:r>
            <a:r>
              <a:rPr lang="en-US" b="1" i="1" dirty="0">
                <a:solidFill>
                  <a:prstClr val="white"/>
                </a:solidFill>
              </a:rPr>
              <a:t> aware that tactics are very important, but the really, really great coaches are coaches of people”.</a:t>
            </a:r>
            <a:endParaRPr lang="sv-SE" b="1" i="1" dirty="0">
              <a:solidFill>
                <a:prstClr val="white"/>
              </a:solidFill>
            </a:endParaRPr>
          </a:p>
        </p:txBody>
      </p:sp>
    </p:spTree>
    <p:extLst>
      <p:ext uri="{BB962C8B-B14F-4D97-AF65-F5344CB8AC3E}">
        <p14:creationId xmlns:p14="http://schemas.microsoft.com/office/powerpoint/2010/main" val="91425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2713C75-60EB-4DC7-A425-5CB11CE25A22}"/>
              </a:ext>
            </a:extLst>
          </p:cNvPr>
          <p:cNvSpPr/>
          <p:nvPr/>
        </p:nvSpPr>
        <p:spPr>
          <a:xfrm>
            <a:off x="1644217" y="299638"/>
            <a:ext cx="7261697" cy="6247864"/>
          </a:xfrm>
          <a:prstGeom prst="rect">
            <a:avLst/>
          </a:prstGeom>
        </p:spPr>
        <p:txBody>
          <a:bodyPr wrap="square">
            <a:spAutoFit/>
          </a:bodyPr>
          <a:lstStyle/>
          <a:p>
            <a:pPr marL="457200" indent="-457200">
              <a:buFont typeface="Wingdings" charset="2"/>
              <a:buChar char="q"/>
              <a:defRPr/>
            </a:pPr>
            <a:endParaRPr lang="nb-NO" sz="2400" b="1" kern="0" dirty="0">
              <a:solidFill>
                <a:prstClr val="black"/>
              </a:solidFill>
            </a:endParaRPr>
          </a:p>
          <a:p>
            <a:pPr marL="457200" indent="-457200">
              <a:buFont typeface="Wingdings" charset="2"/>
              <a:buChar char="q"/>
              <a:defRPr/>
            </a:pPr>
            <a:endParaRPr lang="nb-NO" sz="2400" b="1" kern="0" dirty="0">
              <a:solidFill>
                <a:prstClr val="black"/>
              </a:solidFill>
            </a:endParaRPr>
          </a:p>
          <a:p>
            <a:pPr>
              <a:defRPr/>
            </a:pPr>
            <a:endParaRPr lang="nb-NO" sz="2400" b="1" kern="0" dirty="0">
              <a:solidFill>
                <a:prstClr val="black"/>
              </a:solidFill>
            </a:endParaRPr>
          </a:p>
          <a:p>
            <a:pPr>
              <a:defRPr/>
            </a:pPr>
            <a:endParaRPr lang="nb-NO" sz="2400" b="1" kern="0" dirty="0">
              <a:solidFill>
                <a:prstClr val="black"/>
              </a:solidFill>
            </a:endParaRPr>
          </a:p>
          <a:p>
            <a:pPr>
              <a:defRPr/>
            </a:pPr>
            <a:endParaRPr lang="nb-NO" sz="2400" b="1" kern="0" dirty="0">
              <a:solidFill>
                <a:prstClr val="black"/>
              </a:solidFill>
            </a:endParaRPr>
          </a:p>
          <a:p>
            <a:pPr marL="457200" indent="-457200">
              <a:buFont typeface="Wingdings" charset="2"/>
              <a:buChar char="q"/>
              <a:defRPr/>
            </a:pPr>
            <a:r>
              <a:rPr lang="nb-NO" sz="2000" b="1" kern="0" dirty="0">
                <a:solidFill>
                  <a:prstClr val="black"/>
                </a:solidFill>
              </a:rPr>
              <a:t>VI SKAPER MINNER</a:t>
            </a:r>
          </a:p>
          <a:p>
            <a:pPr>
              <a:defRPr/>
            </a:pPr>
            <a:endParaRPr lang="nb-NO" sz="2000" b="1" kern="0" dirty="0">
              <a:solidFill>
                <a:prstClr val="black"/>
              </a:solidFill>
            </a:endParaRPr>
          </a:p>
          <a:p>
            <a:pPr>
              <a:defRPr/>
            </a:pPr>
            <a:endParaRPr lang="nb-NO" sz="2000" b="1" kern="0" dirty="0">
              <a:solidFill>
                <a:prstClr val="black"/>
              </a:solidFill>
            </a:endParaRPr>
          </a:p>
          <a:p>
            <a:pPr>
              <a:defRPr/>
            </a:pPr>
            <a:endParaRPr lang="nb-NO" sz="2000" b="1" kern="0" dirty="0">
              <a:solidFill>
                <a:prstClr val="black"/>
              </a:solidFill>
            </a:endParaRPr>
          </a:p>
          <a:p>
            <a:pPr>
              <a:defRPr/>
            </a:pPr>
            <a:endParaRPr lang="nb-NO" sz="2000" b="1" kern="0" dirty="0">
              <a:solidFill>
                <a:prstClr val="black"/>
              </a:solidFill>
            </a:endParaRPr>
          </a:p>
          <a:p>
            <a:pPr marL="457200" indent="-457200">
              <a:buFont typeface="Wingdings" charset="2"/>
              <a:buChar char="q"/>
              <a:defRPr/>
            </a:pPr>
            <a:r>
              <a:rPr lang="nb-NO" sz="2000" b="1" kern="0" dirty="0">
                <a:solidFill>
                  <a:prstClr val="black"/>
                </a:solidFill>
              </a:rPr>
              <a:t>GLEDE</a:t>
            </a:r>
            <a:r>
              <a:rPr lang="nb-NO" sz="2000" kern="0" dirty="0">
                <a:solidFill>
                  <a:prstClr val="black"/>
                </a:solidFill>
              </a:rPr>
              <a:t> – fotball er ikke alvor, det er gøy! La det vises på banen, sidelinja, tribunen og i nærmiljøet vårt.</a:t>
            </a:r>
          </a:p>
          <a:p>
            <a:pPr marL="457200" indent="-457200">
              <a:buFont typeface="Wingdings" charset="2"/>
              <a:buChar char="q"/>
              <a:defRPr/>
            </a:pPr>
            <a:r>
              <a:rPr lang="nb-NO" sz="2000" b="1" kern="0" dirty="0">
                <a:solidFill>
                  <a:prstClr val="black"/>
                </a:solidFill>
              </a:rPr>
              <a:t>RESPEKT</a:t>
            </a:r>
            <a:r>
              <a:rPr lang="nb-NO" sz="2000" kern="0" dirty="0">
                <a:solidFill>
                  <a:prstClr val="black"/>
                </a:solidFill>
              </a:rPr>
              <a:t> -  for hverandre, vår egen klubb, vårt eget miljø, andre klubber, motspillere, dommere, ledere, trenere, foreldre og publikum.</a:t>
            </a:r>
          </a:p>
          <a:p>
            <a:pPr marL="457200" indent="-457200">
              <a:buFont typeface="Wingdings" charset="2"/>
              <a:buChar char="q"/>
              <a:defRPr/>
            </a:pPr>
            <a:r>
              <a:rPr lang="nb-NO" sz="2000" b="1" kern="0" dirty="0">
                <a:solidFill>
                  <a:prstClr val="black"/>
                </a:solidFill>
              </a:rPr>
              <a:t>ENGASJEMENT</a:t>
            </a:r>
            <a:r>
              <a:rPr lang="nb-NO" sz="2000" kern="0" dirty="0">
                <a:solidFill>
                  <a:prstClr val="black"/>
                </a:solidFill>
              </a:rPr>
              <a:t> – vi er alle avhengige av hverandre. Bry deg og engasjer deg i klubbens arbeide.</a:t>
            </a:r>
            <a:endParaRPr lang="nb-NO" sz="2000" b="1" kern="0" dirty="0">
              <a:solidFill>
                <a:prstClr val="black"/>
              </a:solidFill>
            </a:endParaRPr>
          </a:p>
          <a:p>
            <a:pPr marL="457200" indent="-457200">
              <a:buFont typeface="Wingdings" charset="2"/>
              <a:buChar char="q"/>
              <a:defRPr/>
            </a:pPr>
            <a:r>
              <a:rPr lang="nb-NO" sz="2000" b="1" kern="0" dirty="0">
                <a:solidFill>
                  <a:prstClr val="black"/>
                </a:solidFill>
              </a:rPr>
              <a:t>STOLTHET</a:t>
            </a:r>
            <a:r>
              <a:rPr lang="nb-NO" sz="2000" kern="0" dirty="0">
                <a:solidFill>
                  <a:prstClr val="black"/>
                </a:solidFill>
              </a:rPr>
              <a:t> – vi er alle Elverum Fotball, og vi er stolte av hvem vi er og hva vi står for.</a:t>
            </a:r>
          </a:p>
        </p:txBody>
      </p:sp>
      <p:sp>
        <p:nvSpPr>
          <p:cNvPr id="6" name="TekstSylinder 5">
            <a:extLst>
              <a:ext uri="{FF2B5EF4-FFF2-40B4-BE49-F238E27FC236}">
                <a16:creationId xmlns:a16="http://schemas.microsoft.com/office/drawing/2014/main" id="{886BCC94-C3F6-40F7-8D81-7F18A256D229}"/>
              </a:ext>
            </a:extLst>
          </p:cNvPr>
          <p:cNvSpPr txBox="1"/>
          <p:nvPr/>
        </p:nvSpPr>
        <p:spPr>
          <a:xfrm>
            <a:off x="255353" y="2052763"/>
            <a:ext cx="1626951" cy="523220"/>
          </a:xfrm>
          <a:prstGeom prst="rect">
            <a:avLst/>
          </a:prstGeom>
          <a:noFill/>
        </p:spPr>
        <p:txBody>
          <a:bodyPr wrap="square" rtlCol="0">
            <a:spAutoFit/>
          </a:bodyPr>
          <a:lstStyle/>
          <a:p>
            <a:pPr>
              <a:defRPr/>
            </a:pPr>
            <a:r>
              <a:rPr lang="nb-NO" sz="2800" b="1" dirty="0">
                <a:solidFill>
                  <a:prstClr val="black"/>
                </a:solidFill>
              </a:rPr>
              <a:t>Visjon</a:t>
            </a:r>
          </a:p>
        </p:txBody>
      </p:sp>
      <p:sp>
        <p:nvSpPr>
          <p:cNvPr id="7" name="TekstSylinder 6">
            <a:extLst>
              <a:ext uri="{FF2B5EF4-FFF2-40B4-BE49-F238E27FC236}">
                <a16:creationId xmlns:a16="http://schemas.microsoft.com/office/drawing/2014/main" id="{79D69232-7DA5-46EC-955F-26D693C1961F}"/>
              </a:ext>
            </a:extLst>
          </p:cNvPr>
          <p:cNvSpPr txBox="1"/>
          <p:nvPr/>
        </p:nvSpPr>
        <p:spPr>
          <a:xfrm>
            <a:off x="255353" y="3589866"/>
            <a:ext cx="1626951" cy="523220"/>
          </a:xfrm>
          <a:prstGeom prst="rect">
            <a:avLst/>
          </a:prstGeom>
          <a:noFill/>
        </p:spPr>
        <p:txBody>
          <a:bodyPr wrap="square" rtlCol="0">
            <a:spAutoFit/>
          </a:bodyPr>
          <a:lstStyle/>
          <a:p>
            <a:pPr>
              <a:defRPr/>
            </a:pPr>
            <a:r>
              <a:rPr lang="nb-NO" sz="2800" b="1" dirty="0">
                <a:solidFill>
                  <a:prstClr val="black"/>
                </a:solidFill>
              </a:rPr>
              <a:t>Verdier</a:t>
            </a:r>
          </a:p>
        </p:txBody>
      </p:sp>
      <p:sp>
        <p:nvSpPr>
          <p:cNvPr id="10" name="Tittel 1">
            <a:extLst>
              <a:ext uri="{FF2B5EF4-FFF2-40B4-BE49-F238E27FC236}">
                <a16:creationId xmlns:a16="http://schemas.microsoft.com/office/drawing/2014/main" id="{745BBF6A-4522-441E-9111-BFFC6A5D3BAE}"/>
              </a:ext>
            </a:extLst>
          </p:cNvPr>
          <p:cNvSpPr txBox="1">
            <a:spLocks/>
          </p:cNvSpPr>
          <p:nvPr/>
        </p:nvSpPr>
        <p:spPr>
          <a:xfrm>
            <a:off x="0" y="1"/>
            <a:ext cx="9144000" cy="1562100"/>
          </a:xfrm>
          <a:prstGeom prst="rect">
            <a:avLst/>
          </a:prstGeom>
          <a:solidFill>
            <a:sysClr val="windowText" lastClr="0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nb-NO" sz="2800" dirty="0">
                <a:solidFill>
                  <a:sysClr val="window" lastClr="FFFFFF"/>
                </a:solidFill>
              </a:rPr>
              <a:t>VISJON OG VERDIER</a:t>
            </a:r>
          </a:p>
        </p:txBody>
      </p:sp>
    </p:spTree>
    <p:extLst>
      <p:ext uri="{BB962C8B-B14F-4D97-AF65-F5344CB8AC3E}">
        <p14:creationId xmlns:p14="http://schemas.microsoft.com/office/powerpoint/2010/main" val="592745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3"/>
            <a:ext cx="9144000" cy="1574799"/>
          </a:xfrm>
          <a:prstGeom prst="rect">
            <a:avLst/>
          </a:prstGeom>
          <a:solidFill>
            <a:schemeClr val="tx1"/>
          </a:solidFill>
        </p:spPr>
        <p:txBody>
          <a:bodyP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8600" cap="all" dirty="0">
              <a:solidFill>
                <a:prstClr val="white"/>
              </a:solidFill>
            </a:endParaRPr>
          </a:p>
          <a:p>
            <a:pPr algn="ctr">
              <a:defRPr/>
            </a:pPr>
            <a:endParaRPr lang="nb-NO" sz="11200" cap="all" dirty="0">
              <a:solidFill>
                <a:prstClr val="white"/>
              </a:solidFill>
            </a:endParaRPr>
          </a:p>
          <a:p>
            <a:pPr algn="ctr">
              <a:defRPr/>
            </a:pPr>
            <a:r>
              <a:rPr lang="nb-NO" sz="8600" cap="all" dirty="0">
                <a:solidFill>
                  <a:prstClr val="white"/>
                </a:solidFill>
              </a:rPr>
              <a:t>TEORIGRUNNLAG</a:t>
            </a:r>
          </a:p>
          <a:p>
            <a:pPr algn="ctr">
              <a:defRPr/>
            </a:pPr>
            <a:r>
              <a:rPr lang="nb-NO" sz="8600" b="1" cap="all" dirty="0">
                <a:solidFill>
                  <a:prstClr val="white"/>
                </a:solidFill>
              </a:rPr>
              <a:t> </a:t>
            </a:r>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0668" y="1590564"/>
            <a:ext cx="5717159" cy="5267449"/>
          </a:xfrm>
          <a:prstGeom prst="rect">
            <a:avLst/>
          </a:prstGeom>
        </p:spPr>
      </p:pic>
    </p:spTree>
    <p:extLst>
      <p:ext uri="{BB962C8B-B14F-4D97-AF65-F5344CB8AC3E}">
        <p14:creationId xmlns:p14="http://schemas.microsoft.com/office/powerpoint/2010/main" val="2114262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BF07F8D2-2C8B-4D78-BA8F-B63B25F9E40E}"/>
              </a:ext>
            </a:extLst>
          </p:cNvPr>
          <p:cNvSpPr txBox="1">
            <a:spLocks/>
          </p:cNvSpPr>
          <p:nvPr/>
        </p:nvSpPr>
        <p:spPr>
          <a:xfrm>
            <a:off x="0" y="-103517"/>
            <a:ext cx="9201150" cy="1102658"/>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b="1" dirty="0">
              <a:solidFill>
                <a:prstClr val="white"/>
              </a:solidFill>
            </a:endParaRPr>
          </a:p>
          <a:p>
            <a:pPr algn="ctr">
              <a:defRPr/>
            </a:pPr>
            <a:r>
              <a:rPr lang="nb-NO" sz="2800" b="1" dirty="0">
                <a:solidFill>
                  <a:prstClr val="white"/>
                </a:solidFill>
              </a:rPr>
              <a:t>HVA SKAL TRENES PÅ NÅR(NTF)?</a:t>
            </a:r>
          </a:p>
        </p:txBody>
      </p:sp>
      <p:sp>
        <p:nvSpPr>
          <p:cNvPr id="4" name="Plassholder for innhold 3">
            <a:extLst>
              <a:ext uri="{FF2B5EF4-FFF2-40B4-BE49-F238E27FC236}">
                <a16:creationId xmlns:a16="http://schemas.microsoft.com/office/drawing/2014/main" id="{0A8AA504-E358-4EF8-87A9-73D90EA06003}"/>
              </a:ext>
            </a:extLst>
          </p:cNvPr>
          <p:cNvSpPr>
            <a:spLocks noGrp="1"/>
          </p:cNvSpPr>
          <p:nvPr>
            <p:ph sz="half" idx="1"/>
          </p:nvPr>
        </p:nvSpPr>
        <p:spPr/>
        <p:txBody>
          <a:bodyPr/>
          <a:lstStyle/>
          <a:p>
            <a:endParaRPr lang="nb-NO"/>
          </a:p>
        </p:txBody>
      </p:sp>
      <p:pic>
        <p:nvPicPr>
          <p:cNvPr id="6" name="Picture 45262">
            <a:extLst>
              <a:ext uri="{FF2B5EF4-FFF2-40B4-BE49-F238E27FC236}">
                <a16:creationId xmlns:a16="http://schemas.microsoft.com/office/drawing/2014/main" id="{26FD37DC-E602-4823-AA0C-E77222C2AC30}"/>
              </a:ext>
            </a:extLst>
          </p:cNvPr>
          <p:cNvPicPr/>
          <p:nvPr/>
        </p:nvPicPr>
        <p:blipFill>
          <a:blip r:embed="rId2"/>
          <a:stretch>
            <a:fillRect/>
          </a:stretch>
        </p:blipFill>
        <p:spPr>
          <a:xfrm>
            <a:off x="1197" y="906236"/>
            <a:ext cx="9141619" cy="5951764"/>
          </a:xfrm>
          <a:prstGeom prst="rect">
            <a:avLst/>
          </a:prstGeom>
        </p:spPr>
      </p:pic>
    </p:spTree>
    <p:extLst>
      <p:ext uri="{BB962C8B-B14F-4D97-AF65-F5344CB8AC3E}">
        <p14:creationId xmlns:p14="http://schemas.microsoft.com/office/powerpoint/2010/main" val="2557979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BF07F8D2-2C8B-4D78-BA8F-B63B25F9E40E}"/>
              </a:ext>
            </a:extLst>
          </p:cNvPr>
          <p:cNvSpPr txBox="1">
            <a:spLocks/>
          </p:cNvSpPr>
          <p:nvPr/>
        </p:nvSpPr>
        <p:spPr>
          <a:xfrm>
            <a:off x="0" y="0"/>
            <a:ext cx="9144000" cy="1102658"/>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b="1" dirty="0">
              <a:solidFill>
                <a:prstClr val="white"/>
              </a:solidFill>
            </a:endParaRPr>
          </a:p>
          <a:p>
            <a:pPr algn="ctr">
              <a:defRPr/>
            </a:pPr>
            <a:r>
              <a:rPr lang="nb-NO" sz="2800" b="1" dirty="0">
                <a:solidFill>
                  <a:prstClr val="white"/>
                </a:solidFill>
              </a:rPr>
              <a:t>HVA KAN VI PÅVIRKE NÅR(NTF)?</a:t>
            </a:r>
          </a:p>
        </p:txBody>
      </p:sp>
      <p:pic>
        <p:nvPicPr>
          <p:cNvPr id="7" name="Picture 2909">
            <a:extLst>
              <a:ext uri="{FF2B5EF4-FFF2-40B4-BE49-F238E27FC236}">
                <a16:creationId xmlns:a16="http://schemas.microsoft.com/office/drawing/2014/main" id="{7C1A77F6-D32D-4F92-B3AB-4CBC5EA89F97}"/>
              </a:ext>
            </a:extLst>
          </p:cNvPr>
          <p:cNvPicPr/>
          <p:nvPr/>
        </p:nvPicPr>
        <p:blipFill>
          <a:blip r:embed="rId2"/>
          <a:stretch>
            <a:fillRect/>
          </a:stretch>
        </p:blipFill>
        <p:spPr>
          <a:xfrm>
            <a:off x="1160591" y="1102658"/>
            <a:ext cx="6945923" cy="5755342"/>
          </a:xfrm>
          <a:prstGeom prst="rect">
            <a:avLst/>
          </a:prstGeom>
        </p:spPr>
      </p:pic>
    </p:spTree>
    <p:extLst>
      <p:ext uri="{BB962C8B-B14F-4D97-AF65-F5344CB8AC3E}">
        <p14:creationId xmlns:p14="http://schemas.microsoft.com/office/powerpoint/2010/main" val="2630088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BF07F8D2-2C8B-4D78-BA8F-B63B25F9E40E}"/>
              </a:ext>
            </a:extLst>
          </p:cNvPr>
          <p:cNvSpPr txBox="1">
            <a:spLocks/>
          </p:cNvSpPr>
          <p:nvPr/>
        </p:nvSpPr>
        <p:spPr>
          <a:xfrm>
            <a:off x="57150" y="0"/>
            <a:ext cx="9144000" cy="1102658"/>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b="1" dirty="0">
              <a:solidFill>
                <a:prstClr val="white"/>
              </a:solidFill>
            </a:endParaRPr>
          </a:p>
          <a:p>
            <a:pPr algn="ctr">
              <a:defRPr/>
            </a:pPr>
            <a:r>
              <a:rPr lang="nb-NO" sz="2800" b="1" dirty="0">
                <a:solidFill>
                  <a:prstClr val="white"/>
                </a:solidFill>
              </a:rPr>
              <a:t>BIOLOGISKE FAKTORER(NTF)</a:t>
            </a:r>
          </a:p>
        </p:txBody>
      </p:sp>
      <p:pic>
        <p:nvPicPr>
          <p:cNvPr id="8" name="Picture 3753">
            <a:extLst>
              <a:ext uri="{FF2B5EF4-FFF2-40B4-BE49-F238E27FC236}">
                <a16:creationId xmlns:a16="http://schemas.microsoft.com/office/drawing/2014/main" id="{6E26953A-B815-4D3B-B6F1-10ED70B0EDC8}"/>
              </a:ext>
            </a:extLst>
          </p:cNvPr>
          <p:cNvPicPr>
            <a:picLocks noGrp="1"/>
          </p:cNvPicPr>
          <p:nvPr>
            <p:ph sz="half" idx="1"/>
          </p:nvPr>
        </p:nvPicPr>
        <p:blipFill>
          <a:blip r:embed="rId2"/>
          <a:stretch>
            <a:fillRect/>
          </a:stretch>
        </p:blipFill>
        <p:spPr>
          <a:xfrm>
            <a:off x="1282218" y="1087894"/>
            <a:ext cx="6465277" cy="5770106"/>
          </a:xfrm>
          <a:prstGeom prst="rect">
            <a:avLst/>
          </a:prstGeom>
        </p:spPr>
      </p:pic>
    </p:spTree>
    <p:extLst>
      <p:ext uri="{BB962C8B-B14F-4D97-AF65-F5344CB8AC3E}">
        <p14:creationId xmlns:p14="http://schemas.microsoft.com/office/powerpoint/2010/main" val="2321942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BF07F8D2-2C8B-4D78-BA8F-B63B25F9E40E}"/>
              </a:ext>
            </a:extLst>
          </p:cNvPr>
          <p:cNvSpPr txBox="1">
            <a:spLocks/>
          </p:cNvSpPr>
          <p:nvPr/>
        </p:nvSpPr>
        <p:spPr>
          <a:xfrm>
            <a:off x="-57150" y="0"/>
            <a:ext cx="9201150" cy="1102658"/>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b="1" dirty="0">
              <a:solidFill>
                <a:prstClr val="white"/>
              </a:solidFill>
            </a:endParaRPr>
          </a:p>
          <a:p>
            <a:pPr algn="ctr">
              <a:defRPr/>
            </a:pPr>
            <a:r>
              <a:rPr lang="nb-NO" sz="2800" b="1" dirty="0">
                <a:solidFill>
                  <a:prstClr val="white"/>
                </a:solidFill>
              </a:rPr>
              <a:t>FORSKNING-DEN GODE TRENEREN</a:t>
            </a:r>
          </a:p>
        </p:txBody>
      </p:sp>
      <p:sp>
        <p:nvSpPr>
          <p:cNvPr id="2" name="Rektangel 1">
            <a:extLst>
              <a:ext uri="{FF2B5EF4-FFF2-40B4-BE49-F238E27FC236}">
                <a16:creationId xmlns:a16="http://schemas.microsoft.com/office/drawing/2014/main" id="{4392BC85-1AEA-49F7-BF69-41368D9DE915}"/>
              </a:ext>
            </a:extLst>
          </p:cNvPr>
          <p:cNvSpPr/>
          <p:nvPr/>
        </p:nvSpPr>
        <p:spPr>
          <a:xfrm>
            <a:off x="0" y="1102664"/>
            <a:ext cx="9201150" cy="8457700"/>
          </a:xfrm>
          <a:prstGeom prst="rect">
            <a:avLst/>
          </a:prstGeom>
        </p:spPr>
        <p:txBody>
          <a:bodyPr wrap="square">
            <a:spAutoFit/>
          </a:bodyPr>
          <a:lstStyle/>
          <a:p>
            <a:pPr marL="348615" marR="494030" indent="-342900">
              <a:lnSpc>
                <a:spcPct val="151000"/>
              </a:lnSpc>
              <a:spcAft>
                <a:spcPts val="20"/>
              </a:spcAft>
              <a:buFont typeface="Arial" panose="020B0604020202020204" pitchFamily="34" charset="0"/>
              <a:buChar char="•"/>
              <a:defRPr/>
            </a:pPr>
            <a:r>
              <a:rPr lang="nb-NO" sz="2000" dirty="0">
                <a:solidFill>
                  <a:srgbClr val="000000"/>
                </a:solidFill>
                <a:latin typeface="Times New Roman" panose="02020603050405020304" pitchFamily="18" charset="0"/>
                <a:ea typeface="Times New Roman" panose="02020603050405020304" pitchFamily="18" charset="0"/>
              </a:rPr>
              <a:t>De gode trenere bruker ofte mer tid på å analysere og observere. Når de først sier noe, er det konstruktiv og positivt rettet.</a:t>
            </a:r>
          </a:p>
          <a:p>
            <a:pPr marL="348615" marR="494030" indent="-342900">
              <a:lnSpc>
                <a:spcPct val="151000"/>
              </a:lnSpc>
              <a:spcAft>
                <a:spcPts val="20"/>
              </a:spcAft>
              <a:buFont typeface="Arial" panose="020B0604020202020204" pitchFamily="34" charset="0"/>
              <a:buChar char="•"/>
              <a:defRPr/>
            </a:pPr>
            <a:r>
              <a:rPr lang="nb-NO" sz="2000" dirty="0">
                <a:solidFill>
                  <a:srgbClr val="000000"/>
                </a:solidFill>
                <a:latin typeface="Times New Roman" panose="02020603050405020304" pitchFamily="18" charset="0"/>
                <a:ea typeface="Times New Roman" panose="02020603050405020304" pitchFamily="18" charset="0"/>
              </a:rPr>
              <a:t>Deretter sørger de for at de har fått spillerens oppmerksomhet, før de så kommuniserer med få og effektive ord som mulig. </a:t>
            </a:r>
          </a:p>
          <a:p>
            <a:pPr marL="348615" marR="494030" indent="-342900">
              <a:lnSpc>
                <a:spcPct val="151000"/>
              </a:lnSpc>
              <a:spcAft>
                <a:spcPts val="20"/>
              </a:spcAft>
              <a:buFont typeface="Arial" panose="020B0604020202020204" pitchFamily="34" charset="0"/>
              <a:buChar char="•"/>
              <a:defRPr/>
            </a:pPr>
            <a:r>
              <a:rPr lang="nb-NO" sz="2000" dirty="0">
                <a:solidFill>
                  <a:srgbClr val="000000"/>
                </a:solidFill>
                <a:latin typeface="Times New Roman" panose="02020603050405020304" pitchFamily="18" charset="0"/>
                <a:ea typeface="Times New Roman" panose="02020603050405020304" pitchFamily="18" charset="0"/>
              </a:rPr>
              <a:t>Årsaken til dette er at spillerne selv skal lære og forstå fotballspillet, og for de skal kunne være tilgjengelig for støtte og oppmuntring De skaper altså kontakt før de gjør noe annet.</a:t>
            </a:r>
          </a:p>
          <a:p>
            <a:pPr marL="348615" marR="494030" indent="-342900">
              <a:lnSpc>
                <a:spcPct val="151000"/>
              </a:lnSpc>
              <a:spcAft>
                <a:spcPts val="20"/>
              </a:spcAft>
              <a:buFont typeface="Arial" panose="020B0604020202020204" pitchFamily="34" charset="0"/>
              <a:buChar char="•"/>
              <a:defRPr/>
            </a:pPr>
            <a:r>
              <a:rPr lang="nb-NO" sz="2000" i="1" dirty="0">
                <a:solidFill>
                  <a:srgbClr val="000000"/>
                </a:solidFill>
                <a:latin typeface="Times New Roman" panose="02020603050405020304" pitchFamily="18" charset="0"/>
                <a:ea typeface="Times New Roman" panose="02020603050405020304" pitchFamily="18" charset="0"/>
              </a:rPr>
              <a:t>Ha et konkret og visuelt språkbruk</a:t>
            </a:r>
            <a:r>
              <a:rPr lang="nb-NO" sz="2000" dirty="0">
                <a:solidFill>
                  <a:srgbClr val="000000"/>
                </a:solidFill>
                <a:latin typeface="Times New Roman" panose="02020603050405020304" pitchFamily="18" charset="0"/>
                <a:ea typeface="Times New Roman" panose="02020603050405020304" pitchFamily="18" charset="0"/>
              </a:rPr>
              <a:t>: En av de mest vanlige feilene trenere gjør er å instruere for mye, gjerne med et upresist språk. </a:t>
            </a:r>
          </a:p>
          <a:p>
            <a:pPr marL="348615" marR="494030" indent="-342900">
              <a:lnSpc>
                <a:spcPct val="151000"/>
              </a:lnSpc>
              <a:spcAft>
                <a:spcPts val="20"/>
              </a:spcAft>
              <a:buFont typeface="Arial" panose="020B0604020202020204" pitchFamily="34" charset="0"/>
              <a:buChar char="•"/>
              <a:defRPr/>
            </a:pPr>
            <a:r>
              <a:rPr lang="nb-NO" sz="2000" dirty="0">
                <a:solidFill>
                  <a:srgbClr val="000000"/>
                </a:solidFill>
                <a:latin typeface="Times New Roman" panose="02020603050405020304" pitchFamily="18" charset="0"/>
                <a:ea typeface="Times New Roman" panose="02020603050405020304" pitchFamily="18" charset="0"/>
              </a:rPr>
              <a:t>Et annet tips er å gjøre instruksjonen visuell. Det gjør det lettere å huske for spillerne. For eksempel; i stedet for å si «berør ballen mer forsiktig», kan en si: «kyss ballen». Eller ved øving på volleyskudd, i stedet for å si: «du må løfte foten din høyere» kan man si «sving foten din som om du skulle sparke til en ball som ligger på et bord». </a:t>
            </a:r>
          </a:p>
          <a:p>
            <a:pPr marL="348615" marR="494030" indent="-342900">
              <a:lnSpc>
                <a:spcPct val="151000"/>
              </a:lnSpc>
              <a:spcAft>
                <a:spcPts val="20"/>
              </a:spcAft>
              <a:buFont typeface="Arial" panose="020B0604020202020204" pitchFamily="34" charset="0"/>
              <a:buChar char="•"/>
              <a:defRPr/>
            </a:pPr>
            <a:endParaRPr lang="nb-NO" sz="2000" dirty="0">
              <a:solidFill>
                <a:srgbClr val="000000"/>
              </a:solidFill>
              <a:latin typeface="Times New Roman" panose="02020603050405020304" pitchFamily="18" charset="0"/>
              <a:ea typeface="Times New Roman" panose="02020603050405020304" pitchFamily="18" charset="0"/>
            </a:endParaRPr>
          </a:p>
          <a:p>
            <a:pPr marL="348615" marR="494030" indent="-342900">
              <a:lnSpc>
                <a:spcPct val="151000"/>
              </a:lnSpc>
              <a:spcAft>
                <a:spcPts val="20"/>
              </a:spcAft>
              <a:buFont typeface="Arial" panose="020B0604020202020204" pitchFamily="34" charset="0"/>
              <a:buChar char="•"/>
              <a:defRPr/>
            </a:pPr>
            <a:endParaRPr lang="nb-NO" sz="2000" dirty="0">
              <a:solidFill>
                <a:srgbClr val="000000"/>
              </a:solidFill>
              <a:latin typeface="Times New Roman" panose="02020603050405020304" pitchFamily="18" charset="0"/>
              <a:ea typeface="Times New Roman" panose="02020603050405020304" pitchFamily="18" charset="0"/>
            </a:endParaRPr>
          </a:p>
          <a:p>
            <a:pPr marL="348615" marR="494030" indent="-342900">
              <a:lnSpc>
                <a:spcPct val="151000"/>
              </a:lnSpc>
              <a:spcAft>
                <a:spcPts val="20"/>
              </a:spcAft>
              <a:buFont typeface="Arial" panose="020B0604020202020204" pitchFamily="34" charset="0"/>
              <a:buChar char="•"/>
              <a:defRPr/>
            </a:pPr>
            <a:endParaRPr lang="nb-NO" sz="2000" dirty="0">
              <a:solidFill>
                <a:srgbClr val="000000"/>
              </a:solidFill>
              <a:latin typeface="Times New Roman" panose="02020603050405020304" pitchFamily="18" charset="0"/>
              <a:ea typeface="Times New Roman" panose="02020603050405020304" pitchFamily="18" charset="0"/>
            </a:endParaRPr>
          </a:p>
          <a:p>
            <a:pPr marL="348615" marR="494030" indent="-342900">
              <a:lnSpc>
                <a:spcPct val="151000"/>
              </a:lnSpc>
              <a:spcAft>
                <a:spcPts val="20"/>
              </a:spcAft>
              <a:buFont typeface="Arial" panose="020B0604020202020204" pitchFamily="34" charset="0"/>
              <a:buChar char="•"/>
              <a:defRPr/>
            </a:pPr>
            <a:endParaRPr lang="nb-NO" sz="20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15432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BF07F8D2-2C8B-4D78-BA8F-B63B25F9E40E}"/>
              </a:ext>
            </a:extLst>
          </p:cNvPr>
          <p:cNvSpPr txBox="1">
            <a:spLocks/>
          </p:cNvSpPr>
          <p:nvPr/>
        </p:nvSpPr>
        <p:spPr>
          <a:xfrm>
            <a:off x="0" y="-57150"/>
            <a:ext cx="9201150" cy="1102658"/>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b="1" dirty="0">
              <a:solidFill>
                <a:prstClr val="white"/>
              </a:solidFill>
            </a:endParaRPr>
          </a:p>
          <a:p>
            <a:pPr algn="ctr">
              <a:defRPr/>
            </a:pPr>
            <a:r>
              <a:rPr lang="nb-NO" sz="2800" b="1" dirty="0">
                <a:solidFill>
                  <a:prstClr val="white"/>
                </a:solidFill>
              </a:rPr>
              <a:t>FORSKNING-DEN GODE TRENEREN</a:t>
            </a:r>
          </a:p>
        </p:txBody>
      </p:sp>
      <p:sp>
        <p:nvSpPr>
          <p:cNvPr id="3" name="Plassholder for innhold 2">
            <a:extLst>
              <a:ext uri="{FF2B5EF4-FFF2-40B4-BE49-F238E27FC236}">
                <a16:creationId xmlns:a16="http://schemas.microsoft.com/office/drawing/2014/main" id="{0E0D4BAD-BB8C-4F02-9D6C-88B4849B2325}"/>
              </a:ext>
            </a:extLst>
          </p:cNvPr>
          <p:cNvSpPr>
            <a:spLocks noGrp="1"/>
          </p:cNvSpPr>
          <p:nvPr>
            <p:ph sz="half" idx="1"/>
          </p:nvPr>
        </p:nvSpPr>
        <p:spPr>
          <a:xfrm>
            <a:off x="104095" y="1102660"/>
            <a:ext cx="8554130" cy="5074305"/>
          </a:xfrm>
        </p:spPr>
        <p:txBody>
          <a:bodyPr>
            <a:normAutofit lnSpcReduction="10000"/>
          </a:bodyPr>
          <a:lstStyle/>
          <a:p>
            <a:pPr>
              <a:spcAft>
                <a:spcPts val="0"/>
              </a:spcAft>
            </a:pPr>
            <a:r>
              <a:rPr lang="nb-NO" dirty="0">
                <a:latin typeface="Calibri" panose="020F0502020204030204" pitchFamily="34" charset="0"/>
                <a:ea typeface="Calibri" panose="020F0502020204030204" pitchFamily="34" charset="0"/>
              </a:rPr>
              <a:t>Stillhet fra treneren gir større rom for refleksjon og læring. Også indikasjoner at smålagspill i korte sekvenser er best for læring.</a:t>
            </a:r>
            <a:endParaRPr lang="nb-NO" sz="3200" dirty="0">
              <a:latin typeface="Calibri" panose="020F0502020204030204" pitchFamily="34" charset="0"/>
              <a:ea typeface="Calibri" panose="020F0502020204030204" pitchFamily="34" charset="0"/>
            </a:endParaRPr>
          </a:p>
          <a:p>
            <a:pPr>
              <a:spcAft>
                <a:spcPts val="0"/>
              </a:spcAft>
            </a:pPr>
            <a:r>
              <a:rPr lang="nb-NO" dirty="0">
                <a:latin typeface="Calibri" panose="020F0502020204030204" pitchFamily="34" charset="0"/>
                <a:ea typeface="Calibri" panose="020F0502020204030204" pitchFamily="34" charset="0"/>
              </a:rPr>
              <a:t>I tillegg får vi klare indikasjoner gjennom kvalifiserte observasjoner at hvis man ikke har skapt et godt tillitsforhold til utøverne, vil det være vanskelig å «komme gjennom» med fag. </a:t>
            </a:r>
          </a:p>
          <a:p>
            <a:pPr>
              <a:spcAft>
                <a:spcPts val="0"/>
              </a:spcAft>
            </a:pPr>
            <a:r>
              <a:rPr lang="nb-NO" dirty="0">
                <a:latin typeface="Calibri" panose="020F0502020204030204" pitchFamily="34" charset="0"/>
                <a:ea typeface="Calibri" panose="020F0502020204030204" pitchFamily="34" charset="0"/>
              </a:rPr>
              <a:t>For å  være i stand til  å lede/</a:t>
            </a:r>
            <a:r>
              <a:rPr lang="nb-NO" dirty="0" err="1">
                <a:latin typeface="Calibri" panose="020F0502020204030204" pitchFamily="34" charset="0"/>
                <a:ea typeface="Calibri" panose="020F0502020204030204" pitchFamily="34" charset="0"/>
              </a:rPr>
              <a:t>coache</a:t>
            </a:r>
            <a:r>
              <a:rPr lang="nb-NO" dirty="0">
                <a:latin typeface="Calibri" panose="020F0502020204030204" pitchFamily="34" charset="0"/>
                <a:ea typeface="Calibri" panose="020F0502020204030204" pitchFamily="34" charset="0"/>
              </a:rPr>
              <a:t> må man relaterer og kommuniserer med utøveren på en god og personlig måte. </a:t>
            </a:r>
            <a:endParaRPr lang="nb-NO" sz="3200" dirty="0">
              <a:latin typeface="Calibri" panose="020F0502020204030204" pitchFamily="34" charset="0"/>
              <a:ea typeface="Calibri" panose="020F0502020204030204" pitchFamily="34" charset="0"/>
            </a:endParaRPr>
          </a:p>
          <a:p>
            <a:pPr>
              <a:spcAft>
                <a:spcPts val="0"/>
              </a:spcAft>
            </a:pPr>
            <a:r>
              <a:rPr lang="nb-NO" dirty="0">
                <a:latin typeface="Calibri" panose="020F0502020204030204" pitchFamily="34" charset="0"/>
                <a:ea typeface="Calibri" panose="020F0502020204030204" pitchFamily="34" charset="0"/>
              </a:rPr>
              <a:t>Instruksjon/enveiskommunikasjon, samt mye og upresist språk er svært skadelig for læringen.</a:t>
            </a:r>
            <a:endParaRPr lang="nb-NO" sz="3200" dirty="0">
              <a:latin typeface="Calibri" panose="020F0502020204030204" pitchFamily="34" charset="0"/>
              <a:ea typeface="Calibri" panose="020F0502020204030204" pitchFamily="34" charset="0"/>
            </a:endParaRPr>
          </a:p>
          <a:p>
            <a:endParaRPr lang="nb-NO" dirty="0"/>
          </a:p>
        </p:txBody>
      </p:sp>
    </p:spTree>
    <p:extLst>
      <p:ext uri="{BB962C8B-B14F-4D97-AF65-F5344CB8AC3E}">
        <p14:creationId xmlns:p14="http://schemas.microsoft.com/office/powerpoint/2010/main" val="1707944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4"/>
            <a:ext cx="9144000" cy="1574799"/>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b="1" dirty="0">
              <a:solidFill>
                <a:prstClr val="white"/>
              </a:solidFill>
            </a:endParaRPr>
          </a:p>
          <a:p>
            <a:pPr algn="ctr">
              <a:defRPr/>
            </a:pPr>
            <a:r>
              <a:rPr lang="nb-NO" sz="2800" dirty="0">
                <a:solidFill>
                  <a:prstClr val="white"/>
                </a:solidFill>
              </a:rPr>
              <a:t>LÆRINGSMØTER 6-19 ÅR</a:t>
            </a:r>
          </a:p>
        </p:txBody>
      </p:sp>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364" y="1602936"/>
            <a:ext cx="5449719" cy="5283200"/>
          </a:xfrm>
          <a:prstGeom prst="rect">
            <a:avLst/>
          </a:prstGeom>
        </p:spPr>
      </p:pic>
    </p:spTree>
    <p:extLst>
      <p:ext uri="{BB962C8B-B14F-4D97-AF65-F5344CB8AC3E}">
        <p14:creationId xmlns:p14="http://schemas.microsoft.com/office/powerpoint/2010/main" val="3301890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nvGraphicFramePr>
        <p:xfrm>
          <a:off x="7" y="0"/>
          <a:ext cx="9143998" cy="8138160"/>
        </p:xfrm>
        <a:graphic>
          <a:graphicData uri="http://schemas.openxmlformats.org/drawingml/2006/table">
            <a:tbl>
              <a:tblPr firstRow="1" bandRow="1">
                <a:tableStyleId>{073A0DAA-6AF3-43AB-8588-CEC1D06C72B9}</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633589">
                  <a:extLst>
                    <a:ext uri="{9D8B030D-6E8A-4147-A177-3AD203B41FA5}">
                      <a16:colId xmlns:a16="http://schemas.microsoft.com/office/drawing/2014/main" val="20003"/>
                    </a:ext>
                  </a:extLst>
                </a:gridCol>
                <a:gridCol w="2024009">
                  <a:extLst>
                    <a:ext uri="{9D8B030D-6E8A-4147-A177-3AD203B41FA5}">
                      <a16:colId xmlns:a16="http://schemas.microsoft.com/office/drawing/2014/main" val="20004"/>
                    </a:ext>
                  </a:extLst>
                </a:gridCol>
              </a:tblGrid>
              <a:tr h="582541">
                <a:tc gridSpan="2">
                  <a:txBody>
                    <a:bodyPr/>
                    <a:lstStyle/>
                    <a:p>
                      <a:pPr algn="ctr"/>
                      <a:r>
                        <a:rPr lang="nb-NO" sz="1800" dirty="0">
                          <a:solidFill>
                            <a:schemeClr val="bg1"/>
                          </a:solidFill>
                        </a:rPr>
                        <a:t>Formingsfasen </a:t>
                      </a:r>
                    </a:p>
                  </a:txBody>
                  <a:tcPr marL="68580" marR="68580">
                    <a:solidFill>
                      <a:schemeClr val="tx1"/>
                    </a:solidFill>
                  </a:tcPr>
                </a:tc>
                <a:tc hMerge="1">
                  <a:txBody>
                    <a:bodyPr/>
                    <a:lstStyle/>
                    <a:p>
                      <a:endParaRPr lang="nb-NO" dirty="0"/>
                    </a:p>
                  </a:txBody>
                  <a:tcPr>
                    <a:solidFill>
                      <a:schemeClr val="accent6"/>
                    </a:solidFill>
                  </a:tcPr>
                </a:tc>
                <a:tc gridSpan="2">
                  <a:txBody>
                    <a:bodyPr/>
                    <a:lstStyle/>
                    <a:p>
                      <a:pPr algn="ctr"/>
                      <a:r>
                        <a:rPr lang="nb-NO" sz="1800" dirty="0">
                          <a:solidFill>
                            <a:schemeClr val="bg1"/>
                          </a:solidFill>
                        </a:rPr>
                        <a:t>Kritisk utviklingsfase</a:t>
                      </a:r>
                    </a:p>
                  </a:txBody>
                  <a:tcPr marL="68580" marR="68580">
                    <a:solidFill>
                      <a:schemeClr val="tx1"/>
                    </a:solidFill>
                  </a:tcPr>
                </a:tc>
                <a:tc hMerge="1">
                  <a:txBody>
                    <a:bodyPr/>
                    <a:lstStyle/>
                    <a:p>
                      <a:endParaRPr lang="nb-NO" dirty="0"/>
                    </a:p>
                  </a:txBody>
                  <a:tcPr>
                    <a:solidFill>
                      <a:schemeClr val="accent6"/>
                    </a:solidFill>
                  </a:tcPr>
                </a:tc>
                <a:tc>
                  <a:txBody>
                    <a:bodyPr/>
                    <a:lstStyle/>
                    <a:p>
                      <a:pPr algn="ctr"/>
                      <a:r>
                        <a:rPr lang="nb-NO" sz="1800" dirty="0">
                          <a:solidFill>
                            <a:schemeClr val="bg1"/>
                          </a:solidFill>
                        </a:rPr>
                        <a:t>Profesjonaliseringsfasen</a:t>
                      </a:r>
                    </a:p>
                  </a:txBody>
                  <a:tcPr marL="68580" marR="68580">
                    <a:solidFill>
                      <a:schemeClr val="tx1"/>
                    </a:solidFill>
                  </a:tcPr>
                </a:tc>
                <a:extLst>
                  <a:ext uri="{0D108BD9-81ED-4DB2-BD59-A6C34878D82A}">
                    <a16:rowId xmlns:a16="http://schemas.microsoft.com/office/drawing/2014/main" val="10000"/>
                  </a:ext>
                </a:extLst>
              </a:tr>
              <a:tr h="697182">
                <a:tc>
                  <a:txBody>
                    <a:bodyPr/>
                    <a:lstStyle/>
                    <a:p>
                      <a:pPr algn="ctr"/>
                      <a:r>
                        <a:rPr lang="nb-NO" sz="1600" b="1" dirty="0"/>
                        <a:t>Lære å like spillet</a:t>
                      </a:r>
                    </a:p>
                    <a:p>
                      <a:pPr algn="ctr"/>
                      <a:r>
                        <a:rPr lang="nb-NO" sz="1600" b="1" dirty="0"/>
                        <a:t>6-8 år</a:t>
                      </a:r>
                    </a:p>
                  </a:txBody>
                  <a:tcPr marL="68580" marR="68580">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nb-NO" sz="1600" b="1" dirty="0"/>
                        <a:t>Lære å mestre spillet</a:t>
                      </a:r>
                    </a:p>
                    <a:p>
                      <a:pPr algn="ctr"/>
                      <a:r>
                        <a:rPr lang="nb-NO" sz="1600" b="1" dirty="0"/>
                        <a:t>9-12 år</a:t>
                      </a:r>
                    </a:p>
                  </a:txBody>
                  <a:tcPr marL="68580" marR="68580">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nb-NO" sz="1600" b="1" dirty="0"/>
                        <a:t>Lære å trene</a:t>
                      </a:r>
                    </a:p>
                    <a:p>
                      <a:pPr algn="ctr"/>
                      <a:r>
                        <a:rPr lang="nb-NO" sz="1600" b="1" dirty="0"/>
                        <a:t>13-14 år</a:t>
                      </a:r>
                    </a:p>
                  </a:txBody>
                  <a:tcPr marL="68580" marR="68580">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nb-NO" sz="1600" b="1" dirty="0"/>
                        <a:t>Lære å konkurrere</a:t>
                      </a:r>
                    </a:p>
                    <a:p>
                      <a:pPr algn="ctr"/>
                      <a:r>
                        <a:rPr lang="nb-NO" sz="1600" b="1" dirty="0"/>
                        <a:t>15-16</a:t>
                      </a:r>
                      <a:r>
                        <a:rPr lang="nb-NO" sz="1600" b="1" baseline="0" dirty="0"/>
                        <a:t> år</a:t>
                      </a:r>
                      <a:endParaRPr lang="nb-NO" sz="1600" b="1" dirty="0"/>
                    </a:p>
                  </a:txBody>
                  <a:tcPr marL="68580" marR="68580">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nb-NO" sz="1600" b="1" dirty="0"/>
                        <a:t>Lære å vinne</a:t>
                      </a:r>
                    </a:p>
                    <a:p>
                      <a:pPr algn="ctr"/>
                      <a:r>
                        <a:rPr lang="nb-NO" sz="1600" b="1" dirty="0"/>
                        <a:t>17-19 år</a:t>
                      </a:r>
                    </a:p>
                  </a:txBody>
                  <a:tcPr marL="68580" marR="68580">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5578277">
                <a:tc>
                  <a:txBody>
                    <a:bodyPr/>
                    <a:lstStyle/>
                    <a:p>
                      <a:pPr marL="171450" indent="-171450" algn="l">
                        <a:buFont typeface="Wingdings" charset="2"/>
                        <a:buChar char="q"/>
                      </a:pPr>
                      <a:r>
                        <a:rPr lang="nb-NO" sz="1200" b="0" dirty="0"/>
                        <a:t>Lekbetont</a:t>
                      </a:r>
                    </a:p>
                    <a:p>
                      <a:pPr marL="171450" indent="-171450" algn="l">
                        <a:buFont typeface="Wingdings" charset="2"/>
                        <a:buChar char="q"/>
                      </a:pPr>
                      <a:r>
                        <a:rPr lang="nb-NO" sz="1200" b="0" dirty="0"/>
                        <a:t>Introduksjon av basisferdigheter – skape grunnlag for økt mestring</a:t>
                      </a:r>
                    </a:p>
                    <a:p>
                      <a:pPr marL="171450" indent="-171450" algn="l">
                        <a:buFont typeface="Wingdings" charset="2"/>
                        <a:buChar char="q"/>
                      </a:pPr>
                      <a:r>
                        <a:rPr lang="nb-NO" sz="1200" b="0" dirty="0"/>
                        <a:t>Trigge spillerne til å søke forbedringer gjennom konkurranser på treningene</a:t>
                      </a:r>
                    </a:p>
                    <a:p>
                      <a:endParaRPr lang="nb-NO"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Wingdings" charset="2"/>
                        <a:buChar char="q"/>
                      </a:pPr>
                      <a:r>
                        <a:rPr lang="nb-NO" sz="1200" b="0" dirty="0"/>
                        <a:t>Tørre å utforske</a:t>
                      </a:r>
                      <a:r>
                        <a:rPr lang="nb-NO" sz="1200" b="0" baseline="0" dirty="0"/>
                        <a:t> og bruke ferdighetene i kampen</a:t>
                      </a:r>
                    </a:p>
                    <a:p>
                      <a:pPr marL="171450" indent="-171450" algn="l">
                        <a:buFont typeface="Wingdings" charset="2"/>
                        <a:buChar char="q"/>
                      </a:pPr>
                      <a:r>
                        <a:rPr lang="nb-NO" sz="1200" b="0" baseline="0" dirty="0"/>
                        <a:t>Utvikling av basisferdigheter</a:t>
                      </a:r>
                    </a:p>
                    <a:p>
                      <a:pPr marL="171450" indent="-171450" algn="l">
                        <a:buFont typeface="Wingdings" charset="2"/>
                        <a:buChar char="q"/>
                      </a:pPr>
                      <a:r>
                        <a:rPr lang="nb-NO" sz="1200" b="0" baseline="0" dirty="0"/>
                        <a:t>Lære å opptre sammen i forsvar og angrep</a:t>
                      </a:r>
                    </a:p>
                    <a:p>
                      <a:pPr marL="171450" indent="-171450" algn="l">
                        <a:buFont typeface="Wingdings" charset="2"/>
                        <a:buChar char="q"/>
                      </a:pPr>
                      <a:r>
                        <a:rPr lang="nb-NO" sz="1200" b="0" baseline="0" dirty="0"/>
                        <a:t>Ha et </a:t>
                      </a:r>
                      <a:r>
                        <a:rPr lang="nb-NO" sz="1200" b="0" baseline="0" dirty="0" err="1"/>
                        <a:t>utviklingstema</a:t>
                      </a:r>
                      <a:r>
                        <a:rPr lang="nb-NO" sz="1200" b="0" baseline="0" dirty="0"/>
                        <a:t> for kampen</a:t>
                      </a:r>
                      <a:endParaRPr lang="nb-NO" sz="1200" b="0" dirty="0"/>
                    </a:p>
                    <a:p>
                      <a:pPr marL="171450" indent="-171450" algn="l">
                        <a:buFont typeface="Wingdings" charset="2"/>
                        <a:buChar char="q"/>
                      </a:pPr>
                      <a:r>
                        <a:rPr lang="nb-NO" sz="1200" b="0" dirty="0"/>
                        <a:t>Trigge spillerne til å søke forbedringer gjennom konkurranser på treningene</a:t>
                      </a:r>
                    </a:p>
                    <a:p>
                      <a:endParaRPr lang="nb-NO"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charset="2"/>
                        <a:buChar char="q"/>
                      </a:pPr>
                      <a:r>
                        <a:rPr lang="nb-NO" sz="1200" dirty="0"/>
                        <a:t>Innramming av</a:t>
                      </a:r>
                      <a:r>
                        <a:rPr lang="nb-NO" sz="1200" baseline="0" dirty="0"/>
                        <a:t> øktene</a:t>
                      </a:r>
                    </a:p>
                    <a:p>
                      <a:pPr marL="171450" indent="-171450">
                        <a:buFont typeface="Wingdings" charset="2"/>
                        <a:buChar char="q"/>
                      </a:pPr>
                      <a:r>
                        <a:rPr lang="nb-NO" sz="1200" baseline="0" dirty="0"/>
                        <a:t>Etablere god og allsidig treningskultur gjennom fellestrening, egentrening og introduksjon av fysisk trening – trene nok</a:t>
                      </a:r>
                    </a:p>
                    <a:p>
                      <a:pPr marL="171450" indent="-171450">
                        <a:buFont typeface="Wingdings" charset="2"/>
                        <a:buChar char="q"/>
                      </a:pPr>
                      <a:r>
                        <a:rPr lang="nb-NO" sz="1200" baseline="0" dirty="0"/>
                        <a:t>Utviklingsmål</a:t>
                      </a:r>
                    </a:p>
                    <a:p>
                      <a:pPr marL="171450" indent="-171450">
                        <a:buFont typeface="Wingdings" charset="2"/>
                        <a:buChar char="q"/>
                      </a:pPr>
                      <a:r>
                        <a:rPr lang="nb-NO" sz="1200" baseline="0" dirty="0"/>
                        <a:t>Bli bevisst på egne ferdigheter/spisskompetanse</a:t>
                      </a:r>
                    </a:p>
                    <a:p>
                      <a:pPr marL="171450" indent="-171450">
                        <a:buFont typeface="Wingdings" charset="2"/>
                        <a:buChar char="q"/>
                      </a:pPr>
                      <a:r>
                        <a:rPr lang="nb-NO" sz="1200" baseline="0" dirty="0"/>
                        <a:t>Perfeksjonering av basisferdigheter i relasjon med andre.</a:t>
                      </a:r>
                    </a:p>
                    <a:p>
                      <a:pPr marL="171450" indent="-171450">
                        <a:buFont typeface="Wingdings" charset="2"/>
                        <a:buChar char="q"/>
                      </a:pPr>
                      <a:r>
                        <a:rPr lang="nb-NO" sz="1200" baseline="0" dirty="0"/>
                        <a:t>Lære om kosthold, søvn, restitusjon – 24-timersutøveren</a:t>
                      </a:r>
                    </a:p>
                    <a:p>
                      <a:pPr marL="171450" indent="-171450">
                        <a:buFont typeface="Wingdings" charset="2"/>
                        <a:buChar char="q"/>
                      </a:pPr>
                      <a:r>
                        <a:rPr lang="nb-NO" sz="1200" baseline="0" dirty="0"/>
                        <a:t>Lære om trening – hva trene på og hvordan</a:t>
                      </a:r>
                    </a:p>
                    <a:p>
                      <a:pPr marL="171450" indent="-171450">
                        <a:buFont typeface="Wingdings" charset="2"/>
                        <a:buChar char="q"/>
                      </a:pPr>
                      <a:r>
                        <a:rPr lang="nb-NO" sz="1200" baseline="0" dirty="0"/>
                        <a:t>Lære å regulere totalbelastning</a:t>
                      </a:r>
                    </a:p>
                    <a:p>
                      <a:pPr marL="171450" indent="-171450">
                        <a:buFont typeface="Wingdings" charset="2"/>
                        <a:buChar char="q"/>
                      </a:pPr>
                      <a:r>
                        <a:rPr lang="nb-NO" sz="1200" baseline="0" dirty="0"/>
                        <a:t>Jobbe med forståelse i spill.</a:t>
                      </a:r>
                    </a:p>
                    <a:p>
                      <a:pPr marL="171450" indent="-171450">
                        <a:buFont typeface="Wingdings" charset="2"/>
                        <a:buChar char="q"/>
                      </a:pPr>
                      <a:r>
                        <a:rPr lang="nb-NO" sz="1200" baseline="0" dirty="0"/>
                        <a:t>Utvikle spisskompetanse</a:t>
                      </a:r>
                      <a:endParaRPr lang="nb-NO" sz="1200" dirty="0"/>
                    </a:p>
                    <a:p>
                      <a:endParaRPr lang="nb-NO" sz="1200" dirty="0"/>
                    </a:p>
                    <a:p>
                      <a:r>
                        <a:rPr lang="nb-NO" sz="1200" dirty="0"/>
                        <a:t>Kampplattform - få</a:t>
                      </a:r>
                      <a:r>
                        <a:rPr lang="nb-NO" sz="1200" baseline="0" dirty="0"/>
                        <a:t> referanser</a:t>
                      </a:r>
                      <a:endParaRPr lang="nb-NO" sz="120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Innramming av</a:t>
                      </a:r>
                      <a:r>
                        <a:rPr lang="nb-NO" sz="1200" baseline="0" dirty="0"/>
                        <a:t> øktene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Intensitetsregulering av øktene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Utvikle treningskulturen gjennom styrke kjerne og spesifikk styrke – trene nok</a:t>
                      </a:r>
                      <a:endParaRPr lang="nb-NO" sz="120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Utviklingsmål</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Utvikle spisskompetanse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Kampplattform - </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Prestasjonsfokus</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Lære å hvordan</a:t>
                      </a:r>
                      <a:r>
                        <a:rPr lang="nb-NO" sz="1200" baseline="0" dirty="0"/>
                        <a:t> å gjøre gode prestasjoner</a:t>
                      </a:r>
                      <a:endParaRPr lang="nb-NO" sz="120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Økt fokus på konkurranse på trening med belønning til vinnerne</a:t>
                      </a:r>
                    </a:p>
                    <a:p>
                      <a:pPr marL="171450" indent="-171450">
                        <a:buFont typeface="Wingdings" charset="2"/>
                        <a:buChar char="q"/>
                      </a:pPr>
                      <a:r>
                        <a:rPr lang="nb-NO" sz="1200" dirty="0"/>
                        <a:t>Etablere vaner for kosthold, søvn, restitusjon – 24-timersutøveren</a:t>
                      </a:r>
                    </a:p>
                    <a:p>
                      <a:pPr marL="171450" indent="-171450">
                        <a:buFont typeface="Wingdings" charset="2"/>
                        <a:buChar char="q"/>
                      </a:pPr>
                      <a:r>
                        <a:rPr lang="nb-NO" sz="1200" dirty="0"/>
                        <a:t>Bli</a:t>
                      </a:r>
                      <a:r>
                        <a:rPr lang="nb-NO" sz="1200" baseline="0" dirty="0"/>
                        <a:t> bevisst på totalbelastning trening/kamp/skole/fritid og hvordan regulere den</a:t>
                      </a:r>
                    </a:p>
                    <a:p>
                      <a:pPr marL="171450" marR="0" lvl="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Jobbe med forståelse i spill.</a:t>
                      </a:r>
                    </a:p>
                    <a:p>
                      <a:pPr marL="171450" marR="0" lvl="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Perfeksjonere spisskompetanse</a:t>
                      </a:r>
                      <a:endParaRPr lang="nb-NO" sz="1200" dirty="0"/>
                    </a:p>
                    <a:p>
                      <a:pPr marL="0" indent="0">
                        <a:buFont typeface="Wingdings" charset="2"/>
                        <a:buNone/>
                      </a:pP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Innramming av</a:t>
                      </a:r>
                      <a:r>
                        <a:rPr lang="nb-NO" sz="1200" baseline="0" dirty="0"/>
                        <a:t> øktene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Intensitetsregulering av øktene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Perfeksjonere spisskompetanse</a:t>
                      </a:r>
                      <a:endParaRPr lang="nb-NO" sz="120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Kampplattform</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Utviklingsmål</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Ha en målrettet</a:t>
                      </a:r>
                      <a:r>
                        <a:rPr lang="nb-NO" sz="1200" baseline="0" dirty="0"/>
                        <a:t> og spesifikk</a:t>
                      </a:r>
                      <a:r>
                        <a:rPr lang="nb-NO" sz="1200" dirty="0"/>
                        <a:t> treningskultur</a:t>
                      </a:r>
                      <a:r>
                        <a:rPr lang="nb-NO" sz="1200" baseline="0" dirty="0"/>
                        <a:t> – trene nok</a:t>
                      </a:r>
                      <a:endParaRPr lang="nb-NO" sz="120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Prestasjons- og resultatfokus</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Lære</a:t>
                      </a:r>
                      <a:r>
                        <a:rPr lang="nb-NO" sz="1200" baseline="0" dirty="0"/>
                        <a:t> å spille på resultat</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Lære å håndtere ulike faser i kamper</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Kunne ta hensyn til motspill</a:t>
                      </a:r>
                      <a:endParaRPr lang="nb-NO" sz="120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Sterkt fokus på konkurranse på trening med belønning til vinnerne</a:t>
                      </a:r>
                    </a:p>
                    <a:p>
                      <a:pPr marL="171450" indent="-171450">
                        <a:buFont typeface="Wingdings" charset="2"/>
                        <a:buChar char="q"/>
                      </a:pPr>
                      <a:r>
                        <a:rPr lang="nb-NO" sz="1200" dirty="0"/>
                        <a:t>Etterleve kravene til 24-timersutøveren</a:t>
                      </a:r>
                    </a:p>
                    <a:p>
                      <a:pPr marL="171450" indent="-171450">
                        <a:buFont typeface="Wingdings" charset="2"/>
                        <a:buChar char="q"/>
                      </a:pPr>
                      <a:r>
                        <a:rPr lang="nb-NO" sz="1200" dirty="0"/>
                        <a:t>I stand til å styre</a:t>
                      </a:r>
                      <a:r>
                        <a:rPr lang="nb-NO" sz="1200" baseline="0" dirty="0"/>
                        <a:t> totalbelastning</a:t>
                      </a: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97721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nvGraphicFramePr>
        <p:xfrm>
          <a:off x="7" y="1200120"/>
          <a:ext cx="9144000" cy="5806297"/>
        </p:xfrm>
        <a:graphic>
          <a:graphicData uri="http://schemas.openxmlformats.org/drawingml/2006/table">
            <a:tbl>
              <a:tblPr firstRow="1" bandRow="1">
                <a:tableStyleId>{073A0DAA-6AF3-43AB-8588-CEC1D06C72B9}</a:tableStyleId>
              </a:tblPr>
              <a:tblGrid>
                <a:gridCol w="850739">
                  <a:extLst>
                    <a:ext uri="{9D8B030D-6E8A-4147-A177-3AD203B41FA5}">
                      <a16:colId xmlns:a16="http://schemas.microsoft.com/office/drawing/2014/main" val="20000"/>
                    </a:ext>
                  </a:extLst>
                </a:gridCol>
                <a:gridCol w="668438">
                  <a:extLst>
                    <a:ext uri="{9D8B030D-6E8A-4147-A177-3AD203B41FA5}">
                      <a16:colId xmlns:a16="http://schemas.microsoft.com/office/drawing/2014/main" val="20001"/>
                    </a:ext>
                  </a:extLst>
                </a:gridCol>
                <a:gridCol w="2326511">
                  <a:extLst>
                    <a:ext uri="{9D8B030D-6E8A-4147-A177-3AD203B41FA5}">
                      <a16:colId xmlns:a16="http://schemas.microsoft.com/office/drawing/2014/main" val="20002"/>
                    </a:ext>
                  </a:extLst>
                </a:gridCol>
                <a:gridCol w="1727522">
                  <a:extLst>
                    <a:ext uri="{9D8B030D-6E8A-4147-A177-3AD203B41FA5}">
                      <a16:colId xmlns:a16="http://schemas.microsoft.com/office/drawing/2014/main" val="20003"/>
                    </a:ext>
                  </a:extLst>
                </a:gridCol>
                <a:gridCol w="1588625">
                  <a:extLst>
                    <a:ext uri="{9D8B030D-6E8A-4147-A177-3AD203B41FA5}">
                      <a16:colId xmlns:a16="http://schemas.microsoft.com/office/drawing/2014/main" val="20004"/>
                    </a:ext>
                  </a:extLst>
                </a:gridCol>
                <a:gridCol w="1982165">
                  <a:extLst>
                    <a:ext uri="{9D8B030D-6E8A-4147-A177-3AD203B41FA5}">
                      <a16:colId xmlns:a16="http://schemas.microsoft.com/office/drawing/2014/main" val="20005"/>
                    </a:ext>
                  </a:extLst>
                </a:gridCol>
              </a:tblGrid>
              <a:tr h="817662">
                <a:tc>
                  <a:txBody>
                    <a:bodyPr/>
                    <a:lstStyle/>
                    <a:p>
                      <a:endParaRPr lang="nb-NO" dirty="0"/>
                    </a:p>
                  </a:txBody>
                  <a:tcPr marL="68580" marR="68580"/>
                </a:tc>
                <a:tc>
                  <a:txBody>
                    <a:bodyPr/>
                    <a:lstStyle/>
                    <a:p>
                      <a:r>
                        <a:rPr lang="nb-NO" b="0" dirty="0"/>
                        <a:t>År</a:t>
                      </a:r>
                    </a:p>
                  </a:txBody>
                  <a:tcPr marL="68580" marR="68580">
                    <a:lnB w="12700" cap="flat" cmpd="sng" algn="ctr">
                      <a:solidFill>
                        <a:schemeClr val="tx1"/>
                      </a:solidFill>
                      <a:prstDash val="solid"/>
                      <a:round/>
                      <a:headEnd type="none" w="med" len="med"/>
                      <a:tailEnd type="none" w="med" len="med"/>
                    </a:lnB>
                  </a:tcPr>
                </a:tc>
                <a:tc>
                  <a:txBody>
                    <a:bodyPr/>
                    <a:lstStyle/>
                    <a:p>
                      <a:r>
                        <a:rPr lang="nb-NO" b="0" dirty="0"/>
                        <a:t>Veiledning</a:t>
                      </a:r>
                    </a:p>
                  </a:txBody>
                  <a:tcPr marL="68580" marR="68580">
                    <a:lnB w="12700" cap="flat" cmpd="sng" algn="ctr">
                      <a:solidFill>
                        <a:schemeClr val="tx1"/>
                      </a:solidFill>
                      <a:prstDash val="solid"/>
                      <a:round/>
                      <a:headEnd type="none" w="med" len="med"/>
                      <a:tailEnd type="none" w="med" len="med"/>
                    </a:lnB>
                  </a:tcPr>
                </a:tc>
                <a:tc>
                  <a:txBody>
                    <a:bodyPr/>
                    <a:lstStyle/>
                    <a:p>
                      <a:r>
                        <a:rPr lang="nb-NO" b="0" dirty="0"/>
                        <a:t>Mesterlære</a:t>
                      </a:r>
                    </a:p>
                  </a:txBody>
                  <a:tcPr marL="68580" marR="68580">
                    <a:lnB w="12700" cap="flat" cmpd="sng" algn="ctr">
                      <a:solidFill>
                        <a:schemeClr val="tx1"/>
                      </a:solidFill>
                      <a:prstDash val="solid"/>
                      <a:round/>
                      <a:headEnd type="none" w="med" len="med"/>
                      <a:tailEnd type="none" w="med" len="med"/>
                    </a:lnB>
                  </a:tcPr>
                </a:tc>
                <a:tc>
                  <a:txBody>
                    <a:bodyPr/>
                    <a:lstStyle/>
                    <a:p>
                      <a:r>
                        <a:rPr lang="nb-NO" b="0" dirty="0"/>
                        <a:t>Likemannslæring</a:t>
                      </a:r>
                    </a:p>
                  </a:txBody>
                  <a:tcPr marL="68580" marR="68580">
                    <a:lnB w="12700" cap="flat" cmpd="sng" algn="ctr">
                      <a:solidFill>
                        <a:schemeClr val="tx1"/>
                      </a:solidFill>
                      <a:prstDash val="solid"/>
                      <a:round/>
                      <a:headEnd type="none" w="med" len="med"/>
                      <a:tailEnd type="none" w="med" len="med"/>
                    </a:lnB>
                  </a:tcPr>
                </a:tc>
                <a:tc>
                  <a:txBody>
                    <a:bodyPr/>
                    <a:lstStyle/>
                    <a:p>
                      <a:r>
                        <a:rPr lang="nb-NO" b="0" dirty="0"/>
                        <a:t>Selvregulering/</a:t>
                      </a:r>
                      <a:br>
                        <a:rPr lang="nb-NO" b="0" dirty="0"/>
                      </a:br>
                      <a:r>
                        <a:rPr lang="nb-NO" b="0" dirty="0"/>
                        <a:t>mentalitet</a:t>
                      </a:r>
                    </a:p>
                  </a:txBody>
                  <a:tcPr marL="68580" marR="6858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73096">
                <a:tc rowSpan="3">
                  <a:txBody>
                    <a:bodyPr/>
                    <a:lstStyle/>
                    <a:p>
                      <a:pPr algn="ctr"/>
                      <a:endParaRPr lang="nb-NO" b="1" dirty="0"/>
                    </a:p>
                    <a:p>
                      <a:pPr algn="ctr"/>
                      <a:endParaRPr lang="nb-NO" b="1" dirty="0"/>
                    </a:p>
                    <a:p>
                      <a:pPr algn="ctr"/>
                      <a:r>
                        <a:rPr lang="nb-NO" b="1" dirty="0"/>
                        <a:t>Lære å like spillet</a:t>
                      </a:r>
                    </a:p>
                    <a:p>
                      <a:pPr algn="ctr"/>
                      <a:endParaRPr lang="nb-NO" b="1" dirty="0"/>
                    </a:p>
                    <a:p>
                      <a:pPr algn="ctr"/>
                      <a:r>
                        <a:rPr lang="nb-NO" sz="1400" b="0" dirty="0"/>
                        <a:t>Lek</a:t>
                      </a:r>
                    </a:p>
                  </a:txBody>
                  <a:tcPr marL="68580" marR="68580">
                    <a:lnR w="12700" cap="flat" cmpd="sng" algn="ctr">
                      <a:solidFill>
                        <a:schemeClr val="tx1"/>
                      </a:solidFill>
                      <a:prstDash val="solid"/>
                      <a:round/>
                      <a:headEnd type="none" w="med" len="med"/>
                      <a:tailEnd type="none" w="med" len="med"/>
                    </a:lnR>
                    <a:solidFill>
                      <a:schemeClr val="accent2"/>
                    </a:solidFill>
                  </a:tcPr>
                </a:tc>
                <a:tc>
                  <a:txBody>
                    <a:bodyPr/>
                    <a:lstStyle/>
                    <a:p>
                      <a:r>
                        <a:rPr lang="nb-NO" dirty="0"/>
                        <a:t>6</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charset="2"/>
                        <a:buChar char="q"/>
                      </a:pPr>
                      <a:r>
                        <a:rPr lang="nb-NO" sz="1200" dirty="0"/>
                        <a:t>Rose innsats i plenum</a:t>
                      </a:r>
                    </a:p>
                    <a:p>
                      <a:pPr marL="171450" indent="-171450">
                        <a:buFont typeface="Wingdings" charset="2"/>
                        <a:buChar char="q"/>
                      </a:pPr>
                      <a:r>
                        <a:rPr lang="nb-NO" sz="1200" dirty="0"/>
                        <a:t>Gi minst en positiv tilbakemelding til alle spillerne</a:t>
                      </a:r>
                    </a:p>
                    <a:p>
                      <a:pPr marL="171450" indent="-171450">
                        <a:buFont typeface="Wingdings" charset="2"/>
                        <a:buChar char="q"/>
                      </a:pPr>
                      <a:r>
                        <a:rPr lang="nb-NO" sz="1200" dirty="0"/>
                        <a:t>Spørre spillerne i plenum hva de har lært</a:t>
                      </a:r>
                    </a:p>
                    <a:p>
                      <a:pPr marL="171450" indent="-171450">
                        <a:buFont typeface="Wingdings" charset="2"/>
                        <a:buChar char="q"/>
                      </a:pP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charset="2"/>
                        <a:buChar char="q"/>
                      </a:pPr>
                      <a:r>
                        <a:rPr lang="nb-NO" sz="1200" dirty="0"/>
                        <a:t>Treneren</a:t>
                      </a:r>
                      <a:r>
                        <a:rPr lang="nb-NO" sz="1200" baseline="0" dirty="0"/>
                        <a:t> viser</a:t>
                      </a: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charset="2"/>
                        <a:buChar char="q"/>
                      </a:pPr>
                      <a:r>
                        <a:rPr lang="nb-NO" sz="1200" dirty="0"/>
                        <a:t>Lære av hverandre gjennom</a:t>
                      </a:r>
                      <a:r>
                        <a:rPr lang="nb-NO" sz="1200" baseline="0" dirty="0"/>
                        <a:t> at treneren roser enkelte for innsats</a:t>
                      </a: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charset="2"/>
                        <a:buChar char="q"/>
                      </a:pPr>
                      <a:r>
                        <a:rPr lang="nb-NO" sz="1200" dirty="0"/>
                        <a:t>Lidenskapelig omfavne leken</a:t>
                      </a:r>
                    </a:p>
                    <a:p>
                      <a:pPr marL="171450" indent="-171450">
                        <a:buFont typeface="Wingdings" charset="2"/>
                        <a:buChar char="q"/>
                      </a:pPr>
                      <a:r>
                        <a:rPr lang="nb-NO" sz="1200" dirty="0"/>
                        <a:t>Håndtere relasjoner gjennom å møte andre</a:t>
                      </a:r>
                      <a:r>
                        <a:rPr lang="nb-NO" sz="1200" baseline="0" dirty="0"/>
                        <a:t> barn og forholde seg til voksne</a:t>
                      </a:r>
                    </a:p>
                    <a:p>
                      <a:pPr marL="171450" indent="-171450">
                        <a:buFont typeface="Wingdings" charset="2"/>
                        <a:buChar char="q"/>
                      </a:pPr>
                      <a:r>
                        <a:rPr lang="nb-NO" sz="1200" baseline="0" dirty="0"/>
                        <a:t>Søke å lykkes</a:t>
                      </a: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62555">
                <a:tc vMerge="1">
                  <a:txBody>
                    <a:bodyPr/>
                    <a:lstStyle/>
                    <a:p>
                      <a:endParaRPr lang="nb-NO" dirty="0"/>
                    </a:p>
                  </a:txBody>
                  <a:tcPr/>
                </a:tc>
                <a:tc>
                  <a:txBody>
                    <a:bodyPr/>
                    <a:lstStyle/>
                    <a:p>
                      <a:r>
                        <a:rPr lang="nb-NO" dirty="0"/>
                        <a:t>7</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Rose innsats i plenum</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Gi minst en positiv tilbakemelding til alle spillerne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Spørre spillerne i plenum hva de har lært</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charset="2"/>
                        <a:buChar char="q"/>
                      </a:pPr>
                      <a:r>
                        <a:rPr lang="nb-NO" sz="1200" dirty="0"/>
                        <a:t>Treneren</a:t>
                      </a:r>
                      <a:r>
                        <a:rPr lang="nb-NO" sz="1200" baseline="0" dirty="0"/>
                        <a:t> viser</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La ulike spillere vise en ferdighet (finte, vending </a:t>
                      </a:r>
                      <a:r>
                        <a:rPr lang="nb-NO" sz="1200" dirty="0" err="1"/>
                        <a:t>etc</a:t>
                      </a:r>
                      <a:r>
                        <a:rPr lang="nb-NO" sz="1200" dirty="0"/>
                        <a: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Lære av hverandre gjennom</a:t>
                      </a:r>
                      <a:r>
                        <a:rPr lang="nb-NO" sz="1200" baseline="0" dirty="0"/>
                        <a:t> at treneren roser enkelte for innsats</a:t>
                      </a:r>
                      <a:endParaRPr lang="nb-NO" sz="120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Lidenskapelig omfavne leken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Håndtere relasjoner gjennom å møte andre</a:t>
                      </a:r>
                      <a:r>
                        <a:rPr lang="nb-NO" sz="1200" baseline="0" dirty="0"/>
                        <a:t> barn og forholde seg til voksne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Søke å lykkes</a:t>
                      </a:r>
                      <a:endParaRPr lang="nb-NO" sz="120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endParaRPr lang="nb-NO" sz="120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504568">
                <a:tc vMerge="1">
                  <a:txBody>
                    <a:bodyPr/>
                    <a:lstStyle/>
                    <a:p>
                      <a:endParaRPr lang="nb-NO" dirty="0"/>
                    </a:p>
                  </a:txBody>
                  <a:tcPr/>
                </a:tc>
                <a:tc>
                  <a:txBody>
                    <a:bodyPr/>
                    <a:lstStyle/>
                    <a:p>
                      <a:r>
                        <a:rPr lang="nb-NO" dirty="0"/>
                        <a:t>8</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charset="2"/>
                        <a:buChar char="q"/>
                      </a:pPr>
                      <a:r>
                        <a:rPr lang="nb-NO" sz="1200" dirty="0"/>
                        <a:t>Rose innsats i plenum</a:t>
                      </a:r>
                    </a:p>
                    <a:p>
                      <a:pPr marL="171450" indent="-171450">
                        <a:buFont typeface="Wingdings" charset="2"/>
                        <a:buChar char="q"/>
                      </a:pPr>
                      <a:r>
                        <a:rPr lang="nb-NO" sz="1200" dirty="0"/>
                        <a:t>Gi minst en positiv tilbakemelding til alle spillerne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Spørre spillerne i plenum hva de har lært</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Individuell</a:t>
                      </a:r>
                      <a:r>
                        <a:rPr lang="nb-NO" sz="1200" baseline="0" dirty="0"/>
                        <a:t> </a:t>
                      </a:r>
                      <a:r>
                        <a:rPr lang="nb-NO" sz="1200" baseline="0" dirty="0" err="1"/>
                        <a:t>coaching</a:t>
                      </a:r>
                      <a:endParaRPr lang="nb-NO" sz="120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charset="2"/>
                        <a:buChar char="q"/>
                      </a:pPr>
                      <a:r>
                        <a:rPr lang="nb-NO" sz="1200" dirty="0"/>
                        <a:t>Treneren viser</a:t>
                      </a:r>
                    </a:p>
                    <a:p>
                      <a:pPr marL="171450" indent="-171450">
                        <a:buFont typeface="Wingdings" charset="2"/>
                        <a:buChar char="q"/>
                      </a:pPr>
                      <a:r>
                        <a:rPr lang="nb-NO" sz="1200" dirty="0"/>
                        <a:t>La ulike spillere vise en ferdighet (finte, vending </a:t>
                      </a:r>
                      <a:r>
                        <a:rPr lang="nb-NO" sz="1200" dirty="0" err="1"/>
                        <a:t>etc</a:t>
                      </a:r>
                      <a:r>
                        <a:rPr lang="nb-NO" sz="1200" dirty="0"/>
                        <a: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Lære av hverandre gjennom</a:t>
                      </a:r>
                      <a:r>
                        <a:rPr lang="nb-NO" sz="1200" baseline="0" dirty="0"/>
                        <a:t> at treneren roser enkelte for innsats</a:t>
                      </a:r>
                      <a:endParaRPr lang="nb-NO" sz="120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Lidenskapelig omfavne leken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Håndtere relasjoner gjennom å møte andre</a:t>
                      </a:r>
                      <a:r>
                        <a:rPr lang="nb-NO" sz="1200" baseline="0" dirty="0"/>
                        <a:t> barn og forholde seg til voksne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Søke å lykkes</a:t>
                      </a:r>
                      <a:endParaRPr lang="nb-NO" sz="120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4" name="Tittel 1"/>
          <p:cNvSpPr txBox="1">
            <a:spLocks/>
          </p:cNvSpPr>
          <p:nvPr/>
        </p:nvSpPr>
        <p:spPr>
          <a:xfrm>
            <a:off x="6" y="0"/>
            <a:ext cx="9143999" cy="1200118"/>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b="1" dirty="0">
              <a:solidFill>
                <a:prstClr val="white"/>
              </a:solidFill>
            </a:endParaRPr>
          </a:p>
          <a:p>
            <a:pPr algn="ctr">
              <a:defRPr/>
            </a:pPr>
            <a:r>
              <a:rPr lang="nb-NO" sz="2800" dirty="0">
                <a:solidFill>
                  <a:prstClr val="white"/>
                </a:solidFill>
              </a:rPr>
              <a:t>LÆRINGSMØTENE</a:t>
            </a:r>
          </a:p>
        </p:txBody>
      </p:sp>
    </p:spTree>
    <p:extLst>
      <p:ext uri="{BB962C8B-B14F-4D97-AF65-F5344CB8AC3E}">
        <p14:creationId xmlns:p14="http://schemas.microsoft.com/office/powerpoint/2010/main" val="4216013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nvGraphicFramePr>
        <p:xfrm>
          <a:off x="8914" y="0"/>
          <a:ext cx="9143999" cy="8046720"/>
        </p:xfrm>
        <a:graphic>
          <a:graphicData uri="http://schemas.openxmlformats.org/drawingml/2006/table">
            <a:tbl>
              <a:tblPr firstRow="1" bandRow="1">
                <a:tableStyleId>{073A0DAA-6AF3-43AB-8588-CEC1D06C72B9}</a:tableStyleId>
              </a:tblPr>
              <a:tblGrid>
                <a:gridCol w="676893">
                  <a:extLst>
                    <a:ext uri="{9D8B030D-6E8A-4147-A177-3AD203B41FA5}">
                      <a16:colId xmlns:a16="http://schemas.microsoft.com/office/drawing/2014/main" val="20000"/>
                    </a:ext>
                  </a:extLst>
                </a:gridCol>
                <a:gridCol w="329540">
                  <a:extLst>
                    <a:ext uri="{9D8B030D-6E8A-4147-A177-3AD203B41FA5}">
                      <a16:colId xmlns:a16="http://schemas.microsoft.com/office/drawing/2014/main" val="20001"/>
                    </a:ext>
                  </a:extLst>
                </a:gridCol>
                <a:gridCol w="2128652">
                  <a:extLst>
                    <a:ext uri="{9D8B030D-6E8A-4147-A177-3AD203B41FA5}">
                      <a16:colId xmlns:a16="http://schemas.microsoft.com/office/drawing/2014/main" val="20002"/>
                    </a:ext>
                  </a:extLst>
                </a:gridCol>
                <a:gridCol w="1665514">
                  <a:extLst>
                    <a:ext uri="{9D8B030D-6E8A-4147-A177-3AD203B41FA5}">
                      <a16:colId xmlns:a16="http://schemas.microsoft.com/office/drawing/2014/main" val="20003"/>
                    </a:ext>
                  </a:extLst>
                </a:gridCol>
                <a:gridCol w="2003961">
                  <a:extLst>
                    <a:ext uri="{9D8B030D-6E8A-4147-A177-3AD203B41FA5}">
                      <a16:colId xmlns:a16="http://schemas.microsoft.com/office/drawing/2014/main" val="20004"/>
                    </a:ext>
                  </a:extLst>
                </a:gridCol>
                <a:gridCol w="2339439">
                  <a:extLst>
                    <a:ext uri="{9D8B030D-6E8A-4147-A177-3AD203B41FA5}">
                      <a16:colId xmlns:a16="http://schemas.microsoft.com/office/drawing/2014/main" val="20005"/>
                    </a:ext>
                  </a:extLst>
                </a:gridCol>
              </a:tblGrid>
              <a:tr h="311065">
                <a:tc>
                  <a:txBody>
                    <a:bodyPr/>
                    <a:lstStyle/>
                    <a:p>
                      <a:endParaRPr lang="nb-NO" dirty="0"/>
                    </a:p>
                  </a:txBody>
                  <a:tcPr marL="68580" marR="68580"/>
                </a:tc>
                <a:tc>
                  <a:txBody>
                    <a:bodyPr/>
                    <a:lstStyle/>
                    <a:p>
                      <a:r>
                        <a:rPr lang="nb-NO" sz="1400" dirty="0"/>
                        <a:t>År</a:t>
                      </a:r>
                    </a:p>
                  </a:txBody>
                  <a:tcPr marL="68580" marR="68580">
                    <a:lnB w="12700" cap="flat" cmpd="sng" algn="ctr">
                      <a:solidFill>
                        <a:schemeClr val="tx1"/>
                      </a:solidFill>
                      <a:prstDash val="solid"/>
                      <a:round/>
                      <a:headEnd type="none" w="med" len="med"/>
                      <a:tailEnd type="none" w="med" len="med"/>
                    </a:lnB>
                  </a:tcPr>
                </a:tc>
                <a:tc>
                  <a:txBody>
                    <a:bodyPr/>
                    <a:lstStyle/>
                    <a:p>
                      <a:r>
                        <a:rPr lang="nb-NO" sz="1400" dirty="0"/>
                        <a:t>Veiledning</a:t>
                      </a:r>
                    </a:p>
                  </a:txBody>
                  <a:tcPr marL="68580" marR="68580">
                    <a:lnB w="12700" cap="flat" cmpd="sng" algn="ctr">
                      <a:solidFill>
                        <a:schemeClr val="tx1"/>
                      </a:solidFill>
                      <a:prstDash val="solid"/>
                      <a:round/>
                      <a:headEnd type="none" w="med" len="med"/>
                      <a:tailEnd type="none" w="med" len="med"/>
                    </a:lnB>
                  </a:tcPr>
                </a:tc>
                <a:tc>
                  <a:txBody>
                    <a:bodyPr/>
                    <a:lstStyle/>
                    <a:p>
                      <a:r>
                        <a:rPr lang="nb-NO" sz="1400" dirty="0"/>
                        <a:t>Mesterlære</a:t>
                      </a:r>
                    </a:p>
                  </a:txBody>
                  <a:tcPr marL="68580" marR="68580">
                    <a:lnB w="12700" cap="flat" cmpd="sng" algn="ctr">
                      <a:solidFill>
                        <a:schemeClr val="tx1"/>
                      </a:solidFill>
                      <a:prstDash val="solid"/>
                      <a:round/>
                      <a:headEnd type="none" w="med" len="med"/>
                      <a:tailEnd type="none" w="med" len="med"/>
                    </a:lnB>
                  </a:tcPr>
                </a:tc>
                <a:tc>
                  <a:txBody>
                    <a:bodyPr/>
                    <a:lstStyle/>
                    <a:p>
                      <a:r>
                        <a:rPr lang="nb-NO" sz="1400" dirty="0"/>
                        <a:t>Likemannslæring</a:t>
                      </a:r>
                    </a:p>
                  </a:txBody>
                  <a:tcPr marL="68580" marR="68580">
                    <a:lnB w="12700" cap="flat" cmpd="sng" algn="ctr">
                      <a:solidFill>
                        <a:schemeClr val="tx1"/>
                      </a:solidFill>
                      <a:prstDash val="solid"/>
                      <a:round/>
                      <a:headEnd type="none" w="med" len="med"/>
                      <a:tailEnd type="none" w="med" len="med"/>
                    </a:lnB>
                  </a:tcPr>
                </a:tc>
                <a:tc>
                  <a:txBody>
                    <a:bodyPr/>
                    <a:lstStyle/>
                    <a:p>
                      <a:r>
                        <a:rPr lang="nb-NO" sz="1400" dirty="0"/>
                        <a:t>Selvregulering/mentalitet</a:t>
                      </a:r>
                    </a:p>
                  </a:txBody>
                  <a:tcPr marL="68580" marR="6858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05298">
                <a:tc rowSpan="4">
                  <a:txBody>
                    <a:bodyPr/>
                    <a:lstStyle/>
                    <a:p>
                      <a:pPr algn="ctr"/>
                      <a:endParaRPr lang="nb-NO" b="1" dirty="0"/>
                    </a:p>
                    <a:p>
                      <a:pPr algn="ctr"/>
                      <a:endParaRPr lang="nb-NO" b="1" dirty="0"/>
                    </a:p>
                    <a:p>
                      <a:pPr algn="ctr"/>
                      <a:endParaRPr lang="nb-NO" b="1" dirty="0"/>
                    </a:p>
                    <a:p>
                      <a:pPr algn="ctr"/>
                      <a:endParaRPr lang="nb-NO" b="1" dirty="0"/>
                    </a:p>
                    <a:p>
                      <a:pPr algn="ctr"/>
                      <a:r>
                        <a:rPr lang="nb-NO" b="1" dirty="0"/>
                        <a:t>Lære å mestre spillet</a:t>
                      </a:r>
                    </a:p>
                    <a:p>
                      <a:pPr algn="ctr"/>
                      <a:endParaRPr lang="nb-NO" b="1" dirty="0"/>
                    </a:p>
                    <a:p>
                      <a:pPr algn="ctr"/>
                      <a:endParaRPr lang="nb-NO" b="1" dirty="0"/>
                    </a:p>
                    <a:p>
                      <a:pPr algn="ctr"/>
                      <a:r>
                        <a:rPr lang="nb-NO" sz="1400" b="0" dirty="0"/>
                        <a:t>Mestre og utvikle</a:t>
                      </a:r>
                    </a:p>
                    <a:p>
                      <a:pPr algn="ctr"/>
                      <a:endParaRPr lang="nb-NO" b="1" dirty="0"/>
                    </a:p>
                    <a:p>
                      <a:pPr algn="ctr"/>
                      <a:endParaRPr lang="nb-NO" b="1" dirty="0"/>
                    </a:p>
                  </a:txBody>
                  <a:tcPr marL="68580" marR="68580">
                    <a:lnR w="12700" cap="flat" cmpd="sng" algn="ctr">
                      <a:solidFill>
                        <a:schemeClr val="tx1"/>
                      </a:solidFill>
                      <a:prstDash val="solid"/>
                      <a:round/>
                      <a:headEnd type="none" w="med" len="med"/>
                      <a:tailEnd type="none" w="med" len="med"/>
                    </a:lnR>
                    <a:solidFill>
                      <a:schemeClr val="accent2"/>
                    </a:solidFill>
                  </a:tcPr>
                </a:tc>
                <a:tc>
                  <a:txBody>
                    <a:bodyPr/>
                    <a:lstStyle/>
                    <a:p>
                      <a:r>
                        <a:rPr lang="nb-NO" dirty="0"/>
                        <a:t>9 </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Rose innsats i plenum</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Gi minst en positiv tilbakemelding til alle spillerne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Trekke fram spillere som tør å prøve på</a:t>
                      </a:r>
                      <a:r>
                        <a:rPr lang="nb-NO" sz="1200" baseline="0" dirty="0"/>
                        <a:t> ting i kampen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Spørre spillerne i plenum hva de har lært</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Individuell</a:t>
                      </a:r>
                      <a:r>
                        <a:rPr lang="nb-NO" sz="1200" baseline="0" dirty="0"/>
                        <a:t> </a:t>
                      </a:r>
                      <a:r>
                        <a:rPr lang="nb-NO" sz="1200" baseline="0" dirty="0" err="1"/>
                        <a:t>coaching</a:t>
                      </a: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charset="2"/>
                        <a:buChar char="q"/>
                      </a:pPr>
                      <a:r>
                        <a:rPr lang="nb-NO" sz="1200" dirty="0"/>
                        <a:t>Treneren viser</a:t>
                      </a:r>
                    </a:p>
                    <a:p>
                      <a:pPr marL="171450" indent="-171450">
                        <a:buFont typeface="Wingdings" charset="2"/>
                        <a:buChar char="q"/>
                      </a:pPr>
                      <a:r>
                        <a:rPr lang="nb-NO" sz="1200" dirty="0"/>
                        <a:t>La ulike spillere vise en ferdighet (finte, vending </a:t>
                      </a:r>
                      <a:r>
                        <a:rPr lang="nb-NO" sz="1200" dirty="0" err="1"/>
                        <a:t>etc</a:t>
                      </a:r>
                      <a:r>
                        <a:rPr lang="nb-NO" sz="1200" dirty="0"/>
                        <a:t>)</a:t>
                      </a:r>
                    </a:p>
                    <a:p>
                      <a:pPr marL="171450" indent="-171450">
                        <a:buFont typeface="Wingdings" charset="2"/>
                        <a:buChar char="q"/>
                      </a:pPr>
                      <a:r>
                        <a:rPr lang="nb-NO" sz="1200" dirty="0"/>
                        <a:t>Oppfordres til å se verdens beste</a:t>
                      </a:r>
                      <a:r>
                        <a:rPr lang="nb-NO" sz="1200" baseline="0" dirty="0"/>
                        <a:t> på </a:t>
                      </a:r>
                      <a:r>
                        <a:rPr lang="nb-NO" sz="1200" baseline="0" dirty="0" err="1"/>
                        <a:t>Youtube</a:t>
                      </a: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Lære av hverandre gjennom</a:t>
                      </a:r>
                      <a:r>
                        <a:rPr lang="nb-NO" sz="1200" baseline="0" dirty="0"/>
                        <a:t> at treneren roser enkelte for innsats og tør å utfordre seg selv</a:t>
                      </a:r>
                      <a:endParaRPr lang="nb-NO" sz="1200" dirty="0"/>
                    </a:p>
                    <a:p>
                      <a:pPr marL="171450" indent="-171450">
                        <a:buFont typeface="Wingdings" charset="2"/>
                        <a:buChar char="q"/>
                      </a:pP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charset="2"/>
                        <a:buChar char="q"/>
                      </a:pPr>
                      <a:r>
                        <a:rPr lang="nb-NO" sz="1200" dirty="0"/>
                        <a:t>Lidenskapelig omfavne leken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Håndtere relasjoner ved å møte andre</a:t>
                      </a:r>
                      <a:r>
                        <a:rPr lang="nb-NO" sz="1200" baseline="0" dirty="0"/>
                        <a:t> barn og forholde seg til nye voksne på trening</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Søke å lykkes</a:t>
                      </a:r>
                      <a:endParaRPr lang="nb-NO" sz="1200" dirty="0"/>
                    </a:p>
                    <a:p>
                      <a:pPr marL="171450" indent="-171450">
                        <a:buFont typeface="Wingdings" charset="2"/>
                        <a:buChar char="q"/>
                      </a:pPr>
                      <a:r>
                        <a:rPr lang="nb-NO" sz="1200" dirty="0"/>
                        <a:t>Mestre nye situasjoner</a:t>
                      </a:r>
                      <a:r>
                        <a:rPr lang="nb-NO" sz="1200" baseline="0" dirty="0"/>
                        <a:t> og nye miljøer gjennom felles trening</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Selvregulering gjennom å reflektere over egne ferdigheter og innsats</a:t>
                      </a: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589876">
                <a:tc vMerge="1">
                  <a:txBody>
                    <a:bodyPr/>
                    <a:lstStyle/>
                    <a:p>
                      <a:endParaRPr lang="nb-NO" dirty="0"/>
                    </a:p>
                  </a:txBody>
                  <a:tcPr/>
                </a:tc>
                <a:tc>
                  <a:txBody>
                    <a:bodyPr/>
                    <a:lstStyle/>
                    <a:p>
                      <a:r>
                        <a:rPr lang="nb-NO" dirty="0"/>
                        <a:t>10 </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Rose innsats i plenum</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Gi minst en positiv tilbakemelding til alle spillerne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Trekke fram spillere som tør å prøve på</a:t>
                      </a:r>
                      <a:r>
                        <a:rPr lang="nb-NO" sz="1200" baseline="0" dirty="0"/>
                        <a:t> ting i kampen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Spørre spillerne i plenum hva de har lært</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Individuell </a:t>
                      </a:r>
                      <a:r>
                        <a:rPr lang="nb-NO" sz="1200" dirty="0" err="1"/>
                        <a:t>coaching</a:t>
                      </a:r>
                      <a:r>
                        <a:rPr lang="nb-NO" sz="1200" dirty="0"/>
                        <a:t> og</a:t>
                      </a:r>
                      <a:r>
                        <a:rPr lang="nb-NO" sz="1200" baseline="0" dirty="0"/>
                        <a:t> i</a:t>
                      </a:r>
                      <a:r>
                        <a:rPr lang="nb-NO" sz="1200" dirty="0"/>
                        <a:t> gruppe</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charset="2"/>
                        <a:buChar char="q"/>
                      </a:pPr>
                      <a:r>
                        <a:rPr lang="nb-NO" sz="1200" dirty="0"/>
                        <a:t>Treneren viser</a:t>
                      </a:r>
                    </a:p>
                    <a:p>
                      <a:pPr marL="171450" indent="-171450">
                        <a:buFont typeface="Wingdings" charset="2"/>
                        <a:buChar char="q"/>
                      </a:pPr>
                      <a:r>
                        <a:rPr lang="nb-NO" sz="1200" dirty="0"/>
                        <a:t>La ulike spillere vise en ferdighet (finte, vending </a:t>
                      </a:r>
                      <a:r>
                        <a:rPr lang="nb-NO" sz="1200" dirty="0" err="1"/>
                        <a:t>etc</a:t>
                      </a:r>
                      <a:r>
                        <a:rPr lang="nb-NO" sz="1200" dirty="0"/>
                        <a:t>)</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Oppfordres til å se verdens beste</a:t>
                      </a:r>
                      <a:r>
                        <a:rPr lang="nb-NO" sz="1200" baseline="0" dirty="0"/>
                        <a:t> på </a:t>
                      </a:r>
                      <a:r>
                        <a:rPr lang="nb-NO" sz="1200" baseline="0" dirty="0" err="1"/>
                        <a:t>Youtube</a:t>
                      </a: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Lære av hverandre gjennom</a:t>
                      </a:r>
                      <a:r>
                        <a:rPr lang="nb-NO" sz="1200" baseline="0" dirty="0"/>
                        <a:t> at treneren roser enkelte for innsats og tør å utfordre seg selv</a:t>
                      </a:r>
                      <a:endParaRPr lang="nb-NO" sz="120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charset="2"/>
                        <a:buChar char="q"/>
                      </a:pPr>
                      <a:r>
                        <a:rPr lang="nb-NO" sz="1200" dirty="0"/>
                        <a:t>Lidenskapelig omfavne leken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Håndtere relasjoner ved å møte andre</a:t>
                      </a:r>
                      <a:r>
                        <a:rPr lang="nb-NO" sz="1200" baseline="0" dirty="0"/>
                        <a:t> barn og forholde seg til nye voksne på trening</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Søke å lykkes</a:t>
                      </a:r>
                      <a:endParaRPr lang="nb-NO" sz="1200" dirty="0"/>
                    </a:p>
                    <a:p>
                      <a:pPr marL="171450" indent="-171450">
                        <a:buFont typeface="Wingdings" charset="2"/>
                        <a:buChar char="q"/>
                      </a:pPr>
                      <a:r>
                        <a:rPr lang="nb-NO" sz="1200" dirty="0"/>
                        <a:t>Mestre nye situasjoner</a:t>
                      </a:r>
                      <a:r>
                        <a:rPr lang="nb-NO" sz="1200" baseline="0" dirty="0"/>
                        <a:t> og nye miljøer gjennom felles trening</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Selvregulering gjennom å reflektere over egne ferdigheter og innsats</a:t>
                      </a: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262346">
                <a:tc vMerge="1">
                  <a:txBody>
                    <a:bodyPr/>
                    <a:lstStyle/>
                    <a:p>
                      <a:endParaRPr lang="nb-NO" dirty="0"/>
                    </a:p>
                  </a:txBody>
                  <a:tcPr/>
                </a:tc>
                <a:tc>
                  <a:txBody>
                    <a:bodyPr/>
                    <a:lstStyle/>
                    <a:p>
                      <a:r>
                        <a:rPr lang="nb-NO" dirty="0"/>
                        <a:t>11 </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Rose innsats i plenum</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Gi minst en positiv tilbakemelding til alle spillerne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Trekke fram spillere som tør å prøve på</a:t>
                      </a:r>
                      <a:r>
                        <a:rPr lang="nb-NO" sz="1200" baseline="0" dirty="0"/>
                        <a:t> ting i kampen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Individuell, løpende og gruppe-</a:t>
                      </a:r>
                      <a:r>
                        <a:rPr lang="nb-NO" sz="1200" baseline="0" dirty="0" err="1"/>
                        <a:t>coaching</a:t>
                      </a: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charset="2"/>
                        <a:buChar char="q"/>
                      </a:pPr>
                      <a:r>
                        <a:rPr lang="nb-NO" sz="1200" dirty="0"/>
                        <a:t>Treneren viser</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La ulike spillere vise en ferdighet (finte, vending </a:t>
                      </a:r>
                      <a:r>
                        <a:rPr lang="nb-NO" sz="1200" dirty="0" err="1"/>
                        <a:t>etc</a:t>
                      </a:r>
                      <a:endParaRPr lang="nb-NO" sz="120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Oppfordres til å se verdens beste</a:t>
                      </a:r>
                      <a:r>
                        <a:rPr lang="nb-NO" sz="1200" baseline="0" dirty="0"/>
                        <a:t> på </a:t>
                      </a:r>
                      <a:r>
                        <a:rPr lang="nb-NO" sz="1200" baseline="0" dirty="0" err="1"/>
                        <a:t>Youtube</a:t>
                      </a: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Lære av hverandre gjennom</a:t>
                      </a:r>
                      <a:r>
                        <a:rPr lang="nb-NO" sz="1200" baseline="0" dirty="0"/>
                        <a:t> at treneren roser enkelte for innsats og tør å utfordre seg selv</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Gi spillere i grupper på 2v2, 3v3 i oppgave å gi positive tilbakemeldinger etter økta/kampen</a:t>
                      </a: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Lidenskapelig omfavne leken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Søke å lykkes</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Håndtere relasjoner</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Mestre nye situasjoner</a:t>
                      </a:r>
                      <a:r>
                        <a:rPr lang="nb-NO" sz="1200" baseline="0" dirty="0"/>
                        <a:t> og nye miljøer</a:t>
                      </a:r>
                      <a:endParaRPr lang="nb-NO" sz="120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Selvregulering og persepsjon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Mestre medgang og motgang</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648294">
                <a:tc vMerge="1">
                  <a:txBody>
                    <a:bodyPr/>
                    <a:lstStyle/>
                    <a:p>
                      <a:endParaRPr lang="nb-NO" dirty="0"/>
                    </a:p>
                  </a:txBody>
                  <a:tcPr/>
                </a:tc>
                <a:tc>
                  <a:txBody>
                    <a:bodyPr/>
                    <a:lstStyle/>
                    <a:p>
                      <a:r>
                        <a:rPr lang="nb-NO" dirty="0"/>
                        <a:t>12</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Rose innsats i plenum</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Gi minst en positiv tilbakemelding til alle spillerne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Trekke fram spillere som tør å prøve på</a:t>
                      </a:r>
                      <a:r>
                        <a:rPr lang="nb-NO" sz="1200" baseline="0" dirty="0"/>
                        <a:t> ting i kampen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Fremheve prestasjoner og adferd i gruppe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Individuell, løpende og gruppe-</a:t>
                      </a:r>
                      <a:r>
                        <a:rPr lang="nb-NO" sz="1200" baseline="0" dirty="0" err="1"/>
                        <a:t>coaching</a:t>
                      </a:r>
                      <a:endParaRPr lang="nb-NO" sz="1200" baseline="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La ulike spillere vise en ferdighet (finte, vending </a:t>
                      </a:r>
                      <a:r>
                        <a:rPr lang="nb-NO" sz="1200" dirty="0" err="1"/>
                        <a:t>etc</a:t>
                      </a:r>
                      <a:endParaRPr lang="nb-NO" sz="120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Oppfordres til å se verdens beste</a:t>
                      </a:r>
                      <a:r>
                        <a:rPr lang="nb-NO" sz="1200" baseline="0" dirty="0"/>
                        <a:t> på </a:t>
                      </a:r>
                      <a:r>
                        <a:rPr lang="nb-NO" sz="1200" baseline="0" dirty="0" err="1"/>
                        <a:t>Youtube</a:t>
                      </a:r>
                      <a:endParaRPr lang="nb-NO" sz="1200" dirty="0"/>
                    </a:p>
                    <a:p>
                      <a:pPr marL="171450" indent="-171450">
                        <a:buFont typeface="Wingdings" charset="2"/>
                        <a:buChar char="q"/>
                      </a:pPr>
                      <a:r>
                        <a:rPr lang="nb-NO" sz="1200" dirty="0" err="1"/>
                        <a:t>Ballhentere</a:t>
                      </a:r>
                      <a:r>
                        <a:rPr lang="nb-NO" sz="1200" dirty="0"/>
                        <a:t> på</a:t>
                      </a:r>
                      <a:r>
                        <a:rPr lang="nb-NO" sz="1200" baseline="0" dirty="0"/>
                        <a:t> a-kamp</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Lære av hverandre gjennom</a:t>
                      </a:r>
                      <a:r>
                        <a:rPr lang="nb-NO" sz="1200" baseline="0" dirty="0"/>
                        <a:t> at treneren roser enkelte for innsats og tør å utfordre seg selv</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Spillerne evaluerer sekvenser i økta i grupper under og etter trening</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Gi spillere i grupper på 2v2, 3v3 i oppgave å gi positive tilbakemeldinger etter økta/kampen</a:t>
                      </a: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Lidenskapelig omfavne leken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Søke å lykkes</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Håndtere relasjoner</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Mestre nye situasjoner</a:t>
                      </a:r>
                      <a:r>
                        <a:rPr lang="nb-NO" sz="1200" baseline="0" dirty="0"/>
                        <a:t> og nye miljøer</a:t>
                      </a:r>
                      <a:endParaRPr lang="nb-NO" sz="120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Selvregulering </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Persepsjon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Mestre medgang og motgang</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nb-NO" sz="1200" baseline="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endParaRPr lang="nb-NO" sz="1200" baseline="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endParaRPr lang="nb-NO" sz="1200" baseline="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endParaRPr lang="nb-NO" sz="1200" baseline="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96633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380" y="1"/>
            <a:ext cx="9132623" cy="1149926"/>
          </a:xfrm>
          <a:solidFill>
            <a:schemeClr val="tx1"/>
          </a:solidFill>
        </p:spPr>
        <p:txBody>
          <a:bodyPr>
            <a:normAutofit/>
          </a:bodyPr>
          <a:lstStyle/>
          <a:p>
            <a:pPr algn="ctr"/>
            <a:r>
              <a:rPr lang="nb-NO" sz="2800" b="1" dirty="0">
                <a:solidFill>
                  <a:schemeClr val="bg1"/>
                </a:solidFill>
              </a:rPr>
              <a:t>GRUNNFILOSOFI</a:t>
            </a:r>
          </a:p>
        </p:txBody>
      </p:sp>
      <p:sp>
        <p:nvSpPr>
          <p:cNvPr id="3" name="Plassholder for innhold 2"/>
          <p:cNvSpPr>
            <a:spLocks noGrp="1"/>
          </p:cNvSpPr>
          <p:nvPr>
            <p:ph idx="1"/>
          </p:nvPr>
        </p:nvSpPr>
        <p:spPr>
          <a:xfrm>
            <a:off x="4" y="1343893"/>
            <a:ext cx="9132623" cy="5514109"/>
          </a:xfrm>
        </p:spPr>
        <p:txBody>
          <a:bodyPr>
            <a:normAutofit/>
          </a:bodyPr>
          <a:lstStyle/>
          <a:p>
            <a:pPr>
              <a:buFont typeface="Wingdings" charset="2"/>
              <a:buChar char="q"/>
            </a:pPr>
            <a:r>
              <a:rPr lang="nb-NO" b="1" dirty="0"/>
              <a:t> </a:t>
            </a:r>
            <a:r>
              <a:rPr lang="nb-NO" sz="2000" dirty="0"/>
              <a:t>Utvikle ledere, trenere og spillere som viser medmenneskelighet, respekt, stolthet, engasjement og glede </a:t>
            </a:r>
          </a:p>
          <a:p>
            <a:pPr>
              <a:buFont typeface="Wingdings" charset="2"/>
              <a:buChar char="q"/>
            </a:pPr>
            <a:endParaRPr lang="nb-NO" sz="2000" dirty="0"/>
          </a:p>
          <a:p>
            <a:pPr>
              <a:buFont typeface="Wingdings" charset="2"/>
              <a:buChar char="q"/>
            </a:pPr>
            <a:r>
              <a:rPr lang="nb-NO" sz="2000" dirty="0"/>
              <a:t> Vi ønsker å spille angrepsvillig og utviklende fotball med en spillende tilnærming</a:t>
            </a:r>
          </a:p>
          <a:p>
            <a:pPr>
              <a:buFont typeface="Wingdings" charset="2"/>
              <a:buChar char="q"/>
            </a:pPr>
            <a:endParaRPr lang="nb-NO" sz="2000" dirty="0"/>
          </a:p>
          <a:p>
            <a:pPr>
              <a:buFont typeface="Wingdings" charset="2"/>
              <a:buChar char="q"/>
            </a:pPr>
            <a:r>
              <a:rPr lang="nb-NO" sz="2000" dirty="0"/>
              <a:t> Forsvarsspill preget av dominans og kontroll.</a:t>
            </a:r>
          </a:p>
          <a:p>
            <a:pPr marL="0" indent="0">
              <a:buNone/>
            </a:pPr>
            <a:endParaRPr lang="nb-NO" b="1" dirty="0"/>
          </a:p>
          <a:p>
            <a:pPr marL="0" indent="0">
              <a:buNone/>
            </a:pPr>
            <a:endParaRPr lang="nb-NO" b="1" dirty="0"/>
          </a:p>
          <a:p>
            <a:pPr marL="0" indent="0">
              <a:buNone/>
            </a:pPr>
            <a:endParaRPr lang="nb-NO" b="1" dirty="0"/>
          </a:p>
          <a:p>
            <a:pPr marL="0" indent="0">
              <a:buNone/>
            </a:pPr>
            <a:endParaRPr lang="nb-NO" b="1" dirty="0"/>
          </a:p>
        </p:txBody>
      </p:sp>
      <p:pic>
        <p:nvPicPr>
          <p:cNvPr id="7" name="Bilde 6"/>
          <p:cNvPicPr>
            <a:picLocks noChangeAspect="1"/>
          </p:cNvPicPr>
          <p:nvPr/>
        </p:nvPicPr>
        <p:blipFill>
          <a:blip r:embed="rId2"/>
          <a:stretch>
            <a:fillRect/>
          </a:stretch>
        </p:blipFill>
        <p:spPr>
          <a:xfrm>
            <a:off x="5423234" y="3429000"/>
            <a:ext cx="3709389" cy="3429000"/>
          </a:xfrm>
          <a:prstGeom prst="rect">
            <a:avLst/>
          </a:prstGeom>
        </p:spPr>
      </p:pic>
    </p:spTree>
    <p:extLst>
      <p:ext uri="{BB962C8B-B14F-4D97-AF65-F5344CB8AC3E}">
        <p14:creationId xmlns:p14="http://schemas.microsoft.com/office/powerpoint/2010/main" val="2888572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nvGraphicFramePr>
        <p:xfrm>
          <a:off x="0" y="13"/>
          <a:ext cx="9144000" cy="8595360"/>
        </p:xfrm>
        <a:graphic>
          <a:graphicData uri="http://schemas.openxmlformats.org/drawingml/2006/table">
            <a:tbl>
              <a:tblPr firstRow="1" bandRow="1">
                <a:tableStyleId>{073A0DAA-6AF3-43AB-8588-CEC1D06C72B9}</a:tableStyleId>
              </a:tblPr>
              <a:tblGrid>
                <a:gridCol w="1412618">
                  <a:extLst>
                    <a:ext uri="{9D8B030D-6E8A-4147-A177-3AD203B41FA5}">
                      <a16:colId xmlns:a16="http://schemas.microsoft.com/office/drawing/2014/main" val="20000"/>
                    </a:ext>
                  </a:extLst>
                </a:gridCol>
                <a:gridCol w="462481">
                  <a:extLst>
                    <a:ext uri="{9D8B030D-6E8A-4147-A177-3AD203B41FA5}">
                      <a16:colId xmlns:a16="http://schemas.microsoft.com/office/drawing/2014/main" val="20001"/>
                    </a:ext>
                  </a:extLst>
                </a:gridCol>
                <a:gridCol w="2586941">
                  <a:extLst>
                    <a:ext uri="{9D8B030D-6E8A-4147-A177-3AD203B41FA5}">
                      <a16:colId xmlns:a16="http://schemas.microsoft.com/office/drawing/2014/main" val="20002"/>
                    </a:ext>
                  </a:extLst>
                </a:gridCol>
                <a:gridCol w="163396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716507">
                <a:tc>
                  <a:txBody>
                    <a:bodyPr/>
                    <a:lstStyle/>
                    <a:p>
                      <a:endParaRPr lang="nb-NO" dirty="0"/>
                    </a:p>
                  </a:txBody>
                  <a:tcPr marL="68580" marR="68580"/>
                </a:tc>
                <a:tc>
                  <a:txBody>
                    <a:bodyPr/>
                    <a:lstStyle/>
                    <a:p>
                      <a:r>
                        <a:rPr lang="nb-NO" dirty="0"/>
                        <a:t>År</a:t>
                      </a:r>
                    </a:p>
                  </a:txBody>
                  <a:tcPr marL="68580" marR="68580">
                    <a:lnB w="12700" cap="flat" cmpd="sng" algn="ctr">
                      <a:solidFill>
                        <a:schemeClr val="tx1"/>
                      </a:solidFill>
                      <a:prstDash val="solid"/>
                      <a:round/>
                      <a:headEnd type="none" w="med" len="med"/>
                      <a:tailEnd type="none" w="med" len="med"/>
                    </a:lnB>
                  </a:tcPr>
                </a:tc>
                <a:tc>
                  <a:txBody>
                    <a:bodyPr/>
                    <a:lstStyle/>
                    <a:p>
                      <a:r>
                        <a:rPr lang="nb-NO" dirty="0"/>
                        <a:t>Veiledning</a:t>
                      </a:r>
                    </a:p>
                  </a:txBody>
                  <a:tcPr marL="68580" marR="68580">
                    <a:lnB w="12700" cap="flat" cmpd="sng" algn="ctr">
                      <a:solidFill>
                        <a:schemeClr val="tx1"/>
                      </a:solidFill>
                      <a:prstDash val="solid"/>
                      <a:round/>
                      <a:headEnd type="none" w="med" len="med"/>
                      <a:tailEnd type="none" w="med" len="med"/>
                    </a:lnB>
                  </a:tcPr>
                </a:tc>
                <a:tc>
                  <a:txBody>
                    <a:bodyPr/>
                    <a:lstStyle/>
                    <a:p>
                      <a:r>
                        <a:rPr lang="nb-NO" dirty="0"/>
                        <a:t>Mesterlære</a:t>
                      </a:r>
                    </a:p>
                  </a:txBody>
                  <a:tcPr marL="68580" marR="68580">
                    <a:lnB w="12700" cap="flat" cmpd="sng" algn="ctr">
                      <a:solidFill>
                        <a:schemeClr val="tx1"/>
                      </a:solidFill>
                      <a:prstDash val="solid"/>
                      <a:round/>
                      <a:headEnd type="none" w="med" len="med"/>
                      <a:tailEnd type="none" w="med" len="med"/>
                    </a:lnB>
                  </a:tcPr>
                </a:tc>
                <a:tc>
                  <a:txBody>
                    <a:bodyPr/>
                    <a:lstStyle/>
                    <a:p>
                      <a:r>
                        <a:rPr lang="nb-NO" dirty="0"/>
                        <a:t>Likemannslæring</a:t>
                      </a:r>
                    </a:p>
                  </a:txBody>
                  <a:tcPr marL="68580" marR="68580">
                    <a:lnB w="12700" cap="flat" cmpd="sng" algn="ctr">
                      <a:solidFill>
                        <a:schemeClr val="tx1"/>
                      </a:solidFill>
                      <a:prstDash val="solid"/>
                      <a:round/>
                      <a:headEnd type="none" w="med" len="med"/>
                      <a:tailEnd type="none" w="med" len="med"/>
                    </a:lnB>
                  </a:tcPr>
                </a:tc>
                <a:tc>
                  <a:txBody>
                    <a:bodyPr/>
                    <a:lstStyle/>
                    <a:p>
                      <a:r>
                        <a:rPr lang="nb-NO" dirty="0"/>
                        <a:t>Selvregulering/</a:t>
                      </a:r>
                    </a:p>
                    <a:p>
                      <a:r>
                        <a:rPr lang="nb-NO" dirty="0"/>
                        <a:t>mentalitet</a:t>
                      </a:r>
                    </a:p>
                  </a:txBody>
                  <a:tcPr marL="68580" marR="6858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28138">
                <a:tc rowSpan="2">
                  <a:txBody>
                    <a:bodyPr/>
                    <a:lstStyle/>
                    <a:p>
                      <a:pPr algn="ctr"/>
                      <a:endParaRPr lang="nb-NO" b="1" dirty="0"/>
                    </a:p>
                    <a:p>
                      <a:pPr algn="ctr"/>
                      <a:endParaRPr lang="nb-NO" b="1" dirty="0"/>
                    </a:p>
                    <a:p>
                      <a:pPr algn="ctr"/>
                      <a:endParaRPr lang="nb-NO" b="1" dirty="0"/>
                    </a:p>
                    <a:p>
                      <a:pPr algn="ctr"/>
                      <a:endParaRPr lang="nb-NO" b="1" dirty="0"/>
                    </a:p>
                    <a:p>
                      <a:pPr algn="ctr"/>
                      <a:r>
                        <a:rPr lang="nb-NO" b="1" dirty="0"/>
                        <a:t>Lære å trene</a:t>
                      </a:r>
                    </a:p>
                    <a:p>
                      <a:pPr algn="ctr"/>
                      <a:endParaRPr lang="nb-NO" b="1" dirty="0"/>
                    </a:p>
                    <a:p>
                      <a:pPr algn="ctr"/>
                      <a:r>
                        <a:rPr lang="nb-NO" sz="1400" b="0" dirty="0"/>
                        <a:t>Utvikle</a:t>
                      </a:r>
                    </a:p>
                    <a:p>
                      <a:pPr algn="ctr"/>
                      <a:r>
                        <a:rPr lang="nb-NO" sz="1400" b="0" dirty="0"/>
                        <a:t>Forbedre</a:t>
                      </a:r>
                    </a:p>
                    <a:p>
                      <a:pPr algn="ctr"/>
                      <a:endParaRPr lang="nb-NO" sz="1200" b="0" dirty="0"/>
                    </a:p>
                  </a:txBody>
                  <a:tcPr marL="68580" marR="68580">
                    <a:lnR w="12700" cap="flat" cmpd="sng" algn="ctr">
                      <a:solidFill>
                        <a:schemeClr val="tx1"/>
                      </a:solidFill>
                      <a:prstDash val="solid"/>
                      <a:round/>
                      <a:headEnd type="none" w="med" len="med"/>
                      <a:tailEnd type="none" w="med" len="med"/>
                    </a:lnR>
                    <a:solidFill>
                      <a:schemeClr val="accent2"/>
                    </a:solidFill>
                  </a:tcPr>
                </a:tc>
                <a:tc>
                  <a:txBody>
                    <a:bodyPr/>
                    <a:lstStyle/>
                    <a:p>
                      <a:r>
                        <a:rPr lang="nb-NO" dirty="0"/>
                        <a:t>13</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Rose innsats i plenum</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Gi minst en positiv tilbakemelding til alle spillerne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Trekke fram spillere som tør å prøve på</a:t>
                      </a:r>
                      <a:r>
                        <a:rPr lang="nb-NO" sz="1200" baseline="0" dirty="0"/>
                        <a:t> ting i kampen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Fremheve prestasjoner i gruppe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Sette spillerne i situasjoner der de kontinuerlig reflekterer over egne utviklingsmål i trening og kamp</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Individuell, løpende og gruppe-</a:t>
                      </a:r>
                      <a:r>
                        <a:rPr lang="nb-NO" sz="1200" baseline="0" dirty="0" err="1"/>
                        <a:t>coaching</a:t>
                      </a:r>
                      <a:endParaRPr lang="nb-NO" sz="1200" baseline="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Utviklingsfokus</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endParaRPr lang="nb-NO" sz="1200" baseline="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charset="2"/>
                        <a:buChar char="q"/>
                      </a:pPr>
                      <a:r>
                        <a:rPr lang="nb-NO" sz="1200" dirty="0" err="1"/>
                        <a:t>Ballhentere</a:t>
                      </a:r>
                      <a:r>
                        <a:rPr lang="nb-NO" sz="1200" dirty="0"/>
                        <a:t> på a-kamp</a:t>
                      </a:r>
                    </a:p>
                    <a:p>
                      <a:pPr marL="171450" indent="-171450">
                        <a:buFont typeface="Wingdings" charset="2"/>
                        <a:buChar char="q"/>
                      </a:pPr>
                      <a:r>
                        <a:rPr lang="nb-NO" sz="1200" dirty="0"/>
                        <a:t>Hospitering</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Oppfordres til å se verdens beste</a:t>
                      </a:r>
                      <a:r>
                        <a:rPr lang="nb-NO" sz="1200" baseline="0" dirty="0"/>
                        <a:t> på video/tv</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 a-laget trene. </a:t>
                      </a:r>
                      <a:endParaRPr lang="nb-NO" sz="120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Lære av hverandre gjennom</a:t>
                      </a:r>
                      <a:r>
                        <a:rPr lang="nb-NO" sz="1200" baseline="0" dirty="0"/>
                        <a:t> at treneren roser enkelte for innsats og tør å utfordre seg selv</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Spillerne evaluerer sekvenser i økta i grupper under og etter trening</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Gi spillere i grupper på 2v2, 3v3 i oppgave å gi positive tilbakemeldinger hverandre etter økta/kampen</a:t>
                      </a: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Lidenskapelig omfavne leken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Søke å lykkes gjennom utviklingsmål</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Håndtere relasjoner</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Mestre nye miljøer</a:t>
                      </a:r>
                    </a:p>
                    <a:p>
                      <a:pPr marL="171450" indent="-171450">
                        <a:buFont typeface="Wingdings" charset="2"/>
                        <a:buChar char="q"/>
                      </a:pPr>
                      <a:r>
                        <a:rPr lang="nb-NO" sz="1200" dirty="0"/>
                        <a:t>Selvregulering før, under og etter trening/kamp, se klipp av seg selv</a:t>
                      </a:r>
                    </a:p>
                    <a:p>
                      <a:pPr marL="171450" indent="-171450">
                        <a:buFont typeface="Wingdings" charset="2"/>
                        <a:buChar char="q"/>
                      </a:pPr>
                      <a:r>
                        <a:rPr lang="nb-NO" sz="1200" baseline="0" dirty="0"/>
                        <a:t>Persepsjon</a:t>
                      </a:r>
                    </a:p>
                    <a:p>
                      <a:pPr marL="171450" indent="-171450">
                        <a:buFont typeface="Wingdings" charset="2"/>
                        <a:buChar char="q"/>
                      </a:pPr>
                      <a:r>
                        <a:rPr lang="nb-NO" sz="1200" baseline="0" dirty="0"/>
                        <a:t>Mestre medgang</a:t>
                      </a:r>
                    </a:p>
                    <a:p>
                      <a:pPr marL="171450" indent="-171450">
                        <a:buFont typeface="Wingdings" charset="2"/>
                        <a:buChar char="q"/>
                      </a:pPr>
                      <a:r>
                        <a:rPr lang="nb-NO" sz="1200" baseline="0" dirty="0"/>
                        <a:t>Mestre motgang</a:t>
                      </a:r>
                    </a:p>
                    <a:p>
                      <a:pPr marL="171450" indent="-171450">
                        <a:buFont typeface="Wingdings" charset="2"/>
                        <a:buChar char="q"/>
                      </a:pPr>
                      <a:r>
                        <a:rPr lang="nb-NO" sz="1200" baseline="0" dirty="0"/>
                        <a:t>Håndtere press</a:t>
                      </a: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377821">
                <a:tc vMerge="1">
                  <a:txBody>
                    <a:bodyPr/>
                    <a:lstStyle/>
                    <a:p>
                      <a:endParaRPr lang="nb-NO" dirty="0"/>
                    </a:p>
                  </a:txBody>
                  <a:tcPr/>
                </a:tc>
                <a:tc>
                  <a:txBody>
                    <a:bodyPr/>
                    <a:lstStyle/>
                    <a:p>
                      <a:r>
                        <a:rPr lang="nb-NO" dirty="0"/>
                        <a:t>14</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Rose innsats i plenum</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Gi minst en positiv tilbakemelding til alle spillerne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Trekke fram spillere som tør å prøve på</a:t>
                      </a:r>
                      <a:r>
                        <a:rPr lang="nb-NO" sz="1200" baseline="0" dirty="0"/>
                        <a:t> ting i kampen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Alltid fremheve utøveren som gjør noe utenom det vanlige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Sette spillerne i situasjoner der de kontinuerlig reflekterer over egne utviklingsmål i trening og kamp</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Individuell, løpende og gruppe-</a:t>
                      </a:r>
                      <a:r>
                        <a:rPr lang="nb-NO" sz="1200" baseline="0" dirty="0" err="1"/>
                        <a:t>coaching</a:t>
                      </a:r>
                      <a:endParaRPr lang="nb-NO" sz="1200" baseline="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Utviklingsfokus</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endParaRPr lang="nb-NO" sz="1200" baseline="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charset="2"/>
                        <a:buChar char="q"/>
                      </a:pPr>
                      <a:r>
                        <a:rPr lang="nb-NO" sz="1200" dirty="0"/>
                        <a:t>Se a-kamp</a:t>
                      </a:r>
                      <a:r>
                        <a:rPr lang="nb-NO" sz="1200" baseline="0" dirty="0"/>
                        <a:t> sammen</a:t>
                      </a:r>
                    </a:p>
                    <a:p>
                      <a:pPr marL="171450" indent="-171450">
                        <a:buFont typeface="Wingdings" charset="2"/>
                        <a:buChar char="q"/>
                      </a:pPr>
                      <a:r>
                        <a:rPr lang="nb-NO" sz="1200" baseline="0" dirty="0"/>
                        <a:t>Hospitering</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Oppfordres til å se verdens beste</a:t>
                      </a:r>
                      <a:r>
                        <a:rPr lang="nb-NO" sz="1200" baseline="0" dirty="0"/>
                        <a:t> på video/tv</a:t>
                      </a:r>
                      <a:endParaRPr lang="nb-NO" sz="1200" dirty="0"/>
                    </a:p>
                    <a:p>
                      <a:pPr marL="171450" indent="-171450">
                        <a:buFont typeface="Wingdings" charset="2"/>
                        <a:buChar char="q"/>
                      </a:pPr>
                      <a:r>
                        <a:rPr lang="nb-NO" sz="1200" baseline="0" dirty="0"/>
                        <a:t>Rolletrening med a-lagspillere</a:t>
                      </a:r>
                    </a:p>
                    <a:p>
                      <a:pPr marL="171450" indent="-171450">
                        <a:buFont typeface="Wingdings" charset="2"/>
                        <a:buChar char="q"/>
                      </a:pPr>
                      <a:r>
                        <a:rPr lang="nb-NO" sz="1200" baseline="0" dirty="0"/>
                        <a:t>Se a-laget trene</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Spillerne evaluerer sekvenser i økta i grupper under og etter trening</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Gi spillere i grupper på 2v2, 3v3 i oppgave å evaluere økta/kampen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 videoklipp av laget i kamp i mindre grupper</a:t>
                      </a:r>
                      <a:endParaRPr lang="nb-NO" sz="120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Lidenskapelig omfavne leken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Søke intenst å lykkes gjennom utviklingsmål</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Håndtere relasjoner</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Mestre nye miljøer</a:t>
                      </a:r>
                    </a:p>
                    <a:p>
                      <a:pPr marL="171450" indent="-171450">
                        <a:buFont typeface="Wingdings" charset="2"/>
                        <a:buChar char="q"/>
                      </a:pPr>
                      <a:r>
                        <a:rPr lang="nb-NO" sz="1200" dirty="0"/>
                        <a:t>Selvregulering før, under og etter trening/kamp, se klipp av seg selv</a:t>
                      </a:r>
                    </a:p>
                    <a:p>
                      <a:pPr marL="171450" indent="-171450">
                        <a:buFont typeface="Wingdings" charset="2"/>
                        <a:buChar char="q"/>
                      </a:pPr>
                      <a:r>
                        <a:rPr lang="nb-NO" sz="1200" baseline="0" dirty="0"/>
                        <a:t>Persepsjon</a:t>
                      </a:r>
                    </a:p>
                    <a:p>
                      <a:pPr marL="171450" indent="-171450">
                        <a:buFont typeface="Wingdings" charset="2"/>
                        <a:buChar char="q"/>
                      </a:pPr>
                      <a:r>
                        <a:rPr lang="nb-NO" sz="1200" baseline="0" dirty="0"/>
                        <a:t>Mestre medgang</a:t>
                      </a:r>
                    </a:p>
                    <a:p>
                      <a:pPr marL="171450" indent="-171450">
                        <a:buFont typeface="Wingdings" charset="2"/>
                        <a:buChar char="q"/>
                      </a:pPr>
                      <a:r>
                        <a:rPr lang="nb-NO" sz="1200" baseline="0" dirty="0"/>
                        <a:t>Mestre motgang</a:t>
                      </a:r>
                    </a:p>
                    <a:p>
                      <a:pPr marL="171450" indent="-171450">
                        <a:buFont typeface="Wingdings" charset="2"/>
                        <a:buChar char="q"/>
                      </a:pPr>
                      <a:r>
                        <a:rPr lang="nb-NO" sz="1200" baseline="0" dirty="0"/>
                        <a:t>Håndtere press</a:t>
                      </a:r>
                    </a:p>
                    <a:p>
                      <a:pPr marL="171450" indent="-171450">
                        <a:buFont typeface="Wingdings" charset="2"/>
                        <a:buChar char="q"/>
                      </a:pPr>
                      <a:r>
                        <a:rPr lang="nb-NO" sz="1200" dirty="0"/>
                        <a:t>Prestere på min måte</a:t>
                      </a:r>
                    </a:p>
                    <a:p>
                      <a:pPr marL="171450" indent="-171450">
                        <a:buFont typeface="Wingdings" charset="2"/>
                        <a:buChar char="q"/>
                      </a:pPr>
                      <a:r>
                        <a:rPr lang="nb-NO" sz="1200" dirty="0"/>
                        <a:t>Regulere totalbelastning</a:t>
                      </a:r>
                    </a:p>
                    <a:p>
                      <a:pPr marL="171450" indent="-171450">
                        <a:buFont typeface="Wingdings" charset="2"/>
                        <a:buChar char="q"/>
                      </a:pPr>
                      <a:endParaRPr lang="nb-NO" sz="1200" dirty="0"/>
                    </a:p>
                    <a:p>
                      <a:pPr marL="171450" indent="-171450">
                        <a:buFont typeface="Wingdings" charset="2"/>
                        <a:buChar char="q"/>
                      </a:pPr>
                      <a:endParaRPr lang="nb-NO" sz="1200" dirty="0"/>
                    </a:p>
                    <a:p>
                      <a:pPr marL="171450" indent="-171450">
                        <a:buFont typeface="Wingdings" charset="2"/>
                        <a:buChar char="q"/>
                      </a:pPr>
                      <a:endParaRPr lang="nb-NO" sz="1200" dirty="0"/>
                    </a:p>
                    <a:p>
                      <a:pPr marL="0" indent="0">
                        <a:buFont typeface="Wingdings" charset="2"/>
                        <a:buNone/>
                      </a:pP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98504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nvGraphicFramePr>
        <p:xfrm>
          <a:off x="6" y="-1"/>
          <a:ext cx="9144002" cy="7913592"/>
        </p:xfrm>
        <a:graphic>
          <a:graphicData uri="http://schemas.openxmlformats.org/drawingml/2006/table">
            <a:tbl>
              <a:tblPr firstRow="1" bandRow="1">
                <a:tableStyleId>{073A0DAA-6AF3-43AB-8588-CEC1D06C72B9}</a:tableStyleId>
              </a:tblPr>
              <a:tblGrid>
                <a:gridCol w="958055">
                  <a:extLst>
                    <a:ext uri="{9D8B030D-6E8A-4147-A177-3AD203B41FA5}">
                      <a16:colId xmlns:a16="http://schemas.microsoft.com/office/drawing/2014/main" val="20000"/>
                    </a:ext>
                  </a:extLst>
                </a:gridCol>
                <a:gridCol w="342790">
                  <a:extLst>
                    <a:ext uri="{9D8B030D-6E8A-4147-A177-3AD203B41FA5}">
                      <a16:colId xmlns:a16="http://schemas.microsoft.com/office/drawing/2014/main" val="20001"/>
                    </a:ext>
                  </a:extLst>
                </a:gridCol>
                <a:gridCol w="2179794">
                  <a:extLst>
                    <a:ext uri="{9D8B030D-6E8A-4147-A177-3AD203B41FA5}">
                      <a16:colId xmlns:a16="http://schemas.microsoft.com/office/drawing/2014/main" val="20002"/>
                    </a:ext>
                  </a:extLst>
                </a:gridCol>
                <a:gridCol w="1731529">
                  <a:extLst>
                    <a:ext uri="{9D8B030D-6E8A-4147-A177-3AD203B41FA5}">
                      <a16:colId xmlns:a16="http://schemas.microsoft.com/office/drawing/2014/main" val="20003"/>
                    </a:ext>
                  </a:extLst>
                </a:gridCol>
                <a:gridCol w="1960057">
                  <a:extLst>
                    <a:ext uri="{9D8B030D-6E8A-4147-A177-3AD203B41FA5}">
                      <a16:colId xmlns:a16="http://schemas.microsoft.com/office/drawing/2014/main" val="20004"/>
                    </a:ext>
                  </a:extLst>
                </a:gridCol>
                <a:gridCol w="1971777">
                  <a:extLst>
                    <a:ext uri="{9D8B030D-6E8A-4147-A177-3AD203B41FA5}">
                      <a16:colId xmlns:a16="http://schemas.microsoft.com/office/drawing/2014/main" val="20005"/>
                    </a:ext>
                  </a:extLst>
                </a:gridCol>
              </a:tblGrid>
              <a:tr h="781272">
                <a:tc>
                  <a:txBody>
                    <a:bodyPr/>
                    <a:lstStyle/>
                    <a:p>
                      <a:endParaRPr lang="nb-NO" dirty="0"/>
                    </a:p>
                  </a:txBody>
                  <a:tcPr marL="68580" marR="68580"/>
                </a:tc>
                <a:tc>
                  <a:txBody>
                    <a:bodyPr/>
                    <a:lstStyle/>
                    <a:p>
                      <a:r>
                        <a:rPr lang="nb-NO" dirty="0"/>
                        <a:t>År</a:t>
                      </a:r>
                    </a:p>
                  </a:txBody>
                  <a:tcPr marL="68580" marR="68580">
                    <a:lnB w="12700" cap="flat" cmpd="sng" algn="ctr">
                      <a:solidFill>
                        <a:schemeClr val="tx1"/>
                      </a:solidFill>
                      <a:prstDash val="solid"/>
                      <a:round/>
                      <a:headEnd type="none" w="med" len="med"/>
                      <a:tailEnd type="none" w="med" len="med"/>
                    </a:lnB>
                  </a:tcPr>
                </a:tc>
                <a:tc>
                  <a:txBody>
                    <a:bodyPr/>
                    <a:lstStyle/>
                    <a:p>
                      <a:r>
                        <a:rPr lang="nb-NO" dirty="0"/>
                        <a:t>Veiledning</a:t>
                      </a:r>
                    </a:p>
                  </a:txBody>
                  <a:tcPr marL="68580" marR="68580">
                    <a:lnB w="12700" cap="flat" cmpd="sng" algn="ctr">
                      <a:solidFill>
                        <a:schemeClr val="tx1"/>
                      </a:solidFill>
                      <a:prstDash val="solid"/>
                      <a:round/>
                      <a:headEnd type="none" w="med" len="med"/>
                      <a:tailEnd type="none" w="med" len="med"/>
                    </a:lnB>
                  </a:tcPr>
                </a:tc>
                <a:tc>
                  <a:txBody>
                    <a:bodyPr/>
                    <a:lstStyle/>
                    <a:p>
                      <a:r>
                        <a:rPr lang="nb-NO" dirty="0"/>
                        <a:t>Mesterlære</a:t>
                      </a:r>
                    </a:p>
                  </a:txBody>
                  <a:tcPr marL="68580" marR="68580">
                    <a:lnB w="12700" cap="flat" cmpd="sng" algn="ctr">
                      <a:solidFill>
                        <a:schemeClr val="tx1"/>
                      </a:solidFill>
                      <a:prstDash val="solid"/>
                      <a:round/>
                      <a:headEnd type="none" w="med" len="med"/>
                      <a:tailEnd type="none" w="med" len="med"/>
                    </a:lnB>
                  </a:tcPr>
                </a:tc>
                <a:tc>
                  <a:txBody>
                    <a:bodyPr/>
                    <a:lstStyle/>
                    <a:p>
                      <a:r>
                        <a:rPr lang="nb-NO" dirty="0"/>
                        <a:t>Likemannslæring</a:t>
                      </a:r>
                    </a:p>
                  </a:txBody>
                  <a:tcPr marL="68580" marR="68580">
                    <a:lnB w="12700" cap="flat" cmpd="sng" algn="ctr">
                      <a:solidFill>
                        <a:schemeClr val="tx1"/>
                      </a:solidFill>
                      <a:prstDash val="solid"/>
                      <a:round/>
                      <a:headEnd type="none" w="med" len="med"/>
                      <a:tailEnd type="none" w="med" len="med"/>
                    </a:lnB>
                  </a:tcPr>
                </a:tc>
                <a:tc>
                  <a:txBody>
                    <a:bodyPr/>
                    <a:lstStyle/>
                    <a:p>
                      <a:r>
                        <a:rPr lang="nb-NO" dirty="0"/>
                        <a:t>Selvregulering/ mentalitet</a:t>
                      </a:r>
                    </a:p>
                  </a:txBody>
                  <a:tcPr marL="68580" marR="6858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55103">
                <a:tc rowSpan="2">
                  <a:txBody>
                    <a:bodyPr/>
                    <a:lstStyle/>
                    <a:p>
                      <a:pPr algn="ctr"/>
                      <a:endParaRPr lang="nb-NO" b="1" dirty="0"/>
                    </a:p>
                    <a:p>
                      <a:pPr algn="ctr"/>
                      <a:endParaRPr lang="nb-NO" b="1" dirty="0"/>
                    </a:p>
                    <a:p>
                      <a:pPr algn="ctr"/>
                      <a:endParaRPr lang="nb-NO" b="1" dirty="0"/>
                    </a:p>
                    <a:p>
                      <a:pPr algn="ctr"/>
                      <a:endParaRPr lang="nb-NO" b="1" dirty="0"/>
                    </a:p>
                    <a:p>
                      <a:pPr algn="ctr"/>
                      <a:endParaRPr lang="nb-NO" b="1" dirty="0"/>
                    </a:p>
                    <a:p>
                      <a:pPr algn="ctr"/>
                      <a:r>
                        <a:rPr lang="nb-NO" b="1" dirty="0"/>
                        <a:t>Lære å konkurrere</a:t>
                      </a:r>
                    </a:p>
                    <a:p>
                      <a:pPr algn="ctr"/>
                      <a:endParaRPr lang="nb-NO" b="1" dirty="0"/>
                    </a:p>
                    <a:p>
                      <a:pPr algn="ctr"/>
                      <a:r>
                        <a:rPr lang="nb-NO" sz="1400" b="0" dirty="0"/>
                        <a:t>Utvikle</a:t>
                      </a:r>
                    </a:p>
                    <a:p>
                      <a:pPr algn="ctr"/>
                      <a:r>
                        <a:rPr lang="nb-NO" sz="1400" b="0" dirty="0"/>
                        <a:t>Prestere</a:t>
                      </a:r>
                    </a:p>
                    <a:p>
                      <a:pPr algn="ctr"/>
                      <a:endParaRPr lang="nb-NO" sz="1400" b="0" dirty="0"/>
                    </a:p>
                  </a:txBody>
                  <a:tcPr marL="68580" marR="68580">
                    <a:lnR w="12700" cap="flat" cmpd="sng" algn="ctr">
                      <a:solidFill>
                        <a:schemeClr val="tx1"/>
                      </a:solidFill>
                      <a:prstDash val="solid"/>
                      <a:round/>
                      <a:headEnd type="none" w="med" len="med"/>
                      <a:tailEnd type="none" w="med" len="med"/>
                    </a:lnR>
                    <a:solidFill>
                      <a:schemeClr val="accent2"/>
                    </a:solidFill>
                  </a:tcPr>
                </a:tc>
                <a:tc>
                  <a:txBody>
                    <a:bodyPr/>
                    <a:lstStyle/>
                    <a:p>
                      <a:r>
                        <a:rPr lang="nb-NO" dirty="0"/>
                        <a:t>15</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Fremheve prestasjoner i gruppe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Sette spillerne i situasjoner der de kontinuerlig reflekterer over egne utviklingsmål i trening og kamp</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Utfordre spillere til evaluering i grupper</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Individuell, løpende og gruppe-</a:t>
                      </a:r>
                      <a:r>
                        <a:rPr lang="nb-NO" sz="1200" baseline="0" dirty="0" err="1"/>
                        <a:t>coaching</a:t>
                      </a:r>
                      <a:endParaRPr lang="nb-NO" sz="1200" baseline="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endParaRPr lang="nb-NO" sz="1200" baseline="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Utvikling- og prestasjonsfokus</a:t>
                      </a:r>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 a-kamp sammen</a:t>
                      </a:r>
                      <a:endParaRPr lang="nb-NO" sz="120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Rolletrening med </a:t>
                      </a:r>
                      <a:r>
                        <a:rPr lang="nb-NO" sz="1200" baseline="0" dirty="0" err="1"/>
                        <a:t>a-lagsspillere</a:t>
                      </a:r>
                      <a:endParaRPr lang="nb-NO" sz="1200" baseline="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Referanse-hospitering a-laget</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 verdens beste på video/tv</a:t>
                      </a:r>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Spillerne evaluerer sekvenser i økta i grupper under og etter trening</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Gi spillere i grupper på 2v2, 3v3 i oppgave å evaluere økta/kampen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 videoklipp av laget i kamp i mindre grupper</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Enkeltspillere/spiller i små grupper viser videoklipp av verdens beste eller eget lag for diskusjon</a:t>
                      </a:r>
                      <a:endParaRPr lang="nb-NO" sz="120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endParaRPr lang="nb-NO" sz="120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Lidenskapelig omfavne leken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Søke intenst å lykkes gjennom utviklingsmål</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Håndtere relasjoner</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Mestre nye miljøer</a:t>
                      </a:r>
                    </a:p>
                    <a:p>
                      <a:pPr marL="171450" indent="-171450">
                        <a:buFont typeface="Wingdings" charset="2"/>
                        <a:buChar char="q"/>
                      </a:pPr>
                      <a:r>
                        <a:rPr lang="nb-NO" sz="1200" dirty="0"/>
                        <a:t>Selvregulering før, under og etter trening/kamp, se klipp av seg selv</a:t>
                      </a:r>
                    </a:p>
                    <a:p>
                      <a:pPr marL="171450" indent="-171450">
                        <a:buFont typeface="Wingdings" charset="2"/>
                        <a:buChar char="q"/>
                      </a:pPr>
                      <a:r>
                        <a:rPr lang="nb-NO" sz="1200" baseline="0" dirty="0"/>
                        <a:t>Persepsjon</a:t>
                      </a:r>
                    </a:p>
                    <a:p>
                      <a:pPr marL="171450" indent="-171450">
                        <a:buFont typeface="Wingdings" charset="2"/>
                        <a:buChar char="q"/>
                      </a:pPr>
                      <a:r>
                        <a:rPr lang="nb-NO" sz="1200" baseline="0" dirty="0"/>
                        <a:t>Mestre medgang</a:t>
                      </a:r>
                    </a:p>
                    <a:p>
                      <a:pPr marL="171450" indent="-171450">
                        <a:buFont typeface="Wingdings" charset="2"/>
                        <a:buChar char="q"/>
                      </a:pPr>
                      <a:r>
                        <a:rPr lang="nb-NO" sz="1200" baseline="0" dirty="0"/>
                        <a:t>Mestre motgang</a:t>
                      </a:r>
                    </a:p>
                    <a:p>
                      <a:pPr marL="171450" indent="-171450">
                        <a:buFont typeface="Wingdings" charset="2"/>
                        <a:buChar char="q"/>
                      </a:pPr>
                      <a:r>
                        <a:rPr lang="nb-NO" sz="1200" baseline="0" dirty="0"/>
                        <a:t>Håndtere press</a:t>
                      </a:r>
                    </a:p>
                    <a:p>
                      <a:pPr marL="171450" indent="-171450">
                        <a:buFont typeface="Wingdings" charset="2"/>
                        <a:buChar char="q"/>
                      </a:pPr>
                      <a:r>
                        <a:rPr lang="nb-NO" sz="1200" dirty="0"/>
                        <a:t>Prestere på min unike måte</a:t>
                      </a:r>
                    </a:p>
                    <a:p>
                      <a:pPr marL="171450" indent="-171450">
                        <a:buFont typeface="Wingdings" charset="2"/>
                        <a:buChar char="q"/>
                      </a:pPr>
                      <a:r>
                        <a:rPr lang="nb-NO" sz="1200" dirty="0"/>
                        <a:t>Regulere totalbelastning</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endParaRPr lang="nb-NO" sz="120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37086">
                <a:tc vMerge="1">
                  <a:txBody>
                    <a:bodyPr/>
                    <a:lstStyle/>
                    <a:p>
                      <a:endParaRPr lang="nb-NO" dirty="0"/>
                    </a:p>
                  </a:txBody>
                  <a:tcPr/>
                </a:tc>
                <a:tc>
                  <a:txBody>
                    <a:bodyPr/>
                    <a:lstStyle/>
                    <a:p>
                      <a:r>
                        <a:rPr lang="nb-NO" dirty="0"/>
                        <a:t>16</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Fremheve prestasjoner i gruppe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Sette spillerne i situasjoner der de kontinuerlig reflekterer over egne utviklingsmål i trening og kamp</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Utfordre spillere til evaluering i grupper</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Individuell, løpende og gruppe-</a:t>
                      </a:r>
                      <a:r>
                        <a:rPr lang="nb-NO" sz="1200" baseline="0" dirty="0" err="1"/>
                        <a:t>coaching</a:t>
                      </a:r>
                      <a:endParaRPr lang="nb-NO" sz="1200" baseline="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Utvikling- og prestasjonsfokus</a:t>
                      </a:r>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 a-kamp sammen</a:t>
                      </a:r>
                      <a:endParaRPr lang="nb-NO" sz="120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Rolletrening med </a:t>
                      </a:r>
                      <a:r>
                        <a:rPr lang="nb-NO" sz="1200" baseline="0" dirty="0" err="1"/>
                        <a:t>a-lagsspillere</a:t>
                      </a:r>
                      <a:endParaRPr lang="nb-NO" sz="1200" baseline="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Referanse-hospitering a-laget</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 verdens beste på video/tv</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endParaRPr lang="nb-NO" sz="1200" baseline="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Spillerne evaluerer sekvenser i økta i grupper under og etter trening</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Gi spillere i grupper på 2v2, 3v3 i oppgave å evaluere økta/kampen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 videoklipp av laget i kamp i mindre grupper</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Enkeltspillere/spiller i små grupper viser videoklipp av verdens beste eller eget lag for diskusjon</a:t>
                      </a:r>
                      <a:endParaRPr lang="nb-NO" sz="120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endParaRPr lang="nb-NO" sz="120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Lidenskapelig omfavne leken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Søke intenst å lykkes gjennom utviklingsmål</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Håndtere relasjoner</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Mestre nye miljøer</a:t>
                      </a:r>
                    </a:p>
                    <a:p>
                      <a:pPr marL="171450" indent="-171450">
                        <a:buFont typeface="Wingdings" charset="2"/>
                        <a:buChar char="q"/>
                      </a:pPr>
                      <a:r>
                        <a:rPr lang="nb-NO" sz="1200" dirty="0"/>
                        <a:t>Selvregulering før, under og etter trening/kamp, se klipp av seg selv</a:t>
                      </a:r>
                    </a:p>
                    <a:p>
                      <a:pPr marL="171450" indent="-171450">
                        <a:buFont typeface="Wingdings" charset="2"/>
                        <a:buChar char="q"/>
                      </a:pPr>
                      <a:r>
                        <a:rPr lang="nb-NO" sz="1200" baseline="0" dirty="0"/>
                        <a:t>Persepsjon</a:t>
                      </a:r>
                    </a:p>
                    <a:p>
                      <a:pPr marL="171450" indent="-171450">
                        <a:buFont typeface="Wingdings" charset="2"/>
                        <a:buChar char="q"/>
                      </a:pPr>
                      <a:r>
                        <a:rPr lang="nb-NO" sz="1200" baseline="0" dirty="0"/>
                        <a:t>Mestre medgang</a:t>
                      </a:r>
                    </a:p>
                    <a:p>
                      <a:pPr marL="171450" indent="-171450">
                        <a:buFont typeface="Wingdings" charset="2"/>
                        <a:buChar char="q"/>
                      </a:pPr>
                      <a:r>
                        <a:rPr lang="nb-NO" sz="1200" baseline="0" dirty="0"/>
                        <a:t>Mestre motgang</a:t>
                      </a:r>
                    </a:p>
                    <a:p>
                      <a:pPr marL="171450" indent="-171450">
                        <a:buFont typeface="Wingdings" charset="2"/>
                        <a:buChar char="q"/>
                      </a:pPr>
                      <a:r>
                        <a:rPr lang="nb-NO" sz="1200" baseline="0" dirty="0"/>
                        <a:t>Håndtere press</a:t>
                      </a:r>
                    </a:p>
                    <a:p>
                      <a:pPr marL="171450" indent="-171450">
                        <a:buFont typeface="Wingdings" charset="2"/>
                        <a:buChar char="q"/>
                      </a:pPr>
                      <a:r>
                        <a:rPr lang="nb-NO" sz="1200" dirty="0"/>
                        <a:t>Prestere på min unike måte</a:t>
                      </a:r>
                    </a:p>
                    <a:p>
                      <a:pPr marL="171450" indent="-171450">
                        <a:buFont typeface="Wingdings" charset="2"/>
                        <a:buChar char="q"/>
                      </a:pPr>
                      <a:r>
                        <a:rPr lang="nb-NO" sz="1200" dirty="0"/>
                        <a:t>Regulere totalbelastning</a:t>
                      </a:r>
                    </a:p>
                    <a:p>
                      <a:endParaRPr lang="nb-NO" sz="1200" dirty="0"/>
                    </a:p>
                    <a:p>
                      <a:endParaRPr lang="nb-NO" sz="1200" dirty="0"/>
                    </a:p>
                    <a:p>
                      <a:endParaRPr lang="nb-NO" sz="120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84637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nvGraphicFramePr>
        <p:xfrm>
          <a:off x="17820" y="0"/>
          <a:ext cx="9144002" cy="7940730"/>
        </p:xfrm>
        <a:graphic>
          <a:graphicData uri="http://schemas.openxmlformats.org/drawingml/2006/table">
            <a:tbl>
              <a:tblPr firstRow="1" bandRow="1">
                <a:tableStyleId>{073A0DAA-6AF3-43AB-8588-CEC1D06C72B9}</a:tableStyleId>
              </a:tblPr>
              <a:tblGrid>
                <a:gridCol w="1127224">
                  <a:extLst>
                    <a:ext uri="{9D8B030D-6E8A-4147-A177-3AD203B41FA5}">
                      <a16:colId xmlns:a16="http://schemas.microsoft.com/office/drawing/2014/main" val="20000"/>
                    </a:ext>
                  </a:extLst>
                </a:gridCol>
                <a:gridCol w="568121">
                  <a:extLst>
                    <a:ext uri="{9D8B030D-6E8A-4147-A177-3AD203B41FA5}">
                      <a16:colId xmlns:a16="http://schemas.microsoft.com/office/drawing/2014/main" val="20001"/>
                    </a:ext>
                  </a:extLst>
                </a:gridCol>
                <a:gridCol w="1947842">
                  <a:extLst>
                    <a:ext uri="{9D8B030D-6E8A-4147-A177-3AD203B41FA5}">
                      <a16:colId xmlns:a16="http://schemas.microsoft.com/office/drawing/2014/main" val="20002"/>
                    </a:ext>
                  </a:extLst>
                </a:gridCol>
                <a:gridCol w="1722398">
                  <a:extLst>
                    <a:ext uri="{9D8B030D-6E8A-4147-A177-3AD203B41FA5}">
                      <a16:colId xmlns:a16="http://schemas.microsoft.com/office/drawing/2014/main" val="20003"/>
                    </a:ext>
                  </a:extLst>
                </a:gridCol>
                <a:gridCol w="1713380">
                  <a:extLst>
                    <a:ext uri="{9D8B030D-6E8A-4147-A177-3AD203B41FA5}">
                      <a16:colId xmlns:a16="http://schemas.microsoft.com/office/drawing/2014/main" val="20004"/>
                    </a:ext>
                  </a:extLst>
                </a:gridCol>
                <a:gridCol w="2065037">
                  <a:extLst>
                    <a:ext uri="{9D8B030D-6E8A-4147-A177-3AD203B41FA5}">
                      <a16:colId xmlns:a16="http://schemas.microsoft.com/office/drawing/2014/main" val="20005"/>
                    </a:ext>
                  </a:extLst>
                </a:gridCol>
              </a:tblGrid>
              <a:tr h="808410">
                <a:tc>
                  <a:txBody>
                    <a:bodyPr/>
                    <a:lstStyle/>
                    <a:p>
                      <a:endParaRPr lang="nb-NO" dirty="0"/>
                    </a:p>
                  </a:txBody>
                  <a:tcPr marL="68580" marR="68580"/>
                </a:tc>
                <a:tc>
                  <a:txBody>
                    <a:bodyPr/>
                    <a:lstStyle/>
                    <a:p>
                      <a:r>
                        <a:rPr lang="nb-NO" dirty="0"/>
                        <a:t>År</a:t>
                      </a:r>
                    </a:p>
                  </a:txBody>
                  <a:tcPr marL="68580" marR="68580">
                    <a:lnB w="12700" cap="flat" cmpd="sng" algn="ctr">
                      <a:solidFill>
                        <a:schemeClr val="tx1"/>
                      </a:solidFill>
                      <a:prstDash val="solid"/>
                      <a:round/>
                      <a:headEnd type="none" w="med" len="med"/>
                      <a:tailEnd type="none" w="med" len="med"/>
                    </a:lnB>
                  </a:tcPr>
                </a:tc>
                <a:tc>
                  <a:txBody>
                    <a:bodyPr/>
                    <a:lstStyle/>
                    <a:p>
                      <a:r>
                        <a:rPr lang="nb-NO" dirty="0"/>
                        <a:t>Veiledning</a:t>
                      </a:r>
                    </a:p>
                  </a:txBody>
                  <a:tcPr marL="68580" marR="68580">
                    <a:lnB w="12700" cap="flat" cmpd="sng" algn="ctr">
                      <a:solidFill>
                        <a:schemeClr val="tx1"/>
                      </a:solidFill>
                      <a:prstDash val="solid"/>
                      <a:round/>
                      <a:headEnd type="none" w="med" len="med"/>
                      <a:tailEnd type="none" w="med" len="med"/>
                    </a:lnB>
                  </a:tcPr>
                </a:tc>
                <a:tc>
                  <a:txBody>
                    <a:bodyPr/>
                    <a:lstStyle/>
                    <a:p>
                      <a:r>
                        <a:rPr lang="nb-NO" dirty="0"/>
                        <a:t>Mesterlære</a:t>
                      </a:r>
                    </a:p>
                  </a:txBody>
                  <a:tcPr marL="68580" marR="68580">
                    <a:lnB w="12700" cap="flat" cmpd="sng" algn="ctr">
                      <a:solidFill>
                        <a:schemeClr val="tx1"/>
                      </a:solidFill>
                      <a:prstDash val="solid"/>
                      <a:round/>
                      <a:headEnd type="none" w="med" len="med"/>
                      <a:tailEnd type="none" w="med" len="med"/>
                    </a:lnB>
                  </a:tcPr>
                </a:tc>
                <a:tc>
                  <a:txBody>
                    <a:bodyPr/>
                    <a:lstStyle/>
                    <a:p>
                      <a:r>
                        <a:rPr lang="nb-NO" dirty="0"/>
                        <a:t>Likemannslæring</a:t>
                      </a:r>
                    </a:p>
                  </a:txBody>
                  <a:tcPr marL="68580" marR="68580">
                    <a:lnB w="12700" cap="flat" cmpd="sng" algn="ctr">
                      <a:solidFill>
                        <a:schemeClr val="tx1"/>
                      </a:solidFill>
                      <a:prstDash val="solid"/>
                      <a:round/>
                      <a:headEnd type="none" w="med" len="med"/>
                      <a:tailEnd type="none" w="med" len="med"/>
                    </a:lnB>
                  </a:tcPr>
                </a:tc>
                <a:tc>
                  <a:txBody>
                    <a:bodyPr/>
                    <a:lstStyle/>
                    <a:p>
                      <a:r>
                        <a:rPr lang="nb-NO" dirty="0"/>
                        <a:t>Selvregulering/mentalitet</a:t>
                      </a:r>
                    </a:p>
                  </a:txBody>
                  <a:tcPr marL="68580" marR="6858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11422">
                <a:tc>
                  <a:txBody>
                    <a:bodyPr/>
                    <a:lstStyle/>
                    <a:p>
                      <a:pPr algn="ctr"/>
                      <a:endParaRPr lang="nb-NO" b="1" dirty="0"/>
                    </a:p>
                    <a:p>
                      <a:pPr algn="ctr"/>
                      <a:endParaRPr lang="nb-NO" b="1" dirty="0"/>
                    </a:p>
                    <a:p>
                      <a:pPr algn="ctr"/>
                      <a:r>
                        <a:rPr lang="nb-NO" b="1" dirty="0"/>
                        <a:t>Lære å vinne</a:t>
                      </a:r>
                    </a:p>
                    <a:p>
                      <a:pPr algn="ctr"/>
                      <a:endParaRPr lang="nb-NO" b="1" dirty="0"/>
                    </a:p>
                    <a:p>
                      <a:pPr algn="ctr"/>
                      <a:r>
                        <a:rPr lang="nb-NO" sz="1400" b="0" dirty="0"/>
                        <a:t>Utvikle </a:t>
                      </a:r>
                    </a:p>
                    <a:p>
                      <a:pPr algn="ctr"/>
                      <a:r>
                        <a:rPr lang="nb-NO" sz="1400" b="0" dirty="0"/>
                        <a:t>Prestere</a:t>
                      </a:r>
                    </a:p>
                    <a:p>
                      <a:pPr algn="ctr"/>
                      <a:r>
                        <a:rPr lang="nb-NO" sz="1400" b="0" dirty="0"/>
                        <a:t>Vinne</a:t>
                      </a:r>
                    </a:p>
                  </a:txBody>
                  <a:tcPr marL="68580" marR="68580">
                    <a:lnR w="12700" cap="flat" cmpd="sng" algn="ctr">
                      <a:solidFill>
                        <a:schemeClr val="tx1"/>
                      </a:solidFill>
                      <a:prstDash val="solid"/>
                      <a:round/>
                      <a:headEnd type="none" w="med" len="med"/>
                      <a:tailEnd type="none" w="med" len="med"/>
                    </a:lnR>
                    <a:solidFill>
                      <a:schemeClr val="accent2"/>
                    </a:solidFill>
                  </a:tcPr>
                </a:tc>
                <a:tc>
                  <a:txBody>
                    <a:bodyPr/>
                    <a:lstStyle/>
                    <a:p>
                      <a:r>
                        <a:rPr lang="nb-NO" dirty="0"/>
                        <a:t>17-19</a:t>
                      </a:r>
                    </a:p>
                    <a:p>
                      <a:endParaRPr lang="nb-NO" dirty="0"/>
                    </a:p>
                    <a:p>
                      <a:r>
                        <a:rPr lang="nb-NO" dirty="0"/>
                        <a:t>16-17</a:t>
                      </a:r>
                    </a:p>
                    <a:p>
                      <a:endParaRPr lang="nb-NO" dirty="0"/>
                    </a:p>
                    <a:p>
                      <a:endParaRPr lang="nb-NO"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Fremheve prestasjoner i gruppe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Sette spillerne i situasjoner der de kontinuerlig reflekterer over egne utviklingsmål i trening og kamp</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Utfordre spillere til evaluering i grupper</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Individuell, løpende og gruppe-</a:t>
                      </a:r>
                      <a:r>
                        <a:rPr lang="nb-NO" sz="1200" baseline="0" dirty="0" err="1"/>
                        <a:t>coaching</a:t>
                      </a:r>
                      <a:endParaRPr lang="nb-NO" sz="1200" baseline="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Utvikling-, prestasjon- og resultatfokus</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endParaRPr lang="nb-NO" sz="1200" baseline="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charset="2"/>
                        <a:buChar char="q"/>
                      </a:pPr>
                      <a:r>
                        <a:rPr lang="nb-NO" sz="1200" dirty="0"/>
                        <a:t>Se a-kamp sammen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Rolletrening med </a:t>
                      </a:r>
                      <a:r>
                        <a:rPr lang="nb-NO" sz="1200" baseline="0" dirty="0" err="1"/>
                        <a:t>a-lagsspillere</a:t>
                      </a:r>
                      <a:endParaRPr lang="nb-NO" sz="1200" baseline="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 verdens beste på video/tv</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endParaRPr lang="nb-NO" sz="1200" baseline="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Spillerne evaluerer sekvenser i økta i grupper under og etter trening</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Gi spillere i grupper på 2v2, 3v3 i oppgave å evaluere økta/kampen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Enkeltspillere gjør evaluering av trening/kamp</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 videoklipp av laget i kamp i mindre grupper</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Enkeltspillere/spiller i små grupper viser videoklipp av verdens beste eller eget lag for diskusjon</a:t>
                      </a:r>
                      <a:endParaRPr lang="nb-NO" sz="120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Lidenskapelig omfavne leken</a:t>
                      </a:r>
                    </a:p>
                    <a:p>
                      <a:pPr marL="171450" indent="-171450">
                        <a:buFont typeface="Wingdings" charset="2"/>
                        <a:buChar char="q"/>
                      </a:pPr>
                      <a:r>
                        <a:rPr lang="nb-NO" sz="1200" dirty="0"/>
                        <a:t>Selvregulering før, under og etter trening/kamp</a:t>
                      </a:r>
                    </a:p>
                    <a:p>
                      <a:pPr marL="171450" indent="-171450">
                        <a:buFont typeface="Wingdings" charset="2"/>
                        <a:buChar char="q"/>
                      </a:pPr>
                      <a:r>
                        <a:rPr lang="nb-NO" sz="1200" dirty="0"/>
                        <a:t>Se videoklipp av seg selv</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Håndtere press, medgang og motgang (</a:t>
                      </a:r>
                      <a:r>
                        <a:rPr lang="nb-NO" sz="1200" baseline="0" dirty="0"/>
                        <a:t>krets, landsdel, landslag, a-lag)</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Søker intenst å lykkes</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Presterer på min ulike måte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Håndtere relasjoner (nye trenere, ledere)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Persepsjon og antesipasjon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Jobbe intenst med utviklingsmål</a:t>
                      </a:r>
                      <a:endParaRPr lang="nb-NO" sz="120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52998">
                <a:tc>
                  <a:txBody>
                    <a:bodyPr/>
                    <a:lstStyle/>
                    <a:p>
                      <a:pPr algn="ctr"/>
                      <a:endParaRPr lang="nb-NO" sz="1400" b="0" dirty="0"/>
                    </a:p>
                    <a:p>
                      <a:pPr algn="ctr"/>
                      <a:r>
                        <a:rPr lang="nb-NO" sz="1800" b="1" dirty="0"/>
                        <a:t>Spille for å vinne</a:t>
                      </a:r>
                    </a:p>
                    <a:p>
                      <a:pPr algn="ctr"/>
                      <a:endParaRPr lang="nb-NO" sz="1800" b="0" dirty="0"/>
                    </a:p>
                    <a:p>
                      <a:pPr algn="ctr"/>
                      <a:r>
                        <a:rPr lang="nb-NO" sz="1400" b="0" dirty="0"/>
                        <a:t>Prestere</a:t>
                      </a:r>
                    </a:p>
                    <a:p>
                      <a:pPr algn="ctr"/>
                      <a:r>
                        <a:rPr lang="nb-NO" sz="1400" b="0" dirty="0"/>
                        <a:t>Vinne</a:t>
                      </a:r>
                    </a:p>
                    <a:p>
                      <a:pPr algn="ctr"/>
                      <a:endParaRPr lang="nb-NO" sz="1800" b="1" dirty="0"/>
                    </a:p>
                  </a:txBody>
                  <a:tcPr marL="68580" marR="68580">
                    <a:lnR w="12700" cap="flat" cmpd="sng" algn="ctr">
                      <a:solidFill>
                        <a:schemeClr val="tx1"/>
                      </a:solidFill>
                      <a:prstDash val="solid"/>
                      <a:round/>
                      <a:headEnd type="none" w="med" len="med"/>
                      <a:tailEnd type="none" w="med" len="med"/>
                    </a:lnR>
                    <a:solidFill>
                      <a:schemeClr val="accent2"/>
                    </a:solidFill>
                  </a:tcPr>
                </a:tc>
                <a:tc>
                  <a:txBody>
                    <a:bodyPr/>
                    <a:lstStyle/>
                    <a:p>
                      <a:r>
                        <a:rPr lang="nb-NO" dirty="0"/>
                        <a:t>A-lag</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Utfordre spillere til evaluering i grupper</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Individuell, løpende og gruppe-</a:t>
                      </a:r>
                      <a:r>
                        <a:rPr lang="nb-NO" sz="1200" baseline="0" dirty="0" err="1"/>
                        <a:t>coaching</a:t>
                      </a:r>
                      <a:endParaRPr lang="nb-NO" sz="1200" baseline="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Utvikling-, prestasjon- og resultatfokus</a:t>
                      </a:r>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charset="2"/>
                        <a:buChar char="q"/>
                      </a:pPr>
                      <a:r>
                        <a:rPr lang="nb-NO" sz="1200" dirty="0"/>
                        <a:t>Gruppas</a:t>
                      </a:r>
                      <a:r>
                        <a:rPr lang="nb-NO" sz="1200" baseline="0" dirty="0"/>
                        <a:t> prestasjonskultur</a:t>
                      </a:r>
                    </a:p>
                    <a:p>
                      <a:pPr marL="171450" indent="-171450">
                        <a:buFont typeface="Wingdings" charset="2"/>
                        <a:buChar char="q"/>
                      </a:pPr>
                      <a:r>
                        <a:rPr lang="nb-NO" sz="1200" baseline="0" dirty="0"/>
                        <a:t>Indre selvjustis</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Se videoklipp av laget i kamp i mindre grupper</a:t>
                      </a:r>
                    </a:p>
                    <a:p>
                      <a:pPr marL="171450" indent="-171450">
                        <a:buFont typeface="Wingdings" charset="2"/>
                        <a:buChar char="q"/>
                      </a:pPr>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Lidenskapelig omfavne leken</a:t>
                      </a:r>
                    </a:p>
                    <a:p>
                      <a:pPr marL="171450" indent="-171450">
                        <a:buFont typeface="Wingdings" charset="2"/>
                        <a:buChar char="q"/>
                      </a:pPr>
                      <a:r>
                        <a:rPr lang="nb-NO" sz="1200" dirty="0"/>
                        <a:t>Selvregulering før, under og etter trening/kamp</a:t>
                      </a:r>
                    </a:p>
                    <a:p>
                      <a:pPr marL="171450" indent="-171450">
                        <a:buFont typeface="Wingdings" charset="2"/>
                        <a:buChar char="q"/>
                      </a:pPr>
                      <a:r>
                        <a:rPr lang="nb-NO" sz="1200" dirty="0"/>
                        <a:t>Se videoklipp av seg selv</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dirty="0"/>
                        <a:t>Håndtere press, medgang og motgang (</a:t>
                      </a:r>
                      <a:r>
                        <a:rPr lang="nb-NO" sz="1200" baseline="0" dirty="0"/>
                        <a:t>krets, landsdel, landslag, a-lag)</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Søker intenst å lykkes</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Presterer på min ulike måte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Håndtere relasjoner (nye trenere, ledere)</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Persepsjon og antesipasjon</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r>
                        <a:rPr lang="nb-NO" sz="1200" baseline="0" dirty="0"/>
                        <a:t>Jobbe intenst med utviklingsmål</a:t>
                      </a:r>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endParaRPr lang="nb-NO" sz="1200" baseline="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endParaRPr lang="nb-NO" sz="1200" baseline="0" dirty="0"/>
                    </a:p>
                    <a:p>
                      <a:pPr marL="171450" marR="0" indent="-171450" algn="l" defTabSz="914400" rtl="0" eaLnBrk="1" fontAlgn="auto" latinLnBrk="0" hangingPunct="1">
                        <a:lnSpc>
                          <a:spcPct val="100000"/>
                        </a:lnSpc>
                        <a:spcBef>
                          <a:spcPts val="0"/>
                        </a:spcBef>
                        <a:spcAft>
                          <a:spcPts val="0"/>
                        </a:spcAft>
                        <a:buClrTx/>
                        <a:buSzTx/>
                        <a:buFont typeface="Wingdings" charset="2"/>
                        <a:buChar char="q"/>
                        <a:tabLst/>
                        <a:defRPr/>
                      </a:pPr>
                      <a:endParaRPr lang="nb-NO" sz="1200" dirty="0"/>
                    </a:p>
                    <a:p>
                      <a:endParaRPr lang="nb-NO" sz="12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3644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46892"/>
            <a:ext cx="9144000" cy="1602935"/>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b="1" dirty="0">
              <a:solidFill>
                <a:prstClr val="white"/>
              </a:solidFill>
            </a:endParaRPr>
          </a:p>
          <a:p>
            <a:pPr algn="ctr">
              <a:defRPr/>
            </a:pPr>
            <a:r>
              <a:rPr lang="nb-NO" sz="2800" b="1" dirty="0">
                <a:solidFill>
                  <a:prstClr val="white"/>
                </a:solidFill>
              </a:rPr>
              <a:t>KJENNETEGN GODE SPILLERE</a:t>
            </a:r>
          </a:p>
          <a:p>
            <a:pPr algn="ctr">
              <a:defRPr/>
            </a:pPr>
            <a:endParaRPr lang="nb-NO" sz="2800" b="1" dirty="0">
              <a:solidFill>
                <a:prstClr val="white"/>
              </a:solidFill>
            </a:endParaRPr>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1222" y="1556043"/>
            <a:ext cx="5921560" cy="5255064"/>
          </a:xfrm>
          <a:prstGeom prst="rect">
            <a:avLst/>
          </a:prstGeom>
        </p:spPr>
      </p:pic>
    </p:spTree>
    <p:extLst>
      <p:ext uri="{BB962C8B-B14F-4D97-AF65-F5344CB8AC3E}">
        <p14:creationId xmlns:p14="http://schemas.microsoft.com/office/powerpoint/2010/main" val="988387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2">
            <a:extLst>
              <a:ext uri="{28A0092B-C50C-407E-A947-70E740481C1C}">
                <a14:useLocalDpi xmlns:a14="http://schemas.microsoft.com/office/drawing/2010/main" val="0"/>
              </a:ext>
            </a:extLst>
          </a:blip>
          <a:srcRect r="1779" b="1"/>
          <a:stretch/>
        </p:blipFill>
        <p:spPr>
          <a:xfrm>
            <a:off x="17" y="796412"/>
            <a:ext cx="9143985" cy="6061588"/>
          </a:xfrm>
          <a:prstGeom prst="rect">
            <a:avLst/>
          </a:prstGeom>
        </p:spPr>
      </p:pic>
      <p:sp>
        <p:nvSpPr>
          <p:cNvPr id="3" name="Tittel 1">
            <a:extLst>
              <a:ext uri="{FF2B5EF4-FFF2-40B4-BE49-F238E27FC236}">
                <a16:creationId xmlns:a16="http://schemas.microsoft.com/office/drawing/2014/main" id="{50F90942-CFD2-4843-B8CB-91D10740112E}"/>
              </a:ext>
            </a:extLst>
          </p:cNvPr>
          <p:cNvSpPr txBox="1">
            <a:spLocks/>
          </p:cNvSpPr>
          <p:nvPr/>
        </p:nvSpPr>
        <p:spPr>
          <a:xfrm>
            <a:off x="0" y="0"/>
            <a:ext cx="9144000" cy="796412"/>
          </a:xfrm>
          <a:prstGeom prst="rect">
            <a:avLst/>
          </a:prstGeom>
          <a:solidFill>
            <a:sysClr val="windowText" lastClr="0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nb-NO" sz="2800" b="1" dirty="0">
                <a:solidFill>
                  <a:sysClr val="window" lastClr="FFFFFF"/>
                </a:solidFill>
              </a:rPr>
              <a:t>NTF FORSKNING-DE BESTE I VERDEN</a:t>
            </a:r>
          </a:p>
        </p:txBody>
      </p:sp>
    </p:spTree>
    <p:extLst>
      <p:ext uri="{BB962C8B-B14F-4D97-AF65-F5344CB8AC3E}">
        <p14:creationId xmlns:p14="http://schemas.microsoft.com/office/powerpoint/2010/main" val="1586842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6"/>
          <p:cNvGraphicFramePr>
            <a:graphicFrameLocks noGrp="1"/>
          </p:cNvGraphicFramePr>
          <p:nvPr/>
        </p:nvGraphicFramePr>
        <p:xfrm>
          <a:off x="1" y="1"/>
          <a:ext cx="9114019" cy="7098750"/>
        </p:xfrm>
        <a:graphic>
          <a:graphicData uri="http://schemas.openxmlformats.org/drawingml/2006/table">
            <a:tbl>
              <a:tblPr firstRow="1" bandRow="1">
                <a:tableStyleId>{073A0DAA-6AF3-43AB-8588-CEC1D06C72B9}</a:tableStyleId>
              </a:tblPr>
              <a:tblGrid>
                <a:gridCol w="8951459">
                  <a:extLst>
                    <a:ext uri="{9D8B030D-6E8A-4147-A177-3AD203B41FA5}">
                      <a16:colId xmlns:a16="http://schemas.microsoft.com/office/drawing/2014/main" val="20000"/>
                    </a:ext>
                  </a:extLst>
                </a:gridCol>
                <a:gridCol w="162560">
                  <a:extLst>
                    <a:ext uri="{9D8B030D-6E8A-4147-A177-3AD203B41FA5}">
                      <a16:colId xmlns:a16="http://schemas.microsoft.com/office/drawing/2014/main" val="20001"/>
                    </a:ext>
                  </a:extLst>
                </a:gridCol>
              </a:tblGrid>
              <a:tr h="1440883">
                <a:tc gridSpan="2">
                  <a:txBody>
                    <a:bodyPr/>
                    <a:lstStyle/>
                    <a:p>
                      <a:pPr algn="ctr"/>
                      <a:endParaRPr lang="nb-NO" sz="2800" b="1" dirty="0"/>
                    </a:p>
                    <a:p>
                      <a:pPr algn="ctr"/>
                      <a:r>
                        <a:rPr lang="nb-NO" sz="2800" b="0" dirty="0"/>
                        <a:t>UTVIKLINGSPOTENSIALET-HVEM BLIR BEST?</a:t>
                      </a:r>
                    </a:p>
                  </a:txBody>
                  <a:tcPr marL="68580" marR="68580">
                    <a:lnB w="12700" cap="flat" cmpd="sng" algn="ctr">
                      <a:solidFill>
                        <a:schemeClr val="tx1"/>
                      </a:solidFill>
                      <a:prstDash val="solid"/>
                      <a:round/>
                      <a:headEnd type="none" w="med" len="med"/>
                      <a:tailEnd type="none" w="med" len="med"/>
                    </a:lnB>
                  </a:tcPr>
                </a:tc>
                <a:tc hMerge="1">
                  <a:txBody>
                    <a:bodyPr/>
                    <a:lstStyle/>
                    <a:p>
                      <a:endParaRPr lang="nb-NO"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657867">
                <a:tc>
                  <a:txBody>
                    <a:bodyPr/>
                    <a:lstStyle/>
                    <a:p>
                      <a:pPr marL="0" indent="0">
                        <a:buFont typeface="Wingdings" charset="2"/>
                        <a:buNone/>
                      </a:pPr>
                      <a:endParaRPr lang="nb-NO" sz="16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charset="2"/>
                        <a:buNone/>
                        <a:tabLst/>
                        <a:defRPr/>
                      </a:pPr>
                      <a:endParaRPr lang="nb-NO" sz="16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3" name="Plassholder for bunntekst 2"/>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pic>
        <p:nvPicPr>
          <p:cNvPr id="5" name="Picture 6989">
            <a:extLst>
              <a:ext uri="{FF2B5EF4-FFF2-40B4-BE49-F238E27FC236}">
                <a16:creationId xmlns:a16="http://schemas.microsoft.com/office/drawing/2014/main" id="{45AE2B06-D79E-4BE9-BB26-30C96806C150}"/>
              </a:ext>
            </a:extLst>
          </p:cNvPr>
          <p:cNvPicPr>
            <a:picLocks/>
          </p:cNvPicPr>
          <p:nvPr/>
        </p:nvPicPr>
        <p:blipFill rotWithShape="1">
          <a:blip r:embed="rId2"/>
          <a:srcRect b="3434"/>
          <a:stretch/>
        </p:blipFill>
        <p:spPr>
          <a:xfrm>
            <a:off x="1741395" y="1435407"/>
            <a:ext cx="5339890" cy="5663357"/>
          </a:xfrm>
          <a:prstGeom prst="rect">
            <a:avLst/>
          </a:prstGeom>
        </p:spPr>
      </p:pic>
    </p:spTree>
    <p:extLst>
      <p:ext uri="{BB962C8B-B14F-4D97-AF65-F5344CB8AC3E}">
        <p14:creationId xmlns:p14="http://schemas.microsoft.com/office/powerpoint/2010/main" val="3036685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0" y="600639"/>
            <a:ext cx="9144000" cy="6257365"/>
          </a:xfrm>
        </p:spPr>
        <p:txBody>
          <a:bodyPr>
            <a:normAutofit fontScale="25000" lnSpcReduction="20000"/>
          </a:bodyPr>
          <a:lstStyle/>
          <a:p>
            <a:pPr marL="0" indent="0">
              <a:buNone/>
            </a:pPr>
            <a:r>
              <a:rPr lang="nb-NO" sz="6400" b="1" dirty="0"/>
              <a:t>Spilleren trener mye</a:t>
            </a:r>
          </a:p>
          <a:p>
            <a:r>
              <a:rPr lang="nb-NO" sz="6400" dirty="0"/>
              <a:t>Trener mye på egenhånd og søker etter å få delta. </a:t>
            </a:r>
          </a:p>
          <a:p>
            <a:r>
              <a:rPr lang="nb-NO" sz="6400" dirty="0"/>
              <a:t>Trenger ikke å bli motiveres.</a:t>
            </a:r>
            <a:endParaRPr lang="nb-NO" sz="6400" b="1" dirty="0"/>
          </a:p>
          <a:p>
            <a:pPr marL="0" indent="0">
              <a:buNone/>
            </a:pPr>
            <a:endParaRPr lang="nb-NO" sz="6400" b="1" dirty="0"/>
          </a:p>
          <a:p>
            <a:pPr marL="0" indent="0">
              <a:buNone/>
            </a:pPr>
            <a:r>
              <a:rPr lang="nb-NO" sz="6400" b="1" dirty="0"/>
              <a:t>Spilleren er nysgjerrig </a:t>
            </a:r>
          </a:p>
          <a:p>
            <a:r>
              <a:rPr lang="nb-NO" sz="6400" dirty="0"/>
              <a:t>Er sin egen trener og søker utvikling. </a:t>
            </a:r>
          </a:p>
          <a:p>
            <a:r>
              <a:rPr lang="nb-NO" sz="6400" dirty="0"/>
              <a:t>Ydmyk og lytter til råd.</a:t>
            </a:r>
          </a:p>
          <a:p>
            <a:pPr marL="0" indent="0">
              <a:buNone/>
            </a:pPr>
            <a:endParaRPr lang="nb-NO" sz="6400" b="1" dirty="0"/>
          </a:p>
          <a:p>
            <a:pPr marL="0" indent="0">
              <a:buNone/>
            </a:pPr>
            <a:r>
              <a:rPr lang="nb-NO" sz="6400" b="1" dirty="0"/>
              <a:t>Har en egen drivkraft og stor tilstedeværelse</a:t>
            </a:r>
          </a:p>
          <a:p>
            <a:r>
              <a:rPr lang="nb-NO" sz="6400" dirty="0">
                <a:solidFill>
                  <a:prstClr val="black"/>
                </a:solidFill>
              </a:rPr>
              <a:t>Lever seg inn i aktivitetene og «gir alt». </a:t>
            </a:r>
          </a:p>
          <a:p>
            <a:r>
              <a:rPr lang="nb-NO" sz="6400" dirty="0">
                <a:solidFill>
                  <a:prstClr val="black"/>
                </a:solidFill>
              </a:rPr>
              <a:t>Møter opp. </a:t>
            </a:r>
          </a:p>
          <a:p>
            <a:r>
              <a:rPr lang="nb-NO" sz="6400" dirty="0">
                <a:solidFill>
                  <a:prstClr val="black"/>
                </a:solidFill>
              </a:rPr>
              <a:t>Intens i spillet og gir alt på treningene med de på egen alder.</a:t>
            </a:r>
          </a:p>
          <a:p>
            <a:r>
              <a:rPr lang="nb-NO" sz="6400" dirty="0">
                <a:solidFill>
                  <a:prstClr val="black"/>
                </a:solidFill>
              </a:rPr>
              <a:t>Spilleren har eierskap til egen utvikling.</a:t>
            </a:r>
            <a:endParaRPr lang="nb-NO" sz="6400" dirty="0"/>
          </a:p>
          <a:p>
            <a:pPr marL="0" indent="0">
              <a:buNone/>
            </a:pPr>
            <a:endParaRPr lang="nb-NO" sz="6400" b="1" dirty="0"/>
          </a:p>
          <a:p>
            <a:pPr marL="0" indent="0">
              <a:buNone/>
            </a:pPr>
            <a:r>
              <a:rPr lang="nb-NO" sz="6400" b="1" dirty="0"/>
              <a:t>Står i motstand og tester egne grenser</a:t>
            </a:r>
          </a:p>
          <a:p>
            <a:r>
              <a:rPr lang="nb-NO" sz="6400" dirty="0"/>
              <a:t>Tørr å gå egne veier og søker utfordringer/ut av komfortsonen. </a:t>
            </a:r>
          </a:p>
          <a:p>
            <a:r>
              <a:rPr lang="nb-NO" sz="6400" dirty="0"/>
              <a:t>Tar i blant dristige valg i spillet. Spilleren tåler kritikk, og tar ofte neste nivå ved hospitering opp til bedre treningsgrupper.</a:t>
            </a:r>
          </a:p>
          <a:p>
            <a:pPr marL="0" indent="0">
              <a:buNone/>
            </a:pPr>
            <a:endParaRPr lang="nb-NO" sz="6400" b="1" dirty="0"/>
          </a:p>
          <a:p>
            <a:pPr marL="0" indent="0">
              <a:buNone/>
            </a:pPr>
            <a:r>
              <a:rPr lang="nb-NO" sz="6400" b="1" dirty="0"/>
              <a:t>Spilleren har spisskompetanse i rolle</a:t>
            </a:r>
          </a:p>
          <a:p>
            <a:r>
              <a:rPr lang="nb-NO" sz="6400" dirty="0"/>
              <a:t>Viser noen helt spesielle ferdigheter i spillet.</a:t>
            </a:r>
          </a:p>
          <a:p>
            <a:r>
              <a:rPr lang="nb-NO" sz="6400" dirty="0"/>
              <a:t>Spiller fremover når en kan.</a:t>
            </a:r>
          </a:p>
          <a:p>
            <a:pPr marL="0" indent="0">
              <a:buNone/>
            </a:pPr>
            <a:endParaRPr lang="nb-NO" sz="8000" dirty="0"/>
          </a:p>
          <a:p>
            <a:pPr marL="0" indent="0">
              <a:buNone/>
            </a:pPr>
            <a:r>
              <a:rPr lang="nb-NO" sz="8000" dirty="0"/>
              <a:t> </a:t>
            </a:r>
          </a:p>
          <a:p>
            <a:pPr marL="0" indent="0">
              <a:buNone/>
            </a:pPr>
            <a:endParaRPr lang="nb-NO" sz="8000" dirty="0"/>
          </a:p>
          <a:p>
            <a:pPr marL="0" indent="0">
              <a:buNone/>
            </a:pPr>
            <a:endParaRPr lang="nb-NO" sz="8000" dirty="0"/>
          </a:p>
          <a:p>
            <a:pPr marL="0" indent="0">
              <a:buNone/>
            </a:pPr>
            <a:endParaRPr lang="nb-NO" sz="8000" dirty="0"/>
          </a:p>
          <a:p>
            <a:pPr marL="0" indent="0">
              <a:buNone/>
            </a:pPr>
            <a:endParaRPr lang="nb-NO" sz="8000" dirty="0"/>
          </a:p>
          <a:p>
            <a:pPr marL="0" indent="0">
              <a:buNone/>
            </a:pPr>
            <a:endParaRPr lang="nb-NO" dirty="0"/>
          </a:p>
        </p:txBody>
      </p:sp>
      <p:sp>
        <p:nvSpPr>
          <p:cNvPr id="4" name="Tittel 3"/>
          <p:cNvSpPr txBox="1">
            <a:spLocks noGrp="1"/>
          </p:cNvSpPr>
          <p:nvPr>
            <p:ph type="title"/>
          </p:nvPr>
        </p:nvSpPr>
        <p:spPr>
          <a:xfrm>
            <a:off x="0" y="13"/>
            <a:ext cx="9144000" cy="600635"/>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2800" dirty="0">
                <a:solidFill>
                  <a:prstClr val="white"/>
                </a:solidFill>
              </a:rPr>
              <a:t>KJENNETEGN TOPPSPILLERE</a:t>
            </a:r>
          </a:p>
        </p:txBody>
      </p:sp>
    </p:spTree>
    <p:extLst>
      <p:ext uri="{BB962C8B-B14F-4D97-AF65-F5344CB8AC3E}">
        <p14:creationId xmlns:p14="http://schemas.microsoft.com/office/powerpoint/2010/main" val="1267679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66"/>
            <a:ext cx="9144000" cy="665293"/>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nb-NO" sz="2800" b="1" cap="all" dirty="0">
                <a:solidFill>
                  <a:prstClr val="white"/>
                </a:solidFill>
              </a:rPr>
              <a:t>Kartlegging SPILLERE</a:t>
            </a:r>
            <a:r>
              <a:rPr lang="nb-NO" sz="3600" b="1" cap="all" dirty="0">
                <a:solidFill>
                  <a:prstClr val="white"/>
                </a:solidFill>
              </a:rPr>
              <a:t> </a:t>
            </a:r>
          </a:p>
        </p:txBody>
      </p:sp>
      <p:graphicFrame>
        <p:nvGraphicFramePr>
          <p:cNvPr id="6" name="Tabell 5">
            <a:extLst>
              <a:ext uri="{FF2B5EF4-FFF2-40B4-BE49-F238E27FC236}">
                <a16:creationId xmlns:a16="http://schemas.microsoft.com/office/drawing/2014/main" id="{9479B829-10B2-405A-BC8B-6318B42DE25D}"/>
              </a:ext>
            </a:extLst>
          </p:cNvPr>
          <p:cNvGraphicFramePr>
            <a:graphicFrameLocks noGrp="1"/>
          </p:cNvGraphicFramePr>
          <p:nvPr/>
        </p:nvGraphicFramePr>
        <p:xfrm>
          <a:off x="0" y="681051"/>
          <a:ext cx="9144001" cy="6540225"/>
        </p:xfrm>
        <a:graphic>
          <a:graphicData uri="http://schemas.openxmlformats.org/drawingml/2006/table">
            <a:tbl>
              <a:tblPr/>
              <a:tblGrid>
                <a:gridCol w="6498374">
                  <a:extLst>
                    <a:ext uri="{9D8B030D-6E8A-4147-A177-3AD203B41FA5}">
                      <a16:colId xmlns:a16="http://schemas.microsoft.com/office/drawing/2014/main" val="2343899076"/>
                    </a:ext>
                  </a:extLst>
                </a:gridCol>
                <a:gridCol w="853068">
                  <a:extLst>
                    <a:ext uri="{9D8B030D-6E8A-4147-A177-3AD203B41FA5}">
                      <a16:colId xmlns:a16="http://schemas.microsoft.com/office/drawing/2014/main" val="2656551901"/>
                    </a:ext>
                  </a:extLst>
                </a:gridCol>
                <a:gridCol w="1003610">
                  <a:extLst>
                    <a:ext uri="{9D8B030D-6E8A-4147-A177-3AD203B41FA5}">
                      <a16:colId xmlns:a16="http://schemas.microsoft.com/office/drawing/2014/main" val="1981568711"/>
                    </a:ext>
                  </a:extLst>
                </a:gridCol>
                <a:gridCol w="788949">
                  <a:extLst>
                    <a:ext uri="{9D8B030D-6E8A-4147-A177-3AD203B41FA5}">
                      <a16:colId xmlns:a16="http://schemas.microsoft.com/office/drawing/2014/main" val="3162936244"/>
                    </a:ext>
                  </a:extLst>
                </a:gridCol>
              </a:tblGrid>
              <a:tr h="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10-Landslagsnivå 9-Regionsnivå, 8-kretsnivå, 7-klubbnivå senior. 6-1 klubbnivå egen alder</a:t>
                      </a:r>
                    </a:p>
                    <a:p>
                      <a:pPr marL="0" marR="0" lvl="0" indent="0" algn="ctr" defTabSz="914400" rtl="0" eaLnBrk="1" fontAlgn="b" latinLnBrk="0" hangingPunct="1">
                        <a:lnSpc>
                          <a:spcPct val="100000"/>
                        </a:lnSpc>
                        <a:spcBef>
                          <a:spcPts val="0"/>
                        </a:spcBef>
                        <a:spcAft>
                          <a:spcPts val="0"/>
                        </a:spcAft>
                        <a:buClrTx/>
                        <a:buSzTx/>
                        <a:buFontTx/>
                        <a:buNone/>
                        <a:tabLst/>
                        <a:defRPr/>
                      </a:pPr>
                      <a:r>
                        <a:rPr lang="nb-NO" sz="12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200" b="0" i="0" u="none" strike="noStrike" dirty="0">
                          <a:solidFill>
                            <a:srgbClr val="000000"/>
                          </a:solidFill>
                          <a:effectLst/>
                          <a:latin typeface="Calibri" panose="020F0502020204030204" pitchFamily="34" charset="0"/>
                        </a:rPr>
                        <a:t>Utøver</a:t>
                      </a:r>
                    </a:p>
                    <a:p>
                      <a:pPr algn="ctr" fontAlgn="b"/>
                      <a:r>
                        <a:rPr lang="nb-NO" sz="1200" b="0" i="0" u="none" strike="noStrike" dirty="0">
                          <a:solidFill>
                            <a:srgbClr val="000000"/>
                          </a:solidFill>
                          <a:effectLst/>
                          <a:latin typeface="Calibri" panose="020F0502020204030204" pitchFamily="34" charset="0"/>
                        </a:rPr>
                        <a:t>1-10</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200" b="0" i="0" u="none" strike="noStrike" dirty="0">
                          <a:solidFill>
                            <a:srgbClr val="000000"/>
                          </a:solidFill>
                          <a:effectLst/>
                          <a:latin typeface="Calibri" panose="020F0502020204030204" pitchFamily="34" charset="0"/>
                        </a:rPr>
                        <a:t>Trener/spillerutvikler                 </a:t>
                      </a:r>
                      <a:r>
                        <a:rPr kumimoji="0" 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Gap</a:t>
                      </a:r>
                    </a:p>
                    <a:p>
                      <a:pPr algn="l" fontAlgn="b"/>
                      <a:r>
                        <a:rPr lang="nb-NO" sz="1200" b="0" i="0" u="none" strike="noStrike" dirty="0">
                          <a:solidFill>
                            <a:srgbClr val="000000"/>
                          </a:solidFill>
                          <a:effectLst/>
                          <a:latin typeface="Calibri" panose="020F0502020204030204" pitchFamily="34" charset="0"/>
                        </a:rPr>
                        <a:t>                  1-10                             1-10</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893909861"/>
                  </a:ext>
                </a:extLst>
              </a:tr>
              <a:tr h="176484">
                <a:tc>
                  <a:txBody>
                    <a:bodyPr/>
                    <a:lstStyle/>
                    <a:p>
                      <a:pPr algn="ctr" fontAlgn="b"/>
                      <a:r>
                        <a:rPr lang="nb-NO" sz="1300" b="0" i="0" u="none" strike="noStrike" dirty="0">
                          <a:solidFill>
                            <a:srgbClr val="FFFFFF"/>
                          </a:solidFill>
                          <a:effectLst/>
                          <a:latin typeface="Calibri" panose="020F0502020204030204" pitchFamily="34" charset="0"/>
                        </a:rPr>
                        <a:t>Holdninger</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568571153"/>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Tørr å gå egne veier</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4292881"/>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Gir alt på trening og kamp</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672938"/>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Vinnerinstinkt</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3067753"/>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Tåler å være best/svakest</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8472232"/>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Gir energi til andre på laget</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7290644"/>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Trener mer enn andre og møter opp</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997471"/>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Trener egentrening</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3620909"/>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Skylder ikke på andre/Leter ikke etter unnskyldninger</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3399797"/>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Smilende og høflig</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6146412"/>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Tåler press</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1777185"/>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Tåler smerte og å pushe grenser.</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6082328"/>
                  </a:ext>
                </a:extLst>
              </a:tr>
              <a:tr h="176484">
                <a:tc>
                  <a:txBody>
                    <a:bodyPr/>
                    <a:lstStyle/>
                    <a:p>
                      <a:pPr algn="ctr" fontAlgn="b"/>
                      <a:r>
                        <a:rPr lang="nb-NO" sz="1300" b="0" i="0" u="none" strike="noStrike" dirty="0">
                          <a:solidFill>
                            <a:srgbClr val="FFFFFF"/>
                          </a:solidFill>
                          <a:effectLst/>
                          <a:latin typeface="Calibri" panose="020F0502020204030204" pitchFamily="34" charset="0"/>
                        </a:rPr>
                        <a:t>Fysikk</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771789890"/>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Hurtig</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534998"/>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Sterk kjernemuskulatur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846603"/>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Orker repeterte sprint(o 23 km/t)</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9944687"/>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God koordinasjon og balanse.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41620"/>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Har rett overkropp i linje over kne som 1A og 1F.</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4440511"/>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Fysikk tilknyttet rolle/posisjon på banen</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9563231"/>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Står i mot i duellsituasjoner skulder mot skulder.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561674"/>
                  </a:ext>
                </a:extLst>
              </a:tr>
              <a:tr h="176484">
                <a:tc>
                  <a:txBody>
                    <a:bodyPr/>
                    <a:lstStyle/>
                    <a:p>
                      <a:pPr algn="ctr" fontAlgn="b"/>
                      <a:r>
                        <a:rPr lang="nb-NO" sz="1300" b="0" i="0" u="none" strike="noStrike" dirty="0">
                          <a:solidFill>
                            <a:schemeClr val="bg1"/>
                          </a:solidFill>
                          <a:effectLst/>
                          <a:latin typeface="Calibri" panose="020F0502020204030204" pitchFamily="34" charset="0"/>
                        </a:rPr>
                        <a:t>Ferdighet</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nb-NO" sz="1300" b="0" i="0" u="none" strike="noStrike" dirty="0">
                          <a:solidFill>
                            <a:schemeClr val="bg1"/>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nb-NO" sz="1300" b="0" i="0" u="none" strike="noStrike" dirty="0">
                          <a:solidFill>
                            <a:schemeClr val="bg1"/>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nb-NO" sz="1300" b="0" i="0" u="none" strike="noStrike" dirty="0">
                          <a:solidFill>
                            <a:schemeClr val="bg1"/>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556488836"/>
                  </a:ext>
                </a:extLst>
              </a:tr>
              <a:tr h="176484">
                <a:tc>
                  <a:txBody>
                    <a:bodyPr/>
                    <a:lstStyle/>
                    <a:p>
                      <a:pPr marL="285750" marR="0" lvl="0" indent="-28575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Gode valg og gjennomføringer i pasningsspill</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454451"/>
                  </a:ext>
                </a:extLst>
              </a:tr>
              <a:tr h="176484">
                <a:tc>
                  <a:txBody>
                    <a:bodyPr/>
                    <a:lstStyle/>
                    <a:p>
                      <a:pPr marL="285750" marR="0" lvl="0" indent="-28575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Gode valg og gjennomføringer i førstetouch</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8161031"/>
                  </a:ext>
                </a:extLst>
              </a:tr>
              <a:tr h="176484">
                <a:tc>
                  <a:txBody>
                    <a:bodyPr/>
                    <a:lstStyle/>
                    <a:p>
                      <a:pPr marL="285750" marR="0" lvl="0" indent="-28575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Gode 1-1 ferdigheter defensivt</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4002302"/>
                  </a:ext>
                </a:extLst>
              </a:tr>
              <a:tr h="176484">
                <a:tc>
                  <a:txBody>
                    <a:bodyPr/>
                    <a:lstStyle/>
                    <a:p>
                      <a:pPr marL="285750" marR="0" lvl="0" indent="-28575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Evner å spille med press på tid og rom, gjør få tekniske feil.</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0083646"/>
                  </a:ext>
                </a:extLst>
              </a:tr>
              <a:tr h="176484">
                <a:tc>
                  <a:txBody>
                    <a:bodyPr/>
                    <a:lstStyle/>
                    <a:p>
                      <a:pPr marL="285750" marR="0" lvl="0" indent="-28575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Gode 1-1 ferdigheter offensivt.</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883798"/>
                  </a:ext>
                </a:extLst>
              </a:tr>
              <a:tr h="176484">
                <a:tc>
                  <a:txBody>
                    <a:bodyPr/>
                    <a:lstStyle/>
                    <a:p>
                      <a:pPr marL="285750" marR="0" lvl="0" indent="-28575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Gode avslutningsegenskaper</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nb-NO" sz="13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nb-NO" sz="13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nb-NO" sz="13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9917488"/>
                  </a:ext>
                </a:extLst>
              </a:tr>
              <a:tr h="176484">
                <a:tc>
                  <a:txBody>
                    <a:bodyPr/>
                    <a:lstStyle/>
                    <a:p>
                      <a:pPr marL="285750" marR="0" lvl="0" indent="-285750" algn="l" defTabSz="914400" rtl="0" eaLnBrk="1" fontAlgn="auto" latinLnBrk="0" hangingPunct="1">
                        <a:lnSpc>
                          <a:spcPct val="107000"/>
                        </a:lnSpc>
                        <a:spcBef>
                          <a:spcPts val="0"/>
                        </a:spcBef>
                        <a:spcAft>
                          <a:spcPts val="0"/>
                        </a:spcAft>
                        <a:buClrTx/>
                        <a:buSzTx/>
                        <a:buFontTx/>
                        <a:buChar char="-"/>
                        <a:tabLst/>
                        <a:defRPr/>
                      </a:pPr>
                      <a:r>
                        <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Gode ferdigheter som er tilknyttet rolle/posisjon på banen.</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nb-NO" sz="13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nb-NO" sz="13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nb-NO" sz="13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862855"/>
                  </a:ext>
                </a:extLst>
              </a:tr>
            </a:tbl>
          </a:graphicData>
        </a:graphic>
      </p:graphicFrame>
    </p:spTree>
    <p:extLst>
      <p:ext uri="{BB962C8B-B14F-4D97-AF65-F5344CB8AC3E}">
        <p14:creationId xmlns:p14="http://schemas.microsoft.com/office/powerpoint/2010/main" val="229507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66"/>
            <a:ext cx="9144000" cy="665293"/>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nb-NO" sz="2800" b="1" cap="all" dirty="0">
                <a:solidFill>
                  <a:prstClr val="white"/>
                </a:solidFill>
              </a:rPr>
              <a:t>  kartlegging SPILLERE </a:t>
            </a:r>
          </a:p>
        </p:txBody>
      </p:sp>
      <p:graphicFrame>
        <p:nvGraphicFramePr>
          <p:cNvPr id="6" name="Tabell 5">
            <a:extLst>
              <a:ext uri="{FF2B5EF4-FFF2-40B4-BE49-F238E27FC236}">
                <a16:creationId xmlns:a16="http://schemas.microsoft.com/office/drawing/2014/main" id="{9479B829-10B2-405A-BC8B-6318B42DE25D}"/>
              </a:ext>
            </a:extLst>
          </p:cNvPr>
          <p:cNvGraphicFramePr>
            <a:graphicFrameLocks noGrp="1"/>
          </p:cNvGraphicFramePr>
          <p:nvPr/>
        </p:nvGraphicFramePr>
        <p:xfrm>
          <a:off x="0" y="681046"/>
          <a:ext cx="9144000" cy="6870398"/>
        </p:xfrm>
        <a:graphic>
          <a:graphicData uri="http://schemas.openxmlformats.org/drawingml/2006/table">
            <a:tbl>
              <a:tblPr/>
              <a:tblGrid>
                <a:gridCol w="6565280">
                  <a:extLst>
                    <a:ext uri="{9D8B030D-6E8A-4147-A177-3AD203B41FA5}">
                      <a16:colId xmlns:a16="http://schemas.microsoft.com/office/drawing/2014/main" val="2343899076"/>
                    </a:ext>
                  </a:extLst>
                </a:gridCol>
                <a:gridCol w="786161">
                  <a:extLst>
                    <a:ext uri="{9D8B030D-6E8A-4147-A177-3AD203B41FA5}">
                      <a16:colId xmlns:a16="http://schemas.microsoft.com/office/drawing/2014/main" val="2656551901"/>
                    </a:ext>
                  </a:extLst>
                </a:gridCol>
                <a:gridCol w="1003610">
                  <a:extLst>
                    <a:ext uri="{9D8B030D-6E8A-4147-A177-3AD203B41FA5}">
                      <a16:colId xmlns:a16="http://schemas.microsoft.com/office/drawing/2014/main" val="1981568711"/>
                    </a:ext>
                  </a:extLst>
                </a:gridCol>
                <a:gridCol w="788949">
                  <a:extLst>
                    <a:ext uri="{9D8B030D-6E8A-4147-A177-3AD203B41FA5}">
                      <a16:colId xmlns:a16="http://schemas.microsoft.com/office/drawing/2014/main" val="3162936244"/>
                    </a:ext>
                  </a:extLst>
                </a:gridCol>
              </a:tblGrid>
              <a:tr h="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10-Landslagsnivå 9-Regionsnivå, 8-kretsnivå, 7-klubbnivå senior. 6-1 klubbnivå egen alder</a:t>
                      </a:r>
                    </a:p>
                    <a:p>
                      <a:pPr marL="0" marR="0" lvl="0" indent="0" algn="ctr" defTabSz="914400" rtl="0" eaLnBrk="1" fontAlgn="b" latinLnBrk="0" hangingPunct="1">
                        <a:lnSpc>
                          <a:spcPct val="100000"/>
                        </a:lnSpc>
                        <a:spcBef>
                          <a:spcPts val="0"/>
                        </a:spcBef>
                        <a:spcAft>
                          <a:spcPts val="0"/>
                        </a:spcAft>
                        <a:buClrTx/>
                        <a:buSzTx/>
                        <a:buFontTx/>
                        <a:buNone/>
                        <a:tabLst/>
                        <a:defRPr/>
                      </a:pPr>
                      <a:r>
                        <a:rPr lang="nb-NO" sz="12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200" b="0" i="0" u="none" strike="noStrike" dirty="0">
                          <a:solidFill>
                            <a:srgbClr val="000000"/>
                          </a:solidFill>
                          <a:effectLst/>
                          <a:latin typeface="Calibri" panose="020F0502020204030204" pitchFamily="34" charset="0"/>
                        </a:rPr>
                        <a:t>Utøver</a:t>
                      </a:r>
                    </a:p>
                    <a:p>
                      <a:pPr algn="ctr" fontAlgn="b"/>
                      <a:r>
                        <a:rPr lang="nb-NO" sz="1200" b="0" i="0" u="none" strike="noStrike" dirty="0">
                          <a:solidFill>
                            <a:srgbClr val="000000"/>
                          </a:solidFill>
                          <a:effectLst/>
                          <a:latin typeface="Calibri" panose="020F0502020204030204" pitchFamily="34" charset="0"/>
                        </a:rPr>
                        <a:t>1-10</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200" b="0" i="0" u="none" strike="noStrike" dirty="0">
                          <a:solidFill>
                            <a:srgbClr val="000000"/>
                          </a:solidFill>
                          <a:effectLst/>
                          <a:latin typeface="Calibri" panose="020F0502020204030204" pitchFamily="34" charset="0"/>
                        </a:rPr>
                        <a:t>Trener/spillerutvikler              </a:t>
                      </a:r>
                      <a:r>
                        <a:rPr kumimoji="0" 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Gap</a:t>
                      </a:r>
                    </a:p>
                    <a:p>
                      <a:pPr algn="l" fontAlgn="b"/>
                      <a:r>
                        <a:rPr lang="nb-NO" sz="1200" b="0" i="0" u="none" strike="noStrike" dirty="0">
                          <a:solidFill>
                            <a:srgbClr val="000000"/>
                          </a:solidFill>
                          <a:effectLst/>
                          <a:latin typeface="Calibri" panose="020F0502020204030204" pitchFamily="34" charset="0"/>
                        </a:rPr>
                        <a:t>                  1-10                         1-10</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893909861"/>
                  </a:ext>
                </a:extLst>
              </a:tr>
              <a:tr h="176484">
                <a:tc>
                  <a:txBody>
                    <a:bodyPr/>
                    <a:lstStyle/>
                    <a:p>
                      <a:pPr algn="ctr" fontAlgn="b"/>
                      <a:r>
                        <a:rPr lang="nb-NO" sz="1300" b="0" i="0" u="none" strike="noStrike" dirty="0">
                          <a:solidFill>
                            <a:srgbClr val="FFFFFF"/>
                          </a:solidFill>
                          <a:effectLst/>
                          <a:latin typeface="Calibri" panose="020F0502020204030204" pitchFamily="34" charset="0"/>
                        </a:rPr>
                        <a:t>Forståelse</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568571153"/>
                  </a:ext>
                </a:extLst>
              </a:tr>
              <a:tr h="176484">
                <a:tc>
                  <a:txBody>
                    <a:bodyPr/>
                    <a:lstStyle/>
                    <a:p>
                      <a:pPr marL="285750" marR="0" lvl="0" indent="-285750" algn="l" defTabSz="914400" rtl="0" eaLnBrk="1" fontAlgn="auto" latinLnBrk="0" hangingPunct="1">
                        <a:lnSpc>
                          <a:spcPct val="107000"/>
                        </a:lnSpc>
                        <a:spcBef>
                          <a:spcPts val="0"/>
                        </a:spcBef>
                        <a:spcAft>
                          <a:spcPts val="0"/>
                        </a:spcAft>
                        <a:buClrTx/>
                        <a:buSzTx/>
                        <a:buFontTx/>
                        <a:buChar char="-"/>
                        <a:tabLst/>
                        <a:defRPr/>
                      </a:pP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Evner å spille med andre</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4292881"/>
                  </a:ext>
                </a:extLst>
              </a:tr>
              <a:tr h="176484">
                <a:tc>
                  <a:txBody>
                    <a:bodyPr/>
                    <a:lstStyle/>
                    <a:p>
                      <a:pPr marL="285750" marR="0" lvl="0" indent="-285750" algn="l" defTabSz="914400" rtl="0" eaLnBrk="1" fontAlgn="auto" latinLnBrk="0" hangingPunct="1">
                        <a:lnSpc>
                          <a:spcPct val="107000"/>
                        </a:lnSpc>
                        <a:spcBef>
                          <a:spcPts val="0"/>
                        </a:spcBef>
                        <a:spcAft>
                          <a:spcPts val="0"/>
                        </a:spcAft>
                        <a:buClrTx/>
                        <a:buSzTx/>
                        <a:buFontTx/>
                        <a:buChar char="-"/>
                        <a:tabLst/>
                        <a:defRPr/>
                      </a:pP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Er i forkant av situasjoner, fordi en leser spillet.</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672938"/>
                  </a:ext>
                </a:extLst>
              </a:tr>
              <a:tr h="176484">
                <a:tc>
                  <a:txBody>
                    <a:bodyPr/>
                    <a:lstStyle/>
                    <a:p>
                      <a:pPr marL="285750" marR="0" lvl="0" indent="-285750" algn="l" defTabSz="914400" rtl="0" eaLnBrk="1" fontAlgn="auto" latinLnBrk="0" hangingPunct="1">
                        <a:lnSpc>
                          <a:spcPct val="107000"/>
                        </a:lnSpc>
                        <a:spcBef>
                          <a:spcPts val="0"/>
                        </a:spcBef>
                        <a:spcAft>
                          <a:spcPts val="0"/>
                        </a:spcAft>
                        <a:buClrTx/>
                        <a:buSzTx/>
                        <a:buFontTx/>
                        <a:buChar char="-"/>
                        <a:tabLst/>
                        <a:defRPr/>
                      </a:pP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Er der ballen lander og vinner ofte ball.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3067753"/>
                  </a:ext>
                </a:extLst>
              </a:tr>
              <a:tr h="176484">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Evner hurtige valg, når det er press på tid og rom(dårlig tid med ball).</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8472232"/>
                  </a:ext>
                </a:extLst>
              </a:tr>
              <a:tr h="176484">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Velger den beste og mest offensive løsningen med ball.</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7290644"/>
                  </a:ext>
                </a:extLst>
              </a:tr>
              <a:tr h="176484">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Ser etter og klarer å spille på 2. og 3. bevegelser.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997471"/>
                  </a:ext>
                </a:extLst>
              </a:tr>
              <a:tr h="176484">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kumimoji="0" lang="nb-NO" sz="1200" b="0" i="0" u="none" strike="noStrike" kern="1200" cap="none" spc="0" normalizeH="0" baseline="0" noProof="0" dirty="0">
                          <a:ln>
                            <a:noFill/>
                          </a:ln>
                          <a:solidFill>
                            <a:prstClr val="black"/>
                          </a:solidFill>
                          <a:effectLst/>
                          <a:uLnTx/>
                          <a:uFillTx/>
                          <a:latin typeface="+mn-lt"/>
                          <a:ea typeface="+mn-ea"/>
                          <a:cs typeface="+mn-cs"/>
                        </a:rPr>
                        <a:t>   Høy </a:t>
                      </a:r>
                      <a:r>
                        <a:rPr kumimoji="0" lang="nb-NO" sz="1200" b="0" i="0" u="none" strike="noStrike" kern="1200" cap="none" spc="0" normalizeH="0" baseline="0" noProof="0" dirty="0" err="1">
                          <a:ln>
                            <a:noFill/>
                          </a:ln>
                          <a:solidFill>
                            <a:prstClr val="black"/>
                          </a:solidFill>
                          <a:effectLst/>
                          <a:uLnTx/>
                          <a:uFillTx/>
                          <a:latin typeface="+mn-lt"/>
                          <a:ea typeface="+mn-ea"/>
                          <a:cs typeface="+mn-cs"/>
                        </a:rPr>
                        <a:t>gjennombruddsindeks</a:t>
                      </a:r>
                      <a:r>
                        <a:rPr kumimoji="0" lang="nb-NO" sz="1200" b="0" i="0" u="none" strike="noStrike" kern="1200" cap="none" spc="0" normalizeH="0" baseline="0" noProof="0" dirty="0">
                          <a:ln>
                            <a:noFill/>
                          </a:ln>
                          <a:solidFill>
                            <a:prstClr val="black"/>
                          </a:solidFill>
                          <a:effectLst/>
                          <a:uLnTx/>
                          <a:uFillTx/>
                          <a:latin typeface="+mn-lt"/>
                          <a:ea typeface="+mn-ea"/>
                          <a:cs typeface="+mn-cs"/>
                        </a:rPr>
                        <a:t>.</a:t>
                      </a: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(Treffer medspiller/mål, når en skal komme forbi motspillere med føring eller pasning. Velger rett).</a:t>
                      </a:r>
                      <a:endParaRPr kumimoji="0" lang="nb-NO" sz="1200" b="0" i="0" u="none" strike="noStrike" kern="1200" cap="none" spc="0" normalizeH="0" baseline="0" noProof="0" dirty="0">
                        <a:ln>
                          <a:noFill/>
                        </a:ln>
                        <a:solidFill>
                          <a:prstClr val="black"/>
                        </a:solidFill>
                        <a:effectLst/>
                        <a:uLnTx/>
                        <a:uFillTx/>
                        <a:latin typeface="+mn-lt"/>
                        <a:ea typeface="+mn-ea"/>
                        <a:cs typeface="+mn-cs"/>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nb-NO" sz="13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nb-NO" sz="13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nb-NO" sz="13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842101"/>
                  </a:ext>
                </a:extLst>
              </a:tr>
              <a:tr h="176484">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kumimoji="0" lang="nb-NO" sz="1200" b="0" i="0" u="none" strike="noStrike" kern="1200" cap="none" spc="0" normalizeH="0" baseline="0" noProof="0" dirty="0">
                          <a:ln>
                            <a:noFill/>
                          </a:ln>
                          <a:solidFill>
                            <a:prstClr val="black"/>
                          </a:solidFill>
                          <a:effectLst/>
                          <a:uLnTx/>
                          <a:uFillTx/>
                          <a:latin typeface="+mn-lt"/>
                          <a:ea typeface="+mn-ea"/>
                          <a:cs typeface="+mn-cs"/>
                        </a:rPr>
                        <a:t>   Spiller fremover, når en kan.</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3620909"/>
                  </a:ext>
                </a:extLst>
              </a:tr>
              <a:tr h="176484">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kumimoji="0" lang="nb-NO" sz="1200" b="0" i="0" u="none" strike="noStrike" kern="1200" cap="none" spc="0" normalizeH="0" baseline="0" noProof="0" dirty="0">
                          <a:ln>
                            <a:noFill/>
                          </a:ln>
                          <a:solidFill>
                            <a:prstClr val="black"/>
                          </a:solidFill>
                          <a:effectLst/>
                          <a:uLnTx/>
                          <a:uFillTx/>
                          <a:latin typeface="+mn-lt"/>
                          <a:ea typeface="+mn-ea"/>
                          <a:cs typeface="+mn-cs"/>
                        </a:rPr>
                        <a:t>   Har rett kroppsstilling i situasjoner og flytter blikket ofte fremover i banen.</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3399797"/>
                  </a:ext>
                </a:extLst>
              </a:tr>
              <a:tr h="176484">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Ser hvor og når det er hensiktsmessig å bevege seg i spillsituasjon. Romtolker.</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6146412"/>
                  </a:ext>
                </a:extLst>
              </a:tr>
              <a:tr h="176484">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kumimoji="0" lang="nb-NO" sz="1200" b="0" i="0" u="none" strike="noStrike" kern="1200" cap="none" spc="0" normalizeH="0" baseline="0" noProof="0" dirty="0">
                          <a:ln>
                            <a:noFill/>
                          </a:ln>
                          <a:solidFill>
                            <a:prstClr val="black"/>
                          </a:solidFill>
                          <a:effectLst/>
                          <a:uLnTx/>
                          <a:uFillTx/>
                          <a:latin typeface="+mn-lt"/>
                          <a:ea typeface="+mn-ea"/>
                          <a:cs typeface="+mn-cs"/>
                        </a:rPr>
                        <a:t>   Har aldri dårlig tid </a:t>
                      </a:r>
                      <a:r>
                        <a:rPr kumimoji="0" lang="nb-NO" sz="1200" b="0" i="0" u="none" strike="noStrike" kern="1200" cap="none" spc="0" normalizeH="0" baseline="0" noProof="0" dirty="0" err="1">
                          <a:ln>
                            <a:noFill/>
                          </a:ln>
                          <a:solidFill>
                            <a:prstClr val="black"/>
                          </a:solidFill>
                          <a:effectLst/>
                          <a:uLnTx/>
                          <a:uFillTx/>
                          <a:latin typeface="+mn-lt"/>
                          <a:ea typeface="+mn-ea"/>
                          <a:cs typeface="+mn-cs"/>
                        </a:rPr>
                        <a:t>pga</a:t>
                      </a:r>
                      <a:r>
                        <a:rPr kumimoji="0" lang="nb-NO" sz="1200" b="0" i="0" u="none" strike="noStrike" kern="1200" cap="none" spc="0" normalizeH="0" baseline="0" noProof="0" dirty="0">
                          <a:ln>
                            <a:noFill/>
                          </a:ln>
                          <a:solidFill>
                            <a:prstClr val="black"/>
                          </a:solidFill>
                          <a:effectLst/>
                          <a:uLnTx/>
                          <a:uFillTx/>
                          <a:latin typeface="+mn-lt"/>
                          <a:ea typeface="+mn-ea"/>
                          <a:cs typeface="+mn-cs"/>
                        </a:rPr>
                        <a:t> god oversikt. Alltid 1 plan og er 1 trekk foran resten.</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1777185"/>
                  </a:ext>
                </a:extLst>
              </a:tr>
              <a:tr h="176484">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kumimoji="0" lang="nb-NO" sz="1200" b="0" i="0" u="none" strike="noStrike" kern="1200" cap="none" spc="0" normalizeH="0" baseline="0" noProof="0" dirty="0">
                          <a:ln>
                            <a:noFill/>
                          </a:ln>
                          <a:solidFill>
                            <a:prstClr val="black"/>
                          </a:solidFill>
                          <a:effectLst/>
                          <a:uLnTx/>
                          <a:uFillTx/>
                          <a:latin typeface="+mn-lt"/>
                          <a:ea typeface="+mn-ea"/>
                          <a:cs typeface="+mn-cs"/>
                        </a:rPr>
                        <a:t>   God oversikt over områder der ballen ikke er.</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6082328"/>
                  </a:ext>
                </a:extLst>
              </a:tr>
              <a:tr h="176484">
                <a:tc>
                  <a:txBody>
                    <a:bodyPr/>
                    <a:lstStyle/>
                    <a:p>
                      <a:pPr algn="ctr" fontAlgn="b"/>
                      <a:r>
                        <a:rPr lang="nb-NO" sz="1300" b="0" i="0" u="none" strike="noStrike" dirty="0">
                          <a:solidFill>
                            <a:srgbClr val="FFFFFF"/>
                          </a:solidFill>
                          <a:effectLst/>
                          <a:latin typeface="Calibri" panose="020F0502020204030204" pitchFamily="34" charset="0"/>
                        </a:rPr>
                        <a:t>spisskompetanse</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771789890"/>
                  </a:ext>
                </a:extLst>
              </a:tr>
              <a:tr h="17648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Har minst en ekstremferdighet som er tilknyttet rolle/posisjon på banen.</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534998"/>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Evner å bruke egen spisskompetanse i spill</a:t>
                      </a:r>
                      <a:endPar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846603"/>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endPar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9944687"/>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endPar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41620"/>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endPar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4440511"/>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endPar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9563231"/>
                  </a:ext>
                </a:extLst>
              </a:tr>
              <a:tr h="176484">
                <a:tc>
                  <a:txBody>
                    <a:bodyPr/>
                    <a:lstStyle/>
                    <a:p>
                      <a:pPr marL="342900" marR="0" lvl="0" indent="-342900" algn="l" defTabSz="914400" rtl="0" eaLnBrk="1" fontAlgn="auto" latinLnBrk="0" hangingPunct="1">
                        <a:lnSpc>
                          <a:spcPct val="107000"/>
                        </a:lnSpc>
                        <a:spcBef>
                          <a:spcPts val="0"/>
                        </a:spcBef>
                        <a:spcAft>
                          <a:spcPts val="0"/>
                        </a:spcAft>
                        <a:buClrTx/>
                        <a:buSzTx/>
                        <a:buFontTx/>
                        <a:buChar char="-"/>
                        <a:tabLst/>
                        <a:defRPr/>
                      </a:pPr>
                      <a:endPar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561674"/>
                  </a:ext>
                </a:extLst>
              </a:tr>
              <a:tr h="176484">
                <a:tc>
                  <a:txBody>
                    <a:bodyPr/>
                    <a:lstStyle/>
                    <a:p>
                      <a:pPr algn="ctr" fontAlgn="b"/>
                      <a:endParaRPr lang="nb-NO" sz="1300" b="0" i="0" u="none" strike="noStrike" dirty="0">
                        <a:solidFill>
                          <a:schemeClr val="bg1"/>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nb-NO" sz="1300" b="0" i="0" u="none" strike="noStrike" dirty="0">
                          <a:solidFill>
                            <a:schemeClr val="bg1"/>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nb-NO" sz="1300" b="0" i="0" u="none" strike="noStrike" dirty="0">
                          <a:solidFill>
                            <a:schemeClr val="bg1"/>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nb-NO" sz="1300" b="0" i="0" u="none" strike="noStrike" dirty="0">
                          <a:solidFill>
                            <a:schemeClr val="bg1"/>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556488836"/>
                  </a:ext>
                </a:extLst>
              </a:tr>
              <a:tr h="176484">
                <a:tc>
                  <a:txBody>
                    <a:bodyPr/>
                    <a:lstStyle/>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454451"/>
                  </a:ext>
                </a:extLst>
              </a:tr>
              <a:tr h="176484">
                <a:tc>
                  <a:txBody>
                    <a:bodyPr/>
                    <a:lstStyle/>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8161031"/>
                  </a:ext>
                </a:extLst>
              </a:tr>
              <a:tr h="176484">
                <a:tc>
                  <a:txBody>
                    <a:bodyPr/>
                    <a:lstStyle/>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4002302"/>
                  </a:ext>
                </a:extLst>
              </a:tr>
              <a:tr h="176484">
                <a:tc>
                  <a:txBody>
                    <a:bodyPr/>
                    <a:lstStyle/>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0083646"/>
                  </a:ext>
                </a:extLst>
              </a:tr>
              <a:tr h="176484">
                <a:tc>
                  <a:txBody>
                    <a:bodyPr/>
                    <a:lstStyle/>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3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883798"/>
                  </a:ext>
                </a:extLst>
              </a:tr>
              <a:tr h="176484">
                <a:tc>
                  <a:txBody>
                    <a:bodyPr/>
                    <a:lstStyle/>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nb-NO" sz="13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nb-NO" sz="13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nb-NO" sz="13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9917488"/>
                  </a:ext>
                </a:extLst>
              </a:tr>
              <a:tr h="176484">
                <a:tc>
                  <a:txBody>
                    <a:bodyPr/>
                    <a:lstStyle/>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kumimoji="0" lang="nb-NO"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nb-NO" sz="13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nb-NO" sz="13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nb-NO" sz="13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862855"/>
                  </a:ext>
                </a:extLst>
              </a:tr>
            </a:tbl>
          </a:graphicData>
        </a:graphic>
      </p:graphicFrame>
    </p:spTree>
    <p:extLst>
      <p:ext uri="{BB962C8B-B14F-4D97-AF65-F5344CB8AC3E}">
        <p14:creationId xmlns:p14="http://schemas.microsoft.com/office/powerpoint/2010/main" val="105539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66"/>
            <a:ext cx="9144000" cy="665293"/>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nb-NO" sz="2800" cap="all" dirty="0">
                <a:solidFill>
                  <a:prstClr val="white"/>
                </a:solidFill>
              </a:rPr>
              <a:t>KARTLEGGING-spillersamtale</a:t>
            </a:r>
            <a:r>
              <a:rPr lang="nb-NO" sz="3600" b="1" cap="all" dirty="0">
                <a:solidFill>
                  <a:prstClr val="white"/>
                </a:solidFill>
              </a:rPr>
              <a:t> </a:t>
            </a:r>
          </a:p>
        </p:txBody>
      </p:sp>
      <p:graphicFrame>
        <p:nvGraphicFramePr>
          <p:cNvPr id="6" name="Tabell 5">
            <a:extLst>
              <a:ext uri="{FF2B5EF4-FFF2-40B4-BE49-F238E27FC236}">
                <a16:creationId xmlns:a16="http://schemas.microsoft.com/office/drawing/2014/main" id="{9479B829-10B2-405A-BC8B-6318B42DE25D}"/>
              </a:ext>
            </a:extLst>
          </p:cNvPr>
          <p:cNvGraphicFramePr>
            <a:graphicFrameLocks noGrp="1"/>
          </p:cNvGraphicFramePr>
          <p:nvPr/>
        </p:nvGraphicFramePr>
        <p:xfrm>
          <a:off x="7" y="681046"/>
          <a:ext cx="9144000" cy="6371396"/>
        </p:xfrm>
        <a:graphic>
          <a:graphicData uri="http://schemas.openxmlformats.org/drawingml/2006/table">
            <a:tbl>
              <a:tblPr/>
              <a:tblGrid>
                <a:gridCol w="738957">
                  <a:extLst>
                    <a:ext uri="{9D8B030D-6E8A-4147-A177-3AD203B41FA5}">
                      <a16:colId xmlns:a16="http://schemas.microsoft.com/office/drawing/2014/main" val="560973639"/>
                    </a:ext>
                  </a:extLst>
                </a:gridCol>
                <a:gridCol w="4552932">
                  <a:extLst>
                    <a:ext uri="{9D8B030D-6E8A-4147-A177-3AD203B41FA5}">
                      <a16:colId xmlns:a16="http://schemas.microsoft.com/office/drawing/2014/main" val="2343899076"/>
                    </a:ext>
                  </a:extLst>
                </a:gridCol>
                <a:gridCol w="1477915">
                  <a:extLst>
                    <a:ext uri="{9D8B030D-6E8A-4147-A177-3AD203B41FA5}">
                      <a16:colId xmlns:a16="http://schemas.microsoft.com/office/drawing/2014/main" val="2656551901"/>
                    </a:ext>
                  </a:extLst>
                </a:gridCol>
                <a:gridCol w="1187098">
                  <a:extLst>
                    <a:ext uri="{9D8B030D-6E8A-4147-A177-3AD203B41FA5}">
                      <a16:colId xmlns:a16="http://schemas.microsoft.com/office/drawing/2014/main" val="1981568711"/>
                    </a:ext>
                  </a:extLst>
                </a:gridCol>
                <a:gridCol w="1187098">
                  <a:extLst>
                    <a:ext uri="{9D8B030D-6E8A-4147-A177-3AD203B41FA5}">
                      <a16:colId xmlns:a16="http://schemas.microsoft.com/office/drawing/2014/main" val="3162936244"/>
                    </a:ext>
                  </a:extLst>
                </a:gridCol>
              </a:tblGrid>
              <a:tr h="176484">
                <a:tc>
                  <a:txBody>
                    <a:bodyPr/>
                    <a:lstStyle/>
                    <a:p>
                      <a:pPr algn="ctr"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Utøver</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nb-NO" sz="1100" b="0" i="0" u="none" strike="noStrike" dirty="0">
                          <a:solidFill>
                            <a:srgbClr val="000000"/>
                          </a:solidFill>
                          <a:effectLst/>
                          <a:latin typeface="Calibri" panose="020F0502020204030204" pitchFamily="34" charset="0"/>
                        </a:rPr>
                        <a:t>Trener/spillerutvikler</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893909861"/>
                  </a:ext>
                </a:extLst>
              </a:tr>
              <a:tr h="176484">
                <a:tc>
                  <a:txBody>
                    <a:bodyPr/>
                    <a:lstStyle/>
                    <a:p>
                      <a:pPr algn="ctr"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200" b="0" i="0" u="none" strike="noStrike" dirty="0">
                          <a:solidFill>
                            <a:srgbClr val="000000"/>
                          </a:solidFill>
                          <a:effectLst/>
                          <a:latin typeface="Calibri" panose="020F0502020204030204" pitchFamily="34" charset="0"/>
                        </a:rPr>
                        <a:t>10-Landslagsnivå 9-Regionsnivå, 8-kretsnivå, 7-klubbnivå senior. 6-1 klubbnivå egen alder</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a:solidFill>
                            <a:srgbClr val="000000"/>
                          </a:solidFill>
                          <a:effectLst/>
                          <a:latin typeface="Calibri" panose="020F0502020204030204" pitchFamily="34" charset="0"/>
                        </a:rPr>
                        <a:t>1-10</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GAP</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6838919"/>
                  </a:ext>
                </a:extLst>
              </a:tr>
              <a:tr h="176484">
                <a:tc>
                  <a:txBody>
                    <a:bodyPr/>
                    <a:lstStyle/>
                    <a:p>
                      <a:pPr algn="ctr"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err="1">
                          <a:solidFill>
                            <a:srgbClr val="FFFFFF"/>
                          </a:solidFill>
                          <a:effectLst/>
                          <a:latin typeface="Calibri" panose="020F0502020204030204" pitchFamily="34" charset="0"/>
                        </a:rPr>
                        <a:t>Medtak</a:t>
                      </a:r>
                      <a:r>
                        <a:rPr lang="nb-NO" sz="1100" b="0" i="0" u="none" strike="noStrike" dirty="0">
                          <a:solidFill>
                            <a:srgbClr val="FFFFFF"/>
                          </a:solidFill>
                          <a:effectLst/>
                          <a:latin typeface="Calibri" panose="020F0502020204030204" pitchFamily="34" charset="0"/>
                        </a:rPr>
                        <a:t>/Mottak</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8571153"/>
                  </a:ext>
                </a:extLst>
              </a:tr>
              <a:tr h="176484">
                <a:tc>
                  <a:txBody>
                    <a:bodyPr/>
                    <a:lstStyle/>
                    <a:p>
                      <a:pPr algn="ctr" fontAlgn="b"/>
                      <a:r>
                        <a:rPr lang="nb-NO" sz="1100" b="0" i="0" u="none" strike="noStrike">
                          <a:solidFill>
                            <a:srgbClr val="000000"/>
                          </a:solidFill>
                          <a:effectLst/>
                          <a:latin typeface="Calibri" panose="020F0502020204030204" pitchFamily="34" charset="0"/>
                        </a:rPr>
                        <a:t>1</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Orientering før mottak</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4292881"/>
                  </a:ext>
                </a:extLst>
              </a:tr>
              <a:tr h="176484">
                <a:tc>
                  <a:txBody>
                    <a:bodyPr/>
                    <a:lstStyle/>
                    <a:p>
                      <a:pPr algn="ctr" fontAlgn="b"/>
                      <a:r>
                        <a:rPr lang="nb-NO" sz="1100" b="0" i="0" u="none" strike="noStrike">
                          <a:solidFill>
                            <a:srgbClr val="000000"/>
                          </a:solidFill>
                          <a:effectLst/>
                          <a:latin typeface="Calibri" panose="020F0502020204030204" pitchFamily="34" charset="0"/>
                        </a:rPr>
                        <a:t>2</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Brystmottak</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672938"/>
                  </a:ext>
                </a:extLst>
              </a:tr>
              <a:tr h="176484">
                <a:tc>
                  <a:txBody>
                    <a:bodyPr/>
                    <a:lstStyle/>
                    <a:p>
                      <a:pPr algn="ctr" fontAlgn="b"/>
                      <a:r>
                        <a:rPr lang="nb-NO" sz="1100" b="0" i="0" u="none" strike="noStrike">
                          <a:solidFill>
                            <a:srgbClr val="000000"/>
                          </a:solidFill>
                          <a:effectLst/>
                          <a:latin typeface="Calibri" panose="020F0502020204030204" pitchFamily="34" charset="0"/>
                        </a:rPr>
                        <a:t>3</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Hodemottak</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3067753"/>
                  </a:ext>
                </a:extLst>
              </a:tr>
              <a:tr h="176484">
                <a:tc>
                  <a:txBody>
                    <a:bodyPr/>
                    <a:lstStyle/>
                    <a:p>
                      <a:pPr algn="ctr" fontAlgn="b"/>
                      <a:r>
                        <a:rPr lang="nb-NO" sz="1100" b="0" i="0" u="none" strike="noStrike">
                          <a:solidFill>
                            <a:srgbClr val="000000"/>
                          </a:solidFill>
                          <a:effectLst/>
                          <a:latin typeface="Calibri" panose="020F0502020204030204" pitchFamily="34" charset="0"/>
                        </a:rPr>
                        <a:t>4</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Mottak med vrist</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8472232"/>
                  </a:ext>
                </a:extLst>
              </a:tr>
              <a:tr h="176484">
                <a:tc>
                  <a:txBody>
                    <a:bodyPr/>
                    <a:lstStyle/>
                    <a:p>
                      <a:pPr algn="ctr" fontAlgn="b"/>
                      <a:r>
                        <a:rPr lang="nb-NO" sz="1100" b="0" i="0" u="none" strike="noStrike">
                          <a:solidFill>
                            <a:srgbClr val="000000"/>
                          </a:solidFill>
                          <a:effectLst/>
                          <a:latin typeface="Calibri" panose="020F0502020204030204" pitchFamily="34" charset="0"/>
                        </a:rPr>
                        <a:t>5</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Mottak med lår</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7290644"/>
                  </a:ext>
                </a:extLst>
              </a:tr>
              <a:tr h="176484">
                <a:tc>
                  <a:txBody>
                    <a:bodyPr/>
                    <a:lstStyle/>
                    <a:p>
                      <a:pPr algn="ctr" fontAlgn="b"/>
                      <a:r>
                        <a:rPr lang="nb-NO" sz="1100" b="0" i="0" u="none" strike="noStrike">
                          <a:solidFill>
                            <a:srgbClr val="000000"/>
                          </a:solidFill>
                          <a:effectLst/>
                          <a:latin typeface="Calibri" panose="020F0502020204030204" pitchFamily="34" charset="0"/>
                        </a:rPr>
                        <a:t>6</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Mottak med innsiden</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997471"/>
                  </a:ext>
                </a:extLst>
              </a:tr>
              <a:tr h="176484">
                <a:tc>
                  <a:txBody>
                    <a:bodyPr/>
                    <a:lstStyle/>
                    <a:p>
                      <a:pPr algn="ctr" fontAlgn="b"/>
                      <a:r>
                        <a:rPr lang="nb-NO" sz="1100" b="0" i="0" u="none" strike="noStrike">
                          <a:solidFill>
                            <a:srgbClr val="000000"/>
                          </a:solidFill>
                          <a:effectLst/>
                          <a:latin typeface="Calibri" panose="020F0502020204030204" pitchFamily="34" charset="0"/>
                        </a:rPr>
                        <a:t>7</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Orientering før </a:t>
                      </a:r>
                      <a:r>
                        <a:rPr lang="nb-NO" sz="1100" b="0" i="0" u="none" strike="noStrike" dirty="0" err="1">
                          <a:solidFill>
                            <a:srgbClr val="000000"/>
                          </a:solidFill>
                          <a:effectLst/>
                          <a:latin typeface="Calibri" panose="020F0502020204030204" pitchFamily="34" charset="0"/>
                        </a:rPr>
                        <a:t>medtak</a:t>
                      </a:r>
                      <a:endParaRPr lang="nb-NO" sz="11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3620909"/>
                  </a:ext>
                </a:extLst>
              </a:tr>
              <a:tr h="176484">
                <a:tc>
                  <a:txBody>
                    <a:bodyPr/>
                    <a:lstStyle/>
                    <a:p>
                      <a:pPr algn="ctr" fontAlgn="b"/>
                      <a:r>
                        <a:rPr lang="nb-NO" sz="1100" b="0" i="0" u="none" strike="noStrike">
                          <a:solidFill>
                            <a:srgbClr val="000000"/>
                          </a:solidFill>
                          <a:effectLst/>
                          <a:latin typeface="Calibri" panose="020F0502020204030204" pitchFamily="34" charset="0"/>
                        </a:rPr>
                        <a:t>8</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Mottak med utsiden</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3399797"/>
                  </a:ext>
                </a:extLst>
              </a:tr>
              <a:tr h="176484">
                <a:tc>
                  <a:txBody>
                    <a:bodyPr/>
                    <a:lstStyle/>
                    <a:p>
                      <a:pPr algn="ctr" fontAlgn="b"/>
                      <a:r>
                        <a:rPr lang="nb-NO" sz="1100" b="0" i="0" u="none" strike="noStrike">
                          <a:solidFill>
                            <a:srgbClr val="000000"/>
                          </a:solidFill>
                          <a:effectLst/>
                          <a:latin typeface="Calibri" panose="020F0502020204030204" pitchFamily="34" charset="0"/>
                        </a:rPr>
                        <a:t>9</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err="1">
                          <a:solidFill>
                            <a:srgbClr val="000000"/>
                          </a:solidFill>
                          <a:effectLst/>
                          <a:latin typeface="Calibri" panose="020F0502020204030204" pitchFamily="34" charset="0"/>
                        </a:rPr>
                        <a:t>Hodemedtak</a:t>
                      </a:r>
                      <a:endParaRPr lang="nb-NO" sz="11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6146412"/>
                  </a:ext>
                </a:extLst>
              </a:tr>
              <a:tr h="176484">
                <a:tc>
                  <a:txBody>
                    <a:bodyPr/>
                    <a:lstStyle/>
                    <a:p>
                      <a:pPr algn="ctr" fontAlgn="b"/>
                      <a:r>
                        <a:rPr lang="nb-NO" sz="1100" b="0" i="0" u="none" strike="noStrike">
                          <a:solidFill>
                            <a:srgbClr val="000000"/>
                          </a:solidFill>
                          <a:effectLst/>
                          <a:latin typeface="Calibri" panose="020F0502020204030204" pitchFamily="34" charset="0"/>
                        </a:rPr>
                        <a:t>10</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err="1">
                          <a:solidFill>
                            <a:srgbClr val="000000"/>
                          </a:solidFill>
                          <a:effectLst/>
                          <a:latin typeface="Calibri" panose="020F0502020204030204" pitchFamily="34" charset="0"/>
                        </a:rPr>
                        <a:t>Innsidemedtak</a:t>
                      </a:r>
                      <a:endParaRPr lang="nb-NO" sz="11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1777185"/>
                  </a:ext>
                </a:extLst>
              </a:tr>
              <a:tr h="176484">
                <a:tc>
                  <a:txBody>
                    <a:bodyPr/>
                    <a:lstStyle/>
                    <a:p>
                      <a:pPr algn="ctr" fontAlgn="b"/>
                      <a:r>
                        <a:rPr lang="nb-NO" sz="1100" b="0" i="0" u="none" strike="noStrike">
                          <a:solidFill>
                            <a:srgbClr val="000000"/>
                          </a:solidFill>
                          <a:effectLst/>
                          <a:latin typeface="Calibri" panose="020F0502020204030204" pitchFamily="34" charset="0"/>
                        </a:rPr>
                        <a:t>11</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err="1">
                          <a:solidFill>
                            <a:srgbClr val="000000"/>
                          </a:solidFill>
                          <a:effectLst/>
                          <a:latin typeface="Calibri" panose="020F0502020204030204" pitchFamily="34" charset="0"/>
                        </a:rPr>
                        <a:t>Lårmedtak</a:t>
                      </a:r>
                      <a:endParaRPr lang="nb-NO" sz="11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6082328"/>
                  </a:ext>
                </a:extLst>
              </a:tr>
              <a:tr h="176484">
                <a:tc>
                  <a:txBody>
                    <a:bodyPr/>
                    <a:lstStyle/>
                    <a:p>
                      <a:pPr algn="ctr" fontAlgn="b"/>
                      <a:r>
                        <a:rPr lang="nb-NO" sz="1100" b="0" i="0" u="none" strike="noStrike">
                          <a:solidFill>
                            <a:srgbClr val="000000"/>
                          </a:solidFill>
                          <a:effectLst/>
                          <a:latin typeface="Calibri" panose="020F0502020204030204" pitchFamily="34" charset="0"/>
                        </a:rPr>
                        <a:t>12</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err="1">
                          <a:solidFill>
                            <a:srgbClr val="000000"/>
                          </a:solidFill>
                          <a:effectLst/>
                          <a:latin typeface="Calibri" panose="020F0502020204030204" pitchFamily="34" charset="0"/>
                        </a:rPr>
                        <a:t>Utsidemedtak</a:t>
                      </a:r>
                      <a:endParaRPr lang="nb-NO" sz="11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4224182"/>
                  </a:ext>
                </a:extLst>
              </a:tr>
              <a:tr h="176484">
                <a:tc>
                  <a:txBody>
                    <a:bodyPr/>
                    <a:lstStyle/>
                    <a:p>
                      <a:pPr algn="ctr"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FFFFFF"/>
                          </a:solidFill>
                          <a:effectLst/>
                          <a:latin typeface="Calibri" panose="020F0502020204030204" pitchFamily="34" charset="0"/>
                        </a:rPr>
                        <a:t>Skudd</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1789890"/>
                  </a:ext>
                </a:extLst>
              </a:tr>
              <a:tr h="176484">
                <a:tc>
                  <a:txBody>
                    <a:bodyPr/>
                    <a:lstStyle/>
                    <a:p>
                      <a:pPr algn="ctr" fontAlgn="b"/>
                      <a:r>
                        <a:rPr lang="nb-NO" sz="1100" b="0" i="0" u="none" strike="noStrike">
                          <a:solidFill>
                            <a:srgbClr val="000000"/>
                          </a:solidFill>
                          <a:effectLst/>
                          <a:latin typeface="Calibri" panose="020F0502020204030204" pitchFamily="34" charset="0"/>
                        </a:rPr>
                        <a:t>13</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Frispark utenfor 16-meter - skrått hold</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534998"/>
                  </a:ext>
                </a:extLst>
              </a:tr>
              <a:tr h="176484">
                <a:tc>
                  <a:txBody>
                    <a:bodyPr/>
                    <a:lstStyle/>
                    <a:p>
                      <a:pPr algn="ctr" fontAlgn="b"/>
                      <a:r>
                        <a:rPr lang="nb-NO" sz="1100" b="0" i="0" u="none" strike="noStrike">
                          <a:solidFill>
                            <a:srgbClr val="000000"/>
                          </a:solidFill>
                          <a:effectLst/>
                          <a:latin typeface="Calibri" panose="020F0502020204030204" pitchFamily="34" charset="0"/>
                        </a:rPr>
                        <a:t>14</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Frispark utenfor 16-meter – forfra</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846603"/>
                  </a:ext>
                </a:extLst>
              </a:tr>
              <a:tr h="176484">
                <a:tc>
                  <a:txBody>
                    <a:bodyPr/>
                    <a:lstStyle/>
                    <a:p>
                      <a:pPr algn="ctr" fontAlgn="b"/>
                      <a:r>
                        <a:rPr lang="nb-NO" sz="1100" b="0" i="0" u="none" strike="noStrike">
                          <a:solidFill>
                            <a:srgbClr val="000000"/>
                          </a:solidFill>
                          <a:effectLst/>
                          <a:latin typeface="Calibri" panose="020F0502020204030204" pitchFamily="34" charset="0"/>
                        </a:rPr>
                        <a:t>15</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Frispark fra lang distanse</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9944687"/>
                  </a:ext>
                </a:extLst>
              </a:tr>
              <a:tr h="176484">
                <a:tc>
                  <a:txBody>
                    <a:bodyPr/>
                    <a:lstStyle/>
                    <a:p>
                      <a:pPr algn="ctr" fontAlgn="b"/>
                      <a:r>
                        <a:rPr lang="nb-NO" sz="1100" b="0" i="0" u="none" strike="noStrike">
                          <a:solidFill>
                            <a:srgbClr val="000000"/>
                          </a:solidFill>
                          <a:effectLst/>
                          <a:latin typeface="Calibri" panose="020F0502020204030204" pitchFamily="34" charset="0"/>
                        </a:rPr>
                        <a:t>16</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Straffespark</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41620"/>
                  </a:ext>
                </a:extLst>
              </a:tr>
              <a:tr h="176484">
                <a:tc>
                  <a:txBody>
                    <a:bodyPr/>
                    <a:lstStyle/>
                    <a:p>
                      <a:pPr algn="ctr" fontAlgn="b"/>
                      <a:r>
                        <a:rPr lang="nb-NO" sz="1100" b="0" i="0" u="none" strike="noStrike">
                          <a:solidFill>
                            <a:srgbClr val="000000"/>
                          </a:solidFill>
                          <a:effectLst/>
                          <a:latin typeface="Calibri" panose="020F0502020204030204" pitchFamily="34" charset="0"/>
                        </a:rPr>
                        <a:t>17</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Skudd med yttersiden</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4440511"/>
                  </a:ext>
                </a:extLst>
              </a:tr>
              <a:tr h="176484">
                <a:tc>
                  <a:txBody>
                    <a:bodyPr/>
                    <a:lstStyle/>
                    <a:p>
                      <a:pPr algn="ctr" fontAlgn="b"/>
                      <a:r>
                        <a:rPr lang="nb-NO" sz="1100" b="0" i="0" u="none" strike="noStrike">
                          <a:solidFill>
                            <a:srgbClr val="000000"/>
                          </a:solidFill>
                          <a:effectLst/>
                          <a:latin typeface="Calibri" panose="020F0502020204030204" pitchFamily="34" charset="0"/>
                        </a:rPr>
                        <a:t>18</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Halv-volley fremre fot</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9563231"/>
                  </a:ext>
                </a:extLst>
              </a:tr>
              <a:tr h="176484">
                <a:tc>
                  <a:txBody>
                    <a:bodyPr/>
                    <a:lstStyle/>
                    <a:p>
                      <a:pPr algn="ctr" fontAlgn="b"/>
                      <a:r>
                        <a:rPr lang="nb-NO" sz="1100" b="0" i="0" u="none" strike="noStrike">
                          <a:solidFill>
                            <a:srgbClr val="000000"/>
                          </a:solidFill>
                          <a:effectLst/>
                          <a:latin typeface="Calibri" panose="020F0502020204030204" pitchFamily="34" charset="0"/>
                        </a:rPr>
                        <a:t>19</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Halv-volley bakre fot</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561674"/>
                  </a:ext>
                </a:extLst>
              </a:tr>
              <a:tr h="176484">
                <a:tc>
                  <a:txBody>
                    <a:bodyPr/>
                    <a:lstStyle/>
                    <a:p>
                      <a:pPr algn="ctr" fontAlgn="b"/>
                      <a:r>
                        <a:rPr lang="nb-NO" sz="1100" b="0" i="0" u="none" strike="noStrike">
                          <a:solidFill>
                            <a:srgbClr val="000000"/>
                          </a:solidFill>
                          <a:effectLst/>
                          <a:latin typeface="Calibri" panose="020F0502020204030204" pitchFamily="34" charset="0"/>
                        </a:rPr>
                        <a:t>20</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Hel-volley fremre fot</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6488836"/>
                  </a:ext>
                </a:extLst>
              </a:tr>
              <a:tr h="176484">
                <a:tc>
                  <a:txBody>
                    <a:bodyPr/>
                    <a:lstStyle/>
                    <a:p>
                      <a:pPr algn="ctr" fontAlgn="b"/>
                      <a:r>
                        <a:rPr lang="nb-NO" sz="1100" b="0" i="0" u="none" strike="noStrike">
                          <a:solidFill>
                            <a:srgbClr val="000000"/>
                          </a:solidFill>
                          <a:effectLst/>
                          <a:latin typeface="Calibri" panose="020F0502020204030204" pitchFamily="34" charset="0"/>
                        </a:rPr>
                        <a:t>21</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Hel-volley bakre fot</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454451"/>
                  </a:ext>
                </a:extLst>
              </a:tr>
              <a:tr h="176484">
                <a:tc>
                  <a:txBody>
                    <a:bodyPr/>
                    <a:lstStyle/>
                    <a:p>
                      <a:pPr algn="ctr" fontAlgn="b"/>
                      <a:r>
                        <a:rPr lang="nb-NO" sz="1100" b="0" i="0" u="none" strike="noStrike">
                          <a:solidFill>
                            <a:srgbClr val="000000"/>
                          </a:solidFill>
                          <a:effectLst/>
                          <a:latin typeface="Calibri" panose="020F0502020204030204" pitchFamily="34" charset="0"/>
                        </a:rPr>
                        <a:t>22</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err="1">
                          <a:solidFill>
                            <a:srgbClr val="000000"/>
                          </a:solidFill>
                          <a:effectLst/>
                          <a:latin typeface="Calibri" panose="020F0502020204030204" pitchFamily="34" charset="0"/>
                        </a:rPr>
                        <a:t>Curleskudd</a:t>
                      </a:r>
                      <a:endParaRPr lang="nb-NO" sz="11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8161031"/>
                  </a:ext>
                </a:extLst>
              </a:tr>
              <a:tr h="176484">
                <a:tc>
                  <a:txBody>
                    <a:bodyPr/>
                    <a:lstStyle/>
                    <a:p>
                      <a:pPr algn="ctr" fontAlgn="b"/>
                      <a:r>
                        <a:rPr lang="nb-NO" sz="1100" b="0" i="0" u="none" strike="noStrike">
                          <a:solidFill>
                            <a:srgbClr val="000000"/>
                          </a:solidFill>
                          <a:effectLst/>
                          <a:latin typeface="Calibri" panose="020F0502020204030204" pitchFamily="34" charset="0"/>
                        </a:rPr>
                        <a:t>23</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Vristskudd</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4002302"/>
                  </a:ext>
                </a:extLst>
              </a:tr>
              <a:tr h="176484">
                <a:tc>
                  <a:txBody>
                    <a:bodyPr/>
                    <a:lstStyle/>
                    <a:p>
                      <a:pPr algn="ctr" fontAlgn="b"/>
                      <a:r>
                        <a:rPr lang="nb-NO" sz="1100" b="0" i="0" u="none" strike="noStrike">
                          <a:solidFill>
                            <a:srgbClr val="000000"/>
                          </a:solidFill>
                          <a:effectLst/>
                          <a:latin typeface="Calibri" panose="020F0502020204030204" pitchFamily="34" charset="0"/>
                        </a:rPr>
                        <a:t>24</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Lobb</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0083646"/>
                  </a:ext>
                </a:extLst>
              </a:tr>
              <a:tr h="176484">
                <a:tc>
                  <a:txBody>
                    <a:bodyPr/>
                    <a:lstStyle/>
                    <a:p>
                      <a:pPr algn="ctr" fontAlgn="b"/>
                      <a:r>
                        <a:rPr lang="nb-NO" sz="1100" b="0" i="0" u="none" strike="noStrike">
                          <a:solidFill>
                            <a:srgbClr val="000000"/>
                          </a:solidFill>
                          <a:effectLst/>
                          <a:latin typeface="Calibri" panose="020F0502020204030204" pitchFamily="34" charset="0"/>
                        </a:rPr>
                        <a:t>25</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Skudd med </a:t>
                      </a:r>
                      <a:r>
                        <a:rPr lang="nb-NO" sz="1100" b="0" i="0" u="none" strike="noStrike" dirty="0" err="1">
                          <a:solidFill>
                            <a:srgbClr val="000000"/>
                          </a:solidFill>
                          <a:effectLst/>
                          <a:latin typeface="Calibri" panose="020F0502020204030204" pitchFamily="34" charset="0"/>
                        </a:rPr>
                        <a:t>insiden</a:t>
                      </a:r>
                      <a:endParaRPr lang="nb-NO" sz="11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883798"/>
                  </a:ext>
                </a:extLst>
              </a:tr>
              <a:tr h="176484">
                <a:tc>
                  <a:txBody>
                    <a:bodyPr/>
                    <a:lstStyle/>
                    <a:p>
                      <a:pPr algn="ctr"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FFFFFF"/>
                          </a:solidFill>
                          <a:effectLst/>
                          <a:latin typeface="Calibri" panose="020F0502020204030204" pitchFamily="34" charset="0"/>
                        </a:rPr>
                        <a:t>Føring</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37136"/>
                  </a:ext>
                </a:extLst>
              </a:tr>
              <a:tr h="176484">
                <a:tc>
                  <a:txBody>
                    <a:bodyPr/>
                    <a:lstStyle/>
                    <a:p>
                      <a:pPr algn="ctr" fontAlgn="b"/>
                      <a:r>
                        <a:rPr lang="nb-NO" sz="1100" b="0" i="0" u="none" strike="noStrike">
                          <a:solidFill>
                            <a:srgbClr val="000000"/>
                          </a:solidFill>
                          <a:effectLst/>
                          <a:latin typeface="Calibri" panose="020F0502020204030204" pitchFamily="34" charset="0"/>
                        </a:rPr>
                        <a:t>26</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Blikkorientering ved føring</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4031832"/>
                  </a:ext>
                </a:extLst>
              </a:tr>
              <a:tr h="176484">
                <a:tc>
                  <a:txBody>
                    <a:bodyPr/>
                    <a:lstStyle/>
                    <a:p>
                      <a:pPr algn="ctr" fontAlgn="b"/>
                      <a:r>
                        <a:rPr lang="nb-NO" sz="1100" b="0" i="0" u="none" strike="noStrike">
                          <a:solidFill>
                            <a:srgbClr val="000000"/>
                          </a:solidFill>
                          <a:effectLst/>
                          <a:latin typeface="Calibri" panose="020F0502020204030204" pitchFamily="34" charset="0"/>
                        </a:rPr>
                        <a:t>27</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Føring med yttersiden</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6930227"/>
                  </a:ext>
                </a:extLst>
              </a:tr>
              <a:tr h="176484">
                <a:tc>
                  <a:txBody>
                    <a:bodyPr/>
                    <a:lstStyle/>
                    <a:p>
                      <a:pPr algn="ctr" fontAlgn="b"/>
                      <a:r>
                        <a:rPr lang="nb-NO" sz="1100" b="0" i="0" u="none" strike="noStrike">
                          <a:solidFill>
                            <a:srgbClr val="000000"/>
                          </a:solidFill>
                          <a:effectLst/>
                          <a:latin typeface="Calibri" panose="020F0502020204030204" pitchFamily="34" charset="0"/>
                        </a:rPr>
                        <a:t>28</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Føring med innsiden</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5258950"/>
                  </a:ext>
                </a:extLst>
              </a:tr>
              <a:tr h="176484">
                <a:tc>
                  <a:txBody>
                    <a:bodyPr/>
                    <a:lstStyle/>
                    <a:p>
                      <a:pPr algn="ctr" fontAlgn="b"/>
                      <a:r>
                        <a:rPr lang="nb-NO" sz="1100" b="0" i="0" u="none" strike="noStrike">
                          <a:solidFill>
                            <a:srgbClr val="000000"/>
                          </a:solidFill>
                          <a:effectLst/>
                          <a:latin typeface="Calibri" panose="020F0502020204030204" pitchFamily="34" charset="0"/>
                        </a:rPr>
                        <a:t>29</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Føring med retningsforandring</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223194"/>
                  </a:ext>
                </a:extLst>
              </a:tr>
              <a:tr h="176484">
                <a:tc>
                  <a:txBody>
                    <a:bodyPr/>
                    <a:lstStyle/>
                    <a:p>
                      <a:pPr algn="ctr" fontAlgn="b"/>
                      <a:r>
                        <a:rPr lang="nb-NO" sz="1100" b="0" i="0" u="none" strike="noStrike">
                          <a:solidFill>
                            <a:srgbClr val="000000"/>
                          </a:solidFill>
                          <a:effectLst/>
                          <a:latin typeface="Calibri" panose="020F0502020204030204" pitchFamily="34" charset="0"/>
                        </a:rPr>
                        <a:t>30</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dirty="0">
                          <a:solidFill>
                            <a:srgbClr val="000000"/>
                          </a:solidFill>
                          <a:effectLst/>
                          <a:latin typeface="Calibri" panose="020F0502020204030204" pitchFamily="34" charset="0"/>
                        </a:rPr>
                        <a:t>Teknisk føring - kombinasjoner</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7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8975411"/>
                  </a:ext>
                </a:extLst>
              </a:tr>
            </a:tbl>
          </a:graphicData>
        </a:graphic>
      </p:graphicFrame>
    </p:spTree>
    <p:extLst>
      <p:ext uri="{BB962C8B-B14F-4D97-AF65-F5344CB8AC3E}">
        <p14:creationId xmlns:p14="http://schemas.microsoft.com/office/powerpoint/2010/main" val="3936117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E3C4F0F-6D2D-4E14-B371-F81F7CECEFE2}"/>
              </a:ext>
            </a:extLst>
          </p:cNvPr>
          <p:cNvSpPr>
            <a:spLocks noGrp="1"/>
          </p:cNvSpPr>
          <p:nvPr>
            <p:ph idx="1"/>
          </p:nvPr>
        </p:nvSpPr>
        <p:spPr>
          <a:xfrm>
            <a:off x="3" y="1325568"/>
            <a:ext cx="9143999" cy="5532437"/>
          </a:xfrm>
        </p:spPr>
        <p:txBody>
          <a:bodyPr/>
          <a:lstStyle/>
          <a:p>
            <a:pPr marL="0" indent="0">
              <a:lnSpc>
                <a:spcPct val="100000"/>
              </a:lnSpc>
              <a:spcBef>
                <a:spcPts val="0"/>
              </a:spcBef>
              <a:buNone/>
              <a:defRPr/>
            </a:pPr>
            <a:endParaRPr lang="nb-NO" sz="2000" b="1" dirty="0">
              <a:solidFill>
                <a:prstClr val="black"/>
              </a:solidFill>
            </a:endParaRPr>
          </a:p>
          <a:p>
            <a:pPr marL="0" indent="0">
              <a:lnSpc>
                <a:spcPct val="100000"/>
              </a:lnSpc>
              <a:spcBef>
                <a:spcPts val="0"/>
              </a:spcBef>
              <a:buNone/>
              <a:defRPr/>
            </a:pPr>
            <a:endParaRPr lang="nb-NO" sz="2000" b="1" dirty="0">
              <a:solidFill>
                <a:prstClr val="black"/>
              </a:solidFill>
            </a:endParaRPr>
          </a:p>
          <a:p>
            <a:pPr marL="0" indent="0">
              <a:lnSpc>
                <a:spcPct val="100000"/>
              </a:lnSpc>
              <a:spcBef>
                <a:spcPts val="0"/>
              </a:spcBef>
              <a:buNone/>
              <a:defRPr/>
            </a:pPr>
            <a:r>
              <a:rPr lang="nb-NO" sz="2000" b="1" dirty="0">
                <a:solidFill>
                  <a:prstClr val="black"/>
                </a:solidFill>
              </a:rPr>
              <a:t>Treneren:</a:t>
            </a:r>
          </a:p>
          <a:p>
            <a:pPr marL="457200" lvl="0" indent="-457200">
              <a:lnSpc>
                <a:spcPct val="100000"/>
              </a:lnSpc>
              <a:spcBef>
                <a:spcPts val="0"/>
              </a:spcBef>
              <a:buFont typeface="+mj-lt"/>
              <a:buAutoNum type="arabicPeriod"/>
              <a:defRPr/>
            </a:pPr>
            <a:r>
              <a:rPr lang="nb-NO" sz="2000" dirty="0">
                <a:solidFill>
                  <a:prstClr val="black"/>
                </a:solidFill>
              </a:rPr>
              <a:t>Høflig, smilende og bryr seg om andre.</a:t>
            </a:r>
          </a:p>
          <a:p>
            <a:pPr marL="457200" indent="-457200">
              <a:lnSpc>
                <a:spcPct val="100000"/>
              </a:lnSpc>
              <a:spcBef>
                <a:spcPts val="0"/>
              </a:spcBef>
              <a:buFont typeface="+mj-lt"/>
              <a:buAutoNum type="arabicPeriod"/>
              <a:defRPr/>
            </a:pPr>
            <a:r>
              <a:rPr lang="nb-NO" sz="2000" dirty="0">
                <a:solidFill>
                  <a:prstClr val="black"/>
                </a:solidFill>
              </a:rPr>
              <a:t>Skaper trygghet og glede ved å la spillerne være kreative med ball.</a:t>
            </a:r>
          </a:p>
          <a:p>
            <a:pPr marL="457200" indent="-457200">
              <a:lnSpc>
                <a:spcPct val="100000"/>
              </a:lnSpc>
              <a:spcBef>
                <a:spcPts val="0"/>
              </a:spcBef>
              <a:buFont typeface="+mj-lt"/>
              <a:buAutoNum type="arabicPeriod"/>
              <a:defRPr/>
            </a:pPr>
            <a:r>
              <a:rPr lang="nb-NO" sz="2000" dirty="0">
                <a:solidFill>
                  <a:prstClr val="black"/>
                </a:solidFill>
              </a:rPr>
              <a:t>Fremhever det positive og gir individuelle tilbakemeldinger.</a:t>
            </a:r>
          </a:p>
          <a:p>
            <a:pPr marL="457200" indent="-457200">
              <a:lnSpc>
                <a:spcPct val="100000"/>
              </a:lnSpc>
              <a:spcBef>
                <a:spcPts val="0"/>
              </a:spcBef>
              <a:buFont typeface="+mj-lt"/>
              <a:buAutoNum type="arabicPeriod"/>
              <a:defRPr/>
            </a:pPr>
            <a:r>
              <a:rPr lang="nb-NO" sz="2000" dirty="0">
                <a:solidFill>
                  <a:prstClr val="black"/>
                </a:solidFill>
              </a:rPr>
              <a:t>Veileder spillerne slik at de kjenner sin rolle, og vet hvordan vi skal spille.</a:t>
            </a:r>
          </a:p>
          <a:p>
            <a:pPr marL="0" indent="0">
              <a:lnSpc>
                <a:spcPct val="100000"/>
              </a:lnSpc>
              <a:spcBef>
                <a:spcPts val="0"/>
              </a:spcBef>
              <a:buNone/>
              <a:defRPr/>
            </a:pPr>
            <a:endParaRPr lang="nb-NO" sz="2000" dirty="0">
              <a:solidFill>
                <a:prstClr val="black"/>
              </a:solidFill>
            </a:endParaRPr>
          </a:p>
          <a:p>
            <a:pPr marL="0" indent="0">
              <a:lnSpc>
                <a:spcPct val="100000"/>
              </a:lnSpc>
              <a:spcBef>
                <a:spcPts val="0"/>
              </a:spcBef>
              <a:buNone/>
              <a:defRPr/>
            </a:pPr>
            <a:r>
              <a:rPr lang="nb-NO" sz="2000" b="1" dirty="0">
                <a:solidFill>
                  <a:prstClr val="black"/>
                </a:solidFill>
              </a:rPr>
              <a:t>Spilleren:</a:t>
            </a:r>
          </a:p>
          <a:p>
            <a:pPr marL="457200" indent="-457200">
              <a:lnSpc>
                <a:spcPct val="100000"/>
              </a:lnSpc>
              <a:spcBef>
                <a:spcPts val="0"/>
              </a:spcBef>
              <a:buFont typeface="+mj-lt"/>
              <a:buAutoNum type="arabicPeriod"/>
              <a:defRPr/>
            </a:pPr>
            <a:r>
              <a:rPr lang="nb-NO" sz="2000" dirty="0">
                <a:solidFill>
                  <a:prstClr val="black"/>
                </a:solidFill>
              </a:rPr>
              <a:t>Høflig, smilende og bryr seg om andre.</a:t>
            </a:r>
          </a:p>
          <a:p>
            <a:pPr marL="457200" indent="-457200">
              <a:lnSpc>
                <a:spcPct val="100000"/>
              </a:lnSpc>
              <a:spcBef>
                <a:spcPts val="0"/>
              </a:spcBef>
              <a:buFont typeface="+mj-lt"/>
              <a:buAutoNum type="arabicPeriod"/>
              <a:defRPr/>
            </a:pPr>
            <a:r>
              <a:rPr lang="nb-NO" sz="2000" dirty="0">
                <a:solidFill>
                  <a:prstClr val="black"/>
                </a:solidFill>
              </a:rPr>
              <a:t>Trygg og rolig med ball. </a:t>
            </a:r>
          </a:p>
          <a:p>
            <a:pPr marL="457200" indent="-457200">
              <a:lnSpc>
                <a:spcPct val="100000"/>
              </a:lnSpc>
              <a:spcBef>
                <a:spcPts val="0"/>
              </a:spcBef>
              <a:buFont typeface="+mj-lt"/>
              <a:buAutoNum type="arabicPeriod"/>
              <a:defRPr/>
            </a:pPr>
            <a:r>
              <a:rPr lang="nb-NO" sz="2000" dirty="0">
                <a:solidFill>
                  <a:prstClr val="black"/>
                </a:solidFill>
              </a:rPr>
              <a:t>Frekvens i beina og orker repeterte sprints.</a:t>
            </a:r>
          </a:p>
          <a:p>
            <a:pPr marL="457200" indent="-457200">
              <a:lnSpc>
                <a:spcPct val="100000"/>
              </a:lnSpc>
              <a:spcBef>
                <a:spcPts val="0"/>
              </a:spcBef>
              <a:buFont typeface="+mj-lt"/>
              <a:buAutoNum type="arabicPeriod"/>
              <a:defRPr/>
            </a:pPr>
            <a:r>
              <a:rPr lang="nb-NO" sz="2000" dirty="0">
                <a:solidFill>
                  <a:prstClr val="black"/>
                </a:solidFill>
              </a:rPr>
              <a:t>Forstår spillet.</a:t>
            </a:r>
          </a:p>
          <a:p>
            <a:pPr marL="0" indent="0">
              <a:lnSpc>
                <a:spcPct val="100000"/>
              </a:lnSpc>
              <a:spcBef>
                <a:spcPts val="0"/>
              </a:spcBef>
              <a:buNone/>
              <a:defRPr/>
            </a:pPr>
            <a:endParaRPr lang="nb-NO" sz="2000" dirty="0">
              <a:solidFill>
                <a:prstClr val="black"/>
              </a:solidFill>
            </a:endParaRPr>
          </a:p>
          <a:p>
            <a:pPr>
              <a:lnSpc>
                <a:spcPct val="100000"/>
              </a:lnSpc>
              <a:spcBef>
                <a:spcPts val="0"/>
              </a:spcBef>
              <a:defRPr/>
            </a:pPr>
            <a:endParaRPr lang="nb-NO" sz="2000" dirty="0">
              <a:solidFill>
                <a:prstClr val="black"/>
              </a:solidFill>
            </a:endParaRPr>
          </a:p>
          <a:p>
            <a:pPr>
              <a:lnSpc>
                <a:spcPct val="100000"/>
              </a:lnSpc>
              <a:spcBef>
                <a:spcPts val="0"/>
              </a:spcBef>
              <a:defRPr/>
            </a:pPr>
            <a:endParaRPr lang="nb-NO" sz="2000" dirty="0">
              <a:solidFill>
                <a:prstClr val="black"/>
              </a:solidFill>
            </a:endParaRPr>
          </a:p>
          <a:p>
            <a:pPr>
              <a:lnSpc>
                <a:spcPct val="100000"/>
              </a:lnSpc>
              <a:spcBef>
                <a:spcPts val="0"/>
              </a:spcBef>
              <a:defRPr/>
            </a:pPr>
            <a:endParaRPr lang="nb-NO" sz="2000" dirty="0">
              <a:solidFill>
                <a:prstClr val="black"/>
              </a:solidFill>
            </a:endParaRPr>
          </a:p>
          <a:p>
            <a:pPr>
              <a:lnSpc>
                <a:spcPct val="100000"/>
              </a:lnSpc>
              <a:spcBef>
                <a:spcPts val="0"/>
              </a:spcBef>
              <a:defRPr/>
            </a:pPr>
            <a:endParaRPr lang="nb-NO" sz="2000" dirty="0">
              <a:solidFill>
                <a:prstClr val="black"/>
              </a:solidFill>
            </a:endParaRPr>
          </a:p>
          <a:p>
            <a:pPr>
              <a:lnSpc>
                <a:spcPct val="100000"/>
              </a:lnSpc>
              <a:spcBef>
                <a:spcPts val="0"/>
              </a:spcBef>
              <a:defRPr/>
            </a:pPr>
            <a:endParaRPr lang="nb-NO" sz="2000" dirty="0">
              <a:solidFill>
                <a:prstClr val="black"/>
              </a:solidFill>
            </a:endParaRPr>
          </a:p>
          <a:p>
            <a:pPr>
              <a:lnSpc>
                <a:spcPct val="100000"/>
              </a:lnSpc>
              <a:spcBef>
                <a:spcPts val="0"/>
              </a:spcBef>
              <a:defRPr/>
            </a:pPr>
            <a:endParaRPr lang="nb-NO" sz="2000" dirty="0">
              <a:solidFill>
                <a:prstClr val="black"/>
              </a:solidFill>
            </a:endParaRPr>
          </a:p>
          <a:p>
            <a:pPr marL="0" indent="0">
              <a:lnSpc>
                <a:spcPct val="100000"/>
              </a:lnSpc>
              <a:spcBef>
                <a:spcPts val="0"/>
              </a:spcBef>
              <a:buNone/>
              <a:defRPr/>
            </a:pPr>
            <a:endParaRPr lang="nb-NO" sz="2000" b="1" dirty="0">
              <a:solidFill>
                <a:prstClr val="black"/>
              </a:solidFill>
            </a:endParaRPr>
          </a:p>
          <a:p>
            <a:pPr>
              <a:lnSpc>
                <a:spcPct val="100000"/>
              </a:lnSpc>
              <a:spcBef>
                <a:spcPts val="0"/>
              </a:spcBef>
              <a:defRPr/>
            </a:pPr>
            <a:endParaRPr lang="nb-NO" sz="2000" dirty="0">
              <a:solidFill>
                <a:prstClr val="black"/>
              </a:solidFill>
            </a:endParaRPr>
          </a:p>
          <a:p>
            <a:pPr>
              <a:lnSpc>
                <a:spcPct val="100000"/>
              </a:lnSpc>
              <a:spcBef>
                <a:spcPts val="0"/>
              </a:spcBef>
              <a:defRPr/>
            </a:pPr>
            <a:endParaRPr lang="nb-NO" sz="2000" dirty="0">
              <a:solidFill>
                <a:prstClr val="black"/>
              </a:solidFill>
            </a:endParaRPr>
          </a:p>
          <a:p>
            <a:pPr>
              <a:lnSpc>
                <a:spcPct val="100000"/>
              </a:lnSpc>
              <a:spcBef>
                <a:spcPts val="0"/>
              </a:spcBef>
              <a:defRPr/>
            </a:pPr>
            <a:endParaRPr lang="nb-NO" sz="2000" dirty="0">
              <a:solidFill>
                <a:prstClr val="black"/>
              </a:solidFill>
            </a:endParaRPr>
          </a:p>
          <a:p>
            <a:pPr>
              <a:lnSpc>
                <a:spcPct val="100000"/>
              </a:lnSpc>
              <a:spcBef>
                <a:spcPts val="0"/>
              </a:spcBef>
              <a:defRPr/>
            </a:pPr>
            <a:endParaRPr lang="nb-NO" sz="2000" dirty="0">
              <a:solidFill>
                <a:prstClr val="black"/>
              </a:solidFill>
            </a:endParaRPr>
          </a:p>
          <a:p>
            <a:pPr>
              <a:lnSpc>
                <a:spcPct val="100000"/>
              </a:lnSpc>
              <a:spcBef>
                <a:spcPts val="0"/>
              </a:spcBef>
              <a:defRPr/>
            </a:pPr>
            <a:endParaRPr lang="nb-NO" sz="2000" dirty="0">
              <a:solidFill>
                <a:prstClr val="black"/>
              </a:solidFill>
            </a:endParaRPr>
          </a:p>
          <a:p>
            <a:endParaRPr lang="nb-NO" dirty="0"/>
          </a:p>
        </p:txBody>
      </p:sp>
      <p:sp>
        <p:nvSpPr>
          <p:cNvPr id="5" name="Tittel 1">
            <a:extLst>
              <a:ext uri="{FF2B5EF4-FFF2-40B4-BE49-F238E27FC236}">
                <a16:creationId xmlns:a16="http://schemas.microsoft.com/office/drawing/2014/main" id="{60279B51-1E9A-4E9D-B18B-0E610CA80B16}"/>
              </a:ext>
            </a:extLst>
          </p:cNvPr>
          <p:cNvSpPr>
            <a:spLocks noGrp="1"/>
          </p:cNvSpPr>
          <p:nvPr>
            <p:ph type="title"/>
          </p:nvPr>
        </p:nvSpPr>
        <p:spPr>
          <a:xfrm>
            <a:off x="0" y="-1"/>
            <a:ext cx="9144000" cy="1325563"/>
          </a:xfrm>
          <a:solidFill>
            <a:schemeClr val="tx1"/>
          </a:solidFill>
        </p:spPr>
        <p:txBody>
          <a:bodyPr>
            <a:normAutofit/>
          </a:bodyPr>
          <a:lstStyle/>
          <a:p>
            <a:pPr algn="ctr"/>
            <a:r>
              <a:rPr lang="nb-NO" sz="2800" b="1" dirty="0">
                <a:solidFill>
                  <a:schemeClr val="bg1"/>
                </a:solidFill>
              </a:rPr>
              <a:t> IDENTITET </a:t>
            </a:r>
            <a:br>
              <a:rPr lang="nb-NO" sz="2800" b="1" dirty="0">
                <a:solidFill>
                  <a:schemeClr val="bg1"/>
                </a:solidFill>
              </a:rPr>
            </a:br>
            <a:r>
              <a:rPr lang="nb-NO" sz="2800" b="1" dirty="0">
                <a:solidFill>
                  <a:schemeClr val="bg1"/>
                </a:solidFill>
              </a:rPr>
              <a:t>«I ALT VI GJØR»</a:t>
            </a:r>
          </a:p>
        </p:txBody>
      </p:sp>
    </p:spTree>
    <p:extLst>
      <p:ext uri="{BB962C8B-B14F-4D97-AF65-F5344CB8AC3E}">
        <p14:creationId xmlns:p14="http://schemas.microsoft.com/office/powerpoint/2010/main" val="12084880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342466"/>
            <a:ext cx="9144000" cy="1023512"/>
          </a:xfrm>
          <a:prstGeom prst="rect">
            <a:avLst/>
          </a:prstGeom>
          <a:solidFill>
            <a:schemeClr val="tx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dirty="0">
              <a:solidFill>
                <a:prstClr val="white"/>
              </a:solidFill>
            </a:endParaRPr>
          </a:p>
          <a:p>
            <a:pPr algn="ctr">
              <a:defRPr/>
            </a:pPr>
            <a:r>
              <a:rPr lang="nb-NO" sz="2800" cap="all" dirty="0">
                <a:solidFill>
                  <a:prstClr val="white"/>
                </a:solidFill>
              </a:rPr>
              <a:t>KARTLEGGING-spillersamtale </a:t>
            </a:r>
          </a:p>
        </p:txBody>
      </p:sp>
      <p:graphicFrame>
        <p:nvGraphicFramePr>
          <p:cNvPr id="2" name="Tabell 1">
            <a:extLst>
              <a:ext uri="{FF2B5EF4-FFF2-40B4-BE49-F238E27FC236}">
                <a16:creationId xmlns:a16="http://schemas.microsoft.com/office/drawing/2014/main" id="{8A7DCB21-8BEB-460B-80E2-73A02D8F379C}"/>
              </a:ext>
            </a:extLst>
          </p:cNvPr>
          <p:cNvGraphicFramePr>
            <a:graphicFrameLocks noGrp="1"/>
          </p:cNvGraphicFramePr>
          <p:nvPr/>
        </p:nvGraphicFramePr>
        <p:xfrm>
          <a:off x="5" y="681046"/>
          <a:ext cx="9144000" cy="6176950"/>
        </p:xfrm>
        <a:graphic>
          <a:graphicData uri="http://schemas.openxmlformats.org/drawingml/2006/table">
            <a:tbl>
              <a:tblPr/>
              <a:tblGrid>
                <a:gridCol w="694766">
                  <a:extLst>
                    <a:ext uri="{9D8B030D-6E8A-4147-A177-3AD203B41FA5}">
                      <a16:colId xmlns:a16="http://schemas.microsoft.com/office/drawing/2014/main" val="1695619386"/>
                    </a:ext>
                  </a:extLst>
                </a:gridCol>
                <a:gridCol w="4280647">
                  <a:extLst>
                    <a:ext uri="{9D8B030D-6E8A-4147-A177-3AD203B41FA5}">
                      <a16:colId xmlns:a16="http://schemas.microsoft.com/office/drawing/2014/main" val="2413816806"/>
                    </a:ext>
                  </a:extLst>
                </a:gridCol>
                <a:gridCol w="1389529">
                  <a:extLst>
                    <a:ext uri="{9D8B030D-6E8A-4147-A177-3AD203B41FA5}">
                      <a16:colId xmlns:a16="http://schemas.microsoft.com/office/drawing/2014/main" val="501060284"/>
                    </a:ext>
                  </a:extLst>
                </a:gridCol>
                <a:gridCol w="1389529">
                  <a:extLst>
                    <a:ext uri="{9D8B030D-6E8A-4147-A177-3AD203B41FA5}">
                      <a16:colId xmlns:a16="http://schemas.microsoft.com/office/drawing/2014/main" val="3363708141"/>
                    </a:ext>
                  </a:extLst>
                </a:gridCol>
                <a:gridCol w="1389529">
                  <a:extLst>
                    <a:ext uri="{9D8B030D-6E8A-4147-A177-3AD203B41FA5}">
                      <a16:colId xmlns:a16="http://schemas.microsoft.com/office/drawing/2014/main" val="3988483638"/>
                    </a:ext>
                  </a:extLst>
                </a:gridCol>
              </a:tblGrid>
              <a:tr h="247078">
                <a:tc>
                  <a:txBody>
                    <a:bodyPr/>
                    <a:lstStyle/>
                    <a:p>
                      <a:pPr algn="ctr" fontAlgn="b"/>
                      <a:r>
                        <a:rPr lang="nb-NO" sz="1400" b="0" i="0" u="none" strike="noStrike" dirty="0">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FFFFFF"/>
                          </a:solidFill>
                          <a:effectLst/>
                          <a:latin typeface="Calibri" panose="020F0502020204030204" pitchFamily="34" charset="0"/>
                        </a:rPr>
                        <a:t>Pasninger</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b-NO" sz="1100" b="0" i="0" u="none" strike="noStrike" dirty="0">
                          <a:solidFill>
                            <a:srgbClr val="000000"/>
                          </a:solidFill>
                          <a:effectLst/>
                          <a:latin typeface="Calibri" panose="020F0502020204030204" pitchFamily="34" charset="0"/>
                        </a:rPr>
                        <a:t>Utøver 1-10</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nb-NO" sz="1100" b="0" i="0" u="none" strike="noStrike" dirty="0">
                          <a:solidFill>
                            <a:srgbClr val="000000"/>
                          </a:solidFill>
                          <a:effectLst/>
                          <a:latin typeface="Calibri" panose="020F0502020204030204" pitchFamily="34" charset="0"/>
                        </a:rPr>
                        <a:t>Trener/spillerutvikler 1-10                    Gap</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nb-NO"/>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6370585"/>
                  </a:ext>
                </a:extLst>
              </a:tr>
              <a:tr h="247078">
                <a:tc>
                  <a:txBody>
                    <a:bodyPr/>
                    <a:lstStyle/>
                    <a:p>
                      <a:pPr algn="ctr" fontAlgn="b"/>
                      <a:r>
                        <a:rPr lang="nb-NO" sz="1400" b="0" i="0" u="none" strike="noStrike">
                          <a:solidFill>
                            <a:srgbClr val="000000"/>
                          </a:solidFill>
                          <a:effectLst/>
                          <a:latin typeface="Calibri" panose="020F0502020204030204" pitchFamily="34" charset="0"/>
                        </a:rPr>
                        <a:t>31</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dirty="0">
                          <a:solidFill>
                            <a:srgbClr val="000000"/>
                          </a:solidFill>
                          <a:effectLst/>
                          <a:latin typeface="Calibri" panose="020F0502020204030204" pitchFamily="34" charset="0"/>
                        </a:rPr>
                        <a:t>Innside pasning kort</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nb-NO" sz="11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dirty="0">
                          <a:solidFill>
                            <a:srgbClr val="000000"/>
                          </a:solidFill>
                          <a:effectLst/>
                          <a:latin typeface="Calibri" panose="020F0502020204030204" pitchFamily="34" charset="0"/>
                        </a:rPr>
                        <a:t> </a:t>
                      </a: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nb-NO" sz="1100" b="0" i="0" u="none" strike="noStrike" dirty="0">
                        <a:solidFill>
                          <a:srgbClr val="000000"/>
                        </a:solidFill>
                        <a:effectLst/>
                        <a:latin typeface="Calibri" panose="020F0502020204030204" pitchFamily="34" charset="0"/>
                      </a:endParaRPr>
                    </a:p>
                  </a:txBody>
                  <a:tcPr marL="3885" marR="3885" marT="51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0964153"/>
                  </a:ext>
                </a:extLst>
              </a:tr>
              <a:tr h="247078">
                <a:tc>
                  <a:txBody>
                    <a:bodyPr/>
                    <a:lstStyle/>
                    <a:p>
                      <a:pPr algn="ctr" fontAlgn="b"/>
                      <a:r>
                        <a:rPr lang="nb-NO" sz="1400" b="0" i="0" u="none" strike="noStrike">
                          <a:solidFill>
                            <a:srgbClr val="000000"/>
                          </a:solidFill>
                          <a:effectLst/>
                          <a:latin typeface="Calibri" panose="020F0502020204030204" pitchFamily="34" charset="0"/>
                        </a:rPr>
                        <a:t>32</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dirty="0">
                          <a:solidFill>
                            <a:srgbClr val="000000"/>
                          </a:solidFill>
                          <a:effectLst/>
                          <a:latin typeface="Calibri" panose="020F0502020204030204" pitchFamily="34" charset="0"/>
                        </a:rPr>
                        <a:t>Innside pasninger lang</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9512244"/>
                  </a:ext>
                </a:extLst>
              </a:tr>
              <a:tr h="247078">
                <a:tc>
                  <a:txBody>
                    <a:bodyPr/>
                    <a:lstStyle/>
                    <a:p>
                      <a:pPr algn="ctr" fontAlgn="b"/>
                      <a:r>
                        <a:rPr lang="nb-NO" sz="1400" b="0" i="0" u="none" strike="noStrike">
                          <a:solidFill>
                            <a:srgbClr val="000000"/>
                          </a:solidFill>
                          <a:effectLst/>
                          <a:latin typeface="Calibri" panose="020F0502020204030204" pitchFamily="34" charset="0"/>
                        </a:rPr>
                        <a:t>33</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Vristpassning</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5759992"/>
                  </a:ext>
                </a:extLst>
              </a:tr>
              <a:tr h="247078">
                <a:tc>
                  <a:txBody>
                    <a:bodyPr/>
                    <a:lstStyle/>
                    <a:p>
                      <a:pPr algn="ctr" fontAlgn="b"/>
                      <a:r>
                        <a:rPr lang="nb-NO" sz="1400" b="0" i="0" u="none" strike="noStrike">
                          <a:solidFill>
                            <a:srgbClr val="000000"/>
                          </a:solidFill>
                          <a:effectLst/>
                          <a:latin typeface="Calibri" panose="020F0502020204030204" pitchFamily="34" charset="0"/>
                        </a:rPr>
                        <a:t>34</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Halvt liggende vristpasninger</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1368169"/>
                  </a:ext>
                </a:extLst>
              </a:tr>
              <a:tr h="247078">
                <a:tc>
                  <a:txBody>
                    <a:bodyPr/>
                    <a:lstStyle/>
                    <a:p>
                      <a:pPr algn="ctr" fontAlgn="b"/>
                      <a:r>
                        <a:rPr lang="nb-NO" sz="1400" b="0" i="0" u="none" strike="noStrike">
                          <a:solidFill>
                            <a:srgbClr val="000000"/>
                          </a:solidFill>
                          <a:effectLst/>
                          <a:latin typeface="Calibri" panose="020F0502020204030204" pitchFamily="34" charset="0"/>
                        </a:rPr>
                        <a:t>35</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dirty="0">
                          <a:solidFill>
                            <a:srgbClr val="000000"/>
                          </a:solidFill>
                          <a:effectLst/>
                          <a:latin typeface="Calibri" panose="020F0502020204030204" pitchFamily="34" charset="0"/>
                        </a:rPr>
                        <a:t>Innlegg</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dirty="0">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0699739"/>
                  </a:ext>
                </a:extLst>
              </a:tr>
              <a:tr h="247078">
                <a:tc>
                  <a:txBody>
                    <a:bodyPr/>
                    <a:lstStyle/>
                    <a:p>
                      <a:pPr algn="ctr" fontAlgn="b"/>
                      <a:r>
                        <a:rPr lang="nb-NO" sz="1400" b="0" i="0" u="none" strike="noStrike">
                          <a:solidFill>
                            <a:srgbClr val="000000"/>
                          </a:solidFill>
                          <a:effectLst/>
                          <a:latin typeface="Calibri" panose="020F0502020204030204" pitchFamily="34" charset="0"/>
                        </a:rPr>
                        <a:t>36</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Corner</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4938622"/>
                  </a:ext>
                </a:extLst>
              </a:tr>
              <a:tr h="247078">
                <a:tc>
                  <a:txBody>
                    <a:bodyPr/>
                    <a:lstStyle/>
                    <a:p>
                      <a:pPr algn="ctr" fontAlgn="b"/>
                      <a:r>
                        <a:rPr lang="nb-NO" sz="1400" b="0" i="0" u="none" strike="noStrike">
                          <a:solidFill>
                            <a:srgbClr val="000000"/>
                          </a:solidFill>
                          <a:effectLst/>
                          <a:latin typeface="Calibri" panose="020F0502020204030204" pitchFamily="34" charset="0"/>
                        </a:rPr>
                        <a:t>37</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Innkast</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7503425"/>
                  </a:ext>
                </a:extLst>
              </a:tr>
              <a:tr h="247078">
                <a:tc>
                  <a:txBody>
                    <a:bodyPr/>
                    <a:lstStyle/>
                    <a:p>
                      <a:pPr algn="ctr" fontAlgn="b"/>
                      <a:r>
                        <a:rPr lang="nb-NO" sz="1400" b="0" i="0" u="none" strike="noStrike">
                          <a:solidFill>
                            <a:srgbClr val="000000"/>
                          </a:solidFill>
                          <a:effectLst/>
                          <a:latin typeface="Calibri" panose="020F0502020204030204" pitchFamily="34" charset="0"/>
                        </a:rPr>
                        <a:t>38</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dirty="0">
                          <a:solidFill>
                            <a:srgbClr val="000000"/>
                          </a:solidFill>
                          <a:effectLst/>
                          <a:latin typeface="Calibri" panose="020F0502020204030204" pitchFamily="34" charset="0"/>
                        </a:rPr>
                        <a:t>Kamuflering av pasning</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15381"/>
                  </a:ext>
                </a:extLst>
              </a:tr>
              <a:tr h="247078">
                <a:tc>
                  <a:txBody>
                    <a:bodyPr/>
                    <a:lstStyle/>
                    <a:p>
                      <a:pPr algn="ctr" fontAlgn="b"/>
                      <a:r>
                        <a:rPr lang="nb-NO" sz="1400" b="0" i="0" u="none" strike="noStrike">
                          <a:solidFill>
                            <a:srgbClr val="000000"/>
                          </a:solidFill>
                          <a:effectLst/>
                          <a:latin typeface="Calibri" panose="020F0502020204030204" pitchFamily="34" charset="0"/>
                        </a:rPr>
                        <a:t>39</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Chip-pasning</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885400"/>
                  </a:ext>
                </a:extLst>
              </a:tr>
              <a:tr h="247078">
                <a:tc>
                  <a:txBody>
                    <a:bodyPr/>
                    <a:lstStyle/>
                    <a:p>
                      <a:pPr algn="ctr" fontAlgn="b"/>
                      <a:r>
                        <a:rPr lang="nb-NO" sz="1400" b="0" i="0" u="none" strike="noStrike">
                          <a:solidFill>
                            <a:srgbClr val="000000"/>
                          </a:solidFill>
                          <a:effectLst/>
                          <a:latin typeface="Calibri" panose="020F0502020204030204" pitchFamily="34" charset="0"/>
                        </a:rPr>
                        <a:t>40</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Stuss/Flikk</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dirty="0">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94841"/>
                  </a:ext>
                </a:extLst>
              </a:tr>
              <a:tr h="247078">
                <a:tc>
                  <a:txBody>
                    <a:bodyPr/>
                    <a:lstStyle/>
                    <a:p>
                      <a:pPr algn="ctr" fontAlgn="b"/>
                      <a:r>
                        <a:rPr lang="nb-NO" sz="1400" b="0" i="0" u="none" strike="noStrike">
                          <a:solidFill>
                            <a:srgbClr val="000000"/>
                          </a:solidFill>
                          <a:effectLst/>
                          <a:latin typeface="Calibri" panose="020F0502020204030204" pitchFamily="34" charset="0"/>
                        </a:rPr>
                        <a:t>41</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Hælpasning</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7111282"/>
                  </a:ext>
                </a:extLst>
              </a:tr>
              <a:tr h="247078">
                <a:tc>
                  <a:txBody>
                    <a:bodyPr/>
                    <a:lstStyle/>
                    <a:p>
                      <a:pPr algn="ctr" fontAlgn="b"/>
                      <a:r>
                        <a:rPr lang="nb-NO" sz="14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FFFFFF"/>
                          </a:solidFill>
                          <a:effectLst/>
                          <a:latin typeface="Calibri" panose="020F0502020204030204" pitchFamily="34" charset="0"/>
                        </a:rPr>
                        <a:t>Hodespill</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4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6499109"/>
                  </a:ext>
                </a:extLst>
              </a:tr>
              <a:tr h="247078">
                <a:tc>
                  <a:txBody>
                    <a:bodyPr/>
                    <a:lstStyle/>
                    <a:p>
                      <a:pPr algn="ctr" fontAlgn="b"/>
                      <a:r>
                        <a:rPr lang="nb-NO" sz="1400" b="0" i="0" u="none" strike="noStrike">
                          <a:solidFill>
                            <a:srgbClr val="000000"/>
                          </a:solidFill>
                          <a:effectLst/>
                          <a:latin typeface="Calibri" panose="020F0502020204030204" pitchFamily="34" charset="0"/>
                        </a:rPr>
                        <a:t>42</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dirty="0" err="1">
                          <a:solidFill>
                            <a:srgbClr val="000000"/>
                          </a:solidFill>
                          <a:effectLst/>
                          <a:latin typeface="Calibri" panose="020F0502020204030204" pitchFamily="34" charset="0"/>
                        </a:rPr>
                        <a:t>Bakoverstuss</a:t>
                      </a:r>
                      <a:endParaRPr lang="nb-NO" sz="1400" b="0" i="0" u="none" strike="noStrike" dirty="0">
                        <a:solidFill>
                          <a:srgbClr val="000000"/>
                        </a:solidFill>
                        <a:effectLst/>
                        <a:latin typeface="Calibri" panose="020F0502020204030204" pitchFamily="34" charset="0"/>
                      </a:endParaRP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dirty="0">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2794073"/>
                  </a:ext>
                </a:extLst>
              </a:tr>
              <a:tr h="247078">
                <a:tc>
                  <a:txBody>
                    <a:bodyPr/>
                    <a:lstStyle/>
                    <a:p>
                      <a:pPr algn="ctr" fontAlgn="b"/>
                      <a:r>
                        <a:rPr lang="nb-NO" sz="1400" b="0" i="0" u="none" strike="noStrike">
                          <a:solidFill>
                            <a:srgbClr val="000000"/>
                          </a:solidFill>
                          <a:effectLst/>
                          <a:latin typeface="Calibri" panose="020F0502020204030204" pitchFamily="34" charset="0"/>
                        </a:rPr>
                        <a:t>43</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dirty="0">
                          <a:solidFill>
                            <a:srgbClr val="000000"/>
                          </a:solidFill>
                          <a:effectLst/>
                          <a:latin typeface="Calibri" panose="020F0502020204030204" pitchFamily="34" charset="0"/>
                        </a:rPr>
                        <a:t>Vinklet hodepasning</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6571660"/>
                  </a:ext>
                </a:extLst>
              </a:tr>
              <a:tr h="247078">
                <a:tc>
                  <a:txBody>
                    <a:bodyPr/>
                    <a:lstStyle/>
                    <a:p>
                      <a:pPr algn="ctr" fontAlgn="b"/>
                      <a:r>
                        <a:rPr lang="nb-NO" sz="1400" b="0" i="0" u="none" strike="noStrike">
                          <a:solidFill>
                            <a:srgbClr val="000000"/>
                          </a:solidFill>
                          <a:effectLst/>
                          <a:latin typeface="Calibri" panose="020F0502020204030204" pitchFamily="34" charset="0"/>
                        </a:rPr>
                        <a:t>44</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dirty="0">
                          <a:solidFill>
                            <a:srgbClr val="000000"/>
                          </a:solidFill>
                          <a:effectLst/>
                          <a:latin typeface="Calibri" panose="020F0502020204030204" pitchFamily="34" charset="0"/>
                        </a:rPr>
                        <a:t>Hodeklarering</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dirty="0">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9312890"/>
                  </a:ext>
                </a:extLst>
              </a:tr>
              <a:tr h="247078">
                <a:tc>
                  <a:txBody>
                    <a:bodyPr/>
                    <a:lstStyle/>
                    <a:p>
                      <a:pPr algn="ctr" fontAlgn="b"/>
                      <a:r>
                        <a:rPr lang="nb-NO" sz="1400" b="0" i="0" u="none" strike="noStrike">
                          <a:solidFill>
                            <a:srgbClr val="000000"/>
                          </a:solidFill>
                          <a:effectLst/>
                          <a:latin typeface="Calibri" panose="020F0502020204030204" pitchFamily="34" charset="0"/>
                        </a:rPr>
                        <a:t>45</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Høye baller</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dirty="0">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4546067"/>
                  </a:ext>
                </a:extLst>
              </a:tr>
              <a:tr h="247078">
                <a:tc>
                  <a:txBody>
                    <a:bodyPr/>
                    <a:lstStyle/>
                    <a:p>
                      <a:pPr algn="ctr" fontAlgn="b"/>
                      <a:r>
                        <a:rPr lang="nb-NO" sz="1400" b="0" i="0" u="none" strike="noStrike">
                          <a:solidFill>
                            <a:srgbClr val="000000"/>
                          </a:solidFill>
                          <a:effectLst/>
                          <a:latin typeface="Calibri" panose="020F0502020204030204" pitchFamily="34" charset="0"/>
                        </a:rPr>
                        <a:t>46</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Hodedueller</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0721117"/>
                  </a:ext>
                </a:extLst>
              </a:tr>
              <a:tr h="247078">
                <a:tc>
                  <a:txBody>
                    <a:bodyPr/>
                    <a:lstStyle/>
                    <a:p>
                      <a:pPr algn="ctr" fontAlgn="b"/>
                      <a:r>
                        <a:rPr lang="nb-NO" sz="1400" b="0" i="0" u="none" strike="noStrike">
                          <a:solidFill>
                            <a:srgbClr val="000000"/>
                          </a:solidFill>
                          <a:effectLst/>
                          <a:latin typeface="Calibri" panose="020F0502020204030204" pitchFamily="34" charset="0"/>
                        </a:rPr>
                        <a:t>47</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Scoringsferdighet hodet</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1989669"/>
                  </a:ext>
                </a:extLst>
              </a:tr>
              <a:tr h="247078">
                <a:tc>
                  <a:txBody>
                    <a:bodyPr/>
                    <a:lstStyle/>
                    <a:p>
                      <a:pPr algn="ctr" fontAlgn="b"/>
                      <a:r>
                        <a:rPr lang="nb-NO" sz="14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FFFFFF"/>
                          </a:solidFill>
                          <a:effectLst/>
                          <a:latin typeface="Calibri" panose="020F0502020204030204" pitchFamily="34" charset="0"/>
                        </a:rPr>
                        <a:t>Div</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4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095803"/>
                  </a:ext>
                </a:extLst>
              </a:tr>
              <a:tr h="247078">
                <a:tc>
                  <a:txBody>
                    <a:bodyPr/>
                    <a:lstStyle/>
                    <a:p>
                      <a:pPr algn="ctr" fontAlgn="b"/>
                      <a:r>
                        <a:rPr lang="nb-NO" sz="1400" b="0" i="0" u="none" strike="noStrike">
                          <a:solidFill>
                            <a:srgbClr val="000000"/>
                          </a:solidFill>
                          <a:effectLst/>
                          <a:latin typeface="Calibri" panose="020F0502020204030204" pitchFamily="34" charset="0"/>
                        </a:rPr>
                        <a:t>48</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1v1 defensivt</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474623"/>
                  </a:ext>
                </a:extLst>
              </a:tr>
              <a:tr h="247078">
                <a:tc>
                  <a:txBody>
                    <a:bodyPr/>
                    <a:lstStyle/>
                    <a:p>
                      <a:pPr algn="ctr" fontAlgn="b"/>
                      <a:r>
                        <a:rPr lang="nb-NO" sz="1400" b="0" i="0" u="none" strike="noStrike">
                          <a:solidFill>
                            <a:srgbClr val="000000"/>
                          </a:solidFill>
                          <a:effectLst/>
                          <a:latin typeface="Calibri" panose="020F0502020204030204" pitchFamily="34" charset="0"/>
                        </a:rPr>
                        <a:t>49</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dirty="0">
                          <a:solidFill>
                            <a:srgbClr val="000000"/>
                          </a:solidFill>
                          <a:effectLst/>
                          <a:latin typeface="Calibri" panose="020F0502020204030204" pitchFamily="34" charset="0"/>
                        </a:rPr>
                        <a:t>2 forsvarer-3. forsvarer</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580144"/>
                  </a:ext>
                </a:extLst>
              </a:tr>
              <a:tr h="247078">
                <a:tc>
                  <a:txBody>
                    <a:bodyPr/>
                    <a:lstStyle/>
                    <a:p>
                      <a:pPr algn="ctr" fontAlgn="b"/>
                      <a:r>
                        <a:rPr lang="nb-NO" sz="1400" b="0" i="0" u="none" strike="noStrike">
                          <a:solidFill>
                            <a:srgbClr val="000000"/>
                          </a:solidFill>
                          <a:effectLst/>
                          <a:latin typeface="Calibri" panose="020F0502020204030204" pitchFamily="34" charset="0"/>
                        </a:rPr>
                        <a:t>50</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dirty="0">
                          <a:solidFill>
                            <a:srgbClr val="000000"/>
                          </a:solidFill>
                          <a:effectLst/>
                          <a:latin typeface="Calibri" panose="020F0502020204030204" pitchFamily="34" charset="0"/>
                        </a:rPr>
                        <a:t>Bevegelse uten ball</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dirty="0">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5031828"/>
                  </a:ext>
                </a:extLst>
              </a:tr>
              <a:tr h="247078">
                <a:tc>
                  <a:txBody>
                    <a:bodyPr/>
                    <a:lstStyle/>
                    <a:p>
                      <a:pPr algn="ctr" fontAlgn="b"/>
                      <a:r>
                        <a:rPr lang="nb-NO" sz="1400" b="0" i="0" u="none" strike="noStrike">
                          <a:solidFill>
                            <a:srgbClr val="000000"/>
                          </a:solidFill>
                          <a:effectLst/>
                          <a:latin typeface="Calibri" panose="020F0502020204030204" pitchFamily="34" charset="0"/>
                        </a:rPr>
                        <a:t>51</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1.-berøring</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dirty="0">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4571612"/>
                  </a:ext>
                </a:extLst>
              </a:tr>
              <a:tr h="247078">
                <a:tc>
                  <a:txBody>
                    <a:bodyPr/>
                    <a:lstStyle/>
                    <a:p>
                      <a:pPr algn="ctr" fontAlgn="b"/>
                      <a:r>
                        <a:rPr lang="nb-NO" sz="1400" b="0" i="0" u="none" strike="noStrike">
                          <a:solidFill>
                            <a:srgbClr val="000000"/>
                          </a:solidFill>
                          <a:effectLst/>
                          <a:latin typeface="Calibri" panose="020F0502020204030204" pitchFamily="34" charset="0"/>
                        </a:rPr>
                        <a:t>52</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Visuelle søk</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dirty="0">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dirty="0">
                          <a:solidFill>
                            <a:srgbClr val="000000"/>
                          </a:solidFill>
                          <a:effectLst/>
                          <a:latin typeface="Calibri" panose="020F0502020204030204" pitchFamily="34" charset="0"/>
                        </a:rPr>
                        <a:t> </a:t>
                      </a:r>
                    </a:p>
                  </a:txBody>
                  <a:tcPr marL="5439" marR="5439" marT="7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404381"/>
                  </a:ext>
                </a:extLst>
              </a:tr>
            </a:tbl>
          </a:graphicData>
        </a:graphic>
      </p:graphicFrame>
    </p:spTree>
    <p:extLst>
      <p:ext uri="{BB962C8B-B14F-4D97-AF65-F5344CB8AC3E}">
        <p14:creationId xmlns:p14="http://schemas.microsoft.com/office/powerpoint/2010/main" val="15330211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20329" y="1282390"/>
            <a:ext cx="3366667" cy="296838"/>
          </a:xfrm>
        </p:spPr>
        <p:txBody>
          <a:bodyPr>
            <a:normAutofit fontScale="90000"/>
          </a:bodyPr>
          <a:lstStyle/>
          <a:p>
            <a:pPr algn="l"/>
            <a:r>
              <a:rPr lang="nb-NO" sz="2800" b="1" dirty="0"/>
              <a:t>         UTVIKLINGSMÅL</a:t>
            </a:r>
            <a:r>
              <a:rPr lang="nb-NO" sz="4000" b="1" dirty="0"/>
              <a:t>  </a:t>
            </a:r>
            <a:br>
              <a:rPr lang="nb-NO" sz="4000" b="1" dirty="0"/>
            </a:br>
            <a:r>
              <a:rPr lang="nb-NO" sz="1600" b="1" dirty="0"/>
              <a:t>Navn:</a:t>
            </a:r>
            <a:br>
              <a:rPr lang="nb-NO" sz="1600" b="1" dirty="0"/>
            </a:br>
            <a:r>
              <a:rPr lang="nb-NO" sz="1600" b="1" dirty="0"/>
              <a:t>Posisjon:’</a:t>
            </a:r>
            <a:br>
              <a:rPr lang="nb-NO" sz="1600" b="1" dirty="0"/>
            </a:br>
            <a:r>
              <a:rPr lang="nb-NO" sz="1600" b="1" dirty="0"/>
              <a:t>Alder:</a:t>
            </a:r>
            <a:br>
              <a:rPr lang="nb-NO" sz="1600" b="1" dirty="0"/>
            </a:br>
            <a:br>
              <a:rPr lang="nb-NO" sz="4000" b="1" dirty="0"/>
            </a:br>
            <a:br>
              <a:rPr lang="nb-NO" sz="4000" b="1" dirty="0"/>
            </a:br>
            <a:endParaRPr lang="nb-NO" sz="4000" b="1" dirty="0"/>
          </a:p>
        </p:txBody>
      </p:sp>
      <p:pic>
        <p:nvPicPr>
          <p:cNvPr id="4" name="Plassholder for innhold 3"/>
          <p:cNvPicPr>
            <a:picLocks noGrp="1" noChangeAspect="1"/>
          </p:cNvPicPr>
          <p:nvPr>
            <p:ph idx="1"/>
          </p:nvPr>
        </p:nvPicPr>
        <p:blipFill>
          <a:blip r:embed="rId2"/>
          <a:stretch>
            <a:fillRect/>
          </a:stretch>
        </p:blipFill>
        <p:spPr>
          <a:xfrm>
            <a:off x="70265" y="37957"/>
            <a:ext cx="1569351" cy="1923601"/>
          </a:xfrm>
          <a:prstGeom prst="rect">
            <a:avLst/>
          </a:prstGeom>
        </p:spPr>
      </p:pic>
      <p:graphicFrame>
        <p:nvGraphicFramePr>
          <p:cNvPr id="6" name="Table 12"/>
          <p:cNvGraphicFramePr>
            <a:graphicFrameLocks noGrp="1"/>
          </p:cNvGraphicFramePr>
          <p:nvPr/>
        </p:nvGraphicFramePr>
        <p:xfrm>
          <a:off x="6" y="2024043"/>
          <a:ext cx="3019193" cy="4777079"/>
        </p:xfrm>
        <a:graphic>
          <a:graphicData uri="http://schemas.openxmlformats.org/drawingml/2006/table">
            <a:tbl>
              <a:tblPr firstRow="1" bandRow="1">
                <a:tableStyleId>{69C7853C-536D-4A76-A0AE-DD22124D55A5}</a:tableStyleId>
              </a:tblPr>
              <a:tblGrid>
                <a:gridCol w="3019193">
                  <a:extLst>
                    <a:ext uri="{9D8B030D-6E8A-4147-A177-3AD203B41FA5}">
                      <a16:colId xmlns:a16="http://schemas.microsoft.com/office/drawing/2014/main" val="20000"/>
                    </a:ext>
                  </a:extLst>
                </a:gridCol>
              </a:tblGrid>
              <a:tr h="654173">
                <a:tc>
                  <a:txBody>
                    <a:bodyPr/>
                    <a:lstStyle/>
                    <a:p>
                      <a:pPr algn="ctr"/>
                      <a:r>
                        <a:rPr lang="en-US" sz="1800" b="1" dirty="0">
                          <a:solidFill>
                            <a:schemeClr val="tx1"/>
                          </a:solidFill>
                        </a:rPr>
                        <a:t>God </a:t>
                      </a:r>
                      <a:r>
                        <a:rPr lang="en-US" sz="1800" b="1" dirty="0" err="1">
                          <a:solidFill>
                            <a:schemeClr val="tx1"/>
                          </a:solidFill>
                        </a:rPr>
                        <a:t>på</a:t>
                      </a:r>
                      <a:endParaRPr lang="en-US" sz="1800" b="1" dirty="0">
                        <a:solidFill>
                          <a:schemeClr val="tx1"/>
                        </a:solidFill>
                      </a:endParaRPr>
                    </a:p>
                  </a:txBody>
                  <a:tcPr marL="68580" marR="68580" marT="60960" marB="60960" anchor="ctr">
                    <a:solidFill>
                      <a:schemeClr val="bg1">
                        <a:lumMod val="85000"/>
                      </a:schemeClr>
                    </a:solidFill>
                  </a:tcPr>
                </a:tc>
                <a:extLst>
                  <a:ext uri="{0D108BD9-81ED-4DB2-BD59-A6C34878D82A}">
                    <a16:rowId xmlns:a16="http://schemas.microsoft.com/office/drawing/2014/main" val="10000"/>
                  </a:ext>
                </a:extLst>
              </a:tr>
              <a:tr h="1413713">
                <a:tc>
                  <a:txBody>
                    <a:bodyPr/>
                    <a:lstStyle/>
                    <a:p>
                      <a:pPr algn="l"/>
                      <a:endParaRPr lang="en-US" sz="1600" b="0" i="0" dirty="0">
                        <a:solidFill>
                          <a:schemeClr val="tx1"/>
                        </a:solidFill>
                        <a:latin typeface="Times New Roman" panose="02020603050405020304" pitchFamily="18" charset="0"/>
                        <a:cs typeface="Times New Roman" panose="02020603050405020304" pitchFamily="18" charset="0"/>
                      </a:endParaRPr>
                    </a:p>
                  </a:txBody>
                  <a:tcPr marL="68580" marR="68580" marT="60960" marB="60960" anchor="ctr">
                    <a:solidFill>
                      <a:schemeClr val="bg1">
                        <a:lumMod val="85000"/>
                      </a:schemeClr>
                    </a:solidFill>
                  </a:tcPr>
                </a:tc>
                <a:extLst>
                  <a:ext uri="{0D108BD9-81ED-4DB2-BD59-A6C34878D82A}">
                    <a16:rowId xmlns:a16="http://schemas.microsoft.com/office/drawing/2014/main" val="10001"/>
                  </a:ext>
                </a:extLst>
              </a:tr>
              <a:tr h="1363504">
                <a:tc>
                  <a:txBody>
                    <a:bodyPr/>
                    <a:lstStyle/>
                    <a:p>
                      <a:pPr algn="l"/>
                      <a:endParaRPr lang="en-US" sz="1600" b="1" i="0" baseline="0" dirty="0">
                        <a:latin typeface="Times New Roman" panose="02020603050405020304" pitchFamily="18" charset="0"/>
                        <a:cs typeface="Times New Roman" panose="02020603050405020304" pitchFamily="18" charset="0"/>
                      </a:endParaRPr>
                    </a:p>
                  </a:txBody>
                  <a:tcPr marL="68580" marR="68580" marT="60960" marB="60960" anchor="ctr">
                    <a:solidFill>
                      <a:schemeClr val="bg1">
                        <a:lumMod val="85000"/>
                      </a:schemeClr>
                    </a:solidFill>
                  </a:tcPr>
                </a:tc>
                <a:extLst>
                  <a:ext uri="{0D108BD9-81ED-4DB2-BD59-A6C34878D82A}">
                    <a16:rowId xmlns:a16="http://schemas.microsoft.com/office/drawing/2014/main" val="10002"/>
                  </a:ext>
                </a:extLst>
              </a:tr>
              <a:tr h="1345689">
                <a:tc>
                  <a:txBody>
                    <a:bodyPr/>
                    <a:lstStyle/>
                    <a:p>
                      <a:pPr algn="l"/>
                      <a:endParaRPr lang="en-US" sz="1600" b="0" i="0" dirty="0">
                        <a:latin typeface="Times New Roman" panose="02020603050405020304" pitchFamily="18" charset="0"/>
                        <a:cs typeface="Times New Roman" panose="02020603050405020304" pitchFamily="18" charset="0"/>
                      </a:endParaRPr>
                    </a:p>
                  </a:txBody>
                  <a:tcPr marL="68580" marR="68580" marT="60960" marB="60960" anchor="ctr">
                    <a:solidFill>
                      <a:schemeClr val="bg1">
                        <a:lumMod val="85000"/>
                      </a:schemeClr>
                    </a:solidFill>
                  </a:tcPr>
                </a:tc>
                <a:extLst>
                  <a:ext uri="{0D108BD9-81ED-4DB2-BD59-A6C34878D82A}">
                    <a16:rowId xmlns:a16="http://schemas.microsoft.com/office/drawing/2014/main" val="10003"/>
                  </a:ext>
                </a:extLst>
              </a:tr>
            </a:tbl>
          </a:graphicData>
        </a:graphic>
      </p:graphicFrame>
      <p:graphicFrame>
        <p:nvGraphicFramePr>
          <p:cNvPr id="7" name="Table 19"/>
          <p:cNvGraphicFramePr>
            <a:graphicFrameLocks noGrp="1"/>
          </p:cNvGraphicFramePr>
          <p:nvPr/>
        </p:nvGraphicFramePr>
        <p:xfrm>
          <a:off x="3019192" y="2024043"/>
          <a:ext cx="6124807" cy="4826765"/>
        </p:xfrm>
        <a:graphic>
          <a:graphicData uri="http://schemas.openxmlformats.org/drawingml/2006/table">
            <a:tbl>
              <a:tblPr firstRow="1" bandRow="1">
                <a:tableStyleId>{284E427A-3D55-4303-BF80-6455036E1DE7}</a:tableStyleId>
              </a:tblPr>
              <a:tblGrid>
                <a:gridCol w="3649862">
                  <a:extLst>
                    <a:ext uri="{9D8B030D-6E8A-4147-A177-3AD203B41FA5}">
                      <a16:colId xmlns:a16="http://schemas.microsoft.com/office/drawing/2014/main" val="20000"/>
                    </a:ext>
                  </a:extLst>
                </a:gridCol>
                <a:gridCol w="2474945">
                  <a:extLst>
                    <a:ext uri="{9D8B030D-6E8A-4147-A177-3AD203B41FA5}">
                      <a16:colId xmlns:a16="http://schemas.microsoft.com/office/drawing/2014/main" val="1362953759"/>
                    </a:ext>
                  </a:extLst>
                </a:gridCol>
              </a:tblGrid>
              <a:tr h="669131">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Utviklingsmål</a:t>
                      </a:r>
                      <a:endParaRPr lang="en-US" sz="2000" dirty="0">
                        <a:solidFill>
                          <a:schemeClr val="tx1"/>
                        </a:solidFill>
                        <a:latin typeface="Times New Roman" panose="02020603050405020304" pitchFamily="18" charset="0"/>
                        <a:cs typeface="Times New Roman" panose="02020603050405020304" pitchFamily="18" charset="0"/>
                      </a:endParaRPr>
                    </a:p>
                  </a:txBody>
                  <a:tcPr marL="68580" marR="68580" marT="60960" marB="60960" anchor="ctr">
                    <a:solidFill>
                      <a:schemeClr val="bg1">
                        <a:lumMod val="75000"/>
                      </a:schemeClr>
                    </a:solid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Arbeidsmåte</a:t>
                      </a:r>
                      <a:endParaRPr lang="en-US" sz="2000" dirty="0">
                        <a:solidFill>
                          <a:schemeClr val="tx1"/>
                        </a:solidFill>
                        <a:latin typeface="Times New Roman" panose="02020603050405020304" pitchFamily="18" charset="0"/>
                        <a:cs typeface="Times New Roman" panose="02020603050405020304" pitchFamily="18" charset="0"/>
                      </a:endParaRPr>
                    </a:p>
                  </a:txBody>
                  <a:tcPr marL="68580" marR="68580" marT="60960" marB="60960" anchor="ctr">
                    <a:solidFill>
                      <a:schemeClr val="bg1">
                        <a:lumMod val="65000"/>
                      </a:schemeClr>
                    </a:solidFill>
                  </a:tcPr>
                </a:tc>
                <a:extLst>
                  <a:ext uri="{0D108BD9-81ED-4DB2-BD59-A6C34878D82A}">
                    <a16:rowId xmlns:a16="http://schemas.microsoft.com/office/drawing/2014/main" val="10000"/>
                  </a:ext>
                </a:extLst>
              </a:tr>
              <a:tr h="1414434">
                <a:tc>
                  <a:txBody>
                    <a:bodyPr/>
                    <a:lstStyle/>
                    <a:p>
                      <a:pPr algn="l"/>
                      <a:endParaRPr lang="en-US" sz="1400" i="0" baseline="0" dirty="0">
                        <a:latin typeface="Times New Roman" panose="02020603050405020304" pitchFamily="18" charset="0"/>
                        <a:cs typeface="Times New Roman" panose="02020603050405020304" pitchFamily="18" charset="0"/>
                      </a:endParaRPr>
                    </a:p>
                  </a:txBody>
                  <a:tcPr marL="68580" marR="68580" marT="60960" marB="60960" anchor="ctr">
                    <a:solidFill>
                      <a:schemeClr val="bg1">
                        <a:lumMod val="75000"/>
                      </a:schemeClr>
                    </a:solidFill>
                  </a:tcPr>
                </a:tc>
                <a:tc>
                  <a:txBody>
                    <a:bodyPr/>
                    <a:lstStyle/>
                    <a:p>
                      <a:pPr algn="l"/>
                      <a:endParaRPr lang="en-US" sz="1400" i="0" baseline="0" dirty="0">
                        <a:latin typeface="Times New Roman" panose="02020603050405020304" pitchFamily="18" charset="0"/>
                        <a:cs typeface="Times New Roman" panose="02020603050405020304" pitchFamily="18" charset="0"/>
                      </a:endParaRPr>
                    </a:p>
                  </a:txBody>
                  <a:tcPr marL="68580" marR="68580" marT="60960" marB="60960" anchor="ctr">
                    <a:solidFill>
                      <a:schemeClr val="bg1">
                        <a:lumMod val="65000"/>
                      </a:schemeClr>
                    </a:solidFill>
                  </a:tcPr>
                </a:tc>
                <a:extLst>
                  <a:ext uri="{0D108BD9-81ED-4DB2-BD59-A6C34878D82A}">
                    <a16:rowId xmlns:a16="http://schemas.microsoft.com/office/drawing/2014/main" val="10001"/>
                  </a:ext>
                </a:extLst>
              </a:tr>
              <a:tr h="1420837">
                <a:tc>
                  <a:txBody>
                    <a:bodyPr/>
                    <a:lstStyle/>
                    <a:p>
                      <a:pPr algn="l"/>
                      <a:endParaRPr lang="en-US" sz="1400" b="0" i="0" baseline="0" dirty="0">
                        <a:latin typeface="Times New Roman" panose="02020603050405020304" pitchFamily="18" charset="0"/>
                        <a:cs typeface="Times New Roman" panose="02020603050405020304" pitchFamily="18" charset="0"/>
                      </a:endParaRPr>
                    </a:p>
                  </a:txBody>
                  <a:tcPr marL="68580" marR="68580" marT="60960" marB="60960" anchor="ctr">
                    <a:solidFill>
                      <a:schemeClr val="bg1">
                        <a:lumMod val="75000"/>
                      </a:schemeClr>
                    </a:solidFill>
                  </a:tcPr>
                </a:tc>
                <a:tc>
                  <a:txBody>
                    <a:bodyPr/>
                    <a:lstStyle/>
                    <a:p>
                      <a:pPr algn="l"/>
                      <a:endParaRPr lang="en-US" sz="1400" b="0" i="0" baseline="0" dirty="0">
                        <a:latin typeface="Times New Roman" panose="02020603050405020304" pitchFamily="18" charset="0"/>
                        <a:cs typeface="Times New Roman" panose="02020603050405020304" pitchFamily="18" charset="0"/>
                      </a:endParaRPr>
                    </a:p>
                  </a:txBody>
                  <a:tcPr marL="68580" marR="68580" marT="60960" marB="60960" anchor="ctr">
                    <a:solidFill>
                      <a:schemeClr val="bg1">
                        <a:lumMod val="65000"/>
                      </a:schemeClr>
                    </a:solidFill>
                  </a:tcPr>
                </a:tc>
                <a:extLst>
                  <a:ext uri="{0D108BD9-81ED-4DB2-BD59-A6C34878D82A}">
                    <a16:rowId xmlns:a16="http://schemas.microsoft.com/office/drawing/2014/main" val="10002"/>
                  </a:ext>
                </a:extLst>
              </a:tr>
              <a:tr h="1322363">
                <a:tc>
                  <a:txBody>
                    <a:bodyPr/>
                    <a:lstStyle/>
                    <a:p>
                      <a:pPr algn="l"/>
                      <a:endParaRPr lang="en-US" sz="1400" i="0" dirty="0">
                        <a:latin typeface="Times New Roman" panose="02020603050405020304" pitchFamily="18" charset="0"/>
                        <a:cs typeface="Times New Roman" panose="02020603050405020304" pitchFamily="18" charset="0"/>
                      </a:endParaRPr>
                    </a:p>
                  </a:txBody>
                  <a:tcPr marL="68580" marR="68580" marT="60960" marB="60960" anchor="ctr">
                    <a:solidFill>
                      <a:schemeClr val="bg1">
                        <a:lumMod val="75000"/>
                      </a:schemeClr>
                    </a:solidFill>
                  </a:tcPr>
                </a:tc>
                <a:tc>
                  <a:txBody>
                    <a:bodyPr/>
                    <a:lstStyle/>
                    <a:p>
                      <a:pPr algn="l"/>
                      <a:endParaRPr lang="en-US" sz="1400" i="0" dirty="0">
                        <a:latin typeface="Times New Roman" panose="02020603050405020304" pitchFamily="18" charset="0"/>
                        <a:cs typeface="Times New Roman" panose="02020603050405020304" pitchFamily="18" charset="0"/>
                      </a:endParaRPr>
                    </a:p>
                  </a:txBody>
                  <a:tcPr marL="68580" marR="68580" marT="60960" marB="60960" anchor="ctr">
                    <a:solidFill>
                      <a:schemeClr val="bg1">
                        <a:lumMod val="6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12609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9"/>
            <a:ext cx="9144000" cy="1574799"/>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3600" b="1" dirty="0">
              <a:solidFill>
                <a:prstClr val="white"/>
              </a:solidFill>
            </a:endParaRPr>
          </a:p>
          <a:p>
            <a:pPr algn="ctr">
              <a:defRPr/>
            </a:pPr>
            <a:r>
              <a:rPr lang="nb-NO" sz="2800" cap="all" dirty="0">
                <a:solidFill>
                  <a:prstClr val="white"/>
                </a:solidFill>
              </a:rPr>
              <a:t>ROLLEKRAV eldste grupper </a:t>
            </a:r>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90558"/>
            <a:ext cx="9036495" cy="5267449"/>
          </a:xfrm>
          <a:prstGeom prst="rect">
            <a:avLst/>
          </a:prstGeom>
        </p:spPr>
      </p:pic>
      <p:sp>
        <p:nvSpPr>
          <p:cNvPr id="2" name="Plassholder for bunntekst 1"/>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Tree>
    <p:extLst>
      <p:ext uri="{BB962C8B-B14F-4D97-AF65-F5344CB8AC3E}">
        <p14:creationId xmlns:p14="http://schemas.microsoft.com/office/powerpoint/2010/main" val="3448397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9528" y="-40821"/>
            <a:ext cx="9143999" cy="523220"/>
          </a:xfrm>
          <a:prstGeom prst="rect">
            <a:avLst/>
          </a:prstGeom>
          <a:solidFill>
            <a:schemeClr val="tx1"/>
          </a:solidFill>
        </p:spPr>
        <p:txBody>
          <a:bodyPr wrap="square" rtlCol="0">
            <a:spAutoFit/>
          </a:bodyPr>
          <a:lstStyle/>
          <a:p>
            <a:pPr algn="ctr">
              <a:defRPr/>
            </a:pPr>
            <a:r>
              <a:rPr lang="nb-NO" sz="2800">
                <a:solidFill>
                  <a:prstClr val="white"/>
                </a:solidFill>
              </a:rPr>
              <a:t>ONEPAGER ROLLEKRAV</a:t>
            </a:r>
          </a:p>
        </p:txBody>
      </p:sp>
      <p:graphicFrame>
        <p:nvGraphicFramePr>
          <p:cNvPr id="4" name="Tabell 3"/>
          <p:cNvGraphicFramePr>
            <a:graphicFrameLocks noGrp="1"/>
          </p:cNvGraphicFramePr>
          <p:nvPr/>
        </p:nvGraphicFramePr>
        <p:xfrm>
          <a:off x="9528" y="523221"/>
          <a:ext cx="9143999" cy="8778240"/>
        </p:xfrm>
        <a:graphic>
          <a:graphicData uri="http://schemas.openxmlformats.org/drawingml/2006/table">
            <a:tbl>
              <a:tblPr firstRow="1" bandRow="1">
                <a:tableStyleId>{073A0DAA-6AF3-43AB-8588-CEC1D06C72B9}</a:tableStyleId>
              </a:tblPr>
              <a:tblGrid>
                <a:gridCol w="1288595">
                  <a:extLst>
                    <a:ext uri="{9D8B030D-6E8A-4147-A177-3AD203B41FA5}">
                      <a16:colId xmlns:a16="http://schemas.microsoft.com/office/drawing/2014/main" val="20000"/>
                    </a:ext>
                  </a:extLst>
                </a:gridCol>
                <a:gridCol w="1316491">
                  <a:extLst>
                    <a:ext uri="{9D8B030D-6E8A-4147-A177-3AD203B41FA5}">
                      <a16:colId xmlns:a16="http://schemas.microsoft.com/office/drawing/2014/main" val="20001"/>
                    </a:ext>
                  </a:extLst>
                </a:gridCol>
                <a:gridCol w="1261382">
                  <a:extLst>
                    <a:ext uri="{9D8B030D-6E8A-4147-A177-3AD203B41FA5}">
                      <a16:colId xmlns:a16="http://schemas.microsoft.com/office/drawing/2014/main" val="20002"/>
                    </a:ext>
                  </a:extLst>
                </a:gridCol>
                <a:gridCol w="1310368">
                  <a:extLst>
                    <a:ext uri="{9D8B030D-6E8A-4147-A177-3AD203B41FA5}">
                      <a16:colId xmlns:a16="http://schemas.microsoft.com/office/drawing/2014/main" val="20003"/>
                    </a:ext>
                  </a:extLst>
                </a:gridCol>
                <a:gridCol w="1322615">
                  <a:extLst>
                    <a:ext uri="{9D8B030D-6E8A-4147-A177-3AD203B41FA5}">
                      <a16:colId xmlns:a16="http://schemas.microsoft.com/office/drawing/2014/main" val="20004"/>
                    </a:ext>
                  </a:extLst>
                </a:gridCol>
                <a:gridCol w="1377723">
                  <a:extLst>
                    <a:ext uri="{9D8B030D-6E8A-4147-A177-3AD203B41FA5}">
                      <a16:colId xmlns:a16="http://schemas.microsoft.com/office/drawing/2014/main" val="20005"/>
                    </a:ext>
                  </a:extLst>
                </a:gridCol>
                <a:gridCol w="1266825">
                  <a:extLst>
                    <a:ext uri="{9D8B030D-6E8A-4147-A177-3AD203B41FA5}">
                      <a16:colId xmlns:a16="http://schemas.microsoft.com/office/drawing/2014/main" val="20006"/>
                    </a:ext>
                  </a:extLst>
                </a:gridCol>
              </a:tblGrid>
              <a:tr h="407509">
                <a:tc>
                  <a:txBody>
                    <a:bodyPr/>
                    <a:lstStyle/>
                    <a:p>
                      <a:pPr algn="ctr"/>
                      <a:r>
                        <a:rPr lang="nb-NO"/>
                        <a:t>Keeper</a:t>
                      </a:r>
                    </a:p>
                  </a:txBody>
                  <a:tcPr marL="68580" marR="68580">
                    <a:lnB w="12700" cap="flat" cmpd="sng" algn="ctr">
                      <a:solidFill>
                        <a:schemeClr val="tx1"/>
                      </a:solidFill>
                      <a:prstDash val="solid"/>
                      <a:round/>
                      <a:headEnd type="none" w="med" len="med"/>
                      <a:tailEnd type="none" w="med" len="med"/>
                    </a:lnB>
                  </a:tcPr>
                </a:tc>
                <a:tc>
                  <a:txBody>
                    <a:bodyPr/>
                    <a:lstStyle/>
                    <a:p>
                      <a:pPr algn="ctr"/>
                      <a:r>
                        <a:rPr lang="nb-NO"/>
                        <a:t>Back</a:t>
                      </a:r>
                    </a:p>
                  </a:txBody>
                  <a:tcPr marL="68580" marR="68580">
                    <a:lnB w="12700" cap="flat" cmpd="sng" algn="ctr">
                      <a:solidFill>
                        <a:schemeClr val="tx1"/>
                      </a:solidFill>
                      <a:prstDash val="solid"/>
                      <a:round/>
                      <a:headEnd type="none" w="med" len="med"/>
                      <a:tailEnd type="none" w="med" len="med"/>
                    </a:lnB>
                  </a:tcPr>
                </a:tc>
                <a:tc>
                  <a:txBody>
                    <a:bodyPr/>
                    <a:lstStyle/>
                    <a:p>
                      <a:pPr algn="ctr"/>
                      <a:r>
                        <a:rPr lang="nb-NO"/>
                        <a:t>Midtstopper</a:t>
                      </a:r>
                    </a:p>
                  </a:txBody>
                  <a:tcPr marL="68580" marR="68580">
                    <a:lnB w="12700" cap="flat" cmpd="sng" algn="ctr">
                      <a:solidFill>
                        <a:schemeClr val="tx1"/>
                      </a:solidFill>
                      <a:prstDash val="solid"/>
                      <a:round/>
                      <a:headEnd type="none" w="med" len="med"/>
                      <a:tailEnd type="none" w="med" len="med"/>
                    </a:lnB>
                  </a:tcPr>
                </a:tc>
                <a:tc>
                  <a:txBody>
                    <a:bodyPr/>
                    <a:lstStyle/>
                    <a:p>
                      <a:pPr algn="ctr"/>
                      <a:r>
                        <a:rPr lang="nb-NO"/>
                        <a:t>Indreløper</a:t>
                      </a:r>
                    </a:p>
                  </a:txBody>
                  <a:tcPr marL="68580" marR="68580">
                    <a:lnB w="12700" cap="flat" cmpd="sng" algn="ctr">
                      <a:solidFill>
                        <a:schemeClr val="tx1"/>
                      </a:solidFill>
                      <a:prstDash val="solid"/>
                      <a:round/>
                      <a:headEnd type="none" w="med" len="med"/>
                      <a:tailEnd type="none" w="med" len="med"/>
                    </a:lnB>
                  </a:tcPr>
                </a:tc>
                <a:tc>
                  <a:txBody>
                    <a:bodyPr/>
                    <a:lstStyle/>
                    <a:p>
                      <a:pPr algn="ctr"/>
                      <a:r>
                        <a:rPr lang="nb-NO"/>
                        <a:t>Anker</a:t>
                      </a:r>
                    </a:p>
                  </a:txBody>
                  <a:tcPr marL="68580" marR="68580">
                    <a:lnB w="12700" cap="flat" cmpd="sng" algn="ctr">
                      <a:solidFill>
                        <a:schemeClr val="tx1"/>
                      </a:solidFill>
                      <a:prstDash val="solid"/>
                      <a:round/>
                      <a:headEnd type="none" w="med" len="med"/>
                      <a:tailEnd type="none" w="med" len="med"/>
                    </a:lnB>
                  </a:tcPr>
                </a:tc>
                <a:tc>
                  <a:txBody>
                    <a:bodyPr/>
                    <a:lstStyle/>
                    <a:p>
                      <a:pPr algn="ctr"/>
                      <a:r>
                        <a:rPr lang="nb-NO"/>
                        <a:t>Kant</a:t>
                      </a:r>
                    </a:p>
                  </a:txBody>
                  <a:tcPr marL="68580" marR="68580">
                    <a:lnB w="12700" cap="flat" cmpd="sng" algn="ctr">
                      <a:solidFill>
                        <a:schemeClr val="tx1"/>
                      </a:solidFill>
                      <a:prstDash val="solid"/>
                      <a:round/>
                      <a:headEnd type="none" w="med" len="med"/>
                      <a:tailEnd type="none" w="med" len="med"/>
                    </a:lnB>
                  </a:tcPr>
                </a:tc>
                <a:tc>
                  <a:txBody>
                    <a:bodyPr/>
                    <a:lstStyle/>
                    <a:p>
                      <a:pPr algn="ctr"/>
                      <a:r>
                        <a:rPr lang="nb-NO"/>
                        <a:t>Spiss</a:t>
                      </a:r>
                    </a:p>
                  </a:txBody>
                  <a:tcPr marL="68580" marR="6858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95685">
                <a:tc>
                  <a:txBody>
                    <a:bodyPr/>
                    <a:lstStyle/>
                    <a:p>
                      <a:pPr marL="0" indent="0">
                        <a:buFont typeface="Wingdings" charset="2"/>
                        <a:buNone/>
                      </a:pPr>
                      <a:r>
                        <a:rPr lang="nb-NO" sz="800" b="1" dirty="0"/>
                        <a:t>Generelt </a:t>
                      </a:r>
                    </a:p>
                    <a:p>
                      <a:pPr marL="0" indent="0">
                        <a:buFont typeface="Wingdings" charset="2"/>
                        <a:buNone/>
                      </a:pPr>
                      <a:r>
                        <a:rPr lang="nb-NO" sz="800" b="0" dirty="0"/>
                        <a:t>Forstår rollen</a:t>
                      </a:r>
                    </a:p>
                    <a:p>
                      <a:pPr marL="0" indent="0">
                        <a:buFont typeface="Wingdings" charset="2"/>
                        <a:buNone/>
                      </a:pPr>
                      <a:r>
                        <a:rPr lang="nb-NO" sz="800" b="0" dirty="0"/>
                        <a:t>Hindrer sjanser og mål</a:t>
                      </a:r>
                    </a:p>
                    <a:p>
                      <a:pPr marL="0" indent="0">
                        <a:buFont typeface="Wingdings" charset="2"/>
                        <a:buNone/>
                      </a:pPr>
                      <a:r>
                        <a:rPr lang="nb-NO" sz="800" b="0" dirty="0"/>
                        <a:t>Leser spillet</a:t>
                      </a:r>
                    </a:p>
                    <a:p>
                      <a:pPr marL="0" indent="0">
                        <a:buFont typeface="Wingdings" charset="2"/>
                        <a:buNone/>
                      </a:pPr>
                      <a:endParaRPr lang="nb-NO" sz="800" b="1" dirty="0"/>
                    </a:p>
                    <a:p>
                      <a:pPr marL="0" indent="0">
                        <a:buFont typeface="Wingdings" charset="2"/>
                        <a:buNone/>
                      </a:pPr>
                      <a:r>
                        <a:rPr lang="nb-NO" sz="800" b="1" dirty="0"/>
                        <a:t>Mentalitet</a:t>
                      </a:r>
                    </a:p>
                    <a:p>
                      <a:pPr marL="0" indent="0">
                        <a:buFont typeface="Wingdings" charset="2"/>
                        <a:buNone/>
                      </a:pPr>
                      <a:r>
                        <a:rPr lang="nb-NO" sz="800" dirty="0"/>
                        <a:t>Ledertype</a:t>
                      </a:r>
                    </a:p>
                    <a:p>
                      <a:pPr marL="0" indent="0">
                        <a:buFont typeface="Wingdings" charset="2"/>
                        <a:buNone/>
                      </a:pPr>
                      <a:r>
                        <a:rPr lang="nb-NO" sz="800" dirty="0" err="1"/>
                        <a:t>Ettords</a:t>
                      </a:r>
                      <a:r>
                        <a:rPr lang="nb-NO" sz="800" dirty="0"/>
                        <a:t>-kommunikasjon</a:t>
                      </a:r>
                    </a:p>
                    <a:p>
                      <a:pPr marL="0" indent="0">
                        <a:buFont typeface="Wingdings" charset="2"/>
                        <a:buNone/>
                      </a:pPr>
                      <a:r>
                        <a:rPr lang="nb-NO" sz="800" dirty="0"/>
                        <a:t>Kommuniserer med bakre ledd</a:t>
                      </a:r>
                    </a:p>
                    <a:p>
                      <a:pPr marL="0" indent="0">
                        <a:buFont typeface="Wingdings" charset="2"/>
                        <a:buNone/>
                      </a:pPr>
                      <a:r>
                        <a:rPr lang="nb-NO" sz="800" dirty="0"/>
                        <a:t>Oser autoritet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dirty="0">
                          <a:ln>
                            <a:noFill/>
                          </a:ln>
                          <a:solidFill>
                            <a:prstClr val="black"/>
                          </a:solidFill>
                          <a:effectLst/>
                          <a:uLnTx/>
                          <a:uFillTx/>
                          <a:latin typeface="+mn-lt"/>
                          <a:ea typeface="+mn-ea"/>
                          <a:cs typeface="+mn-cs"/>
                        </a:rPr>
                        <a:t>Skyver frem brystkassa og bestemmer i egen 16m</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dirty="0">
                          <a:ln>
                            <a:noFill/>
                          </a:ln>
                          <a:solidFill>
                            <a:prstClr val="black"/>
                          </a:solidFill>
                          <a:effectLst/>
                          <a:uLnTx/>
                          <a:uFillTx/>
                          <a:latin typeface="+mn-lt"/>
                          <a:ea typeface="+mn-ea"/>
                          <a:cs typeface="+mn-cs"/>
                        </a:rPr>
                        <a:t>Oppsøker dueller og vinner de fleste.</a:t>
                      </a:r>
                    </a:p>
                    <a:p>
                      <a:pPr marL="0" indent="0">
                        <a:buFont typeface="Wingdings" charset="2"/>
                        <a:buNone/>
                      </a:pPr>
                      <a:endParaRPr lang="nb-NO" sz="800" dirty="0"/>
                    </a:p>
                    <a:p>
                      <a:pPr marL="0" indent="0">
                        <a:buFont typeface="Wingdings" charset="2"/>
                        <a:buNone/>
                      </a:pPr>
                      <a:r>
                        <a:rPr lang="nb-NO" sz="800" b="1" dirty="0"/>
                        <a:t>Offensivt</a:t>
                      </a:r>
                    </a:p>
                    <a:p>
                      <a:pPr marL="0" indent="0">
                        <a:buFont typeface="Wingdings" charset="2"/>
                        <a:buNone/>
                      </a:pPr>
                      <a:r>
                        <a:rPr lang="nb-NO" sz="800" dirty="0"/>
                        <a:t>Søke og finne ledig spiller med pasning</a:t>
                      </a:r>
                    </a:p>
                    <a:p>
                      <a:pPr marL="0" indent="0">
                        <a:buFont typeface="Wingdings" charset="2"/>
                        <a:buNone/>
                      </a:pPr>
                      <a:r>
                        <a:rPr lang="nb-NO" sz="800" dirty="0"/>
                        <a:t>Distribuere godt med hånd og fot</a:t>
                      </a:r>
                    </a:p>
                    <a:p>
                      <a:pPr marL="0" indent="0">
                        <a:buFont typeface="Wingdings" charset="2"/>
                        <a:buNone/>
                      </a:pPr>
                      <a:r>
                        <a:rPr lang="nb-NO" sz="800" dirty="0"/>
                        <a:t>Gi tydelige beskjeder ved klarering</a:t>
                      </a:r>
                    </a:p>
                    <a:p>
                      <a:pPr marL="0" indent="0">
                        <a:buFont typeface="Wingdings" charset="2"/>
                        <a:buNone/>
                      </a:pPr>
                      <a:r>
                        <a:rPr lang="nb-NO" sz="800" dirty="0"/>
                        <a:t>Spillbar </a:t>
                      </a:r>
                    </a:p>
                    <a:p>
                      <a:pPr marL="0" indent="0">
                        <a:buFont typeface="Wingdings" charset="2"/>
                        <a:buNone/>
                      </a:pPr>
                      <a:r>
                        <a:rPr lang="nb-NO" sz="800" dirty="0"/>
                        <a:t>Posisjonering</a:t>
                      </a:r>
                    </a:p>
                    <a:p>
                      <a:pPr marL="0" indent="0">
                        <a:buFont typeface="Wingdings" charset="2"/>
                        <a:buNone/>
                      </a:pPr>
                      <a:r>
                        <a:rPr lang="nb-NO" sz="800" dirty="0"/>
                        <a:t>Alltid kontroll på offensiv markering når vi angriper.</a:t>
                      </a:r>
                    </a:p>
                    <a:p>
                      <a:pPr marL="0" indent="0">
                        <a:buFont typeface="Wingdings" charset="2"/>
                        <a:buNone/>
                      </a:pPr>
                      <a:r>
                        <a:rPr lang="nb-NO" sz="800" dirty="0"/>
                        <a:t>Sette i gang kontringer og se muligheter lengst frem først</a:t>
                      </a:r>
                    </a:p>
                    <a:p>
                      <a:pPr marL="0" indent="0">
                        <a:buFont typeface="Wingdings" charset="2"/>
                        <a:buNone/>
                      </a:pPr>
                      <a:endParaRPr lang="nb-NO" sz="800" dirty="0"/>
                    </a:p>
                    <a:p>
                      <a:pPr marL="0" indent="0">
                        <a:buFont typeface="Wingdings" charset="2"/>
                        <a:buNone/>
                      </a:pPr>
                      <a:r>
                        <a:rPr lang="nb-NO" sz="800" b="1" dirty="0"/>
                        <a:t>Defensivt</a:t>
                      </a:r>
                    </a:p>
                    <a:p>
                      <a:pPr marL="0" indent="0">
                        <a:buFont typeface="Wingdings" charset="2"/>
                        <a:buNone/>
                      </a:pPr>
                      <a:r>
                        <a:rPr lang="nb-NO" sz="800" b="0" dirty="0"/>
                        <a:t>Sørger for alltid kontroll på bakrom</a:t>
                      </a:r>
                    </a:p>
                    <a:p>
                      <a:pPr marL="0" indent="0">
                        <a:buFont typeface="Wingdings" charset="2"/>
                        <a:buNone/>
                      </a:pPr>
                      <a:r>
                        <a:rPr lang="nb-NO" sz="800" b="0" dirty="0"/>
                        <a:t>Styrer konsentrering og pumping i det bakre leddet</a:t>
                      </a:r>
                    </a:p>
                    <a:p>
                      <a:pPr marL="0" indent="0">
                        <a:buFont typeface="Wingdings" charset="2"/>
                        <a:buNone/>
                      </a:pPr>
                      <a:r>
                        <a:rPr lang="nb-NO" sz="800" baseline="0" dirty="0"/>
                        <a:t>Feltarbeid</a:t>
                      </a:r>
                    </a:p>
                    <a:p>
                      <a:pPr marL="0" indent="0">
                        <a:buFont typeface="Wingdings" charset="2"/>
                        <a:buNone/>
                      </a:pPr>
                      <a:r>
                        <a:rPr lang="nb-NO" sz="800" baseline="0" dirty="0"/>
                        <a:t>Skuddstopper med god posisjon</a:t>
                      </a:r>
                    </a:p>
                    <a:p>
                      <a:pPr marL="0" indent="0">
                        <a:buFont typeface="Wingdings" charset="2"/>
                        <a:buNone/>
                      </a:pPr>
                      <a:r>
                        <a:rPr lang="nb-NO" sz="800" baseline="0" dirty="0"/>
                        <a:t>Posisjon ut i fra hvor ballen er</a:t>
                      </a:r>
                    </a:p>
                    <a:p>
                      <a:pPr marL="0" indent="0">
                        <a:buFont typeface="Wingdings" charset="2"/>
                        <a:buNone/>
                      </a:pPr>
                      <a:r>
                        <a:rPr lang="nb-NO" sz="800" baseline="0" dirty="0"/>
                        <a:t>Sørge for at stoppere er på plass ved innlegg i mot</a:t>
                      </a:r>
                    </a:p>
                    <a:p>
                      <a:pPr marL="0" indent="0">
                        <a:buFont typeface="Wingdings" charset="2"/>
                        <a:buNone/>
                      </a:pPr>
                      <a:r>
                        <a:rPr lang="nb-NO" sz="800" baseline="0" dirty="0"/>
                        <a:t>Sørge for at bakre ledd faller tilbake til egen 16 m ved kontring i mot</a:t>
                      </a:r>
                    </a:p>
                    <a:p>
                      <a:pPr marL="0" indent="0">
                        <a:buFont typeface="Wingdings" charset="2"/>
                        <a:buNone/>
                      </a:pPr>
                      <a:r>
                        <a:rPr lang="nb-NO" sz="800" baseline="0" dirty="0"/>
                        <a:t>Sørge for at en spiller støter i skudd i kritisk fase.</a:t>
                      </a:r>
                    </a:p>
                    <a:p>
                      <a:pPr marL="0" indent="0">
                        <a:buFont typeface="Wingdings" charset="2"/>
                        <a:buNone/>
                      </a:pPr>
                      <a:endParaRPr lang="nb-NO" sz="800" dirty="0"/>
                    </a:p>
                    <a:p>
                      <a:pPr marL="0" indent="0">
                        <a:buFont typeface="Wingdings" charset="2"/>
                        <a:buNone/>
                      </a:pPr>
                      <a:r>
                        <a:rPr lang="nb-NO" sz="800" b="1" dirty="0"/>
                        <a:t>Fysikk</a:t>
                      </a:r>
                    </a:p>
                    <a:p>
                      <a:pPr marL="0" indent="0">
                        <a:buFont typeface="Wingdings" charset="2"/>
                        <a:buNone/>
                      </a:pPr>
                      <a:r>
                        <a:rPr lang="nb-NO" sz="800" dirty="0"/>
                        <a:t>Rask i forflytning 0-5 meter</a:t>
                      </a:r>
                    </a:p>
                    <a:p>
                      <a:pPr marL="0" indent="0">
                        <a:buFont typeface="Wingdings" charset="2"/>
                        <a:buNone/>
                      </a:pPr>
                      <a:r>
                        <a:rPr lang="nb-NO" sz="800" dirty="0"/>
                        <a:t>Spenstig</a:t>
                      </a:r>
                    </a:p>
                    <a:p>
                      <a:pPr marL="0" indent="0">
                        <a:buFont typeface="Wingdings" charset="2"/>
                        <a:buNone/>
                      </a:pPr>
                      <a:r>
                        <a:rPr lang="nb-NO" sz="800" dirty="0"/>
                        <a:t>Smidig</a:t>
                      </a:r>
                    </a:p>
                    <a:p>
                      <a:pPr marL="0" indent="0">
                        <a:buFont typeface="Wingdings" charset="2"/>
                        <a:buNone/>
                      </a:pPr>
                      <a:r>
                        <a:rPr lang="nb-NO" sz="800" dirty="0"/>
                        <a:t>Rekkevidde</a:t>
                      </a:r>
                    </a:p>
                    <a:p>
                      <a:pPr marL="0" indent="0">
                        <a:buFont typeface="Wingdings" charset="2"/>
                        <a:buNone/>
                      </a:pPr>
                      <a:endParaRPr lang="nb-NO" sz="800" dirty="0"/>
                    </a:p>
                    <a:p>
                      <a:pPr marL="171450" indent="-171450">
                        <a:buFont typeface="Wingdings" charset="2"/>
                        <a:buChar char="q"/>
                      </a:pPr>
                      <a:endParaRPr lang="nb-NO" sz="800"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Wingdings" charset="2"/>
                        <a:buNone/>
                      </a:pPr>
                      <a:r>
                        <a:rPr lang="nb-NO" sz="800" b="1"/>
                        <a:t>Generelt</a:t>
                      </a:r>
                    </a:p>
                    <a:p>
                      <a:pPr marL="0" indent="0">
                        <a:buFont typeface="Wingdings" charset="2"/>
                        <a:buNone/>
                      </a:pPr>
                      <a:r>
                        <a:rPr lang="nb-NO" sz="800" b="0"/>
                        <a:t>Forstår rollen</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Hindrer sjanser og mål</a:t>
                      </a:r>
                    </a:p>
                    <a:p>
                      <a:pPr marL="0" indent="0">
                        <a:buFont typeface="Wingdings" charset="2"/>
                        <a:buNone/>
                      </a:pPr>
                      <a:endParaRPr lang="nb-NO" sz="800" b="1"/>
                    </a:p>
                    <a:p>
                      <a:pPr marL="0" indent="0">
                        <a:buFont typeface="Wingdings" charset="2"/>
                        <a:buNone/>
                      </a:pPr>
                      <a:r>
                        <a:rPr lang="nb-NO" sz="800" b="1"/>
                        <a:t>Mentalitet</a:t>
                      </a:r>
                    </a:p>
                    <a:p>
                      <a:pPr marL="0" indent="0">
                        <a:buFont typeface="Wingdings" charset="2"/>
                        <a:buNone/>
                      </a:pPr>
                      <a:r>
                        <a:rPr lang="nb-NO" sz="800"/>
                        <a:t>Alltid forberedt på defensive og offensive aksjoner</a:t>
                      </a:r>
                    </a:p>
                    <a:p>
                      <a:pPr marL="0" indent="0">
                        <a:buFont typeface="Wingdings" charset="2"/>
                        <a:buNone/>
                      </a:pPr>
                      <a:r>
                        <a:rPr lang="nb-NO" sz="800"/>
                        <a:t>Styre kantspiller foran seg med kommunikasjon.</a:t>
                      </a:r>
                    </a:p>
                    <a:p>
                      <a:pPr marL="0" indent="0">
                        <a:buFont typeface="Wingdings" charset="2"/>
                        <a:buNone/>
                      </a:pPr>
                      <a:endParaRPr lang="nb-NO" sz="800"/>
                    </a:p>
                    <a:p>
                      <a:pPr marL="0" indent="0">
                        <a:buFont typeface="Wingdings" charset="2"/>
                        <a:buNone/>
                      </a:pPr>
                      <a:r>
                        <a:rPr lang="nb-NO" sz="800" b="1"/>
                        <a:t>Offensivt</a:t>
                      </a:r>
                    </a:p>
                    <a:p>
                      <a:pPr marL="0" indent="0">
                        <a:buFont typeface="Wingdings" charset="2"/>
                        <a:buNone/>
                      </a:pPr>
                      <a:r>
                        <a:rPr lang="nb-NO" sz="800"/>
                        <a:t>Hurtig spillbar </a:t>
                      </a:r>
                    </a:p>
                    <a:p>
                      <a:pPr marL="0" indent="0">
                        <a:buFont typeface="Wingdings" charset="2"/>
                        <a:buNone/>
                      </a:pPr>
                      <a:r>
                        <a:rPr lang="nb-NO" sz="800"/>
                        <a:t>Føre i stor fart</a:t>
                      </a:r>
                    </a:p>
                    <a:p>
                      <a:pPr marL="0" indent="0">
                        <a:buFont typeface="Wingdings" charset="2"/>
                        <a:buNone/>
                      </a:pPr>
                      <a:r>
                        <a:rPr lang="nb-NO" sz="800"/>
                        <a:t>Gode innlegg bak bakre ledd eller </a:t>
                      </a:r>
                      <a:r>
                        <a:rPr lang="nb-NO" sz="800" err="1"/>
                        <a:t>kjipp</a:t>
                      </a:r>
                      <a:r>
                        <a:rPr lang="nb-NO" sz="800"/>
                        <a:t> bakre/45 grader.se situasjon.</a:t>
                      </a:r>
                    </a:p>
                    <a:p>
                      <a:pPr marL="0" indent="0">
                        <a:buFont typeface="Wingdings" charset="2"/>
                        <a:buNone/>
                      </a:pPr>
                      <a:r>
                        <a:rPr lang="nb-NO" sz="800"/>
                        <a:t>Bryte ut av ledd ved brudd og vending av spill. Komme høyt ved potensiale. Timer bevegelsene godt.</a:t>
                      </a:r>
                    </a:p>
                    <a:p>
                      <a:pPr marL="0" indent="0">
                        <a:buFont typeface="Wingdings" charset="2"/>
                        <a:buNone/>
                      </a:pPr>
                      <a:r>
                        <a:rPr lang="nb-NO" sz="800"/>
                        <a:t>Dra av motspillere i fart frem</a:t>
                      </a:r>
                    </a:p>
                    <a:p>
                      <a:pPr marL="0" indent="0">
                        <a:buFont typeface="Wingdings" charset="2"/>
                        <a:buNone/>
                      </a:pPr>
                      <a:r>
                        <a:rPr lang="nb-NO" sz="800"/>
                        <a:t>Bidra i kontring for eget lag</a:t>
                      </a:r>
                    </a:p>
                    <a:p>
                      <a:pPr marL="0" indent="0">
                        <a:buFont typeface="Wingdings" charset="2"/>
                        <a:buNone/>
                      </a:pPr>
                      <a:endParaRPr lang="nb-NO" sz="800"/>
                    </a:p>
                    <a:p>
                      <a:pPr marL="0" indent="0">
                        <a:buFont typeface="Wingdings" charset="2"/>
                        <a:buNone/>
                      </a:pPr>
                      <a:r>
                        <a:rPr lang="nb-NO" sz="800" b="1"/>
                        <a:t>Defensivt</a:t>
                      </a:r>
                    </a:p>
                    <a:p>
                      <a:pPr marL="0" indent="0">
                        <a:buFont typeface="Wingdings" charset="2"/>
                        <a:buNone/>
                      </a:pPr>
                      <a:r>
                        <a:rPr lang="nb-NO" sz="800"/>
                        <a:t>Verne om rom i mellom istedenfor på utsiden. </a:t>
                      </a:r>
                    </a:p>
                    <a:p>
                      <a:pPr marL="0" indent="0">
                        <a:buFont typeface="Wingdings" charset="2"/>
                        <a:buNone/>
                      </a:pPr>
                      <a:r>
                        <a:rPr lang="nb-NO" sz="800"/>
                        <a:t>Blir ikke </a:t>
                      </a:r>
                      <a:r>
                        <a:rPr lang="nb-NO" sz="800" err="1"/>
                        <a:t>avdriblet</a:t>
                      </a:r>
                      <a:r>
                        <a:rPr lang="nb-NO" sz="800"/>
                        <a:t> i 1-1 situasjoner. Tålmodig og venter på utslaget. Rett linje kne og overkropp</a:t>
                      </a:r>
                    </a:p>
                    <a:p>
                      <a:pPr marL="0" indent="0">
                        <a:buFont typeface="Wingdings" charset="2"/>
                        <a:buNone/>
                      </a:pPr>
                      <a:r>
                        <a:rPr lang="nb-NO" sz="800"/>
                        <a:t>Ikke innlegg mellom deg og eget mål.</a:t>
                      </a:r>
                    </a:p>
                    <a:p>
                      <a:pPr marL="0" indent="0">
                        <a:buFont typeface="Wingdings" charset="2"/>
                        <a:buNone/>
                      </a:pPr>
                      <a:r>
                        <a:rPr lang="nb-NO" sz="800"/>
                        <a:t>Stå på beina og lede bort fra mål</a:t>
                      </a:r>
                    </a:p>
                    <a:p>
                      <a:pPr marL="0" indent="0">
                        <a:buFont typeface="Wingdings" charset="2"/>
                        <a:buNone/>
                      </a:pPr>
                      <a:r>
                        <a:rPr lang="nb-NO" sz="800"/>
                        <a:t>Stå opp på ballside, inn med stopper når ball er motsatt. </a:t>
                      </a:r>
                    </a:p>
                    <a:p>
                      <a:pPr marL="0" indent="0">
                        <a:buFont typeface="Wingdings" charset="2"/>
                        <a:buNone/>
                      </a:pPr>
                      <a:r>
                        <a:rPr lang="nb-NO" sz="800"/>
                        <a:t>Forholde til bakre ledd og soneprinsipper, alltid kontroll på bakrom.</a:t>
                      </a:r>
                    </a:p>
                    <a:p>
                      <a:pPr marL="0" indent="0">
                        <a:buFont typeface="Wingdings" charset="2"/>
                        <a:buNone/>
                      </a:pPr>
                      <a:r>
                        <a:rPr lang="nb-NO" sz="800"/>
                        <a:t>Ansvaret for bakre stolpe ved innlegg fra motsatt. Se på spiller og ball-kontroll. Vinner dueller i boksen.</a:t>
                      </a:r>
                    </a:p>
                    <a:p>
                      <a:pPr marL="0" indent="0">
                        <a:buFont typeface="Wingdings" charset="2"/>
                        <a:buNone/>
                      </a:pPr>
                      <a:r>
                        <a:rPr lang="nb-NO" sz="800"/>
                        <a:t>Viser markeringsstolthet.</a:t>
                      </a:r>
                    </a:p>
                    <a:p>
                      <a:pPr marL="0" indent="0">
                        <a:buFont typeface="Wingdings" charset="2"/>
                        <a:buNone/>
                      </a:pPr>
                      <a:r>
                        <a:rPr lang="nb-NO" sz="800"/>
                        <a:t>Bidra til balanse når vi angriper og ta ut kontringspunkter. Sørge for at vi er gode i gjenvinning.</a:t>
                      </a:r>
                    </a:p>
                    <a:p>
                      <a:pPr marL="0" indent="0">
                        <a:buFont typeface="Wingdings" charset="2"/>
                        <a:buNone/>
                      </a:pPr>
                      <a:endParaRPr lang="nb-NO" sz="800" b="1"/>
                    </a:p>
                    <a:p>
                      <a:pPr marL="0" indent="0">
                        <a:buFont typeface="Wingdings" charset="2"/>
                        <a:buNone/>
                      </a:pPr>
                      <a:r>
                        <a:rPr lang="nb-NO" sz="800" b="1"/>
                        <a:t>Fysikk</a:t>
                      </a:r>
                    </a:p>
                    <a:p>
                      <a:pPr marL="0" indent="0">
                        <a:buFont typeface="Wingdings" charset="2"/>
                        <a:buNone/>
                      </a:pPr>
                      <a:r>
                        <a:rPr lang="nb-NO" sz="800">
                          <a:solidFill>
                            <a:schemeClr val="tx1"/>
                          </a:solidFill>
                        </a:rPr>
                        <a:t>Fart</a:t>
                      </a:r>
                    </a:p>
                    <a:p>
                      <a:pPr marL="0" indent="0">
                        <a:buFont typeface="Wingdings" charset="2"/>
                        <a:buNone/>
                      </a:pPr>
                      <a:r>
                        <a:rPr lang="nb-NO" sz="800">
                          <a:solidFill>
                            <a:schemeClr val="tx1"/>
                          </a:solidFill>
                        </a:rPr>
                        <a:t>Orker å repetere høyintensive løp med korte pauser</a:t>
                      </a:r>
                    </a:p>
                    <a:p>
                      <a:pPr marL="0" indent="0">
                        <a:buFont typeface="Wingdings" charset="2"/>
                        <a:buNone/>
                      </a:pPr>
                      <a:r>
                        <a:rPr lang="nb-NO" sz="800">
                          <a:solidFill>
                            <a:schemeClr val="tx1"/>
                          </a:solidFill>
                        </a:rPr>
                        <a:t>Klarer å være oppreist i 1-1 situasjoner. Rett linje kne og bryst.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1" i="0" u="none" strike="noStrike" kern="1200" cap="none" spc="0" normalizeH="0" baseline="0" noProof="0">
                          <a:ln>
                            <a:noFill/>
                          </a:ln>
                          <a:solidFill>
                            <a:prstClr val="black"/>
                          </a:solidFill>
                          <a:effectLst/>
                          <a:uLnTx/>
                          <a:uFillTx/>
                          <a:latin typeface="+mn-lt"/>
                          <a:ea typeface="+mn-ea"/>
                          <a:cs typeface="+mn-cs"/>
                        </a:rPr>
                        <a:t>Generelt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Forstår rollen</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Hindrer sjanser og mål</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kumimoji="0" lang="nb-NO" sz="800" b="0" i="0" u="none" strike="noStrike" kern="1200" cap="none" spc="0" normalizeH="0" baseline="0" noProof="0">
                        <a:ln>
                          <a:noFill/>
                        </a:ln>
                        <a:solidFill>
                          <a:schemeClr val="dk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1" i="0" u="none" strike="noStrike" kern="1200" cap="none" spc="0" normalizeH="0" baseline="0" noProof="0">
                          <a:ln>
                            <a:noFill/>
                          </a:ln>
                          <a:solidFill>
                            <a:prstClr val="black"/>
                          </a:solidFill>
                          <a:effectLst/>
                          <a:uLnTx/>
                          <a:uFillTx/>
                          <a:latin typeface="+mn-lt"/>
                          <a:ea typeface="+mn-ea"/>
                          <a:cs typeface="+mn-cs"/>
                        </a:rPr>
                        <a:t>Mentalitet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kumimoji="0" lang="nb-NO" sz="8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Skyver frem brystkassa og bestemmer i egen 16m</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Oppsøker dueller og vinner de</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Styrer eget ledd. Justerer midtbaneleddet i dybde.</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Kommuniserer mest på banen med keeper og bakre ledd.</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Aksepterer ikke å bli </a:t>
                      </a:r>
                      <a:r>
                        <a:rPr kumimoji="0" lang="nb-NO" sz="800" b="0" i="0" u="none" strike="noStrike" kern="1200" cap="none" spc="0" normalizeH="0" baseline="0" noProof="0" err="1">
                          <a:ln>
                            <a:noFill/>
                          </a:ln>
                          <a:solidFill>
                            <a:prstClr val="black"/>
                          </a:solidFill>
                          <a:effectLst/>
                          <a:uLnTx/>
                          <a:uFillTx/>
                          <a:latin typeface="+mn-lt"/>
                          <a:ea typeface="+mn-ea"/>
                          <a:cs typeface="+mn-cs"/>
                        </a:rPr>
                        <a:t>avdriblet</a:t>
                      </a:r>
                      <a:r>
                        <a:rPr kumimoji="0" lang="nb-NO" sz="800" b="0" i="0" u="none" strike="noStrike" kern="1200" cap="none" spc="0" normalizeH="0" baseline="0" noProof="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kumimoji="0" lang="nb-NO" sz="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1" i="0" u="none" strike="noStrike" kern="1200" cap="none" spc="0" normalizeH="0" baseline="0" noProof="0">
                          <a:ln>
                            <a:noFill/>
                          </a:ln>
                          <a:solidFill>
                            <a:prstClr val="black"/>
                          </a:solidFill>
                          <a:effectLst/>
                          <a:uLnTx/>
                          <a:uFillTx/>
                          <a:latin typeface="+mn-lt"/>
                          <a:ea typeface="+mn-ea"/>
                          <a:cs typeface="+mn-cs"/>
                        </a:rPr>
                        <a:t>Defensivt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Sørge for alltid kontroll på bakrom</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Alltid offensiv markering med overtall når vi angriper.</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Bryte foran, står alltid på beina</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Beskytter målet og har oversikt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Sørge for at bakre ledd faller tilbake til egen 16 m ved kontring i mot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Sørge for at en spiller støter i skudd i kritisk fase.</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Ansvar foran keeper</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kumimoji="0" lang="nb-NO" sz="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1" i="0" u="none" strike="noStrike" kern="1200" cap="none" spc="0" normalizeH="0" baseline="0" noProof="0">
                          <a:ln>
                            <a:noFill/>
                          </a:ln>
                          <a:solidFill>
                            <a:prstClr val="black"/>
                          </a:solidFill>
                          <a:effectLst/>
                          <a:uLnTx/>
                          <a:uFillTx/>
                          <a:latin typeface="+mn-lt"/>
                          <a:ea typeface="+mn-ea"/>
                          <a:cs typeface="+mn-cs"/>
                        </a:rPr>
                        <a:t>Offensivt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Lære posisjon mot ulike motspill, for å komme forbi spissene.</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Finne kort avstand til med og motspillere. Høy indeks for </a:t>
                      </a:r>
                      <a:r>
                        <a:rPr kumimoji="0" lang="nb-NO" sz="800" b="0" i="0" u="none" strike="noStrike" kern="1200" cap="none" spc="0" normalizeH="0" baseline="0" noProof="0" err="1">
                          <a:ln>
                            <a:noFill/>
                          </a:ln>
                          <a:solidFill>
                            <a:prstClr val="black"/>
                          </a:solidFill>
                          <a:effectLst/>
                          <a:uLnTx/>
                          <a:uFillTx/>
                          <a:latin typeface="+mn-lt"/>
                          <a:ea typeface="+mn-ea"/>
                          <a:cs typeface="+mn-cs"/>
                        </a:rPr>
                        <a:t>gj.brudd</a:t>
                      </a:r>
                      <a:endParaRPr kumimoji="0" lang="nb-NO" sz="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Oversikt før og etter å ha fått ball og ser det beste alternativet bak motstanders ledd.</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God aktiv førstetouch og pasning bak motstanders ledd.</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Styre laget slik at vi alltid har overtall og har offensiv markering.</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Starte kontringer og treffe med førstepasning.</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Setter opp overtall i midtbaneleddet.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kumimoji="0" lang="nb-NO" sz="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1" i="0" u="none" strike="noStrike" kern="1200" cap="none" spc="0" normalizeH="0" baseline="0" noProof="0">
                          <a:ln>
                            <a:noFill/>
                          </a:ln>
                          <a:solidFill>
                            <a:prstClr val="black"/>
                          </a:solidFill>
                          <a:effectLst/>
                          <a:uLnTx/>
                          <a:uFillTx/>
                          <a:latin typeface="+mn-lt"/>
                          <a:ea typeface="+mn-ea"/>
                          <a:cs typeface="+mn-cs"/>
                        </a:rPr>
                        <a:t>Fysikk</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Flytter beina hurtig fremover, bakover og sideveis.</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nb-NO" sz="800"/>
                        <a:t>Hurtig og duellsterk i rolle</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1" i="0" u="none" strike="noStrike" kern="1200" cap="none" spc="0" normalizeH="0" baseline="0" noProof="0">
                          <a:ln>
                            <a:noFill/>
                          </a:ln>
                          <a:solidFill>
                            <a:prstClr val="black"/>
                          </a:solidFill>
                          <a:effectLst/>
                          <a:uLnTx/>
                          <a:uFillTx/>
                          <a:latin typeface="+mn-lt"/>
                          <a:ea typeface="+mn-ea"/>
                          <a:cs typeface="+mn-cs"/>
                        </a:rPr>
                        <a:t>Generelt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Forstår rollen</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Skaper målsjanser og mål</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kumimoji="0" lang="nb-NO" sz="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1" i="0" u="none" strike="noStrike" kern="1200" cap="none" spc="0" normalizeH="0" baseline="0" noProof="0">
                          <a:ln>
                            <a:noFill/>
                          </a:ln>
                          <a:solidFill>
                            <a:prstClr val="black"/>
                          </a:solidFill>
                          <a:effectLst/>
                          <a:uLnTx/>
                          <a:uFillTx/>
                          <a:latin typeface="+mn-lt"/>
                          <a:ea typeface="+mn-ea"/>
                          <a:cs typeface="+mn-cs"/>
                        </a:rPr>
                        <a:t>Mentalitet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Oppsøker dueller og vinner de</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Styrer spissene.</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kumimoji="0" lang="nb-NO" sz="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1" i="0" u="none" strike="noStrike" kern="1200" cap="none" spc="0" normalizeH="0" baseline="0" noProof="0">
                          <a:ln>
                            <a:noFill/>
                          </a:ln>
                          <a:solidFill>
                            <a:prstClr val="black"/>
                          </a:solidFill>
                          <a:effectLst/>
                          <a:uLnTx/>
                          <a:uFillTx/>
                          <a:latin typeface="+mn-lt"/>
                          <a:ea typeface="+mn-ea"/>
                          <a:cs typeface="+mn-cs"/>
                        </a:rPr>
                        <a:t>Offensivt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Finner det ledige rommet og gjør seg spillbar og rettvendt. Timer beveg.</a:t>
                      </a:r>
                      <a:endParaRPr kumimoji="0" lang="nb-NO" sz="8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Kloke valg med ball. Høy gjennombruddindeks i touch/pasning</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Mestrer press på tid/rom</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Ser etter og bruker 2. og 3. bevegelser. Driver med ball.</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Drar av motspillere i fart fremover,</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Bidrar i kontring for eget lag.</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Ser fremover og motsatt av spillets gang og har alltid oversikt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Finner rom bak motstanders midtbaneledd og bakre ledd.</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Drar av press inn i farlig sone.</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Ofte posisjonert i sekken og i isslottet. Truer bak/mellomrom.</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Har bevegelser foran 1A i kontring.</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Høy kvalitet på visuelle søk</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Finner rett posisjon i rolle i alle faser</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Komme ofte til sjanser-gode avslutninger. Slår den magiske </a:t>
                      </a:r>
                      <a:r>
                        <a:rPr kumimoji="0" lang="nb-NO" sz="800" b="0" i="0" u="none" strike="noStrike" kern="1200" cap="none" spc="0" normalizeH="0" baseline="0" noProof="0" err="1">
                          <a:ln>
                            <a:noFill/>
                          </a:ln>
                          <a:solidFill>
                            <a:prstClr val="black"/>
                          </a:solidFill>
                          <a:effectLst/>
                          <a:uLnTx/>
                          <a:uFillTx/>
                          <a:latin typeface="+mn-lt"/>
                          <a:ea typeface="+mn-ea"/>
                          <a:cs typeface="+mn-cs"/>
                        </a:rPr>
                        <a:t>pasn</a:t>
                      </a:r>
                      <a:r>
                        <a:rPr kumimoji="0" lang="nb-NO" sz="800" b="0" i="0" u="none" strike="noStrike" kern="1200" cap="none" spc="0" normalizeH="0" baseline="0" noProof="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kumimoji="0" lang="nb-NO" sz="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1" i="0" u="none" strike="noStrike" kern="1200" cap="none" spc="0" normalizeH="0" baseline="0" noProof="0">
                          <a:ln>
                            <a:noFill/>
                          </a:ln>
                          <a:solidFill>
                            <a:prstClr val="black"/>
                          </a:solidFill>
                          <a:effectLst/>
                          <a:uLnTx/>
                          <a:uFillTx/>
                          <a:latin typeface="+mn-lt"/>
                          <a:ea typeface="+mn-ea"/>
                          <a:cs typeface="+mn-cs"/>
                        </a:rPr>
                        <a:t>Defensivt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Leser pressøyeblikk og vinner ofte ball. Fremprovoserer feil.</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God sikringsspiller for back.</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Verner om rom i mellom istedenfor på utsiden. </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Motsatt indreløper i boksen.</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Evner å være en god 2/3. forsvarer.</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Vinner ofte ball. God i gjenvinning.</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Løper opp alle kontringer.</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Ansvar foran bakre ledd</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kumimoji="0" lang="nb-NO" sz="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1" i="0" u="none" strike="noStrike" kern="1200" cap="none" spc="0" normalizeH="0" baseline="0" noProof="0">
                          <a:ln>
                            <a:noFill/>
                          </a:ln>
                          <a:solidFill>
                            <a:prstClr val="black"/>
                          </a:solidFill>
                          <a:effectLst/>
                          <a:uLnTx/>
                          <a:uFillTx/>
                          <a:latin typeface="+mn-lt"/>
                          <a:ea typeface="+mn-ea"/>
                          <a:cs typeface="+mn-cs"/>
                        </a:rPr>
                        <a:t>Fysikk</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Rask forflyttingsevne sideveis, bakover og framover.</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Orker repeterte sprints med korte pauser.</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kumimoji="0" lang="nb-NO" sz="800" b="0" i="0" u="none" strike="noStrike" kern="1200" cap="none" spc="0" normalizeH="0" baseline="0" noProof="0">
                        <a:ln>
                          <a:noFill/>
                        </a:ln>
                        <a:solidFill>
                          <a:prstClr val="black"/>
                        </a:solidFill>
                        <a:effectLst/>
                        <a:uLnTx/>
                        <a:uFillTx/>
                        <a:latin typeface="+mn-lt"/>
                        <a:ea typeface="+mn-ea"/>
                        <a:cs typeface="+mn-cs"/>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Wingdings" charset="2"/>
                        <a:buNone/>
                      </a:pPr>
                      <a:r>
                        <a:rPr lang="nb-NO" sz="800" b="1"/>
                        <a:t>Generelt</a:t>
                      </a:r>
                    </a:p>
                    <a:p>
                      <a:pPr marL="0" indent="0">
                        <a:buFont typeface="Wingdings" charset="2"/>
                        <a:buNone/>
                      </a:pPr>
                      <a:r>
                        <a:rPr lang="nb-NO" sz="800"/>
                        <a:t>Forstår rollen</a:t>
                      </a:r>
                    </a:p>
                    <a:p>
                      <a:pPr marL="0" indent="0">
                        <a:buFont typeface="Wingdings" charset="2"/>
                        <a:buNone/>
                      </a:pPr>
                      <a:r>
                        <a:rPr lang="nb-NO" sz="800"/>
                        <a:t>Hindrer mål og skaper mål</a:t>
                      </a:r>
                    </a:p>
                    <a:p>
                      <a:pPr marL="0" indent="0">
                        <a:buFont typeface="Wingdings" charset="2"/>
                        <a:buNone/>
                      </a:pPr>
                      <a:endParaRPr lang="nb-NO" sz="800"/>
                    </a:p>
                    <a:p>
                      <a:pPr marL="0" indent="0">
                        <a:buFont typeface="Wingdings" charset="2"/>
                        <a:buNone/>
                      </a:pPr>
                      <a:r>
                        <a:rPr lang="nb-NO" sz="800" b="1"/>
                        <a:t>Mentalitet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Ledertype- styrer medspillere og spillet med kommunikasjon</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Oppsøker dueller og vinner de</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Styrer eget ledd og spissene.</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lang="nb-NO" sz="800"/>
                        <a:t>Stor ro i spillet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lang="nb-NO" sz="800"/>
                    </a:p>
                    <a:p>
                      <a:pPr marL="0" indent="0">
                        <a:buFont typeface="Wingdings" charset="2"/>
                        <a:buNone/>
                      </a:pPr>
                      <a:r>
                        <a:rPr lang="nb-NO" sz="800" b="1"/>
                        <a:t>Offensivt</a:t>
                      </a:r>
                    </a:p>
                    <a:p>
                      <a:pPr marL="0" indent="0">
                        <a:buFont typeface="Wingdings" charset="2"/>
                        <a:buNone/>
                      </a:pPr>
                      <a:r>
                        <a:rPr lang="nb-NO" sz="800"/>
                        <a:t>Krever ball og dikterer spillet</a:t>
                      </a:r>
                    </a:p>
                    <a:p>
                      <a:pPr marL="0" indent="0">
                        <a:buFont typeface="Wingdings" charset="2"/>
                        <a:buNone/>
                      </a:pPr>
                      <a:r>
                        <a:rPr lang="nb-NO" sz="800"/>
                        <a:t>Kloke valg med ball. Høy gjennombruddindeks og sjelden balltap. Mestrer press på tid/rom</a:t>
                      </a:r>
                    </a:p>
                    <a:p>
                      <a:pPr marL="0" indent="0">
                        <a:buFont typeface="Wingdings" charset="2"/>
                        <a:buNone/>
                      </a:pPr>
                      <a:r>
                        <a:rPr lang="nb-NO" sz="800"/>
                        <a:t>Ser etter og bruker 2. og 3. bevegelser.</a:t>
                      </a:r>
                    </a:p>
                    <a:p>
                      <a:pPr marL="0" indent="0">
                        <a:buFont typeface="Wingdings" charset="2"/>
                        <a:buNone/>
                      </a:pPr>
                      <a:r>
                        <a:rPr lang="nb-NO" sz="800"/>
                        <a:t>Ser fremover og motsatt av spillets gang og har alltid oversikt</a:t>
                      </a:r>
                    </a:p>
                    <a:p>
                      <a:pPr marL="0" indent="0">
                        <a:buFont typeface="Wingdings" charset="2"/>
                        <a:buNone/>
                      </a:pPr>
                      <a:r>
                        <a:rPr lang="nb-NO" sz="800" b="0"/>
                        <a:t>Høy kvalitet på visuelle søk</a:t>
                      </a:r>
                    </a:p>
                    <a:p>
                      <a:pPr marL="0" indent="0">
                        <a:buFont typeface="Wingdings" charset="2"/>
                        <a:buNone/>
                      </a:pPr>
                      <a:r>
                        <a:rPr lang="nb-NO" sz="800" b="0"/>
                        <a:t>Sikker 1.touch og pasning og gode handlingsvalg. Høy treffprosent og ro</a:t>
                      </a:r>
                    </a:p>
                    <a:p>
                      <a:pPr marL="0" indent="0">
                        <a:buFont typeface="Wingdings" charset="2"/>
                        <a:buNone/>
                      </a:pPr>
                      <a:r>
                        <a:rPr lang="nb-NO" sz="800" b="0"/>
                        <a:t>Alltid spillbar som støttealternativ.</a:t>
                      </a:r>
                    </a:p>
                    <a:p>
                      <a:pPr marL="0" indent="0">
                        <a:buFont typeface="Wingdings" charset="2"/>
                        <a:buNone/>
                      </a:pPr>
                      <a:r>
                        <a:rPr lang="nb-NO" sz="800" b="0"/>
                        <a:t>Oppfatter og utnytter rom hos motstander. Slår den magiske </a:t>
                      </a:r>
                      <a:r>
                        <a:rPr lang="nb-NO" sz="800" b="0" err="1"/>
                        <a:t>pasn</a:t>
                      </a:r>
                      <a:r>
                        <a:rPr lang="nb-NO" sz="800" b="0"/>
                        <a:t>.</a:t>
                      </a:r>
                    </a:p>
                    <a:p>
                      <a:pPr marL="0" indent="0">
                        <a:buFont typeface="Wingdings" charset="2"/>
                        <a:buNone/>
                      </a:pPr>
                      <a:r>
                        <a:rPr lang="nb-NO" sz="800" b="0"/>
                        <a:t>Finner rett posisjon i rolle i alle faser.</a:t>
                      </a:r>
                    </a:p>
                    <a:p>
                      <a:pPr marL="0" indent="0">
                        <a:buFont typeface="Wingdings" charset="2"/>
                        <a:buNone/>
                      </a:pPr>
                      <a:r>
                        <a:rPr lang="nb-NO" sz="800" b="0"/>
                        <a:t>Godt avslutningsrepertoar.</a:t>
                      </a:r>
                    </a:p>
                    <a:p>
                      <a:pPr marL="0" indent="0">
                        <a:buFont typeface="Wingdings" charset="2"/>
                        <a:buNone/>
                      </a:pPr>
                      <a:endParaRPr lang="nb-NO" sz="800" b="0"/>
                    </a:p>
                    <a:p>
                      <a:pPr marL="0" indent="0">
                        <a:buFont typeface="Wingdings" charset="2"/>
                        <a:buNone/>
                      </a:pPr>
                      <a:r>
                        <a:rPr lang="nb-NO" sz="800" b="1"/>
                        <a:t>Defensivt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Ansvar foran bakre ledd</a:t>
                      </a:r>
                      <a:endParaRPr lang="nb-NO" sz="800" b="1"/>
                    </a:p>
                    <a:p>
                      <a:pPr marL="0" indent="0">
                        <a:buFont typeface="Wingdings" charset="2"/>
                        <a:buNone/>
                      </a:pPr>
                      <a:r>
                        <a:rPr lang="nb-NO" sz="800"/>
                        <a:t>Sørger for at presset er samlet med kommunikasjon</a:t>
                      </a:r>
                    </a:p>
                    <a:p>
                      <a:pPr marL="0" indent="0">
                        <a:buFont typeface="Wingdings" charset="2"/>
                        <a:buNone/>
                      </a:pPr>
                      <a:r>
                        <a:rPr lang="nb-NO" sz="800"/>
                        <a:t>Balanserer laget </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Verner om rom i mellom istedenfor på utsiden. </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Fremprovoserer feil hos motstander.</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Evner å være en god 2/3. forsvarer. </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Løper opp alle kontringer.</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Bryter foran, vinner dueller i lufta og langs bakken.</a:t>
                      </a:r>
                    </a:p>
                    <a:p>
                      <a:pPr marL="0" indent="0">
                        <a:buFont typeface="Wingdings" charset="2"/>
                        <a:buNone/>
                      </a:pPr>
                      <a:endParaRPr lang="nb-NO" sz="800"/>
                    </a:p>
                    <a:p>
                      <a:pPr marL="0" indent="0">
                        <a:buFont typeface="Wingdings" charset="2"/>
                        <a:buNone/>
                      </a:pPr>
                      <a:r>
                        <a:rPr lang="nb-NO" sz="800" b="1"/>
                        <a:t>Fysikk</a:t>
                      </a:r>
                    </a:p>
                    <a:p>
                      <a:pPr marL="0" indent="0">
                        <a:buFont typeface="Wingdings" charset="2"/>
                        <a:buNone/>
                      </a:pPr>
                      <a:r>
                        <a:rPr lang="nb-NO" sz="800"/>
                        <a:t>Rask forflyttingsevne sideveis, bakover og framover.</a:t>
                      </a:r>
                    </a:p>
                    <a:p>
                      <a:pPr marL="0" indent="0">
                        <a:buFont typeface="Wingdings" charset="2"/>
                        <a:buNone/>
                      </a:pPr>
                      <a:r>
                        <a:rPr lang="nb-NO" sz="800"/>
                        <a:t>Orker repeterte sprints med korte pauser.</a:t>
                      </a:r>
                    </a:p>
                    <a:p>
                      <a:pPr marL="0" indent="0">
                        <a:buFont typeface="Wingdings" charset="2"/>
                        <a:buNone/>
                      </a:pPr>
                      <a:r>
                        <a:rPr lang="nb-NO" sz="800"/>
                        <a:t>Vinner dueller i lufta med god spenst.</a:t>
                      </a:r>
                    </a:p>
                    <a:p>
                      <a:pPr marL="0" indent="0">
                        <a:buFont typeface="Wingdings" charset="2"/>
                        <a:buNone/>
                      </a:pPr>
                      <a:endParaRPr lang="nb-NO" sz="80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1" i="0" u="none" strike="noStrike" kern="1200" cap="none" spc="0" normalizeH="0" baseline="0" noProof="0">
                          <a:ln>
                            <a:noFill/>
                          </a:ln>
                          <a:solidFill>
                            <a:prstClr val="black"/>
                          </a:solidFill>
                          <a:effectLst/>
                          <a:uLnTx/>
                          <a:uFillTx/>
                          <a:latin typeface="+mn-lt"/>
                          <a:ea typeface="+mn-ea"/>
                          <a:cs typeface="+mn-cs"/>
                        </a:rPr>
                        <a:t>Generelt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Forstår rollen</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Skaper målsjanser og mål</a:t>
                      </a:r>
                    </a:p>
                    <a:p>
                      <a:pPr marL="0" indent="0">
                        <a:buFont typeface="Wingdings" charset="2"/>
                        <a:buNone/>
                      </a:pPr>
                      <a:endParaRPr lang="nb-NO" sz="1200"/>
                    </a:p>
                    <a:p>
                      <a:pPr marL="0" indent="0">
                        <a:buFont typeface="Wingdings" charset="2"/>
                        <a:buNone/>
                      </a:pPr>
                      <a:r>
                        <a:rPr lang="nb-NO" sz="800" b="1"/>
                        <a:t>Mentalitet</a:t>
                      </a:r>
                    </a:p>
                    <a:p>
                      <a:pPr marL="0" indent="0">
                        <a:buFont typeface="Wingdings" charset="2"/>
                        <a:buNone/>
                      </a:pPr>
                      <a:r>
                        <a:rPr lang="nb-NO" sz="800"/>
                        <a:t>Lukter mål og sjanser med god timing på bevegelser. Er dr ballen lander.</a:t>
                      </a:r>
                    </a:p>
                    <a:p>
                      <a:pPr marL="0" indent="0">
                        <a:buFont typeface="Wingdings" charset="2"/>
                        <a:buNone/>
                      </a:pPr>
                      <a:endParaRPr lang="nb-NO" sz="800"/>
                    </a:p>
                    <a:p>
                      <a:pPr marL="0" indent="0">
                        <a:buFont typeface="Wingdings" charset="2"/>
                        <a:buNone/>
                      </a:pPr>
                      <a:r>
                        <a:rPr lang="nb-NO" sz="800" b="1"/>
                        <a:t>Offensivt</a:t>
                      </a:r>
                    </a:p>
                    <a:p>
                      <a:pPr marL="0" indent="0">
                        <a:buFont typeface="Wingdings" charset="2"/>
                        <a:buNone/>
                      </a:pPr>
                      <a:r>
                        <a:rPr lang="nb-NO" sz="800"/>
                        <a:t>Romforståelse for å mestre potensialet for gjennombrudd.</a:t>
                      </a:r>
                    </a:p>
                    <a:p>
                      <a:pPr marL="0" indent="0">
                        <a:buFont typeface="Wingdings" charset="2"/>
                        <a:buNone/>
                      </a:pPr>
                      <a:r>
                        <a:rPr lang="nb-NO" sz="800"/>
                        <a:t>Identifiserer og ser potensialet for gjennombrudd.</a:t>
                      </a:r>
                    </a:p>
                    <a:p>
                      <a:pPr marL="0" indent="0">
                        <a:buFont typeface="Wingdings" charset="2"/>
                        <a:buNone/>
                      </a:pPr>
                      <a:r>
                        <a:rPr lang="nb-NO" sz="800"/>
                        <a:t>Gjennombruddhissig med eller uten ball. Evne å passere motspiller.</a:t>
                      </a:r>
                    </a:p>
                    <a:p>
                      <a:pPr marL="0" indent="0">
                        <a:buFont typeface="Wingdings" charset="2"/>
                        <a:buNone/>
                      </a:pPr>
                      <a:r>
                        <a:rPr lang="nb-NO" sz="800"/>
                        <a:t>Bevegelser i bakrom, når det er kunstig stort bakrom eller at vi har kort avstand til bakre ledd.</a:t>
                      </a:r>
                    </a:p>
                    <a:p>
                      <a:pPr marL="0" indent="0">
                        <a:buFont typeface="Wingdings" charset="2"/>
                        <a:buNone/>
                      </a:pPr>
                      <a:r>
                        <a:rPr lang="nb-NO" sz="800"/>
                        <a:t>Evner å slå innlegg mellom keeper og bakre ledd. Innsiden av bakre stolpe ved innlegg fra motsatt side. Løper de i mål.</a:t>
                      </a:r>
                    </a:p>
                    <a:p>
                      <a:pPr marL="0" indent="0">
                        <a:buFont typeface="Wingdings" charset="2"/>
                        <a:buNone/>
                      </a:pPr>
                      <a:r>
                        <a:rPr lang="nb-NO" sz="800"/>
                        <a:t>Evner å avslutte på 1-2 touch.</a:t>
                      </a:r>
                    </a:p>
                    <a:p>
                      <a:pPr marL="0" indent="0">
                        <a:buFont typeface="Wingdings" charset="2"/>
                        <a:buNone/>
                      </a:pPr>
                      <a:r>
                        <a:rPr lang="nb-NO" sz="800"/>
                        <a:t>Ha mål/assist. Er ofte i isslottet/sekken</a:t>
                      </a:r>
                    </a:p>
                    <a:p>
                      <a:pPr marL="0" indent="0">
                        <a:buFont typeface="Wingdings" charset="2"/>
                        <a:buNone/>
                      </a:pPr>
                      <a:r>
                        <a:rPr lang="nb-NO" sz="800"/>
                        <a:t>True bakrom i slutten av kontringen</a:t>
                      </a:r>
                    </a:p>
                    <a:p>
                      <a:pPr marL="0" indent="0">
                        <a:buFont typeface="Wingdings" charset="2"/>
                        <a:buNone/>
                      </a:pPr>
                      <a:r>
                        <a:rPr lang="nb-NO" sz="800"/>
                        <a:t>Strekker høyt mellom ved frispilling.</a:t>
                      </a:r>
                    </a:p>
                    <a:p>
                      <a:pPr marL="0" indent="0">
                        <a:buFont typeface="Wingdings" charset="2"/>
                        <a:buNone/>
                      </a:pPr>
                      <a:r>
                        <a:rPr lang="nb-NO" sz="800"/>
                        <a:t>Kommer seg inn i 16 m ofte</a:t>
                      </a:r>
                    </a:p>
                    <a:p>
                      <a:pPr marL="0" indent="0">
                        <a:buFont typeface="Wingdings" charset="2"/>
                        <a:buNone/>
                      </a:pPr>
                      <a:r>
                        <a:rPr lang="nb-NO" sz="800"/>
                        <a:t>Finner rett posisjon i rolle i alle fasene</a:t>
                      </a:r>
                    </a:p>
                    <a:p>
                      <a:pPr marL="0" indent="0">
                        <a:buFont typeface="Wingdings" charset="2"/>
                        <a:buNone/>
                      </a:pPr>
                      <a:r>
                        <a:rPr lang="nb-NO" sz="800"/>
                        <a:t>Slår den magiske pasningen.</a:t>
                      </a:r>
                    </a:p>
                    <a:p>
                      <a:pPr marL="0" indent="0">
                        <a:buFont typeface="Wingdings" charset="2"/>
                        <a:buNone/>
                      </a:pPr>
                      <a:endParaRPr lang="nb-NO" sz="800"/>
                    </a:p>
                    <a:p>
                      <a:pPr marL="0" indent="0">
                        <a:buFont typeface="Wingdings" charset="2"/>
                        <a:buNone/>
                      </a:pPr>
                      <a:r>
                        <a:rPr lang="nb-NO" sz="800" b="1"/>
                        <a:t>Defensivt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a:ln>
                            <a:noFill/>
                          </a:ln>
                          <a:solidFill>
                            <a:prstClr val="black"/>
                          </a:solidFill>
                          <a:effectLst/>
                          <a:uLnTx/>
                          <a:uFillTx/>
                          <a:latin typeface="+mn-lt"/>
                          <a:ea typeface="+mn-ea"/>
                          <a:cs typeface="+mn-cs"/>
                        </a:rPr>
                        <a:t>Ansvar for og god kontroll på rommet foran midtbaneleddet</a:t>
                      </a:r>
                    </a:p>
                    <a:p>
                      <a:pPr marL="0" indent="0">
                        <a:buFont typeface="Wingdings" charset="2"/>
                        <a:buNone/>
                      </a:pPr>
                      <a:r>
                        <a:rPr lang="nb-NO" sz="800"/>
                        <a:t>Bryte motstanders sin angrepsrytme og</a:t>
                      </a:r>
                    </a:p>
                    <a:p>
                      <a:pPr marL="0" indent="0">
                        <a:buFont typeface="Wingdings" charset="2"/>
                        <a:buNone/>
                      </a:pPr>
                      <a:r>
                        <a:rPr lang="nb-NO" sz="800"/>
                        <a:t>kjenne til pressøyeblikkene.</a:t>
                      </a:r>
                    </a:p>
                    <a:p>
                      <a:pPr marL="0" indent="0">
                        <a:buFont typeface="Wingdings" charset="2"/>
                        <a:buNone/>
                      </a:pPr>
                      <a:r>
                        <a:rPr lang="nb-NO" sz="800"/>
                        <a:t>Bidra til sandwich</a:t>
                      </a:r>
                    </a:p>
                    <a:p>
                      <a:pPr marL="0" indent="0">
                        <a:buFont typeface="Wingdings" charset="2"/>
                        <a:buNone/>
                      </a:pPr>
                      <a:r>
                        <a:rPr lang="nb-NO" sz="800"/>
                        <a:t>Hente opp kontringer med sprint.</a:t>
                      </a:r>
                    </a:p>
                    <a:p>
                      <a:pPr marL="0" indent="0">
                        <a:buFont typeface="Wingdings" charset="2"/>
                        <a:buNone/>
                      </a:pPr>
                      <a:r>
                        <a:rPr lang="nb-NO" sz="800"/>
                        <a:t>Henter opp spillere som har passert</a:t>
                      </a:r>
                    </a:p>
                    <a:p>
                      <a:pPr marL="0" indent="0">
                        <a:buFont typeface="Wingdings" charset="2"/>
                        <a:buNone/>
                      </a:pPr>
                      <a:r>
                        <a:rPr lang="nb-NO" sz="800"/>
                        <a:t>God i gjenvinningsfasen</a:t>
                      </a:r>
                    </a:p>
                    <a:p>
                      <a:pPr marL="0" indent="0">
                        <a:buFont typeface="Wingdings" charset="2"/>
                        <a:buNone/>
                      </a:pPr>
                      <a:endParaRPr lang="nb-NO" sz="800"/>
                    </a:p>
                    <a:p>
                      <a:pPr marL="0" indent="0">
                        <a:buFont typeface="Wingdings" charset="2"/>
                        <a:buNone/>
                      </a:pPr>
                      <a:r>
                        <a:rPr lang="nb-NO" sz="800" b="1"/>
                        <a:t>Fysisk</a:t>
                      </a:r>
                    </a:p>
                    <a:p>
                      <a:pPr marL="0" indent="0">
                        <a:buFont typeface="Wingdings" charset="2"/>
                        <a:buNone/>
                      </a:pPr>
                      <a:r>
                        <a:rPr lang="nb-NO" sz="800" b="0"/>
                        <a:t>Orker repeterte sprints med korte pauser</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1" i="0" u="none" strike="noStrike" kern="1200" cap="none" spc="0" normalizeH="0" baseline="0" noProof="0" dirty="0">
                          <a:ln>
                            <a:noFill/>
                          </a:ln>
                          <a:solidFill>
                            <a:prstClr val="black"/>
                          </a:solidFill>
                          <a:effectLst/>
                          <a:uLnTx/>
                          <a:uFillTx/>
                          <a:latin typeface="+mn-lt"/>
                          <a:ea typeface="+mn-ea"/>
                          <a:cs typeface="+mn-cs"/>
                        </a:rPr>
                        <a:t>Generelt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dirty="0">
                          <a:ln>
                            <a:noFill/>
                          </a:ln>
                          <a:solidFill>
                            <a:prstClr val="black"/>
                          </a:solidFill>
                          <a:effectLst/>
                          <a:uLnTx/>
                          <a:uFillTx/>
                          <a:latin typeface="+mn-lt"/>
                          <a:ea typeface="+mn-ea"/>
                          <a:cs typeface="+mn-cs"/>
                        </a:rPr>
                        <a:t>Forstår rollen</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dirty="0">
                          <a:ln>
                            <a:noFill/>
                          </a:ln>
                          <a:solidFill>
                            <a:prstClr val="black"/>
                          </a:solidFill>
                          <a:effectLst/>
                          <a:uLnTx/>
                          <a:uFillTx/>
                          <a:latin typeface="+mn-lt"/>
                          <a:ea typeface="+mn-ea"/>
                          <a:cs typeface="+mn-cs"/>
                        </a:rPr>
                        <a:t>Skaper målsjanser og mål</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kumimoji="0" lang="nb-NO" sz="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dirty="0">
                          <a:ln>
                            <a:noFill/>
                          </a:ln>
                          <a:solidFill>
                            <a:prstClr val="black"/>
                          </a:solidFill>
                          <a:effectLst/>
                          <a:uLnTx/>
                          <a:uFillTx/>
                          <a:latin typeface="+mn-lt"/>
                          <a:ea typeface="+mn-ea"/>
                          <a:cs typeface="+mn-cs"/>
                        </a:rPr>
                        <a:t>Mentalitet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dirty="0">
                          <a:ln>
                            <a:noFill/>
                          </a:ln>
                          <a:solidFill>
                            <a:prstClr val="black"/>
                          </a:solidFill>
                          <a:effectLst/>
                          <a:uLnTx/>
                          <a:uFillTx/>
                          <a:latin typeface="+mn-lt"/>
                          <a:ea typeface="+mn-ea"/>
                          <a:cs typeface="+mn-cs"/>
                        </a:rPr>
                        <a:t>Ofrer alt i for å komme i målsituasjoner.</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dirty="0">
                          <a:ln>
                            <a:noFill/>
                          </a:ln>
                          <a:solidFill>
                            <a:prstClr val="black"/>
                          </a:solidFill>
                          <a:effectLst/>
                          <a:uLnTx/>
                          <a:uFillTx/>
                          <a:latin typeface="+mn-lt"/>
                          <a:ea typeface="+mn-ea"/>
                          <a:cs typeface="+mn-cs"/>
                        </a:rPr>
                        <a:t>Aggressiv førsteforsvarer.</a:t>
                      </a:r>
                    </a:p>
                    <a:p>
                      <a:pPr marL="0" indent="0">
                        <a:buFont typeface="Wingdings" charset="2"/>
                        <a:buNone/>
                      </a:pPr>
                      <a:endParaRPr lang="nb-NO" sz="800" dirty="0"/>
                    </a:p>
                    <a:p>
                      <a:pPr marL="0" indent="0">
                        <a:buFont typeface="Wingdings" charset="2"/>
                        <a:buNone/>
                      </a:pPr>
                      <a:r>
                        <a:rPr lang="nb-NO" sz="800" b="1" dirty="0"/>
                        <a:t>Offensivt</a:t>
                      </a:r>
                    </a:p>
                    <a:p>
                      <a:pPr marL="0" indent="0">
                        <a:buFont typeface="Wingdings" charset="2"/>
                        <a:buNone/>
                      </a:pPr>
                      <a:r>
                        <a:rPr lang="nb-NO" sz="800" dirty="0"/>
                        <a:t>Søker rommet bak motstanders bakre ledd ved kunstig stort bakrom eller 1A kort avstand til bakre ledd.</a:t>
                      </a:r>
                    </a:p>
                    <a:p>
                      <a:pPr marL="0" indent="0">
                        <a:buFont typeface="Wingdings" charset="2"/>
                        <a:buNone/>
                      </a:pPr>
                      <a:r>
                        <a:rPr lang="nb-NO" sz="800" dirty="0"/>
                        <a:t>Er i isslottet og gjør mål på 1-2 touch</a:t>
                      </a:r>
                    </a:p>
                    <a:p>
                      <a:pPr marL="0" indent="0">
                        <a:buFont typeface="Wingdings" charset="2"/>
                        <a:buNone/>
                      </a:pPr>
                      <a:r>
                        <a:rPr lang="nb-NO" sz="800" dirty="0"/>
                        <a:t>Tar inn baller og spiller til medspiller.</a:t>
                      </a:r>
                    </a:p>
                    <a:p>
                      <a:pPr marL="0" indent="0">
                        <a:buFont typeface="Wingdings" charset="2"/>
                        <a:buNone/>
                      </a:pPr>
                      <a:r>
                        <a:rPr lang="nb-NO" sz="800" dirty="0"/>
                        <a:t>Bak motsatt stopper i siste 3.del og overrasker med å løpe inn i slottet.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dirty="0">
                          <a:ln>
                            <a:noFill/>
                          </a:ln>
                          <a:solidFill>
                            <a:prstClr val="black"/>
                          </a:solidFill>
                          <a:effectLst/>
                          <a:uLnTx/>
                          <a:uFillTx/>
                          <a:latin typeface="+mn-lt"/>
                          <a:ea typeface="+mn-ea"/>
                          <a:cs typeface="+mn-cs"/>
                        </a:rPr>
                        <a:t>Ha mål/assist. Er ofte i isslottet/sekken.</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dirty="0">
                          <a:ln>
                            <a:noFill/>
                          </a:ln>
                          <a:solidFill>
                            <a:prstClr val="black"/>
                          </a:solidFill>
                          <a:effectLst/>
                          <a:uLnTx/>
                          <a:uFillTx/>
                          <a:latin typeface="+mn-lt"/>
                          <a:ea typeface="+mn-ea"/>
                          <a:cs typeface="+mn-cs"/>
                        </a:rPr>
                        <a:t>True bakrom i slutten av kontringen</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dirty="0">
                          <a:ln>
                            <a:noFill/>
                          </a:ln>
                          <a:solidFill>
                            <a:prstClr val="black"/>
                          </a:solidFill>
                          <a:effectLst/>
                          <a:uLnTx/>
                          <a:uFillTx/>
                          <a:latin typeface="+mn-lt"/>
                          <a:ea typeface="+mn-ea"/>
                          <a:cs typeface="+mn-cs"/>
                        </a:rPr>
                        <a:t>Strekker høyt mellom ved frispilling.</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dirty="0">
                          <a:ln>
                            <a:noFill/>
                          </a:ln>
                          <a:solidFill>
                            <a:prstClr val="black"/>
                          </a:solidFill>
                          <a:effectLst/>
                          <a:uLnTx/>
                          <a:uFillTx/>
                          <a:latin typeface="+mn-lt"/>
                          <a:ea typeface="+mn-ea"/>
                          <a:cs typeface="+mn-cs"/>
                        </a:rPr>
                        <a:t>Kommer seg inn i 16 m ofte.</a:t>
                      </a:r>
                    </a:p>
                    <a:p>
                      <a:pPr marL="0" indent="0">
                        <a:buFont typeface="Wingdings" charset="2"/>
                        <a:buNone/>
                      </a:pPr>
                      <a:r>
                        <a:rPr lang="nb-NO" sz="800" dirty="0"/>
                        <a:t>Komme forbi motspiller 1-1</a:t>
                      </a:r>
                    </a:p>
                    <a:p>
                      <a:pPr marL="0" indent="0">
                        <a:buFont typeface="Wingdings" charset="2"/>
                        <a:buNone/>
                      </a:pPr>
                      <a:r>
                        <a:rPr lang="nb-NO" sz="800" dirty="0"/>
                        <a:t>Utgangsposisjon på nærmeste stopper ved ball lavt i banen. Bak ryggen på motsatt stopper i midten.</a:t>
                      </a:r>
                    </a:p>
                    <a:p>
                      <a:pPr marL="0" indent="0">
                        <a:buFont typeface="Wingdings" charset="2"/>
                        <a:buNone/>
                      </a:pPr>
                      <a:r>
                        <a:rPr lang="nb-NO" sz="800" dirty="0"/>
                        <a:t>Være </a:t>
                      </a:r>
                      <a:r>
                        <a:rPr lang="nb-NO" sz="800" dirty="0" err="1"/>
                        <a:t>oppspillpunkt</a:t>
                      </a:r>
                      <a:r>
                        <a:rPr lang="nb-NO" sz="800" dirty="0"/>
                        <a:t> ved kontring for. Komme inn i målsituasjon.</a:t>
                      </a:r>
                    </a:p>
                    <a:p>
                      <a:pPr marL="0" indent="0">
                        <a:buFont typeface="Wingdings" charset="2"/>
                        <a:buNone/>
                      </a:pPr>
                      <a:r>
                        <a:rPr lang="nb-NO" sz="800" dirty="0"/>
                        <a:t>Finner rett posisjon i rolle i alle faser</a:t>
                      </a:r>
                    </a:p>
                    <a:p>
                      <a:pPr marL="0" indent="0">
                        <a:buFont typeface="Wingdings" charset="2"/>
                        <a:buNone/>
                      </a:pPr>
                      <a:r>
                        <a:rPr lang="nb-NO" sz="800" dirty="0"/>
                        <a:t>Leser målsituasjoner. Er der. Ofte i scoringsposisjoner.</a:t>
                      </a:r>
                    </a:p>
                    <a:p>
                      <a:pPr marL="0" indent="0">
                        <a:buFont typeface="Wingdings" charset="2"/>
                        <a:buNone/>
                      </a:pPr>
                      <a:endParaRPr lang="nb-NO" sz="800" dirty="0"/>
                    </a:p>
                    <a:p>
                      <a:pPr marL="0" indent="0">
                        <a:buFont typeface="Wingdings" charset="2"/>
                        <a:buNone/>
                      </a:pPr>
                      <a:r>
                        <a:rPr lang="nb-NO" sz="800" b="1" dirty="0"/>
                        <a:t>Defensivt</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dirty="0">
                          <a:ln>
                            <a:noFill/>
                          </a:ln>
                          <a:solidFill>
                            <a:prstClr val="black"/>
                          </a:solidFill>
                          <a:effectLst/>
                          <a:uLnTx/>
                          <a:uFillTx/>
                          <a:latin typeface="+mn-lt"/>
                          <a:ea typeface="+mn-ea"/>
                          <a:cs typeface="+mn-cs"/>
                        </a:rPr>
                        <a:t>Ansvar for og god kontroll på rommet foran midtbaneleddet</a:t>
                      </a:r>
                      <a:endParaRPr lang="nb-NO" sz="800" b="1" dirty="0"/>
                    </a:p>
                    <a:p>
                      <a:pPr marL="0" indent="0">
                        <a:buFont typeface="Wingdings" charset="2"/>
                        <a:buNone/>
                      </a:pPr>
                      <a:r>
                        <a:rPr lang="nb-NO" sz="800" b="0" dirty="0"/>
                        <a:t>Styre pressøyeblikkene</a:t>
                      </a:r>
                    </a:p>
                    <a:p>
                      <a:pPr marL="0" indent="0">
                        <a:buFont typeface="Wingdings" charset="2"/>
                        <a:buNone/>
                      </a:pPr>
                      <a:r>
                        <a:rPr lang="nb-NO" sz="800" dirty="0"/>
                        <a:t>Sterk i gjenvinningsfasen</a:t>
                      </a:r>
                    </a:p>
                    <a:p>
                      <a:pPr marL="0" indent="0">
                        <a:buFont typeface="Wingdings" charset="2"/>
                        <a:buNone/>
                      </a:pPr>
                      <a:r>
                        <a:rPr lang="nb-NO" sz="800" dirty="0"/>
                        <a:t>Glemme stopperne ved spilt lave</a:t>
                      </a:r>
                    </a:p>
                    <a:p>
                      <a:pPr marL="0" indent="0">
                        <a:buFont typeface="Wingdings" charset="2"/>
                        <a:buNone/>
                      </a:pPr>
                      <a:r>
                        <a:rPr lang="nb-NO" sz="800" dirty="0"/>
                        <a:t>Hente opp 1A ved passering.</a:t>
                      </a:r>
                    </a:p>
                    <a:p>
                      <a:pPr marL="0" indent="0">
                        <a:buFont typeface="Wingdings" charset="2"/>
                        <a:buNone/>
                      </a:pPr>
                      <a:r>
                        <a:rPr lang="nb-NO" sz="800" dirty="0"/>
                        <a:t>God i gjenvinningsfasen.</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dirty="0">
                          <a:ln>
                            <a:noFill/>
                          </a:ln>
                          <a:solidFill>
                            <a:prstClr val="black"/>
                          </a:solidFill>
                          <a:effectLst/>
                          <a:uLnTx/>
                          <a:uFillTx/>
                          <a:latin typeface="+mn-lt"/>
                          <a:ea typeface="+mn-ea"/>
                          <a:cs typeface="+mn-cs"/>
                        </a:rPr>
                        <a:t>Henter opp spillere som har passert</a:t>
                      </a:r>
                      <a:endParaRPr lang="nb-NO" sz="800" dirty="0"/>
                    </a:p>
                    <a:p>
                      <a:pPr marL="0" indent="0">
                        <a:buFont typeface="Wingdings" charset="2"/>
                        <a:buNone/>
                      </a:pPr>
                      <a:endParaRPr lang="nb-NO" sz="800" dirty="0"/>
                    </a:p>
                    <a:p>
                      <a:pPr marL="171450" indent="-171450">
                        <a:buFont typeface="Wingdings" charset="2"/>
                        <a:buChar char="q"/>
                      </a:pPr>
                      <a:endParaRPr lang="nb-NO" sz="800" dirty="0"/>
                    </a:p>
                    <a:p>
                      <a:pPr marL="0" indent="0">
                        <a:buFont typeface="Wingdings" charset="2"/>
                        <a:buNone/>
                      </a:pPr>
                      <a:r>
                        <a:rPr lang="nb-NO" sz="800" b="1" dirty="0"/>
                        <a:t>Fysikk</a:t>
                      </a:r>
                    </a:p>
                    <a:p>
                      <a:pPr marL="0" indent="0">
                        <a:buFont typeface="Wingdings" charset="2"/>
                        <a:buNone/>
                      </a:pPr>
                      <a:r>
                        <a:rPr lang="nb-NO" sz="800" dirty="0"/>
                        <a:t>Hurtig eller duellsterk</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nb-NO" sz="800" b="0" i="0" u="none" strike="noStrike" kern="1200" cap="none" spc="0" normalizeH="0" baseline="0" noProof="0" dirty="0">
                          <a:ln>
                            <a:noFill/>
                          </a:ln>
                          <a:solidFill>
                            <a:prstClr val="black"/>
                          </a:solidFill>
                          <a:effectLst/>
                          <a:uLnTx/>
                          <a:uFillTx/>
                          <a:latin typeface="+mn-lt"/>
                          <a:ea typeface="+mn-ea"/>
                          <a:cs typeface="+mn-cs"/>
                        </a:rPr>
                        <a:t>Orker repeterte sprint med korte pauser.</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71682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7"/>
            <a:ext cx="9144000" cy="1574799"/>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3600" b="1" dirty="0">
              <a:solidFill>
                <a:prstClr val="white"/>
              </a:solidFill>
            </a:endParaRPr>
          </a:p>
          <a:p>
            <a:pPr algn="ctr">
              <a:defRPr/>
            </a:pPr>
            <a:r>
              <a:rPr lang="nb-NO" sz="2800" cap="all" dirty="0">
                <a:solidFill>
                  <a:prstClr val="white"/>
                </a:solidFill>
              </a:rPr>
              <a:t>ROLLEKRAV  </a:t>
            </a:r>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74794"/>
            <a:ext cx="9144000" cy="5267449"/>
          </a:xfrm>
          <a:prstGeom prst="rect">
            <a:avLst/>
          </a:prstGeom>
        </p:spPr>
      </p:pic>
      <p:sp>
        <p:nvSpPr>
          <p:cNvPr id="2" name="Plassholder for bunntekst 1"/>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Tree>
    <p:extLst>
      <p:ext uri="{BB962C8B-B14F-4D97-AF65-F5344CB8AC3E}">
        <p14:creationId xmlns:p14="http://schemas.microsoft.com/office/powerpoint/2010/main" val="2966247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8"/>
            <a:ext cx="9144000" cy="665293"/>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nb-NO" sz="2800" cap="all" dirty="0">
                <a:solidFill>
                  <a:prstClr val="white"/>
                </a:solidFill>
              </a:rPr>
              <a:t>Rollekrav </a:t>
            </a:r>
          </a:p>
        </p:txBody>
      </p:sp>
      <p:graphicFrame>
        <p:nvGraphicFramePr>
          <p:cNvPr id="5" name="Tabell 4">
            <a:extLst>
              <a:ext uri="{FF2B5EF4-FFF2-40B4-BE49-F238E27FC236}">
                <a16:creationId xmlns:a16="http://schemas.microsoft.com/office/drawing/2014/main" id="{0B912B90-83E3-40D2-8888-E99665F8786D}"/>
              </a:ext>
            </a:extLst>
          </p:cNvPr>
          <p:cNvGraphicFramePr>
            <a:graphicFrameLocks noGrp="1"/>
          </p:cNvGraphicFramePr>
          <p:nvPr/>
        </p:nvGraphicFramePr>
        <p:xfrm>
          <a:off x="2" y="681047"/>
          <a:ext cx="9144001" cy="6161210"/>
        </p:xfrm>
        <a:graphic>
          <a:graphicData uri="http://schemas.openxmlformats.org/drawingml/2006/table">
            <a:tbl>
              <a:tblPr/>
              <a:tblGrid>
                <a:gridCol w="7534076">
                  <a:extLst>
                    <a:ext uri="{9D8B030D-6E8A-4147-A177-3AD203B41FA5}">
                      <a16:colId xmlns:a16="http://schemas.microsoft.com/office/drawing/2014/main" val="334226282"/>
                    </a:ext>
                  </a:extLst>
                </a:gridCol>
                <a:gridCol w="316559">
                  <a:extLst>
                    <a:ext uri="{9D8B030D-6E8A-4147-A177-3AD203B41FA5}">
                      <a16:colId xmlns:a16="http://schemas.microsoft.com/office/drawing/2014/main" val="3918323833"/>
                    </a:ext>
                  </a:extLst>
                </a:gridCol>
                <a:gridCol w="461270">
                  <a:extLst>
                    <a:ext uri="{9D8B030D-6E8A-4147-A177-3AD203B41FA5}">
                      <a16:colId xmlns:a16="http://schemas.microsoft.com/office/drawing/2014/main" val="742650288"/>
                    </a:ext>
                  </a:extLst>
                </a:gridCol>
                <a:gridCol w="280380">
                  <a:extLst>
                    <a:ext uri="{9D8B030D-6E8A-4147-A177-3AD203B41FA5}">
                      <a16:colId xmlns:a16="http://schemas.microsoft.com/office/drawing/2014/main" val="1178237841"/>
                    </a:ext>
                  </a:extLst>
                </a:gridCol>
                <a:gridCol w="551716">
                  <a:extLst>
                    <a:ext uri="{9D8B030D-6E8A-4147-A177-3AD203B41FA5}">
                      <a16:colId xmlns:a16="http://schemas.microsoft.com/office/drawing/2014/main" val="1309806906"/>
                    </a:ext>
                  </a:extLst>
                </a:gridCol>
              </a:tblGrid>
              <a:tr h="240827">
                <a:tc>
                  <a:txBody>
                    <a:bodyPr/>
                    <a:lstStyle/>
                    <a:p>
                      <a:pPr algn="ctr" fontAlgn="b"/>
                      <a:r>
                        <a:rPr lang="nb-NO" sz="1100" b="1" i="0" u="none" strike="noStrike">
                          <a:solidFill>
                            <a:srgbClr val="FFFFFF"/>
                          </a:solidFill>
                          <a:effectLst/>
                          <a:latin typeface="Calibri" panose="020F0502020204030204" pitchFamily="34" charset="0"/>
                        </a:rPr>
                        <a:t>Liker leken</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800" b="1" i="0" u="none" strike="noStrike">
                          <a:solidFill>
                            <a:srgbClr val="000000"/>
                          </a:solidFill>
                          <a:effectLst/>
                          <a:latin typeface="Calibri" panose="020F0502020204030204" pitchFamily="34" charset="0"/>
                        </a:rPr>
                        <a:t>Aldri</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1" i="0" u="none" strike="noStrike">
                          <a:solidFill>
                            <a:srgbClr val="000000"/>
                          </a:solidFill>
                          <a:effectLst/>
                          <a:latin typeface="Calibri" panose="020F0502020204030204" pitchFamily="34" charset="0"/>
                        </a:rPr>
                        <a:t>Av og til</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1" i="0" u="none" strike="noStrike">
                          <a:solidFill>
                            <a:srgbClr val="000000"/>
                          </a:solidFill>
                          <a:effectLst/>
                          <a:latin typeface="Calibri" panose="020F0502020204030204" pitchFamily="34" charset="0"/>
                        </a:rPr>
                        <a:t>Ofte</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1" i="0" u="none" strike="noStrike">
                          <a:solidFill>
                            <a:srgbClr val="000000"/>
                          </a:solidFill>
                          <a:effectLst/>
                          <a:latin typeface="Calibri" panose="020F0502020204030204" pitchFamily="34" charset="0"/>
                        </a:rPr>
                        <a:t>Svært ofte</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267390641"/>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elsker å være i garderoben.</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930922647"/>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gleder meg til trening.</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668084350"/>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har det gøy i kamp.</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996472001"/>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har det gøy under trening.</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12798428"/>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når jeg er på banen, helst vil være involvert i spillet hele tiden.</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735288134"/>
                  </a:ext>
                </a:extLst>
              </a:tr>
              <a:tr h="240827">
                <a:tc>
                  <a:txBody>
                    <a:bodyPr/>
                    <a:lstStyle/>
                    <a:p>
                      <a:pPr algn="ctr" fontAlgn="b"/>
                      <a:r>
                        <a:rPr lang="nb-NO" sz="1100" b="1" i="0" u="none" strike="noStrike">
                          <a:solidFill>
                            <a:srgbClr val="FFFFFF"/>
                          </a:solidFill>
                          <a:effectLst/>
                          <a:latin typeface="Calibri" panose="020F0502020204030204" pitchFamily="34" charset="0"/>
                        </a:rPr>
                        <a:t>Søker å lykkes</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98344100"/>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har ekstremt høye mål med min fotballkarriere.</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887819958"/>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misliker å tape.</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610770626"/>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søker tøffere utfordringer, - for å utvikle meg mer effektivt</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615382525"/>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med vilje kan søke utfordrende situasjoner på trening, fordi jeg vet at det gjør meg bedre på sikt.</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945719739"/>
                  </a:ext>
                </a:extLst>
              </a:tr>
              <a:tr h="179238">
                <a:tc>
                  <a:txBody>
                    <a:bodyPr/>
                    <a:lstStyle/>
                    <a:p>
                      <a:pPr algn="l" fontAlgn="b"/>
                      <a:endParaRPr lang="nb-NO" sz="1100" b="0" i="0" u="none" strike="noStrike">
                        <a:solidFill>
                          <a:srgbClr val="000000"/>
                        </a:solidFill>
                        <a:effectLst/>
                        <a:latin typeface="Calibri" panose="020F0502020204030204" pitchFamily="34" charset="0"/>
                      </a:endParaRP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792144038"/>
                  </a:ext>
                </a:extLst>
              </a:tr>
              <a:tr h="240827">
                <a:tc>
                  <a:txBody>
                    <a:bodyPr/>
                    <a:lstStyle/>
                    <a:p>
                      <a:pPr algn="ctr" fontAlgn="b"/>
                      <a:r>
                        <a:rPr lang="nb-NO" sz="1100" b="1" i="0" u="none" strike="noStrike">
                          <a:solidFill>
                            <a:srgbClr val="FFFFFF"/>
                          </a:solidFill>
                          <a:effectLst/>
                          <a:latin typeface="Calibri" panose="020F0502020204030204" pitchFamily="34" charset="0"/>
                        </a:rPr>
                        <a:t>Relasjoner</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30999645"/>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aktivt observerer og lærer av andre.</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331529328"/>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bidrar sosialt i laget og skaper trivsel rundt meg.</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671255751"/>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er ydmyk for å ta i mot råd og vink fra andre.</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28052755"/>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gjør det jeg kan for å følge opp når andre stiller krav til høyere innsats hos meg.</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688342756"/>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gjør det jeg kan for å følge opp når andre stiller krav til høyere prestasjoner hos meg</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934013623"/>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har et godt forhold til trenere/annet støttepersonell.</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262550201"/>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lærer av medspillere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79092675"/>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oppsøker folk utenfor banen som kan bidra for å gjøre meg bedre</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085579270"/>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oppsøker treneren min aktivt for å få tilbakemeldinger som kan gjøre meg bedre</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808678513"/>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støtter medspillere som trenger det, utenfor banen.</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810248072"/>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støtter og oppmuntrer medspillere som har gjort feil eller sliter.</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882939286"/>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takler kjeft fra trenere eller medspillere.</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83638582"/>
                  </a:ext>
                </a:extLst>
              </a:tr>
              <a:tr h="240827">
                <a:tc>
                  <a:txBody>
                    <a:bodyPr/>
                    <a:lstStyle/>
                    <a:p>
                      <a:pPr algn="ctr" fontAlgn="b"/>
                      <a:r>
                        <a:rPr lang="nb-NO" sz="1100" b="1" i="0" u="none" strike="noStrike">
                          <a:solidFill>
                            <a:srgbClr val="FFFFFF"/>
                          </a:solidFill>
                          <a:effectLst/>
                          <a:latin typeface="Calibri" panose="020F0502020204030204" pitchFamily="34" charset="0"/>
                        </a:rPr>
                        <a:t>Mestrer nye miljøer og situasjoner</a:t>
                      </a:r>
                    </a:p>
                  </a:txBody>
                  <a:tcPr marL="3650" marR="3650" marT="486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59223920"/>
                  </a:ext>
                </a:extLst>
              </a:tr>
              <a:tr h="179238">
                <a:tc>
                  <a:txBody>
                    <a:bodyPr/>
                    <a:lstStyle/>
                    <a:p>
                      <a:pPr algn="l" fontAlgn="b"/>
                      <a:endParaRPr lang="nb-NO" sz="1100" b="0" i="0" u="none" strike="noStrike">
                        <a:solidFill>
                          <a:srgbClr val="000000"/>
                        </a:solidFill>
                        <a:effectLst/>
                        <a:latin typeface="Calibri" panose="020F0502020204030204" pitchFamily="34" charset="0"/>
                      </a:endParaRPr>
                    </a:p>
                  </a:txBody>
                  <a:tcPr marL="3650" marR="3650" marT="486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556012910"/>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raskt glir inn i gruppa og trives med nye medspillere, i garderoben og utenfor banen</a:t>
                      </a:r>
                    </a:p>
                  </a:txBody>
                  <a:tcPr marL="3650" marR="3650" marT="486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25609656"/>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tilpasser meg til høyere tempo/prestasjonsnivå på nye lag jeg blir en del av</a:t>
                      </a:r>
                    </a:p>
                  </a:txBody>
                  <a:tcPr marL="3650" marR="3650" marT="486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232911592"/>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tilpasser meg til nye medspillere, på banen.</a:t>
                      </a:r>
                    </a:p>
                  </a:txBody>
                  <a:tcPr marL="3650" marR="3650" marT="486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66761453"/>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tilpasser meg til nye steder og nye kulturer (nye rutiner, ny mat, nytt språk).</a:t>
                      </a:r>
                    </a:p>
                  </a:txBody>
                  <a:tcPr marL="3650" marR="3650" marT="486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328551547"/>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tilpasser meg til nye trenere.</a:t>
                      </a:r>
                    </a:p>
                  </a:txBody>
                  <a:tcPr marL="3650" marR="3650" marT="486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6145838"/>
                  </a:ext>
                </a:extLst>
              </a:tr>
              <a:tr h="179238">
                <a:tc>
                  <a:txBody>
                    <a:bodyPr/>
                    <a:lstStyle/>
                    <a:p>
                      <a:pPr algn="l" fontAlgn="b"/>
                      <a:r>
                        <a:rPr lang="nb-NO" sz="1100" b="0" i="0" u="none" strike="noStrike">
                          <a:solidFill>
                            <a:srgbClr val="000000"/>
                          </a:solidFill>
                          <a:effectLst/>
                          <a:latin typeface="Calibri" panose="020F0502020204030204" pitchFamily="34" charset="0"/>
                        </a:rPr>
                        <a:t>Jeg er en spiller som tåler eventuelt manglende tilbakemeldinger og kommunikasjon fra trener.</a:t>
                      </a:r>
                    </a:p>
                  </a:txBody>
                  <a:tcPr marL="3650" marR="3650" marT="486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3650" marR="3650" marT="48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082999659"/>
                  </a:ext>
                </a:extLst>
              </a:tr>
            </a:tbl>
          </a:graphicData>
        </a:graphic>
      </p:graphicFrame>
    </p:spTree>
    <p:extLst>
      <p:ext uri="{BB962C8B-B14F-4D97-AF65-F5344CB8AC3E}">
        <p14:creationId xmlns:p14="http://schemas.microsoft.com/office/powerpoint/2010/main" val="1277114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8"/>
            <a:ext cx="9144000" cy="665293"/>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nb-NO" sz="2800" cap="all" dirty="0">
                <a:solidFill>
                  <a:prstClr val="white"/>
                </a:solidFill>
              </a:rPr>
              <a:t>Rollekrav </a:t>
            </a:r>
          </a:p>
        </p:txBody>
      </p:sp>
      <p:graphicFrame>
        <p:nvGraphicFramePr>
          <p:cNvPr id="4" name="Tabell 3">
            <a:extLst>
              <a:ext uri="{FF2B5EF4-FFF2-40B4-BE49-F238E27FC236}">
                <a16:creationId xmlns:a16="http://schemas.microsoft.com/office/drawing/2014/main" id="{A41257CF-EC01-4408-96B5-F225BEE4AA01}"/>
              </a:ext>
            </a:extLst>
          </p:cNvPr>
          <p:cNvGraphicFramePr>
            <a:graphicFrameLocks noGrp="1"/>
          </p:cNvGraphicFramePr>
          <p:nvPr/>
        </p:nvGraphicFramePr>
        <p:xfrm>
          <a:off x="-1" y="681044"/>
          <a:ext cx="9144000" cy="6536959"/>
        </p:xfrm>
        <a:graphic>
          <a:graphicData uri="http://schemas.openxmlformats.org/drawingml/2006/table">
            <a:tbl>
              <a:tblPr/>
              <a:tblGrid>
                <a:gridCol w="7534077">
                  <a:extLst>
                    <a:ext uri="{9D8B030D-6E8A-4147-A177-3AD203B41FA5}">
                      <a16:colId xmlns:a16="http://schemas.microsoft.com/office/drawing/2014/main" val="2918892625"/>
                    </a:ext>
                  </a:extLst>
                </a:gridCol>
                <a:gridCol w="316557">
                  <a:extLst>
                    <a:ext uri="{9D8B030D-6E8A-4147-A177-3AD203B41FA5}">
                      <a16:colId xmlns:a16="http://schemas.microsoft.com/office/drawing/2014/main" val="2469078045"/>
                    </a:ext>
                  </a:extLst>
                </a:gridCol>
                <a:gridCol w="461270">
                  <a:extLst>
                    <a:ext uri="{9D8B030D-6E8A-4147-A177-3AD203B41FA5}">
                      <a16:colId xmlns:a16="http://schemas.microsoft.com/office/drawing/2014/main" val="2297463713"/>
                    </a:ext>
                  </a:extLst>
                </a:gridCol>
                <a:gridCol w="280380">
                  <a:extLst>
                    <a:ext uri="{9D8B030D-6E8A-4147-A177-3AD203B41FA5}">
                      <a16:colId xmlns:a16="http://schemas.microsoft.com/office/drawing/2014/main" val="1079357544"/>
                    </a:ext>
                  </a:extLst>
                </a:gridCol>
                <a:gridCol w="551716">
                  <a:extLst>
                    <a:ext uri="{9D8B030D-6E8A-4147-A177-3AD203B41FA5}">
                      <a16:colId xmlns:a16="http://schemas.microsoft.com/office/drawing/2014/main" val="3720247006"/>
                    </a:ext>
                  </a:extLst>
                </a:gridCol>
              </a:tblGrid>
              <a:tr h="323838">
                <a:tc>
                  <a:txBody>
                    <a:bodyPr/>
                    <a:lstStyle/>
                    <a:p>
                      <a:pPr algn="ctr" fontAlgn="b"/>
                      <a:r>
                        <a:rPr lang="nb-NO" sz="1100" b="1" i="0" u="none" strike="noStrike">
                          <a:solidFill>
                            <a:srgbClr val="FFFFFF"/>
                          </a:solidFill>
                          <a:effectLst/>
                          <a:latin typeface="Calibri" panose="020F0502020204030204" pitchFamily="34" charset="0"/>
                        </a:rPr>
                        <a:t>Selvregulering</a:t>
                      </a:r>
                    </a:p>
                  </a:txBody>
                  <a:tcPr marL="4398" marR="4398" marT="586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948328754"/>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bruker evalueringen av meg selv til forberedelsen av neste trening.</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327862865"/>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etter hver trening tenker tilbake og vurderer om jeg gjorde de riktige tingene for å bli en bedre spiller</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21624963"/>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før hver trening planlegger det jeg skal gjøre i forhold til målet jeg vil oppnå i løpet av treningsøkta.</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62254736"/>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jobber med mine utviklingsmål på hver eneste trening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49184377"/>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trener mye på egen hånd og mere enn de fleste på min alder.</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748874847"/>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vet eksakt hva som kreves for å nå mine langtidsmål som fotballspiller</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4349072"/>
                  </a:ext>
                </a:extLst>
              </a:tr>
              <a:tr h="290623">
                <a:tc>
                  <a:txBody>
                    <a:bodyPr/>
                    <a:lstStyle/>
                    <a:p>
                      <a:pPr algn="ctr" fontAlgn="b"/>
                      <a:r>
                        <a:rPr lang="nb-NO" sz="1100" b="1" i="0" u="none" strike="noStrike">
                          <a:solidFill>
                            <a:srgbClr val="FFFFFF"/>
                          </a:solidFill>
                          <a:effectLst/>
                          <a:latin typeface="Calibri" panose="020F0502020204030204" pitchFamily="34" charset="0"/>
                        </a:rPr>
                        <a:t>Persepsjon og antesipasjon</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45961819"/>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aktivt gjør visuelle søk (ser meg rundt hele tiden) når jeg spiller fotball.</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83963494"/>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har full oversikt over det som skjer rundt meg på banen</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778355550"/>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vet hva jeg skal gjøre, - før jeg får ballen</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882990269"/>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vet hva som kommer til å skje, 2-3 sekunder før det skjer</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543410368"/>
                  </a:ext>
                </a:extLst>
              </a:tr>
              <a:tr h="290623">
                <a:tc>
                  <a:txBody>
                    <a:bodyPr/>
                    <a:lstStyle/>
                    <a:p>
                      <a:pPr algn="ctr" fontAlgn="b"/>
                      <a:r>
                        <a:rPr lang="nb-NO" sz="1100" b="1" i="0" u="none" strike="noStrike">
                          <a:solidFill>
                            <a:srgbClr val="FFFFFF"/>
                          </a:solidFill>
                          <a:effectLst/>
                          <a:latin typeface="Calibri" panose="020F0502020204030204" pitchFamily="34" charset="0"/>
                        </a:rPr>
                        <a:t>Blir bedre i medgang</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087833554"/>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føler det positivt å få oppmerksomhet i sosiale medier og blant venner, når jeg presterer på fotballbanen.</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08998518"/>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føler det negativt å få oppmerksomhet i sosiale medier og blant venner, når jeg presterer på fotballbanen.</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924728243"/>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fortsetter å jage prestasjoner når laget har gjort det bra (vunnet mange kamper/leder serien)</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7530388"/>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gleder meg med andre på laget som har suksess.(Fast plass, hospitering, krets, region, landslags-uttak)</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578613582"/>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presterer like bra eller enda bedre når folk har store forventninger til meg.</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997543701"/>
                  </a:ext>
                </a:extLst>
              </a:tr>
              <a:tr h="290623">
                <a:tc>
                  <a:txBody>
                    <a:bodyPr/>
                    <a:lstStyle/>
                    <a:p>
                      <a:pPr algn="ctr" fontAlgn="b"/>
                      <a:r>
                        <a:rPr lang="nb-NO" sz="1100" b="1" i="0" u="none" strike="noStrike">
                          <a:solidFill>
                            <a:srgbClr val="FFFFFF"/>
                          </a:solidFill>
                          <a:effectLst/>
                          <a:latin typeface="Calibri" panose="020F0502020204030204" pitchFamily="34" charset="0"/>
                        </a:rPr>
                        <a:t>Blir bedre i motgang</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947761132"/>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er i stand til å fokusere og spille selv om jeg har små smerter og plager. (Ikke skader som kan være alvorlig; begynnende strekk, kraftig overtråkk </a:t>
                      </a:r>
                      <a:r>
                        <a:rPr lang="nb-NO" sz="1100" b="0" i="0" u="none" strike="noStrike" err="1">
                          <a:solidFill>
                            <a:srgbClr val="000000"/>
                          </a:solidFill>
                          <a:effectLst/>
                          <a:latin typeface="Calibri" panose="020F0502020204030204" pitchFamily="34" charset="0"/>
                        </a:rPr>
                        <a:t>osv</a:t>
                      </a:r>
                      <a:r>
                        <a:rPr lang="nb-NO" sz="1100" b="0" i="0" u="none" strike="noStrike">
                          <a:solidFill>
                            <a:srgbClr val="000000"/>
                          </a:solidFill>
                          <a:effectLst/>
                          <a:latin typeface="Calibri" panose="020F0502020204030204" pitchFamily="34" charset="0"/>
                        </a:rPr>
                        <a:t>)</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984191802"/>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fokuserer på meg selv og det JEG kan gjøre i motgang, - og unngår å skylde på andre</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23021645"/>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fortsetter å spille opp mot mitt beste om jeg har gjort en eller flere grove feil, som for eksempel fører til mål i mot</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770033916"/>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fortsetter å spille opp mot mitt beste selv om jeg har hatt flere dårlige kamper på rad.</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025108410"/>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når jeg sliter UNNGÅR å høre på folk som gir meg ´feil fokus´, ved å få meg til å tenke på ting jeg ikke kan kontrollere.</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810322915"/>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opprettholder mine prestasjoner selv om jeg i perioder ikke har det så bra utenfor banen.</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288975660"/>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opprettholder mine prestasjoner selv om jeg i perioder sliter hjemme.</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62929175"/>
                  </a:ext>
                </a:extLst>
              </a:tr>
              <a:tr h="215891">
                <a:tc>
                  <a:txBody>
                    <a:bodyPr/>
                    <a:lstStyle/>
                    <a:p>
                      <a:pPr algn="l" fontAlgn="b"/>
                      <a:r>
                        <a:rPr lang="nb-NO" sz="1100" b="0" i="0" u="none" strike="noStrike">
                          <a:solidFill>
                            <a:srgbClr val="000000"/>
                          </a:solidFill>
                          <a:effectLst/>
                          <a:latin typeface="Calibri" panose="020F0502020204030204" pitchFamily="34" charset="0"/>
                        </a:rPr>
                        <a:t>Jeg er en spiller som tar ansvar og bidrar positivt inn i spillergruppa når laget har tapt mye eller ligger dårlig an på tabellen.</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98" marR="4398" marT="58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42219287"/>
                  </a:ext>
                </a:extLst>
              </a:tr>
            </a:tbl>
          </a:graphicData>
        </a:graphic>
      </p:graphicFrame>
    </p:spTree>
    <p:extLst>
      <p:ext uri="{BB962C8B-B14F-4D97-AF65-F5344CB8AC3E}">
        <p14:creationId xmlns:p14="http://schemas.microsoft.com/office/powerpoint/2010/main" val="988728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31140"/>
            <a:ext cx="9144000" cy="665293"/>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nb-NO" sz="2800" cap="all" dirty="0">
                <a:solidFill>
                  <a:prstClr val="white"/>
                </a:solidFill>
              </a:rPr>
              <a:t>Rollekrav </a:t>
            </a:r>
            <a:r>
              <a:rPr lang="nb-NO" sz="3600" b="1" cap="all" dirty="0">
                <a:solidFill>
                  <a:prstClr val="white"/>
                </a:solidFill>
              </a:rPr>
              <a:t> </a:t>
            </a:r>
          </a:p>
        </p:txBody>
      </p:sp>
      <p:graphicFrame>
        <p:nvGraphicFramePr>
          <p:cNvPr id="2" name="Tabell 1">
            <a:extLst>
              <a:ext uri="{FF2B5EF4-FFF2-40B4-BE49-F238E27FC236}">
                <a16:creationId xmlns:a16="http://schemas.microsoft.com/office/drawing/2014/main" id="{C8474BE1-E034-4A5F-AC92-70C7AD1CD6D9}"/>
              </a:ext>
            </a:extLst>
          </p:cNvPr>
          <p:cNvGraphicFramePr>
            <a:graphicFrameLocks noGrp="1"/>
          </p:cNvGraphicFramePr>
          <p:nvPr/>
        </p:nvGraphicFramePr>
        <p:xfrm>
          <a:off x="0" y="634152"/>
          <a:ext cx="9144000" cy="6223848"/>
        </p:xfrm>
        <a:graphic>
          <a:graphicData uri="http://schemas.openxmlformats.org/drawingml/2006/table">
            <a:tbl>
              <a:tblPr/>
              <a:tblGrid>
                <a:gridCol w="7534076">
                  <a:extLst>
                    <a:ext uri="{9D8B030D-6E8A-4147-A177-3AD203B41FA5}">
                      <a16:colId xmlns:a16="http://schemas.microsoft.com/office/drawing/2014/main" val="3473414540"/>
                    </a:ext>
                  </a:extLst>
                </a:gridCol>
                <a:gridCol w="316558">
                  <a:extLst>
                    <a:ext uri="{9D8B030D-6E8A-4147-A177-3AD203B41FA5}">
                      <a16:colId xmlns:a16="http://schemas.microsoft.com/office/drawing/2014/main" val="431835661"/>
                    </a:ext>
                  </a:extLst>
                </a:gridCol>
                <a:gridCol w="461270">
                  <a:extLst>
                    <a:ext uri="{9D8B030D-6E8A-4147-A177-3AD203B41FA5}">
                      <a16:colId xmlns:a16="http://schemas.microsoft.com/office/drawing/2014/main" val="1492482578"/>
                    </a:ext>
                  </a:extLst>
                </a:gridCol>
                <a:gridCol w="280381">
                  <a:extLst>
                    <a:ext uri="{9D8B030D-6E8A-4147-A177-3AD203B41FA5}">
                      <a16:colId xmlns:a16="http://schemas.microsoft.com/office/drawing/2014/main" val="2690893552"/>
                    </a:ext>
                  </a:extLst>
                </a:gridCol>
                <a:gridCol w="551715">
                  <a:extLst>
                    <a:ext uri="{9D8B030D-6E8A-4147-A177-3AD203B41FA5}">
                      <a16:colId xmlns:a16="http://schemas.microsoft.com/office/drawing/2014/main" val="1482625670"/>
                    </a:ext>
                  </a:extLst>
                </a:gridCol>
              </a:tblGrid>
              <a:tr h="330052">
                <a:tc>
                  <a:txBody>
                    <a:bodyPr/>
                    <a:lstStyle/>
                    <a:p>
                      <a:pPr algn="ctr" fontAlgn="b"/>
                      <a:r>
                        <a:rPr lang="nb-NO" sz="1300" b="1" i="0" u="none" strike="noStrike">
                          <a:solidFill>
                            <a:srgbClr val="FFFFFF"/>
                          </a:solidFill>
                          <a:effectLst/>
                          <a:latin typeface="Calibri" panose="020F0502020204030204" pitchFamily="34" charset="0"/>
                        </a:rPr>
                        <a:t>Stress</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103952923"/>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presterer opp mot mitt beste i avgjørende kamper.</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545163412"/>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presterer opp mot mitt beste når folk som er viktige for meg personlig (f eks pappa, bestemor eller lignende) ser på.</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402943451"/>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presterer opp mot mitt beste når folk som er viktige for meg sportslig (f eks en krets- eller landslagstrener) ser på.</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153987974"/>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presterer opp mot mitt beste når jeg er på krets-, region- eller landslagssamling.</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962569478"/>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presterer opp mot mitt maksimale mot dårlige motstandere.</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427693046"/>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presterer opp mot mitt maksimale mot gode motstandere</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260094158"/>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står fram og tar ansvar i avgjørende kamper, selv om jeg skulle føle meg nervøs og spent</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948748870"/>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tar ansvar i avgjørende kamper.</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229824157"/>
                  </a:ext>
                </a:extLst>
              </a:tr>
              <a:tr h="330052">
                <a:tc>
                  <a:txBody>
                    <a:bodyPr/>
                    <a:lstStyle/>
                    <a:p>
                      <a:pPr algn="ctr" fontAlgn="b"/>
                      <a:r>
                        <a:rPr lang="nb-NO" sz="1300" b="1" i="0" u="none" strike="noStrike">
                          <a:solidFill>
                            <a:srgbClr val="FFFFFF"/>
                          </a:solidFill>
                          <a:effectLst/>
                          <a:latin typeface="Calibri" panose="020F0502020204030204" pitchFamily="34" charset="0"/>
                        </a:rPr>
                        <a:t>Presterer på min unike måte</a:t>
                      </a:r>
                    </a:p>
                  </a:txBody>
                  <a:tcPr marL="4681" marR="4681" marT="624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389602554"/>
                  </a:ext>
                </a:extLst>
              </a:tr>
              <a:tr h="245182">
                <a:tc>
                  <a:txBody>
                    <a:bodyPr/>
                    <a:lstStyle/>
                    <a:p>
                      <a:pPr algn="l" fontAlgn="b"/>
                      <a:r>
                        <a:rPr lang="nb-NO" sz="1000" b="0" i="0" u="none" strike="noStrike">
                          <a:solidFill>
                            <a:srgbClr val="000000"/>
                          </a:solidFill>
                          <a:effectLst/>
                          <a:latin typeface="Calibri (Brødtekst)"/>
                        </a:rPr>
                        <a:t>Jeg er en spiller som er litt sta og gjør det jeg selv tror skal til for å utvikle meg på best mulig måte.</a:t>
                      </a:r>
                    </a:p>
                  </a:txBody>
                  <a:tcPr marL="4681" marR="4681" marT="624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693136"/>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gjør mye ekstra for å bli en bedre spiller (i tillegg til det jeg er pålagt av andre å gjøre).</a:t>
                      </a:r>
                    </a:p>
                  </a:txBody>
                  <a:tcPr marL="4681" marR="4681" marT="624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216476576"/>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stadig bruker tid til å utvikle de delene ved spillet mitt der jeg kan bli bedre enn alle andre.</a:t>
                      </a:r>
                    </a:p>
                  </a:txBody>
                  <a:tcPr marL="4681" marR="4681" marT="624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676368452"/>
                  </a:ext>
                </a:extLst>
              </a:tr>
              <a:tr h="330052">
                <a:tc>
                  <a:txBody>
                    <a:bodyPr/>
                    <a:lstStyle/>
                    <a:p>
                      <a:pPr algn="ctr" fontAlgn="b"/>
                      <a:r>
                        <a:rPr lang="nb-NO" sz="1300" b="1" i="0" u="none" strike="noStrike">
                          <a:solidFill>
                            <a:srgbClr val="FFFFFF"/>
                          </a:solidFill>
                          <a:effectLst/>
                          <a:latin typeface="Calibri" panose="020F0502020204030204" pitchFamily="34" charset="0"/>
                        </a:rPr>
                        <a:t>Regulerer totalbelastning</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544654251"/>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føler meg uthvilt og har maksimal energi til hver eneste kamp.</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883104039"/>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føler meg uthvilt og har maksimal energi til hver eneste trening.</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36094925"/>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har det bra utenfor banen.</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5029963"/>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har relasjoner med folk utenfor banen som gir energi, snarere enn tapper energi.</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865852846"/>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kun spiser og drikker det som er optimalt for en toppidrettsutøver.</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49515818"/>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spiser og drikker til rett tid slik at jeg får maksimal effekt av trening og kamp</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675340451"/>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stort sett er i godt humør.</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909815823"/>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stort sett sover godt og lenge nok. 9 timer hver natt.</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500521963"/>
                  </a:ext>
                </a:extLst>
              </a:tr>
              <a:tr h="245182">
                <a:tc>
                  <a:txBody>
                    <a:bodyPr/>
                    <a:lstStyle/>
                    <a:p>
                      <a:pPr algn="l" fontAlgn="b"/>
                      <a:r>
                        <a:rPr lang="nb-NO" sz="1000" b="0" i="0" u="none" strike="noStrike">
                          <a:solidFill>
                            <a:srgbClr val="000000"/>
                          </a:solidFill>
                          <a:effectLst/>
                          <a:latin typeface="Calibri" panose="020F0502020204030204" pitchFamily="34" charset="0"/>
                        </a:rPr>
                        <a:t>Jeg er en spiller som har full forståelse fra mine foreldre/foresatte om satsingen min, og at fotballen går foran familiære ting i hverdagen.</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255654997"/>
                  </a:ext>
                </a:extLst>
              </a:tr>
              <a:tr h="330052">
                <a:tc>
                  <a:txBody>
                    <a:bodyPr/>
                    <a:lstStyle/>
                    <a:p>
                      <a:pPr algn="r" fontAlgn="b"/>
                      <a:r>
                        <a:rPr lang="nb-NO" sz="1300" b="1" i="0" u="none" strike="noStrike">
                          <a:solidFill>
                            <a:srgbClr val="000000"/>
                          </a:solidFill>
                          <a:effectLst/>
                          <a:latin typeface="Calibri" panose="020F0502020204030204" pitchFamily="34" charset="0"/>
                        </a:rPr>
                        <a:t>SUM Antall forekomster</a:t>
                      </a:r>
                    </a:p>
                  </a:txBody>
                  <a:tcPr marL="4681" marR="4681" marT="624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nb-NO" sz="1300" b="1" i="1" u="none" strike="noStrike">
                          <a:solidFill>
                            <a:srgbClr val="000000"/>
                          </a:solidFill>
                          <a:effectLst/>
                          <a:latin typeface="Calibri" panose="020F0502020204030204" pitchFamily="34" charset="0"/>
                        </a:rPr>
                        <a:t>0</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nb-NO" sz="1300" b="1" i="1" u="none" strike="noStrike">
                          <a:solidFill>
                            <a:srgbClr val="000000"/>
                          </a:solidFill>
                          <a:effectLst/>
                          <a:latin typeface="Calibri" panose="020F0502020204030204" pitchFamily="34" charset="0"/>
                        </a:rPr>
                        <a:t>0</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nb-NO" sz="1300" b="1" i="1" u="none" strike="noStrike">
                          <a:solidFill>
                            <a:srgbClr val="000000"/>
                          </a:solidFill>
                          <a:effectLst/>
                          <a:latin typeface="Calibri" panose="020F0502020204030204" pitchFamily="34" charset="0"/>
                        </a:rPr>
                        <a:t>0</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nb-NO" sz="1300" b="1" i="1" u="none" strike="noStrike">
                          <a:solidFill>
                            <a:srgbClr val="000000"/>
                          </a:solidFill>
                          <a:effectLst/>
                          <a:latin typeface="Calibri" panose="020F0502020204030204" pitchFamily="34" charset="0"/>
                        </a:rPr>
                        <a:t>0</a:t>
                      </a:r>
                    </a:p>
                  </a:txBody>
                  <a:tcPr marL="4681" marR="4681" marT="6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105288467"/>
                  </a:ext>
                </a:extLst>
              </a:tr>
            </a:tbl>
          </a:graphicData>
        </a:graphic>
      </p:graphicFrame>
    </p:spTree>
    <p:extLst>
      <p:ext uri="{BB962C8B-B14F-4D97-AF65-F5344CB8AC3E}">
        <p14:creationId xmlns:p14="http://schemas.microsoft.com/office/powerpoint/2010/main" val="2211333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0" y="6"/>
            <a:ext cx="7886700" cy="605117"/>
          </a:xfrm>
        </p:spPr>
        <p:txBody>
          <a:bodyPr>
            <a:normAutofit/>
          </a:bodyPr>
          <a:lstStyle/>
          <a:p>
            <a:pPr algn="ctr"/>
            <a:r>
              <a:rPr lang="nb-NO" sz="2800" cap="all" dirty="0"/>
              <a:t>ROLLEKRAV-Keeper</a:t>
            </a:r>
          </a:p>
        </p:txBody>
      </p:sp>
      <p:sp>
        <p:nvSpPr>
          <p:cNvPr id="3" name="Plassholder for innhold 2"/>
          <p:cNvSpPr>
            <a:spLocks noGrp="1"/>
          </p:cNvSpPr>
          <p:nvPr>
            <p:ph sz="half" idx="1"/>
          </p:nvPr>
        </p:nvSpPr>
        <p:spPr>
          <a:xfrm>
            <a:off x="0" y="605118"/>
            <a:ext cx="5390388" cy="6225516"/>
          </a:xfrm>
        </p:spPr>
        <p:txBody>
          <a:bodyPr>
            <a:noAutofit/>
          </a:bodyPr>
          <a:lstStyle/>
          <a:p>
            <a:pPr marL="0" indent="0">
              <a:lnSpc>
                <a:spcPct val="107000"/>
              </a:lnSpc>
              <a:spcAft>
                <a:spcPts val="800"/>
              </a:spcAft>
              <a:buNone/>
            </a:pPr>
            <a:r>
              <a:rPr lang="nb-NO" sz="1400" b="1"/>
              <a:t>Keeperen bør ta ansvar og opptre som en ledertype. </a:t>
            </a:r>
            <a:r>
              <a:rPr lang="nb-NO" sz="1400" b="1">
                <a:latin typeface="Calibri" panose="020F0502020204030204" pitchFamily="34" charset="0"/>
                <a:ea typeface="Calibri" panose="020F0502020204030204" pitchFamily="34" charset="0"/>
                <a:cs typeface="Times New Roman" panose="02020603050405020304" pitchFamily="18" charset="0"/>
              </a:rPr>
              <a:t>Keeperrollen skal tidlig oppfattes som en dirigerende ekstra stopper i det offensive bidraget. </a:t>
            </a:r>
            <a:r>
              <a:rPr lang="nb-NO" sz="1400" b="1"/>
              <a:t>Fysikk er viktig for en keeper. Spilleren bør være rask, smidig og stå i mål med stor autoritet. Rekkevidde og posisjonering er viktige faktorer i spillet. Derfor jobbes det med spenst, fotarbeid og smidighet. Spilleren bør </a:t>
            </a:r>
            <a:r>
              <a:rPr lang="nb-NO" sz="1400" b="1">
                <a:solidFill>
                  <a:srgbClr val="131313"/>
                </a:solidFill>
              </a:rPr>
              <a:t>Kommunisere med medspillerne nære eget mål og sørge for at laget er i numerisk og posisjonell balanse. Det er hensiktsmessig med ett eller to-</a:t>
            </a:r>
            <a:r>
              <a:rPr lang="nb-NO" sz="1400" b="1" err="1">
                <a:solidFill>
                  <a:srgbClr val="131313"/>
                </a:solidFill>
              </a:rPr>
              <a:t>ordskommunikasjon</a:t>
            </a:r>
            <a:r>
              <a:rPr lang="nb-NO" sz="1400" b="1">
                <a:solidFill>
                  <a:srgbClr val="131313"/>
                </a:solidFill>
              </a:rPr>
              <a:t>.</a:t>
            </a:r>
            <a:endParaRPr lang="nb-NO" sz="1400" b="1"/>
          </a:p>
          <a:p>
            <a:pPr marL="0" indent="-457200">
              <a:spcBef>
                <a:spcPts val="0"/>
              </a:spcBef>
              <a:buNone/>
            </a:pPr>
            <a:r>
              <a:rPr lang="nb-NO" sz="1400" b="1"/>
              <a:t>Etablert angrep</a:t>
            </a:r>
          </a:p>
          <a:p>
            <a:pPr marL="0" indent="0">
              <a:spcBef>
                <a:spcPts val="0"/>
              </a:spcBef>
              <a:buNone/>
            </a:pPr>
            <a:r>
              <a:rPr lang="nb-NO" sz="1400"/>
              <a:t>           Være spillbar i bearbeidingsfasen og få stopperne hurtig i riktig posisjon.</a:t>
            </a:r>
          </a:p>
          <a:p>
            <a:pPr indent="-457200">
              <a:spcBef>
                <a:spcPts val="0"/>
              </a:spcBef>
            </a:pPr>
            <a:r>
              <a:rPr lang="nb-NO" sz="1400"/>
              <a:t>Unngå å gi bort pressøyeblikk til motstander. .</a:t>
            </a:r>
          </a:p>
          <a:p>
            <a:pPr indent="-457200">
              <a:spcBef>
                <a:spcPts val="0"/>
              </a:spcBef>
            </a:pPr>
            <a:r>
              <a:rPr lang="nb-NO" sz="1400"/>
              <a:t>Søke etter spillere som er ledige høyest mulig i banen.</a:t>
            </a:r>
          </a:p>
          <a:p>
            <a:pPr indent="-457200">
              <a:spcBef>
                <a:spcPts val="0"/>
              </a:spcBef>
            </a:pPr>
            <a:r>
              <a:rPr lang="nb-NO" sz="1400"/>
              <a:t>Få bakre ledd opp i banen etter spill i lengderetning.</a:t>
            </a:r>
          </a:p>
          <a:p>
            <a:pPr indent="-457200">
              <a:spcBef>
                <a:spcPts val="0"/>
              </a:spcBef>
            </a:pPr>
            <a:r>
              <a:rPr lang="nb-NO" sz="1400"/>
              <a:t>Gi tydelige beskjeder til 1A i klareringssituasjoner.</a:t>
            </a:r>
          </a:p>
          <a:p>
            <a:pPr indent="-457200">
              <a:spcBef>
                <a:spcPts val="0"/>
              </a:spcBef>
            </a:pPr>
            <a:r>
              <a:rPr lang="nb-NO" sz="1400">
                <a:solidFill>
                  <a:srgbClr val="000000"/>
                </a:solidFill>
              </a:rPr>
              <a:t>Distribuere presist med fot og hånd på kort og lang avstand. Være delaktig i bearbeidingsfasen og bidra som en vendingsspiller.</a:t>
            </a:r>
          </a:p>
          <a:p>
            <a:pPr indent="-457200">
              <a:spcBef>
                <a:spcPts val="0"/>
              </a:spcBef>
            </a:pPr>
            <a:r>
              <a:rPr lang="nb-NO" sz="1400">
                <a:solidFill>
                  <a:srgbClr val="000000"/>
                </a:solidFill>
              </a:rPr>
              <a:t>Sørge for at laget har offensiv markering. </a:t>
            </a:r>
            <a:endParaRPr lang="nb-NO" sz="1400"/>
          </a:p>
          <a:p>
            <a:pPr marL="0" indent="-457200">
              <a:spcBef>
                <a:spcPts val="0"/>
              </a:spcBef>
              <a:buNone/>
            </a:pPr>
            <a:endParaRPr lang="nb-NO" sz="1400" b="1"/>
          </a:p>
          <a:p>
            <a:pPr marL="0" indent="-457200">
              <a:spcBef>
                <a:spcPts val="0"/>
              </a:spcBef>
              <a:buNone/>
            </a:pPr>
            <a:r>
              <a:rPr lang="nb-NO" sz="1400" b="1"/>
              <a:t>Etablert forsvar</a:t>
            </a:r>
            <a:endParaRPr lang="nb-NO" sz="1400"/>
          </a:p>
          <a:p>
            <a:pPr indent="-457200">
              <a:spcBef>
                <a:spcPts val="0"/>
              </a:spcBef>
            </a:pPr>
            <a:r>
              <a:rPr lang="nb-NO" sz="1400"/>
              <a:t>Sørg for at laget har kontroll på bakrom .</a:t>
            </a:r>
          </a:p>
          <a:p>
            <a:pPr indent="-457200">
              <a:spcBef>
                <a:spcPts val="0"/>
              </a:spcBef>
            </a:pPr>
            <a:r>
              <a:rPr lang="nb-NO" sz="1400"/>
              <a:t>Styre konsentrering og pumping i det bakre leddet.</a:t>
            </a:r>
          </a:p>
          <a:p>
            <a:pPr indent="-457200">
              <a:spcBef>
                <a:spcPts val="0"/>
              </a:spcBef>
            </a:pPr>
            <a:r>
              <a:rPr lang="nb-NO" sz="1400"/>
              <a:t>Justere egen posisjon ut i fra hvor ballen er.</a:t>
            </a:r>
          </a:p>
          <a:p>
            <a:pPr indent="-457200">
              <a:spcBef>
                <a:spcPts val="0"/>
              </a:spcBef>
            </a:pPr>
            <a:r>
              <a:rPr lang="nb-NO" sz="1400"/>
              <a:t>Sørge for at vi har kontroll i boksen i </a:t>
            </a:r>
            <a:r>
              <a:rPr lang="nb-NO" sz="1400" err="1"/>
              <a:t>innleggsituasjoner</a:t>
            </a:r>
            <a:r>
              <a:rPr lang="nb-NO" sz="1400"/>
              <a:t>.</a:t>
            </a:r>
          </a:p>
          <a:p>
            <a:pPr indent="-457200">
              <a:spcBef>
                <a:spcPts val="0"/>
              </a:spcBef>
            </a:pPr>
            <a:r>
              <a:rPr lang="nb-NO" sz="1400"/>
              <a:t>Hindre avslutninger og stoppe avslutningsforsøk.</a:t>
            </a:r>
          </a:p>
          <a:p>
            <a:pPr marL="0" indent="-457200">
              <a:spcBef>
                <a:spcPts val="0"/>
              </a:spcBef>
              <a:buNone/>
            </a:pPr>
            <a:endParaRPr lang="nb-NO" sz="1400" b="1">
              <a:solidFill>
                <a:srgbClr val="000000"/>
              </a:solidFill>
            </a:endParaRPr>
          </a:p>
          <a:p>
            <a:pPr marL="0" indent="-457200">
              <a:spcBef>
                <a:spcPts val="0"/>
              </a:spcBef>
              <a:buNone/>
            </a:pPr>
            <a:r>
              <a:rPr lang="nb-NO" sz="1400" b="1">
                <a:solidFill>
                  <a:srgbClr val="000000"/>
                </a:solidFill>
              </a:rPr>
              <a:t>Kontring for</a:t>
            </a:r>
          </a:p>
          <a:p>
            <a:pPr indent="-457200">
              <a:spcBef>
                <a:spcPts val="0"/>
              </a:spcBef>
            </a:pPr>
            <a:r>
              <a:rPr lang="nb-NO" sz="1400">
                <a:solidFill>
                  <a:srgbClr val="000000"/>
                </a:solidFill>
              </a:rPr>
              <a:t>Vinne ballen og starte kontring for eget lag .</a:t>
            </a:r>
            <a:endParaRPr lang="nb-NO" sz="1400" b="1">
              <a:solidFill>
                <a:srgbClr val="000000"/>
              </a:solidFill>
            </a:endParaRPr>
          </a:p>
          <a:p>
            <a:pPr marL="0" lvl="0" indent="-457200" fontAlgn="b">
              <a:spcBef>
                <a:spcPts val="0"/>
              </a:spcBef>
            </a:pPr>
            <a:r>
              <a:rPr lang="nb-NO" sz="1400">
                <a:solidFill>
                  <a:srgbClr val="000000"/>
                </a:solidFill>
                <a:latin typeface="Calibri" panose="020F0502020204030204" pitchFamily="34" charset="0"/>
              </a:rPr>
              <a:t>Vurdere risiko opp mot potensial i overgangen.</a:t>
            </a:r>
            <a:endParaRPr lang="nb-NO" sz="1400" b="1">
              <a:solidFill>
                <a:srgbClr val="000000"/>
              </a:solidFill>
            </a:endParaRPr>
          </a:p>
          <a:p>
            <a:pPr marL="0" indent="-457200">
              <a:spcBef>
                <a:spcPts val="0"/>
              </a:spcBef>
              <a:buNone/>
            </a:pPr>
            <a:endParaRPr lang="nb-NO" sz="1400" b="1">
              <a:solidFill>
                <a:srgbClr val="000000"/>
              </a:solidFill>
            </a:endParaRPr>
          </a:p>
          <a:p>
            <a:pPr marL="0" indent="-457200">
              <a:spcBef>
                <a:spcPts val="0"/>
              </a:spcBef>
              <a:buNone/>
            </a:pPr>
            <a:r>
              <a:rPr lang="nb-NO" sz="1400" b="1">
                <a:solidFill>
                  <a:srgbClr val="000000"/>
                </a:solidFill>
              </a:rPr>
              <a:t>Kontring i mot</a:t>
            </a:r>
          </a:p>
          <a:p>
            <a:pPr indent="-457200">
              <a:spcBef>
                <a:spcPts val="0"/>
              </a:spcBef>
            </a:pPr>
            <a:r>
              <a:rPr lang="nb-NO" sz="1400">
                <a:solidFill>
                  <a:srgbClr val="000000"/>
                </a:solidFill>
              </a:rPr>
              <a:t>Sørge for at bakre leddet faller av til egen 16m, og at en spiller støter i skudd.</a:t>
            </a:r>
          </a:p>
          <a:p>
            <a:endParaRPr lang="nb-NO" sz="1600"/>
          </a:p>
          <a:p>
            <a:endParaRPr lang="nb-NO" sz="1600"/>
          </a:p>
        </p:txBody>
      </p:sp>
      <p:pic>
        <p:nvPicPr>
          <p:cNvPr id="6" name="Plassholder for innhold 5"/>
          <p:cNvPicPr>
            <a:picLocks noGrp="1" noChangeAspect="1"/>
          </p:cNvPicPr>
          <p:nvPr>
            <p:ph sz="half" idx="2"/>
          </p:nvPr>
        </p:nvPicPr>
        <p:blipFill>
          <a:blip r:embed="rId2"/>
          <a:stretch>
            <a:fillRect/>
          </a:stretch>
        </p:blipFill>
        <p:spPr>
          <a:xfrm>
            <a:off x="5390388" y="605118"/>
            <a:ext cx="3753612" cy="4165748"/>
          </a:xfrm>
          <a:prstGeom prst="rect">
            <a:avLst/>
          </a:prstGeom>
        </p:spPr>
      </p:pic>
    </p:spTree>
    <p:extLst>
      <p:ext uri="{BB962C8B-B14F-4D97-AF65-F5344CB8AC3E}">
        <p14:creationId xmlns:p14="http://schemas.microsoft.com/office/powerpoint/2010/main" val="588672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0" y="6"/>
            <a:ext cx="7886700" cy="605117"/>
          </a:xfrm>
        </p:spPr>
        <p:txBody>
          <a:bodyPr>
            <a:normAutofit/>
          </a:bodyPr>
          <a:lstStyle/>
          <a:p>
            <a:pPr algn="ctr"/>
            <a:r>
              <a:rPr lang="nb-NO" sz="2800" cap="all" dirty="0"/>
              <a:t>ROLLEKRAV Keeper </a:t>
            </a:r>
          </a:p>
        </p:txBody>
      </p:sp>
      <p:sp>
        <p:nvSpPr>
          <p:cNvPr id="3" name="Plassholder for innhold 2"/>
          <p:cNvSpPr>
            <a:spLocks noGrp="1"/>
          </p:cNvSpPr>
          <p:nvPr>
            <p:ph sz="half" idx="1"/>
          </p:nvPr>
        </p:nvSpPr>
        <p:spPr>
          <a:xfrm>
            <a:off x="0" y="605118"/>
            <a:ext cx="5390388" cy="6225516"/>
          </a:xfrm>
        </p:spPr>
        <p:txBody>
          <a:bodyPr>
            <a:noAutofit/>
          </a:bodyPr>
          <a:lstStyle/>
          <a:p>
            <a:endParaRPr lang="nb-NO" sz="1600"/>
          </a:p>
          <a:p>
            <a:endParaRPr lang="nb-NO" sz="1600"/>
          </a:p>
        </p:txBody>
      </p:sp>
      <p:graphicFrame>
        <p:nvGraphicFramePr>
          <p:cNvPr id="7" name="Tabell 6">
            <a:extLst>
              <a:ext uri="{FF2B5EF4-FFF2-40B4-BE49-F238E27FC236}">
                <a16:creationId xmlns:a16="http://schemas.microsoft.com/office/drawing/2014/main" id="{CE05EE53-12DC-4506-B5EA-30C0C93F1E8D}"/>
              </a:ext>
            </a:extLst>
          </p:cNvPr>
          <p:cNvGraphicFramePr>
            <a:graphicFrameLocks noGrp="1"/>
          </p:cNvGraphicFramePr>
          <p:nvPr/>
        </p:nvGraphicFramePr>
        <p:xfrm>
          <a:off x="3" y="473694"/>
          <a:ext cx="9143999" cy="6356940"/>
        </p:xfrm>
        <a:graphic>
          <a:graphicData uri="http://schemas.openxmlformats.org/drawingml/2006/table">
            <a:tbl>
              <a:tblPr/>
              <a:tblGrid>
                <a:gridCol w="8356535">
                  <a:extLst>
                    <a:ext uri="{9D8B030D-6E8A-4147-A177-3AD203B41FA5}">
                      <a16:colId xmlns:a16="http://schemas.microsoft.com/office/drawing/2014/main" val="3454791733"/>
                    </a:ext>
                  </a:extLst>
                </a:gridCol>
                <a:gridCol w="787464">
                  <a:extLst>
                    <a:ext uri="{9D8B030D-6E8A-4147-A177-3AD203B41FA5}">
                      <a16:colId xmlns:a16="http://schemas.microsoft.com/office/drawing/2014/main" val="104174080"/>
                    </a:ext>
                  </a:extLst>
                </a:gridCol>
              </a:tblGrid>
              <a:tr h="144993">
                <a:tc>
                  <a:txBody>
                    <a:bodyPr/>
                    <a:lstStyle/>
                    <a:p>
                      <a:pPr algn="ctr" fontAlgn="b"/>
                      <a:r>
                        <a:rPr lang="nb-NO" sz="800" b="1" i="0" u="none" strike="noStrike">
                          <a:solidFill>
                            <a:srgbClr val="FFFFFF"/>
                          </a:solidFill>
                          <a:effectLst/>
                          <a:latin typeface="Calibri" panose="020F0502020204030204" pitchFamily="34" charset="0"/>
                        </a:rPr>
                        <a:t>Håndtere trussel mot slottet (området mål scores fra)</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ctr" fontAlgn="b"/>
                      <a:r>
                        <a:rPr lang="nb-NO" sz="800" b="1" i="0" u="none" strike="noStrike">
                          <a:solidFill>
                            <a:srgbClr val="000000"/>
                          </a:solidFill>
                          <a:effectLst/>
                          <a:latin typeface="Calibri" panose="020F0502020204030204" pitchFamily="34" charset="0"/>
                        </a:rPr>
                        <a:t>1-10</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823748462"/>
                  </a:ext>
                </a:extLst>
              </a:tr>
              <a:tr h="107708">
                <a:tc>
                  <a:txBody>
                    <a:bodyPr/>
                    <a:lstStyle/>
                    <a:p>
                      <a:pPr algn="l" fontAlgn="b"/>
                      <a:r>
                        <a:rPr lang="nb-NO" sz="800" b="0" i="0" u="none" strike="noStrike">
                          <a:solidFill>
                            <a:srgbClr val="000000"/>
                          </a:solidFill>
                          <a:effectLst/>
                          <a:latin typeface="Calibri" panose="020F0502020204030204" pitchFamily="34" charset="0"/>
                        </a:rPr>
                        <a:t>Lese spillutviklingen</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576780891"/>
                  </a:ext>
                </a:extLst>
              </a:tr>
              <a:tr h="107708">
                <a:tc>
                  <a:txBody>
                    <a:bodyPr/>
                    <a:lstStyle/>
                    <a:p>
                      <a:pPr algn="l" fontAlgn="b"/>
                      <a:r>
                        <a:rPr lang="nb-NO" sz="800" b="0" i="0" u="none" strike="noStrike">
                          <a:solidFill>
                            <a:srgbClr val="000000"/>
                          </a:solidFill>
                          <a:effectLst/>
                          <a:latin typeface="Calibri" panose="020F0502020204030204" pitchFamily="34" charset="0"/>
                        </a:rPr>
                        <a:t>Stoppe skudd fra upresset ballfører fra posisjon utenfor slottet</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123861523"/>
                  </a:ext>
                </a:extLst>
              </a:tr>
              <a:tr h="107708">
                <a:tc>
                  <a:txBody>
                    <a:bodyPr/>
                    <a:lstStyle/>
                    <a:p>
                      <a:pPr algn="l" fontAlgn="b"/>
                      <a:r>
                        <a:rPr lang="nb-NO" sz="800" b="0" i="0" u="none" strike="noStrike">
                          <a:solidFill>
                            <a:srgbClr val="000000"/>
                          </a:solidFill>
                          <a:effectLst/>
                          <a:latin typeface="Calibri" panose="020F0502020204030204" pitchFamily="34" charset="0"/>
                        </a:rPr>
                        <a:t>Hindre avslutninger ved gjennomspill i stort bakrom utenfor slottet</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545801177"/>
                  </a:ext>
                </a:extLst>
              </a:tr>
              <a:tr h="107708">
                <a:tc>
                  <a:txBody>
                    <a:bodyPr/>
                    <a:lstStyle/>
                    <a:p>
                      <a:pPr algn="l" fontAlgn="b"/>
                      <a:r>
                        <a:rPr lang="nb-NO" sz="800" b="0" i="0" u="none" strike="noStrike">
                          <a:solidFill>
                            <a:srgbClr val="000000"/>
                          </a:solidFill>
                          <a:effectLst/>
                          <a:latin typeface="Calibri" panose="020F0502020204030204" pitchFamily="34" charset="0"/>
                        </a:rPr>
                        <a:t>Posisjonere/reposisjonere for å kontrollere prioritert rom, vinkel til mål og 1A</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28006838"/>
                  </a:ext>
                </a:extLst>
              </a:tr>
              <a:tr h="107708">
                <a:tc>
                  <a:txBody>
                    <a:bodyPr/>
                    <a:lstStyle/>
                    <a:p>
                      <a:pPr algn="l" fontAlgn="b"/>
                      <a:r>
                        <a:rPr lang="nb-NO" sz="800" b="0" i="0" u="none" strike="noStrike">
                          <a:solidFill>
                            <a:srgbClr val="000000"/>
                          </a:solidFill>
                          <a:effectLst/>
                          <a:latin typeface="Calibri" panose="020F0502020204030204" pitchFamily="34" charset="0"/>
                        </a:rPr>
                        <a:t>Stoppe skudd fra ballfører under press fra posisjon utenfor slottet</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286886697"/>
                  </a:ext>
                </a:extLst>
              </a:tr>
              <a:tr h="107708">
                <a:tc>
                  <a:txBody>
                    <a:bodyPr/>
                    <a:lstStyle/>
                    <a:p>
                      <a:pPr algn="l" fontAlgn="b"/>
                      <a:r>
                        <a:rPr lang="nb-NO" sz="800" b="0" i="0" u="none" strike="noStrike">
                          <a:solidFill>
                            <a:srgbClr val="000000"/>
                          </a:solidFill>
                          <a:effectLst/>
                          <a:latin typeface="Calibri" panose="020F0502020204030204" pitchFamily="34" charset="0"/>
                        </a:rPr>
                        <a:t>Hindre avslutninger ved gjennomspill i lite bakrom innenfor slottet</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455079780"/>
                  </a:ext>
                </a:extLst>
              </a:tr>
              <a:tr h="107708">
                <a:tc>
                  <a:txBody>
                    <a:bodyPr/>
                    <a:lstStyle/>
                    <a:p>
                      <a:pPr algn="l" fontAlgn="b"/>
                      <a:r>
                        <a:rPr lang="nb-NO" sz="800" b="0" i="0" u="none" strike="noStrike">
                          <a:solidFill>
                            <a:srgbClr val="000000"/>
                          </a:solidFill>
                          <a:effectLst/>
                          <a:latin typeface="Calibri" panose="020F0502020204030204" pitchFamily="34" charset="0"/>
                        </a:rPr>
                        <a:t>Kommunisere (Justere høyde på bakre ledd/pumping/enkeltspilleres posisjon ved trussel mot slottet</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862561314"/>
                  </a:ext>
                </a:extLst>
              </a:tr>
              <a:tr h="107708">
                <a:tc>
                  <a:txBody>
                    <a:bodyPr/>
                    <a:lstStyle/>
                    <a:p>
                      <a:pPr algn="l" fontAlgn="b"/>
                      <a:endParaRPr lang="nb-NO" sz="800" b="0" i="0" u="none" strike="noStrike">
                        <a:solidFill>
                          <a:srgbClr val="000000"/>
                        </a:solidFill>
                        <a:effectLst/>
                        <a:latin typeface="Calibri" panose="020F0502020204030204" pitchFamily="34" charset="0"/>
                      </a:endParaRP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694257031"/>
                  </a:ext>
                </a:extLst>
              </a:tr>
              <a:tr h="144993">
                <a:tc>
                  <a:txBody>
                    <a:bodyPr/>
                    <a:lstStyle/>
                    <a:p>
                      <a:pPr algn="ctr" fontAlgn="b"/>
                      <a:r>
                        <a:rPr lang="nb-NO" sz="800" b="1" i="0" u="none" strike="noStrike">
                          <a:solidFill>
                            <a:srgbClr val="FFFFFF"/>
                          </a:solidFill>
                          <a:effectLst/>
                          <a:latin typeface="Calibri" panose="020F0502020204030204" pitchFamily="34" charset="0"/>
                        </a:rPr>
                        <a:t>Håndtere trussel i slottet (området mål scores fra)</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651199803"/>
                  </a:ext>
                </a:extLst>
              </a:tr>
              <a:tr h="107708">
                <a:tc>
                  <a:txBody>
                    <a:bodyPr/>
                    <a:lstStyle/>
                    <a:p>
                      <a:pPr algn="l" fontAlgn="b"/>
                      <a:r>
                        <a:rPr lang="nb-NO" sz="800" b="0" i="0" u="none" strike="noStrike">
                          <a:solidFill>
                            <a:srgbClr val="000000"/>
                          </a:solidFill>
                          <a:effectLst/>
                          <a:latin typeface="Calibri" panose="020F0502020204030204" pitchFamily="34" charset="0"/>
                        </a:rPr>
                        <a:t>Kommunisere (enkeltspilleres posisjon ved trussel i slottet)</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639903028"/>
                  </a:ext>
                </a:extLst>
              </a:tr>
              <a:tr h="107708">
                <a:tc>
                  <a:txBody>
                    <a:bodyPr/>
                    <a:lstStyle/>
                    <a:p>
                      <a:pPr algn="l" fontAlgn="b"/>
                      <a:r>
                        <a:rPr lang="nb-NO" sz="800" b="0" i="0" u="none" strike="noStrike">
                          <a:solidFill>
                            <a:srgbClr val="000000"/>
                          </a:solidFill>
                          <a:effectLst/>
                          <a:latin typeface="Calibri" panose="020F0502020204030204" pitchFamily="34" charset="0"/>
                        </a:rPr>
                        <a:t>Vinne ballen/Hindre adgang til scoringsrom etter gjennomspill i lite bakrom innenfor slottet</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883826395"/>
                  </a:ext>
                </a:extLst>
              </a:tr>
              <a:tr h="107708">
                <a:tc>
                  <a:txBody>
                    <a:bodyPr/>
                    <a:lstStyle/>
                    <a:p>
                      <a:pPr algn="l" fontAlgn="b"/>
                      <a:r>
                        <a:rPr lang="nb-NO" sz="800" b="0" i="0" u="none" strike="noStrike">
                          <a:solidFill>
                            <a:srgbClr val="000000"/>
                          </a:solidFill>
                          <a:effectLst/>
                          <a:latin typeface="Calibri" panose="020F0502020204030204" pitchFamily="34" charset="0"/>
                        </a:rPr>
                        <a:t>Stoppe skudd/avslutninger fra dødball på siste 1/3 del</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518193235"/>
                  </a:ext>
                </a:extLst>
              </a:tr>
              <a:tr h="107708">
                <a:tc>
                  <a:txBody>
                    <a:bodyPr/>
                    <a:lstStyle/>
                    <a:p>
                      <a:pPr algn="l" fontAlgn="b"/>
                      <a:r>
                        <a:rPr lang="nb-NO" sz="800" b="0" i="0" u="none" strike="noStrike">
                          <a:solidFill>
                            <a:srgbClr val="000000"/>
                          </a:solidFill>
                          <a:effectLst/>
                          <a:latin typeface="Calibri" panose="020F0502020204030204" pitchFamily="34" charset="0"/>
                        </a:rPr>
                        <a:t>Lese spillutviklingen</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99097817"/>
                  </a:ext>
                </a:extLst>
              </a:tr>
              <a:tr h="107708">
                <a:tc>
                  <a:txBody>
                    <a:bodyPr/>
                    <a:lstStyle/>
                    <a:p>
                      <a:pPr algn="l" fontAlgn="b"/>
                      <a:r>
                        <a:rPr lang="nb-NO" sz="800" b="0" i="0" u="none" strike="noStrike">
                          <a:solidFill>
                            <a:srgbClr val="000000"/>
                          </a:solidFill>
                          <a:effectLst/>
                          <a:latin typeface="Calibri" panose="020F0502020204030204" pitchFamily="34" charset="0"/>
                        </a:rPr>
                        <a:t>Vinne ballen/Hindre adgang til scoringsrom etter innlegg i rom foran spillere i bakre ledd</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854330734"/>
                  </a:ext>
                </a:extLst>
              </a:tr>
              <a:tr h="107708">
                <a:tc>
                  <a:txBody>
                    <a:bodyPr/>
                    <a:lstStyle/>
                    <a:p>
                      <a:pPr algn="l" fontAlgn="b"/>
                      <a:r>
                        <a:rPr lang="nb-NO" sz="800" b="0" i="0" u="none" strike="noStrike">
                          <a:solidFill>
                            <a:srgbClr val="000000"/>
                          </a:solidFill>
                          <a:effectLst/>
                          <a:latin typeface="Calibri" panose="020F0502020204030204" pitchFamily="34" charset="0"/>
                        </a:rPr>
                        <a:t>Stoppe skudd fra posisjoner innenfor slottet i relasjon til 1F i slottet</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401832262"/>
                  </a:ext>
                </a:extLst>
              </a:tr>
              <a:tr h="107708">
                <a:tc>
                  <a:txBody>
                    <a:bodyPr/>
                    <a:lstStyle/>
                    <a:p>
                      <a:pPr algn="l" fontAlgn="b"/>
                      <a:r>
                        <a:rPr lang="nb-NO" sz="800" b="0" i="0" u="none" strike="noStrike">
                          <a:solidFill>
                            <a:srgbClr val="000000"/>
                          </a:solidFill>
                          <a:effectLst/>
                          <a:latin typeface="Calibri" panose="020F0502020204030204" pitchFamily="34" charset="0"/>
                        </a:rPr>
                        <a:t>Vinne ballen/Hindre adgang til scoringsrom etter innlegg i bakrom</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471074767"/>
                  </a:ext>
                </a:extLst>
              </a:tr>
              <a:tr h="107708">
                <a:tc>
                  <a:txBody>
                    <a:bodyPr/>
                    <a:lstStyle/>
                    <a:p>
                      <a:pPr algn="l" fontAlgn="b"/>
                      <a:r>
                        <a:rPr lang="nb-NO" sz="800" b="0" i="0" u="none" strike="noStrike">
                          <a:solidFill>
                            <a:srgbClr val="000000"/>
                          </a:solidFill>
                          <a:effectLst/>
                          <a:latin typeface="Calibri" panose="020F0502020204030204" pitchFamily="34" charset="0"/>
                        </a:rPr>
                        <a:t>Stoppe skudd fra upresset ballfører fra posisjon innenfor slottet</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78974644"/>
                  </a:ext>
                </a:extLst>
              </a:tr>
              <a:tr h="107708">
                <a:tc>
                  <a:txBody>
                    <a:bodyPr/>
                    <a:lstStyle/>
                    <a:p>
                      <a:pPr algn="l" fontAlgn="b"/>
                      <a:r>
                        <a:rPr lang="nb-NO" sz="800" b="0" i="0" u="none" strike="noStrike">
                          <a:solidFill>
                            <a:srgbClr val="000000"/>
                          </a:solidFill>
                          <a:effectLst/>
                          <a:latin typeface="Calibri" panose="020F0502020204030204" pitchFamily="34" charset="0"/>
                        </a:rPr>
                        <a:t>Posisjonere og reposisjonere for å kontrollere prioritert rom, vinkel til mål og 1A</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911452824"/>
                  </a:ext>
                </a:extLst>
              </a:tr>
              <a:tr h="107708">
                <a:tc>
                  <a:txBody>
                    <a:bodyPr/>
                    <a:lstStyle/>
                    <a:p>
                      <a:pPr algn="l" fontAlgn="b"/>
                      <a:r>
                        <a:rPr lang="nb-NO" sz="800" b="0" i="0" u="none" strike="noStrike">
                          <a:solidFill>
                            <a:srgbClr val="000000"/>
                          </a:solidFill>
                          <a:effectLst/>
                          <a:latin typeface="Calibri" panose="020F0502020204030204" pitchFamily="34" charset="0"/>
                        </a:rPr>
                        <a:t>Vinne ballen/Hindre adgang til scoringsrom etter dødball fra sidekorridor på egen 1/3 del</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294458091"/>
                  </a:ext>
                </a:extLst>
              </a:tr>
              <a:tr h="107708">
                <a:tc>
                  <a:txBody>
                    <a:bodyPr/>
                    <a:lstStyle/>
                    <a:p>
                      <a:pPr algn="l" fontAlgn="b"/>
                      <a:r>
                        <a:rPr lang="nb-NO" sz="800" b="0" i="0" u="none" strike="noStrike">
                          <a:solidFill>
                            <a:srgbClr val="000000"/>
                          </a:solidFill>
                          <a:effectLst/>
                          <a:latin typeface="Calibri" panose="020F0502020204030204" pitchFamily="34" charset="0"/>
                        </a:rPr>
                        <a:t>Stoppe skudd/avslutninger i 1 v1 situasjoner (upresset/delvis presset)</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25282446"/>
                  </a:ext>
                </a:extLst>
              </a:tr>
              <a:tr h="107708">
                <a:tc>
                  <a:txBody>
                    <a:bodyPr/>
                    <a:lstStyle/>
                    <a:p>
                      <a:pPr algn="l" fontAlgn="b"/>
                      <a:r>
                        <a:rPr lang="nb-NO" sz="800" b="0" i="0" u="none" strike="noStrike">
                          <a:solidFill>
                            <a:srgbClr val="000000"/>
                          </a:solidFill>
                          <a:effectLst/>
                          <a:latin typeface="Calibri" panose="020F0502020204030204" pitchFamily="34" charset="0"/>
                        </a:rPr>
                        <a:t>Stoppe skudd fra posisjoner utenfor slottet i relasjontil 1F i slottet når ballfører er under press</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98250614"/>
                  </a:ext>
                </a:extLst>
              </a:tr>
              <a:tr h="107708">
                <a:tc>
                  <a:txBody>
                    <a:bodyPr/>
                    <a:lstStyle/>
                    <a:p>
                      <a:pPr algn="l" fontAlgn="b"/>
                      <a:r>
                        <a:rPr lang="nb-NO" sz="800" b="0" i="0" u="none" strike="noStrike">
                          <a:solidFill>
                            <a:srgbClr val="000000"/>
                          </a:solidFill>
                          <a:effectLst/>
                          <a:latin typeface="Calibri" panose="020F0502020204030204" pitchFamily="34" charset="0"/>
                        </a:rPr>
                        <a:t>Vinne ballen/Hindre adgang til scoringsrom etter innlegg i rom mellom spillere i bakre ledd</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899739015"/>
                  </a:ext>
                </a:extLst>
              </a:tr>
              <a:tr h="107708">
                <a:tc>
                  <a:txBody>
                    <a:bodyPr/>
                    <a:lstStyle/>
                    <a:p>
                      <a:pPr algn="l" fontAlgn="b"/>
                      <a:r>
                        <a:rPr lang="nb-NO" sz="800" b="0" i="0" u="none" strike="noStrike">
                          <a:solidFill>
                            <a:srgbClr val="000000"/>
                          </a:solidFill>
                          <a:effectLst/>
                          <a:latin typeface="Calibri" panose="020F0502020204030204" pitchFamily="34" charset="0"/>
                        </a:rPr>
                        <a:t>Stoppe skudd fra ballfører under press fra posisjon innenfor slottet</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45324438"/>
                  </a:ext>
                </a:extLst>
              </a:tr>
              <a:tr h="107708">
                <a:tc>
                  <a:txBody>
                    <a:bodyPr/>
                    <a:lstStyle/>
                    <a:p>
                      <a:pPr algn="l" fontAlgn="b"/>
                      <a:endParaRPr lang="nb-NO" sz="800" b="0" i="0" u="none" strike="noStrike">
                        <a:solidFill>
                          <a:srgbClr val="000000"/>
                        </a:solidFill>
                        <a:effectLst/>
                        <a:latin typeface="Calibri" panose="020F0502020204030204" pitchFamily="34" charset="0"/>
                      </a:endParaRP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78489779"/>
                  </a:ext>
                </a:extLst>
              </a:tr>
              <a:tr h="144993">
                <a:tc>
                  <a:txBody>
                    <a:bodyPr/>
                    <a:lstStyle/>
                    <a:p>
                      <a:pPr algn="ctr" fontAlgn="b"/>
                      <a:r>
                        <a:rPr lang="nb-NO" sz="800" b="1" i="0" u="none" strike="noStrike">
                          <a:solidFill>
                            <a:srgbClr val="FFFFFF"/>
                          </a:solidFill>
                          <a:effectLst/>
                          <a:latin typeface="Calibri" panose="020F0502020204030204" pitchFamily="34" charset="0"/>
                        </a:rPr>
                        <a:t>Omstille fra angrep ti forsvar</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323543119"/>
                  </a:ext>
                </a:extLst>
              </a:tr>
              <a:tr h="107708">
                <a:tc>
                  <a:txBody>
                    <a:bodyPr/>
                    <a:lstStyle/>
                    <a:p>
                      <a:pPr algn="l" fontAlgn="b"/>
                      <a:r>
                        <a:rPr lang="nb-NO" sz="800" b="0" i="0" u="none" strike="noStrike">
                          <a:solidFill>
                            <a:srgbClr val="000000"/>
                          </a:solidFill>
                          <a:effectLst/>
                          <a:latin typeface="Calibri" panose="020F0502020204030204" pitchFamily="34" charset="0"/>
                        </a:rPr>
                        <a:t>Kontrollere et mindre bakrom fra posisjon i slottet (området mål scores fra) -1F/2F/3F</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122802719"/>
                  </a:ext>
                </a:extLst>
              </a:tr>
              <a:tr h="107708">
                <a:tc>
                  <a:txBody>
                    <a:bodyPr/>
                    <a:lstStyle/>
                    <a:p>
                      <a:pPr algn="l" fontAlgn="b"/>
                      <a:r>
                        <a:rPr lang="nb-NO" sz="800" b="0" i="0" u="none" strike="noStrike">
                          <a:solidFill>
                            <a:srgbClr val="000000"/>
                          </a:solidFill>
                          <a:effectLst/>
                          <a:latin typeface="Calibri" panose="020F0502020204030204" pitchFamily="34" charset="0"/>
                        </a:rPr>
                        <a:t>Holde forsvarsberedskap når laget angriper/4A (Posisjonere og reposisjonere deg for å kontrollere eget bakrom)</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36898"/>
                  </a:ext>
                </a:extLst>
              </a:tr>
              <a:tr h="107708">
                <a:tc>
                  <a:txBody>
                    <a:bodyPr/>
                    <a:lstStyle/>
                    <a:p>
                      <a:pPr algn="l" fontAlgn="b"/>
                      <a:r>
                        <a:rPr lang="nb-NO" sz="800" b="0" i="0" u="none" strike="noStrike">
                          <a:solidFill>
                            <a:srgbClr val="000000"/>
                          </a:solidFill>
                          <a:effectLst/>
                          <a:latin typeface="Calibri" panose="020F0502020204030204" pitchFamily="34" charset="0"/>
                        </a:rPr>
                        <a:t>Kontrollere et stort bakrom fra posisjon utenfor slottet (området mål scores fra) - 1F/2F/3F</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816593903"/>
                  </a:ext>
                </a:extLst>
              </a:tr>
              <a:tr h="107708">
                <a:tc>
                  <a:txBody>
                    <a:bodyPr/>
                    <a:lstStyle/>
                    <a:p>
                      <a:pPr algn="l" fontAlgn="b"/>
                      <a:endParaRPr lang="nb-NO" sz="800" b="0" i="0" u="none" strike="noStrike">
                        <a:solidFill>
                          <a:srgbClr val="000000"/>
                        </a:solidFill>
                        <a:effectLst/>
                        <a:latin typeface="Calibri" panose="020F0502020204030204" pitchFamily="34" charset="0"/>
                      </a:endParaRP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3193388"/>
                  </a:ext>
                </a:extLst>
              </a:tr>
              <a:tr h="144993">
                <a:tc>
                  <a:txBody>
                    <a:bodyPr/>
                    <a:lstStyle/>
                    <a:p>
                      <a:pPr algn="ctr" fontAlgn="b"/>
                      <a:r>
                        <a:rPr lang="nb-NO" sz="800" b="1" i="0" u="none" strike="noStrike">
                          <a:solidFill>
                            <a:srgbClr val="FFFFFF"/>
                          </a:solidFill>
                          <a:effectLst/>
                          <a:latin typeface="Calibri" panose="020F0502020204030204" pitchFamily="34" charset="0"/>
                        </a:rPr>
                        <a:t>Omstille fra forsvar til angrep</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821033259"/>
                  </a:ext>
                </a:extLst>
              </a:tr>
              <a:tr h="107708">
                <a:tc>
                  <a:txBody>
                    <a:bodyPr/>
                    <a:lstStyle/>
                    <a:p>
                      <a:pPr algn="l" fontAlgn="b"/>
                      <a:r>
                        <a:rPr lang="nb-NO" sz="800" b="0" i="0" u="none" strike="noStrike">
                          <a:solidFill>
                            <a:srgbClr val="000000"/>
                          </a:solidFill>
                          <a:effectLst/>
                          <a:latin typeface="Calibri" panose="020F0502020204030204" pitchFamily="34" charset="0"/>
                        </a:rPr>
                        <a:t>Distribuere presist med hånd på kort avstand</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620530881"/>
                  </a:ext>
                </a:extLst>
              </a:tr>
              <a:tr h="107708">
                <a:tc>
                  <a:txBody>
                    <a:bodyPr/>
                    <a:lstStyle/>
                    <a:p>
                      <a:pPr algn="l" fontAlgn="b"/>
                      <a:r>
                        <a:rPr lang="nb-NO" sz="800" b="0" i="0" u="none" strike="noStrike">
                          <a:solidFill>
                            <a:srgbClr val="000000"/>
                          </a:solidFill>
                          <a:effectLst/>
                          <a:latin typeface="Calibri" panose="020F0502020204030204" pitchFamily="34" charset="0"/>
                        </a:rPr>
                        <a:t>Vinne ballen og starte kontring for eget lag etter skudd</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165269503"/>
                  </a:ext>
                </a:extLst>
              </a:tr>
              <a:tr h="107708">
                <a:tc>
                  <a:txBody>
                    <a:bodyPr/>
                    <a:lstStyle/>
                    <a:p>
                      <a:pPr algn="l" fontAlgn="b"/>
                      <a:r>
                        <a:rPr lang="nb-NO" sz="800" b="0" i="0" u="none" strike="noStrike">
                          <a:solidFill>
                            <a:srgbClr val="000000"/>
                          </a:solidFill>
                          <a:effectLst/>
                          <a:latin typeface="Calibri" panose="020F0502020204030204" pitchFamily="34" charset="0"/>
                        </a:rPr>
                        <a:t>Etablere ballbesittelse</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818142065"/>
                  </a:ext>
                </a:extLst>
              </a:tr>
              <a:tr h="107708">
                <a:tc>
                  <a:txBody>
                    <a:bodyPr/>
                    <a:lstStyle/>
                    <a:p>
                      <a:pPr algn="l" fontAlgn="b"/>
                      <a:r>
                        <a:rPr lang="nb-NO" sz="800" b="0" i="0" u="none" strike="noStrike">
                          <a:solidFill>
                            <a:srgbClr val="000000"/>
                          </a:solidFill>
                          <a:effectLst/>
                          <a:latin typeface="Calibri" panose="020F0502020204030204" pitchFamily="34" charset="0"/>
                        </a:rPr>
                        <a:t>Vurdere risiko opp mot potensial i overgangen og velge klokt om ubalanse skal utnyttes eller kontrollert ballbesittelse skal etableres.</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443411290"/>
                  </a:ext>
                </a:extLst>
              </a:tr>
              <a:tr h="107708">
                <a:tc>
                  <a:txBody>
                    <a:bodyPr/>
                    <a:lstStyle/>
                    <a:p>
                      <a:pPr algn="l" fontAlgn="b"/>
                      <a:r>
                        <a:rPr lang="nb-NO" sz="800" b="0" i="0" u="none" strike="noStrike">
                          <a:solidFill>
                            <a:srgbClr val="000000"/>
                          </a:solidFill>
                          <a:effectLst/>
                          <a:latin typeface="Calibri" panose="020F0502020204030204" pitchFamily="34" charset="0"/>
                        </a:rPr>
                        <a:t>Forløse rom/spillere høyt i banen med pasning med fot</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68023225"/>
                  </a:ext>
                </a:extLst>
              </a:tr>
              <a:tr h="107708">
                <a:tc>
                  <a:txBody>
                    <a:bodyPr/>
                    <a:lstStyle/>
                    <a:p>
                      <a:pPr algn="l" fontAlgn="b"/>
                      <a:r>
                        <a:rPr lang="nb-NO" sz="800" b="0" i="0" u="none" strike="noStrike">
                          <a:solidFill>
                            <a:srgbClr val="000000"/>
                          </a:solidFill>
                          <a:effectLst/>
                          <a:latin typeface="Calibri" panose="020F0502020204030204" pitchFamily="34" charset="0"/>
                        </a:rPr>
                        <a:t>Vinne ballen og starte kontring for eget lag etter dødball siste 1/3 del</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569541869"/>
                  </a:ext>
                </a:extLst>
              </a:tr>
              <a:tr h="107708">
                <a:tc>
                  <a:txBody>
                    <a:bodyPr/>
                    <a:lstStyle/>
                    <a:p>
                      <a:pPr algn="l" fontAlgn="b"/>
                      <a:r>
                        <a:rPr lang="nb-NO" sz="800" b="0" i="0" u="none" strike="noStrike">
                          <a:solidFill>
                            <a:srgbClr val="000000"/>
                          </a:solidFill>
                          <a:effectLst/>
                          <a:latin typeface="Calibri" panose="020F0502020204030204" pitchFamily="34" charset="0"/>
                        </a:rPr>
                        <a:t>Ha høy treffprosent og ro i pasningsspillet i rom nært</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804380807"/>
                  </a:ext>
                </a:extLst>
              </a:tr>
              <a:tr h="107708">
                <a:tc>
                  <a:txBody>
                    <a:bodyPr/>
                    <a:lstStyle/>
                    <a:p>
                      <a:pPr algn="l" fontAlgn="b"/>
                      <a:r>
                        <a:rPr lang="nb-NO" sz="800" b="0" i="0" u="none" strike="noStrike">
                          <a:solidFill>
                            <a:srgbClr val="000000"/>
                          </a:solidFill>
                          <a:effectLst/>
                          <a:latin typeface="Calibri" panose="020F0502020204030204" pitchFamily="34" charset="0"/>
                        </a:rPr>
                        <a:t>Vinne ballen og starte kontring for eget lag etter innlegg</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673570560"/>
                  </a:ext>
                </a:extLst>
              </a:tr>
              <a:tr h="107708">
                <a:tc>
                  <a:txBody>
                    <a:bodyPr/>
                    <a:lstStyle/>
                    <a:p>
                      <a:pPr algn="l" fontAlgn="b"/>
                      <a:r>
                        <a:rPr lang="nb-NO" sz="800" b="0" i="0" u="none" strike="noStrike">
                          <a:solidFill>
                            <a:srgbClr val="000000"/>
                          </a:solidFill>
                          <a:effectLst/>
                          <a:latin typeface="Calibri" panose="020F0502020204030204" pitchFamily="34" charset="0"/>
                        </a:rPr>
                        <a:t>Utnytte uballanse</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332445139"/>
                  </a:ext>
                </a:extLst>
              </a:tr>
              <a:tr h="107708">
                <a:tc>
                  <a:txBody>
                    <a:bodyPr/>
                    <a:lstStyle/>
                    <a:p>
                      <a:pPr algn="l" fontAlgn="b"/>
                      <a:r>
                        <a:rPr lang="nb-NO" sz="800" b="0" i="0" u="none" strike="noStrike">
                          <a:solidFill>
                            <a:srgbClr val="000000"/>
                          </a:solidFill>
                          <a:effectLst/>
                          <a:latin typeface="Calibri" panose="020F0502020204030204" pitchFamily="34" charset="0"/>
                        </a:rPr>
                        <a:t>Forløse rom/spillere høyt i banen med kast med hånd</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647200185"/>
                  </a:ext>
                </a:extLst>
              </a:tr>
              <a:tr h="107708">
                <a:tc>
                  <a:txBody>
                    <a:bodyPr/>
                    <a:lstStyle/>
                    <a:p>
                      <a:pPr algn="l" fontAlgn="b"/>
                      <a:r>
                        <a:rPr lang="nb-NO" sz="800" b="0" i="0" u="none" strike="noStrike">
                          <a:solidFill>
                            <a:srgbClr val="000000"/>
                          </a:solidFill>
                          <a:effectLst/>
                          <a:latin typeface="Calibri" panose="020F0502020204030204" pitchFamily="34" charset="0"/>
                        </a:rPr>
                        <a:t>Vinne ballen og starte kontring for eget lag etter gjennomspill i lite bakrom</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11074342"/>
                  </a:ext>
                </a:extLst>
              </a:tr>
              <a:tr h="107708">
                <a:tc>
                  <a:txBody>
                    <a:bodyPr/>
                    <a:lstStyle/>
                    <a:p>
                      <a:pPr algn="l" fontAlgn="b"/>
                      <a:endParaRPr lang="nb-NO" sz="800" b="0" i="0" u="none" strike="noStrike">
                        <a:solidFill>
                          <a:srgbClr val="000000"/>
                        </a:solidFill>
                        <a:effectLst/>
                        <a:latin typeface="Calibri" panose="020F0502020204030204" pitchFamily="34" charset="0"/>
                      </a:endParaRP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27484556"/>
                  </a:ext>
                </a:extLst>
              </a:tr>
              <a:tr h="144993">
                <a:tc>
                  <a:txBody>
                    <a:bodyPr/>
                    <a:lstStyle/>
                    <a:p>
                      <a:pPr algn="ctr" fontAlgn="b"/>
                      <a:r>
                        <a:rPr lang="nb-NO" sz="800" b="1" i="0" u="none" strike="noStrike">
                          <a:solidFill>
                            <a:srgbClr val="FFFFFF"/>
                          </a:solidFill>
                          <a:effectLst/>
                          <a:latin typeface="Calibri" panose="020F0502020204030204" pitchFamily="34" charset="0"/>
                        </a:rPr>
                        <a:t>Utføre bearbeidende spill for å sette opp trusler mot slottet</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63697549"/>
                  </a:ext>
                </a:extLst>
              </a:tr>
              <a:tr h="107708">
                <a:tc>
                  <a:txBody>
                    <a:bodyPr/>
                    <a:lstStyle/>
                    <a:p>
                      <a:pPr algn="l" fontAlgn="b"/>
                      <a:r>
                        <a:rPr lang="nb-NO" sz="800" b="0" i="0" u="none" strike="noStrike">
                          <a:solidFill>
                            <a:srgbClr val="000000"/>
                          </a:solidFill>
                          <a:effectLst/>
                          <a:latin typeface="Calibri" panose="020F0502020204030204" pitchFamily="34" charset="0"/>
                        </a:rPr>
                        <a:t>Forløse rom/spillere høyt i banen med pasning med fot</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764972143"/>
                  </a:ext>
                </a:extLst>
              </a:tr>
              <a:tr h="107708">
                <a:tc>
                  <a:txBody>
                    <a:bodyPr/>
                    <a:lstStyle/>
                    <a:p>
                      <a:pPr algn="l" fontAlgn="b"/>
                      <a:r>
                        <a:rPr lang="nb-NO" sz="800" b="0" i="0" u="none" strike="noStrike">
                          <a:solidFill>
                            <a:srgbClr val="000000"/>
                          </a:solidFill>
                          <a:effectLst/>
                          <a:latin typeface="Calibri" panose="020F0502020204030204" pitchFamily="34" charset="0"/>
                        </a:rPr>
                        <a:t>Vurdere risiko/potensial i framdriften i pasningsspillet</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937835234"/>
                  </a:ext>
                </a:extLst>
              </a:tr>
              <a:tr h="107708">
                <a:tc>
                  <a:txBody>
                    <a:bodyPr/>
                    <a:lstStyle/>
                    <a:p>
                      <a:pPr algn="l" fontAlgn="b"/>
                      <a:r>
                        <a:rPr lang="nb-NO" sz="800" b="0" i="0" u="none" strike="noStrike">
                          <a:solidFill>
                            <a:srgbClr val="000000"/>
                          </a:solidFill>
                          <a:effectLst/>
                          <a:latin typeface="Calibri" panose="020F0502020204030204" pitchFamily="34" charset="0"/>
                        </a:rPr>
                        <a:t>Posisjonere deg som 2A/3A bak ball</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510677076"/>
                  </a:ext>
                </a:extLst>
              </a:tr>
              <a:tr h="107708">
                <a:tc>
                  <a:txBody>
                    <a:bodyPr/>
                    <a:lstStyle/>
                    <a:p>
                      <a:pPr algn="l" fontAlgn="b"/>
                      <a:r>
                        <a:rPr lang="nb-NO" sz="800" b="0" i="0" u="none" strike="noStrike">
                          <a:solidFill>
                            <a:srgbClr val="000000"/>
                          </a:solidFill>
                          <a:effectLst/>
                          <a:latin typeface="Calibri" panose="020F0502020204030204" pitchFamily="34" charset="0"/>
                        </a:rPr>
                        <a:t>Forløse rom/spillere høyt i banen med kast med hånd</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972966946"/>
                  </a:ext>
                </a:extLst>
              </a:tr>
              <a:tr h="107708">
                <a:tc>
                  <a:txBody>
                    <a:bodyPr/>
                    <a:lstStyle/>
                    <a:p>
                      <a:pPr algn="l" fontAlgn="b"/>
                      <a:r>
                        <a:rPr lang="nb-NO" sz="800" b="0" i="0" u="none" strike="noStrike">
                          <a:solidFill>
                            <a:srgbClr val="000000"/>
                          </a:solidFill>
                          <a:effectLst/>
                          <a:latin typeface="Calibri" panose="020F0502020204030204" pitchFamily="34" charset="0"/>
                        </a:rPr>
                        <a:t>Ha høy treffprosent og ro i pasningsspillet i rom nært</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489988722"/>
                  </a:ext>
                </a:extLst>
              </a:tr>
              <a:tr h="107708">
                <a:tc>
                  <a:txBody>
                    <a:bodyPr/>
                    <a:lstStyle/>
                    <a:p>
                      <a:pPr algn="l" fontAlgn="b"/>
                      <a:r>
                        <a:rPr lang="nb-NO" sz="800" b="0" i="0" u="none" strike="noStrike">
                          <a:solidFill>
                            <a:srgbClr val="000000"/>
                          </a:solidFill>
                          <a:effectLst/>
                          <a:latin typeface="Calibri" panose="020F0502020204030204" pitchFamily="34" charset="0"/>
                        </a:rPr>
                        <a:t>Klarering</a:t>
                      </a:r>
                    </a:p>
                  </a:txBody>
                  <a:tcPr marL="2426" marR="2426" marT="32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2426" marR="2426" marT="32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648378893"/>
                  </a:ext>
                </a:extLst>
              </a:tr>
            </a:tbl>
          </a:graphicData>
        </a:graphic>
      </p:graphicFrame>
    </p:spTree>
    <p:extLst>
      <p:ext uri="{BB962C8B-B14F-4D97-AF65-F5344CB8AC3E}">
        <p14:creationId xmlns:p14="http://schemas.microsoft.com/office/powerpoint/2010/main" val="1772113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988" y="961415"/>
            <a:ext cx="5085525" cy="4932840"/>
          </a:xfrm>
          <a:prstGeom prst="rect">
            <a:avLst/>
          </a:prstGeom>
        </p:spPr>
      </p:pic>
      <p:sp>
        <p:nvSpPr>
          <p:cNvPr id="2" name="Tittel 1"/>
          <p:cNvSpPr>
            <a:spLocks noGrp="1"/>
          </p:cNvSpPr>
          <p:nvPr>
            <p:ph type="title"/>
          </p:nvPr>
        </p:nvSpPr>
        <p:spPr>
          <a:xfrm>
            <a:off x="538066" y="1967269"/>
            <a:ext cx="2490884" cy="2547257"/>
          </a:xfrm>
          <a:noFill/>
        </p:spPr>
        <p:txBody>
          <a:bodyPr anchor="ctr">
            <a:normAutofit/>
          </a:bodyPr>
          <a:lstStyle/>
          <a:p>
            <a:pPr algn="ctr"/>
            <a:r>
              <a:rPr lang="nb-NO" sz="2800" b="1" dirty="0">
                <a:solidFill>
                  <a:schemeClr val="bg1"/>
                </a:solidFill>
              </a:rPr>
              <a:t> </a:t>
            </a:r>
            <a:r>
              <a:rPr lang="nb-NO" sz="2800" b="1" dirty="0"/>
              <a:t>POSITIV KULTUR</a:t>
            </a:r>
            <a:br>
              <a:rPr lang="nb-NO" sz="2800" b="1" dirty="0">
                <a:solidFill>
                  <a:schemeClr val="bg1"/>
                </a:solidFill>
              </a:rPr>
            </a:br>
            <a:endParaRPr lang="nb-NO" sz="2800" b="1" dirty="0">
              <a:solidFill>
                <a:schemeClr val="bg1"/>
              </a:solidFill>
            </a:endParaRPr>
          </a:p>
        </p:txBody>
      </p:sp>
    </p:spTree>
    <p:extLst>
      <p:ext uri="{BB962C8B-B14F-4D97-AF65-F5344CB8AC3E}">
        <p14:creationId xmlns:p14="http://schemas.microsoft.com/office/powerpoint/2010/main" val="1072838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0" y="1"/>
            <a:ext cx="7886700" cy="694944"/>
          </a:xfrm>
        </p:spPr>
        <p:txBody>
          <a:bodyPr>
            <a:normAutofit/>
          </a:bodyPr>
          <a:lstStyle/>
          <a:p>
            <a:pPr algn="ctr"/>
            <a:r>
              <a:rPr lang="nb-NO" sz="2800" cap="all" dirty="0"/>
              <a:t>ROLLEKRAV-Back</a:t>
            </a:r>
          </a:p>
        </p:txBody>
      </p:sp>
      <p:sp>
        <p:nvSpPr>
          <p:cNvPr id="3" name="Plassholder for innhold 2"/>
          <p:cNvSpPr>
            <a:spLocks noGrp="1"/>
          </p:cNvSpPr>
          <p:nvPr>
            <p:ph sz="half" idx="1"/>
          </p:nvPr>
        </p:nvSpPr>
        <p:spPr>
          <a:xfrm>
            <a:off x="0" y="746634"/>
            <a:ext cx="5093074" cy="6111366"/>
          </a:xfrm>
        </p:spPr>
        <p:txBody>
          <a:bodyPr>
            <a:normAutofit fontScale="25000" lnSpcReduction="20000"/>
          </a:bodyPr>
          <a:lstStyle/>
          <a:p>
            <a:pPr marL="0" indent="-457200">
              <a:buNone/>
            </a:pPr>
            <a:r>
              <a:rPr lang="nb-NO" sz="5600" b="1"/>
              <a:t>Backen er  alltid forberedt på både defensive og offensive aksjoner.  Spilleren har fart og evner å repeterte sprint i kamp. Backen bør være god i 1-1 situasjoner.  Backen er også ivrig etter å være delaktig i angrepsspillet. Spilleren bør kunne kontrollere ballen i stor fart og lete etter situasjoner hvor en kan være med i angrep. Backen bør kunne gjennomføre gode innlegg. </a:t>
            </a:r>
          </a:p>
          <a:p>
            <a:pPr marL="0" indent="-457200">
              <a:buNone/>
            </a:pPr>
            <a:r>
              <a:rPr lang="nb-NO" sz="5600" b="1"/>
              <a:t>Etablert angrep</a:t>
            </a:r>
          </a:p>
          <a:p>
            <a:pPr>
              <a:spcBef>
                <a:spcPts val="0"/>
              </a:spcBef>
            </a:pPr>
            <a:r>
              <a:rPr lang="nb-NO" sz="5600"/>
              <a:t>Hurtig spillbar og ta ut bredde i bearbeidingsfasen. Lære posisjoner i forhold til motspill.</a:t>
            </a:r>
          </a:p>
          <a:p>
            <a:pPr>
              <a:spcBef>
                <a:spcPts val="0"/>
              </a:spcBef>
            </a:pPr>
            <a:r>
              <a:rPr lang="nb-NO" sz="5600"/>
              <a:t>Bryte ut av ledd ved vending av spill og bevege seg opp høyt i banen , når stopper har ballen forbi første presseledd hos motstander. </a:t>
            </a:r>
          </a:p>
          <a:p>
            <a:pPr>
              <a:spcBef>
                <a:spcPts val="0"/>
              </a:spcBef>
            </a:pPr>
            <a:r>
              <a:rPr lang="nb-NO" sz="5600"/>
              <a:t>Dra av motspillere og drive med ball i fart. Orke å repetere høyintensive løp.</a:t>
            </a:r>
          </a:p>
          <a:p>
            <a:pPr>
              <a:spcBef>
                <a:spcPts val="0"/>
              </a:spcBef>
            </a:pPr>
            <a:r>
              <a:rPr lang="nb-NO" sz="5600"/>
              <a:t>Spille opp rettvendte spillere. Søke bakrom og mellomrom først.</a:t>
            </a:r>
          </a:p>
          <a:p>
            <a:pPr>
              <a:spcBef>
                <a:spcPts val="0"/>
              </a:spcBef>
            </a:pPr>
            <a:r>
              <a:rPr lang="nb-NO" sz="5600"/>
              <a:t>Bevegelse forbi 1A på ballsiden. </a:t>
            </a:r>
          </a:p>
          <a:p>
            <a:pPr>
              <a:spcBef>
                <a:spcPts val="0"/>
              </a:spcBef>
            </a:pPr>
            <a:r>
              <a:rPr lang="nb-NO" sz="5600"/>
              <a:t>Unngå å gi bort pressøyeblikk. Høy treffprosent og ro i pasningsspillet. </a:t>
            </a:r>
          </a:p>
          <a:p>
            <a:pPr>
              <a:spcBef>
                <a:spcPts val="0"/>
              </a:spcBef>
            </a:pPr>
            <a:r>
              <a:rPr lang="nb-NO" sz="5600"/>
              <a:t>Nå rom mellom motspillere og mellom keeper og bakre ledd med innlegg.</a:t>
            </a:r>
          </a:p>
          <a:p>
            <a:pPr marL="216000" indent="-457200">
              <a:buNone/>
            </a:pPr>
            <a:r>
              <a:rPr lang="nb-NO" sz="5600" b="1"/>
              <a:t>Etablert forsvar</a:t>
            </a:r>
          </a:p>
          <a:p>
            <a:pPr>
              <a:spcBef>
                <a:spcPts val="0"/>
              </a:spcBef>
            </a:pPr>
            <a:r>
              <a:rPr lang="nb-NO" sz="5600"/>
              <a:t>Stå opp på ballsiden, ned og inn med motsatt back. </a:t>
            </a:r>
            <a:r>
              <a:rPr lang="nb-NO" sz="5600">
                <a:solidFill>
                  <a:prstClr val="black"/>
                </a:solidFill>
              </a:rPr>
              <a:t>Verne om rom i mellom isteden for på utsiden. Håndtere 1-1 situasjoner. Stå på beina. Lede bort fra mål.    </a:t>
            </a:r>
            <a:endParaRPr lang="nb-NO" sz="5600"/>
          </a:p>
          <a:p>
            <a:pPr>
              <a:spcBef>
                <a:spcPts val="0"/>
              </a:spcBef>
            </a:pPr>
            <a:r>
              <a:rPr lang="nb-NO" sz="5600"/>
              <a:t>Forholde seg til bakre ledd og soneprinsipper. </a:t>
            </a:r>
            <a:r>
              <a:rPr lang="nb-NO" sz="5600">
                <a:solidFill>
                  <a:prstClr val="black"/>
                </a:solidFill>
              </a:rPr>
              <a:t>Alltid ha kontroll på bakrom. </a:t>
            </a:r>
            <a:endParaRPr lang="nb-NO" sz="5600"/>
          </a:p>
          <a:p>
            <a:pPr>
              <a:spcBef>
                <a:spcPts val="0"/>
              </a:spcBef>
            </a:pPr>
            <a:r>
              <a:rPr lang="nb-NO" sz="5600"/>
              <a:t>Styre kantspiller foran seg med kommunikasjon.</a:t>
            </a:r>
          </a:p>
          <a:p>
            <a:pPr>
              <a:spcBef>
                <a:spcPts val="0"/>
              </a:spcBef>
            </a:pPr>
            <a:r>
              <a:rPr lang="nb-NO" sz="5600"/>
              <a:t>Aldri bli passert og  innlegg mellom kropp og mål. Ansvaret for bakre stolpe ved innlegg motsatt. Se mann og ball. Viser markeringsstolthet og har kontroll på ball og motspiller. </a:t>
            </a:r>
          </a:p>
          <a:p>
            <a:pPr>
              <a:spcBef>
                <a:spcPts val="0"/>
              </a:spcBef>
            </a:pPr>
            <a:r>
              <a:rPr lang="nb-NO" sz="5600"/>
              <a:t>Posisjonere deg og redusere antall 1-1 situasjoner.  Jakte pressøyeblikk. Repetere høyintensive løp.</a:t>
            </a:r>
          </a:p>
          <a:p>
            <a:pPr marL="216000" indent="-457200">
              <a:buNone/>
            </a:pPr>
            <a:r>
              <a:rPr lang="nb-NO" sz="5600" b="1">
                <a:solidFill>
                  <a:srgbClr val="000000"/>
                </a:solidFill>
              </a:rPr>
              <a:t>Kontring for</a:t>
            </a:r>
          </a:p>
          <a:p>
            <a:pPr marL="0" indent="0">
              <a:buNone/>
            </a:pPr>
            <a:r>
              <a:rPr lang="nb-NO" sz="5600">
                <a:solidFill>
                  <a:srgbClr val="000000"/>
                </a:solidFill>
              </a:rPr>
              <a:t>       Vinne ballen og starte kontring for eget lag . Evne å slå førstepasningen ved brudd.</a:t>
            </a:r>
          </a:p>
          <a:p>
            <a:pPr marL="0" lvl="0" indent="0" fontAlgn="b">
              <a:spcBef>
                <a:spcPts val="0"/>
              </a:spcBef>
              <a:buNone/>
            </a:pPr>
            <a:r>
              <a:rPr lang="nb-NO" sz="5600">
                <a:solidFill>
                  <a:srgbClr val="000000"/>
                </a:solidFill>
                <a:latin typeface="Calibri" panose="020F0502020204030204" pitchFamily="34" charset="0"/>
              </a:rPr>
              <a:t>       Vurdere risiko opp mot potensial i overgangen.</a:t>
            </a:r>
          </a:p>
          <a:p>
            <a:pPr marL="0" lvl="0" indent="0" fontAlgn="b">
              <a:spcBef>
                <a:spcPts val="0"/>
              </a:spcBef>
              <a:buNone/>
            </a:pPr>
            <a:r>
              <a:rPr lang="nb-NO" sz="5600">
                <a:solidFill>
                  <a:srgbClr val="000000"/>
                </a:solidFill>
                <a:latin typeface="Calibri" panose="020F0502020204030204" pitchFamily="34" charset="0"/>
              </a:rPr>
              <a:t>       Evne å bryte ut av ledd i sprint og bidra i kontringen. Spesielt viktig ved brudd lavt i banen, der vi ofte må krysse midtlinjen, før vi angriper i lengderetning</a:t>
            </a:r>
            <a:endParaRPr lang="nb-NO" sz="5600">
              <a:solidFill>
                <a:prstClr val="black"/>
              </a:solidFill>
              <a:latin typeface="Arial" panose="020B0604020202020204" pitchFamily="34" charset="0"/>
            </a:endParaRPr>
          </a:p>
          <a:p>
            <a:pPr marL="216000" lvl="0" indent="-457200" fontAlgn="b">
              <a:spcBef>
                <a:spcPts val="0"/>
              </a:spcBef>
            </a:pPr>
            <a:endParaRPr lang="nb-NO" sz="5600" b="1">
              <a:solidFill>
                <a:srgbClr val="000000"/>
              </a:solidFill>
            </a:endParaRPr>
          </a:p>
          <a:p>
            <a:pPr marL="216000" indent="-457200">
              <a:spcBef>
                <a:spcPts val="0"/>
              </a:spcBef>
              <a:buNone/>
            </a:pPr>
            <a:r>
              <a:rPr lang="nb-NO" sz="5600" b="1">
                <a:solidFill>
                  <a:srgbClr val="000000"/>
                </a:solidFill>
              </a:rPr>
              <a:t>Kontring i mot</a:t>
            </a:r>
          </a:p>
          <a:p>
            <a:pPr>
              <a:spcBef>
                <a:spcPts val="0"/>
              </a:spcBef>
            </a:pPr>
            <a:r>
              <a:rPr lang="nb-NO" sz="5600">
                <a:solidFill>
                  <a:srgbClr val="000000"/>
                </a:solidFill>
                <a:latin typeface="Calibri" panose="020F0502020204030204" pitchFamily="34" charset="0"/>
              </a:rPr>
              <a:t>Bidra til at laget gjenvinner ball.</a:t>
            </a:r>
          </a:p>
          <a:p>
            <a:pPr>
              <a:spcBef>
                <a:spcPts val="0"/>
              </a:spcBef>
            </a:pPr>
            <a:r>
              <a:rPr lang="nb-NO" sz="5600">
                <a:solidFill>
                  <a:srgbClr val="000000"/>
                </a:solidFill>
                <a:latin typeface="Calibri" panose="020F0502020204030204" pitchFamily="34" charset="0"/>
              </a:rPr>
              <a:t>Sørge for at bakre leddet faller av til egen 16m ved kontring i mot. Sørge for at en spiller støter for å hindre avslutning.</a:t>
            </a:r>
          </a:p>
          <a:p>
            <a:pPr>
              <a:spcBef>
                <a:spcPts val="0"/>
              </a:spcBef>
            </a:pPr>
            <a:r>
              <a:rPr lang="nb-NO" sz="5600">
                <a:solidFill>
                  <a:srgbClr val="000000"/>
                </a:solidFill>
                <a:latin typeface="Calibri" panose="020F0502020204030204" pitchFamily="34" charset="0"/>
              </a:rPr>
              <a:t>Alltid ha en disiplinert omstilling etter balltap.</a:t>
            </a:r>
            <a:endParaRPr lang="nb-NO" sz="5600">
              <a:solidFill>
                <a:prstClr val="black"/>
              </a:solidFill>
              <a:latin typeface="Arial" panose="020B0604020202020204" pitchFamily="34" charset="0"/>
            </a:endParaRPr>
          </a:p>
          <a:p>
            <a:pPr marL="0" lvl="0" indent="0">
              <a:lnSpc>
                <a:spcPct val="120000"/>
              </a:lnSpc>
              <a:spcBef>
                <a:spcPts val="0"/>
              </a:spcBef>
              <a:buNone/>
            </a:pPr>
            <a:endParaRPr lang="nb-NO" sz="5600">
              <a:solidFill>
                <a:srgbClr val="000000"/>
              </a:solidFill>
              <a:latin typeface="Calibri" panose="020F0502020204030204" pitchFamily="34" charset="0"/>
            </a:endParaRPr>
          </a:p>
          <a:p>
            <a:pPr marL="0" indent="0">
              <a:buNone/>
            </a:pPr>
            <a:endParaRPr lang="nb-NO" sz="5600" b="1">
              <a:solidFill>
                <a:srgbClr val="000000"/>
              </a:solidFill>
              <a:latin typeface="Calibri" panose="020F0502020204030204" pitchFamily="34" charset="0"/>
            </a:endParaRPr>
          </a:p>
          <a:p>
            <a:endParaRPr lang="nb-NO" sz="5600" b="1">
              <a:solidFill>
                <a:srgbClr val="000000"/>
              </a:solidFill>
              <a:latin typeface="Calibri" panose="020F0502020204030204" pitchFamily="34" charset="0"/>
            </a:endParaRPr>
          </a:p>
          <a:p>
            <a:endParaRPr lang="nb-NO" sz="5600"/>
          </a:p>
          <a:p>
            <a:pPr marL="0" indent="0">
              <a:buNone/>
            </a:pPr>
            <a:endParaRPr lang="nb-NO"/>
          </a:p>
        </p:txBody>
      </p:sp>
      <p:pic>
        <p:nvPicPr>
          <p:cNvPr id="5" name="Plassholder for innhold 4"/>
          <p:cNvPicPr>
            <a:picLocks noGrp="1" noChangeAspect="1"/>
          </p:cNvPicPr>
          <p:nvPr>
            <p:ph sz="half" idx="2"/>
          </p:nvPr>
        </p:nvPicPr>
        <p:blipFill>
          <a:blip r:embed="rId2"/>
          <a:stretch>
            <a:fillRect/>
          </a:stretch>
        </p:blipFill>
        <p:spPr>
          <a:xfrm>
            <a:off x="5093074" y="694950"/>
            <a:ext cx="4050926" cy="3639311"/>
          </a:xfrm>
          <a:prstGeom prst="rect">
            <a:avLst/>
          </a:prstGeom>
        </p:spPr>
      </p:pic>
    </p:spTree>
    <p:extLst>
      <p:ext uri="{BB962C8B-B14F-4D97-AF65-F5344CB8AC3E}">
        <p14:creationId xmlns:p14="http://schemas.microsoft.com/office/powerpoint/2010/main" val="2201476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8"/>
            <a:ext cx="9144000" cy="665293"/>
          </a:xfrm>
          <a:prstGeom prst="rect">
            <a:avLst/>
          </a:prstGeom>
          <a:solidFill>
            <a:schemeClr val="tx1"/>
          </a:solidFill>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3600" b="1" dirty="0">
              <a:solidFill>
                <a:prstClr val="white"/>
              </a:solidFill>
            </a:endParaRPr>
          </a:p>
          <a:p>
            <a:pPr algn="ctr">
              <a:defRPr/>
            </a:pPr>
            <a:r>
              <a:rPr lang="nb-NO" sz="4500" cap="all" dirty="0">
                <a:solidFill>
                  <a:prstClr val="white"/>
                </a:solidFill>
              </a:rPr>
              <a:t>Rollekrav-back </a:t>
            </a:r>
          </a:p>
        </p:txBody>
      </p:sp>
      <p:graphicFrame>
        <p:nvGraphicFramePr>
          <p:cNvPr id="2" name="Tabell 1">
            <a:extLst>
              <a:ext uri="{FF2B5EF4-FFF2-40B4-BE49-F238E27FC236}">
                <a16:creationId xmlns:a16="http://schemas.microsoft.com/office/drawing/2014/main" id="{746399BB-1DEC-43CB-81AA-93B2B2C2D27F}"/>
              </a:ext>
            </a:extLst>
          </p:cNvPr>
          <p:cNvGraphicFramePr>
            <a:graphicFrameLocks noGrp="1"/>
          </p:cNvGraphicFramePr>
          <p:nvPr/>
        </p:nvGraphicFramePr>
        <p:xfrm>
          <a:off x="3" y="681047"/>
          <a:ext cx="9144000" cy="6816586"/>
        </p:xfrm>
        <a:graphic>
          <a:graphicData uri="http://schemas.openxmlformats.org/drawingml/2006/table">
            <a:tbl>
              <a:tblPr/>
              <a:tblGrid>
                <a:gridCol w="271409">
                  <a:extLst>
                    <a:ext uri="{9D8B030D-6E8A-4147-A177-3AD203B41FA5}">
                      <a16:colId xmlns:a16="http://schemas.microsoft.com/office/drawing/2014/main" val="2640686549"/>
                    </a:ext>
                  </a:extLst>
                </a:gridCol>
                <a:gridCol w="7093633">
                  <a:extLst>
                    <a:ext uri="{9D8B030D-6E8A-4147-A177-3AD203B41FA5}">
                      <a16:colId xmlns:a16="http://schemas.microsoft.com/office/drawing/2014/main" val="1224226833"/>
                    </a:ext>
                  </a:extLst>
                </a:gridCol>
                <a:gridCol w="764878">
                  <a:extLst>
                    <a:ext uri="{9D8B030D-6E8A-4147-A177-3AD203B41FA5}">
                      <a16:colId xmlns:a16="http://schemas.microsoft.com/office/drawing/2014/main" val="2547718237"/>
                    </a:ext>
                  </a:extLst>
                </a:gridCol>
                <a:gridCol w="614369">
                  <a:extLst>
                    <a:ext uri="{9D8B030D-6E8A-4147-A177-3AD203B41FA5}">
                      <a16:colId xmlns:a16="http://schemas.microsoft.com/office/drawing/2014/main" val="4151083631"/>
                    </a:ext>
                  </a:extLst>
                </a:gridCol>
                <a:gridCol w="399711">
                  <a:extLst>
                    <a:ext uri="{9D8B030D-6E8A-4147-A177-3AD203B41FA5}">
                      <a16:colId xmlns:a16="http://schemas.microsoft.com/office/drawing/2014/main" val="3617619072"/>
                    </a:ext>
                  </a:extLst>
                </a:gridCol>
              </a:tblGrid>
              <a:tr h="414430">
                <a:tc>
                  <a:txBody>
                    <a:bodyPr/>
                    <a:lstStyle/>
                    <a:p>
                      <a:pPr algn="ctr" fontAlgn="b"/>
                      <a:endParaRPr lang="nb-NO" sz="1400" b="0" i="0" u="none" strike="noStrike">
                        <a:solidFill>
                          <a:srgbClr val="000000"/>
                        </a:solidFill>
                        <a:effectLst/>
                        <a:latin typeface="Calibri" panose="020F0502020204030204" pitchFamily="34" charset="0"/>
                      </a:endParaRPr>
                    </a:p>
                  </a:txBody>
                  <a:tcPr marL="4878" marR="4878" marT="6504" marB="0" anchor="b">
                    <a:lnL>
                      <a:noFill/>
                    </a:lnL>
                    <a:lnR>
                      <a:noFill/>
                    </a:lnR>
                    <a:lnT>
                      <a:noFill/>
                    </a:lnT>
                    <a:lnB>
                      <a:noFill/>
                    </a:lnB>
                  </a:tcPr>
                </a:tc>
                <a:tc>
                  <a:txBody>
                    <a:bodyPr/>
                    <a:lstStyle/>
                    <a:p>
                      <a:pPr algn="l" fontAlgn="b"/>
                      <a:endParaRPr lang="nb-NO" sz="1400" b="0" i="0" u="none" strike="noStrike">
                        <a:solidFill>
                          <a:srgbClr val="000000"/>
                        </a:solidFill>
                        <a:effectLst/>
                        <a:latin typeface="Calibri" panose="020F0502020204030204" pitchFamily="34" charset="0"/>
                      </a:endParaRPr>
                    </a:p>
                  </a:txBody>
                  <a:tcPr marL="4878" marR="4878" marT="650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nb-NO" sz="1400" b="0" i="0" u="none" strike="noStrike">
                          <a:solidFill>
                            <a:srgbClr val="000000"/>
                          </a:solidFill>
                          <a:effectLst/>
                          <a:latin typeface="Calibri" panose="020F0502020204030204" pitchFamily="34" charset="0"/>
                        </a:rPr>
                        <a:t>Utøver</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nb-NO" sz="1400" b="0" i="0" u="none" strike="noStrike">
                          <a:solidFill>
                            <a:srgbClr val="000000"/>
                          </a:solidFill>
                          <a:effectLst/>
                          <a:latin typeface="Calibri" panose="020F0502020204030204" pitchFamily="34" charset="0"/>
                        </a:rPr>
                        <a:t>Trener/spillerutvikler</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3972198455"/>
                  </a:ext>
                </a:extLst>
              </a:tr>
              <a:tr h="221030">
                <a:tc>
                  <a:txBody>
                    <a:bodyPr/>
                    <a:lstStyle/>
                    <a:p>
                      <a:pPr algn="ctr" fontAlgn="b"/>
                      <a:r>
                        <a:rPr lang="nb-NO" sz="1400" b="0" i="0" u="none" strike="noStrike">
                          <a:solidFill>
                            <a:srgbClr val="000000"/>
                          </a:solidFill>
                          <a:effectLst/>
                          <a:latin typeface="Calibri" panose="020F0502020204030204" pitchFamily="34" charset="0"/>
                        </a:rPr>
                        <a:t>#</a:t>
                      </a:r>
                    </a:p>
                  </a:txBody>
                  <a:tcPr marL="4878" marR="4878" marT="650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 </a:t>
                      </a:r>
                    </a:p>
                  </a:txBody>
                  <a:tcPr marL="4878" marR="4878" marT="650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1-10</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1-10</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GAP</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5968435"/>
                  </a:ext>
                </a:extLst>
              </a:tr>
              <a:tr h="221030">
                <a:tc>
                  <a:txBody>
                    <a:bodyPr/>
                    <a:lstStyle/>
                    <a:p>
                      <a:pPr algn="ctr"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FFFFFF"/>
                          </a:solidFill>
                          <a:effectLst/>
                          <a:latin typeface="Calibri" panose="020F0502020204030204" pitchFamily="34" charset="0"/>
                        </a:rPr>
                        <a:t>Defensive rolleegenskaper</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7013165"/>
                  </a:ext>
                </a:extLst>
              </a:tr>
              <a:tr h="221030">
                <a:tc>
                  <a:txBody>
                    <a:bodyPr/>
                    <a:lstStyle/>
                    <a:p>
                      <a:pPr algn="ctr" fontAlgn="b"/>
                      <a:r>
                        <a:rPr lang="nb-NO" sz="1400" b="0" i="0" u="none" strike="noStrike">
                          <a:solidFill>
                            <a:srgbClr val="000000"/>
                          </a:solidFill>
                          <a:effectLst/>
                          <a:latin typeface="Calibri" panose="020F0502020204030204" pitchFamily="34" charset="0"/>
                        </a:rPr>
                        <a:t>1</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har god kontroll på bakrom og rom mellom meg og midtbaneleddet.</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5163965"/>
                  </a:ext>
                </a:extLst>
              </a:tr>
              <a:tr h="221030">
                <a:tc>
                  <a:txBody>
                    <a:bodyPr/>
                    <a:lstStyle/>
                    <a:p>
                      <a:pPr algn="ctr" fontAlgn="b"/>
                      <a:r>
                        <a:rPr lang="nb-NO" sz="1400" b="0" i="0" u="none" strike="noStrike">
                          <a:solidFill>
                            <a:srgbClr val="000000"/>
                          </a:solidFill>
                          <a:effectLst/>
                          <a:latin typeface="Calibri" panose="020F0502020204030204" pitchFamily="34" charset="0"/>
                        </a:rPr>
                        <a:t>2</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vet å prioritere de farlige rommene.</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5556259"/>
                  </a:ext>
                </a:extLst>
              </a:tr>
              <a:tr h="221030">
                <a:tc>
                  <a:txBody>
                    <a:bodyPr/>
                    <a:lstStyle/>
                    <a:p>
                      <a:pPr algn="ctr" fontAlgn="b"/>
                      <a:r>
                        <a:rPr lang="nb-NO" sz="1400" b="0" i="0" u="none" strike="noStrike">
                          <a:solidFill>
                            <a:srgbClr val="000000"/>
                          </a:solidFill>
                          <a:effectLst/>
                          <a:latin typeface="Calibri" panose="020F0502020204030204" pitchFamily="34" charset="0"/>
                        </a:rPr>
                        <a:t>3</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tar kontroll over situasjoner rundt 1A.</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4262867"/>
                  </a:ext>
                </a:extLst>
              </a:tr>
              <a:tr h="221030">
                <a:tc>
                  <a:txBody>
                    <a:bodyPr/>
                    <a:lstStyle/>
                    <a:p>
                      <a:pPr algn="ctr" fontAlgn="b"/>
                      <a:r>
                        <a:rPr lang="nb-NO" sz="1400" b="0" i="0" u="none" strike="noStrike">
                          <a:solidFill>
                            <a:srgbClr val="000000"/>
                          </a:solidFill>
                          <a:effectLst/>
                          <a:latin typeface="Calibri" panose="020F0502020204030204" pitchFamily="34" charset="0"/>
                        </a:rPr>
                        <a:t>4</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god til å hindre gjennombrudd.</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3660709"/>
                  </a:ext>
                </a:extLst>
              </a:tr>
              <a:tr h="221030">
                <a:tc>
                  <a:txBody>
                    <a:bodyPr/>
                    <a:lstStyle/>
                    <a:p>
                      <a:pPr algn="ctr" fontAlgn="b"/>
                      <a:r>
                        <a:rPr lang="nb-NO" sz="1400" b="0" i="0" u="none" strike="noStrike">
                          <a:solidFill>
                            <a:srgbClr val="000000"/>
                          </a:solidFill>
                          <a:effectLst/>
                          <a:latin typeface="Calibri" panose="020F0502020204030204" pitchFamily="34" charset="0"/>
                        </a:rPr>
                        <a:t>5</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god til å posisjonere og reposisjonere meg fra 1F til 2F og tilbake.</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4572403"/>
                  </a:ext>
                </a:extLst>
              </a:tr>
              <a:tr h="221030">
                <a:tc>
                  <a:txBody>
                    <a:bodyPr/>
                    <a:lstStyle/>
                    <a:p>
                      <a:pPr algn="ctr" fontAlgn="b"/>
                      <a:r>
                        <a:rPr lang="nb-NO" sz="1400" b="0" i="0" u="none" strike="noStrike">
                          <a:solidFill>
                            <a:srgbClr val="000000"/>
                          </a:solidFill>
                          <a:effectLst/>
                          <a:latin typeface="Calibri" panose="020F0502020204030204" pitchFamily="34" charset="0"/>
                        </a:rPr>
                        <a:t>6</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flink til å forutse oppspill på feilvendt 1A, og bryter foran.</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0273352"/>
                  </a:ext>
                </a:extLst>
              </a:tr>
              <a:tr h="221030">
                <a:tc>
                  <a:txBody>
                    <a:bodyPr/>
                    <a:lstStyle/>
                    <a:p>
                      <a:pPr algn="ctr" fontAlgn="b"/>
                      <a:r>
                        <a:rPr lang="nb-NO" sz="1400" b="0" i="0" u="none" strike="noStrike">
                          <a:solidFill>
                            <a:srgbClr val="000000"/>
                          </a:solidFill>
                          <a:effectLst/>
                          <a:latin typeface="Calibri" panose="020F0502020204030204" pitchFamily="34" charset="0"/>
                        </a:rPr>
                        <a:t>7</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god på løpende duellspill for å hindre å bli passert.</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0810764"/>
                  </a:ext>
                </a:extLst>
              </a:tr>
              <a:tr h="221030">
                <a:tc>
                  <a:txBody>
                    <a:bodyPr/>
                    <a:lstStyle/>
                    <a:p>
                      <a:pPr algn="ctr" fontAlgn="b"/>
                      <a:r>
                        <a:rPr lang="nb-NO" sz="1400" b="0" i="0" u="none" strike="noStrike">
                          <a:solidFill>
                            <a:srgbClr val="000000"/>
                          </a:solidFill>
                          <a:effectLst/>
                          <a:latin typeface="Calibri" panose="020F0502020204030204" pitchFamily="34" charset="0"/>
                        </a:rPr>
                        <a:t>8</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god til å blokkere innlegg.</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2687242"/>
                  </a:ext>
                </a:extLst>
              </a:tr>
              <a:tr h="221030">
                <a:tc>
                  <a:txBody>
                    <a:bodyPr/>
                    <a:lstStyle/>
                    <a:p>
                      <a:pPr algn="ctr" fontAlgn="b"/>
                      <a:r>
                        <a:rPr lang="nb-NO" sz="1400" b="0" i="0" u="none" strike="noStrike">
                          <a:solidFill>
                            <a:srgbClr val="000000"/>
                          </a:solidFill>
                          <a:effectLst/>
                          <a:latin typeface="Calibri" panose="020F0502020204030204" pitchFamily="34" charset="0"/>
                        </a:rPr>
                        <a:t>9</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god duellspiller i boksen.</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7373257"/>
                  </a:ext>
                </a:extLst>
              </a:tr>
              <a:tr h="221030">
                <a:tc>
                  <a:txBody>
                    <a:bodyPr/>
                    <a:lstStyle/>
                    <a:p>
                      <a:pPr algn="ctr" fontAlgn="b"/>
                      <a:r>
                        <a:rPr lang="nb-NO" sz="1400" b="0" i="0" u="none" strike="noStrike">
                          <a:solidFill>
                            <a:srgbClr val="000000"/>
                          </a:solidFill>
                          <a:effectLst/>
                          <a:latin typeface="Calibri" panose="020F0502020204030204" pitchFamily="34" charset="0"/>
                        </a:rPr>
                        <a:t>10</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flink til å markere ut motstander, og forstår 1/3-dels regelen.</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3806291"/>
                  </a:ext>
                </a:extLst>
              </a:tr>
              <a:tr h="221030">
                <a:tc>
                  <a:txBody>
                    <a:bodyPr/>
                    <a:lstStyle/>
                    <a:p>
                      <a:pPr algn="ctr" fontAlgn="b"/>
                      <a:r>
                        <a:rPr lang="nb-NO" sz="1400" b="0" i="0" u="none" strike="noStrike">
                          <a:solidFill>
                            <a:srgbClr val="000000"/>
                          </a:solidFill>
                          <a:effectLst/>
                          <a:latin typeface="Calibri" panose="020F0502020204030204" pitchFamily="34" charset="0"/>
                        </a:rPr>
                        <a:t>11</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har en god klareringsfot og er flink til å klarere over 2-3 pressledd.</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1586517"/>
                  </a:ext>
                </a:extLst>
              </a:tr>
              <a:tr h="221030">
                <a:tc>
                  <a:txBody>
                    <a:bodyPr/>
                    <a:lstStyle/>
                    <a:p>
                      <a:pPr algn="ctr" fontAlgn="b"/>
                      <a:r>
                        <a:rPr lang="nb-NO" sz="1400" b="0" i="0" u="none" strike="noStrike">
                          <a:solidFill>
                            <a:srgbClr val="000000"/>
                          </a:solidFill>
                          <a:effectLst/>
                          <a:latin typeface="Calibri" panose="020F0502020204030204" pitchFamily="34" charset="0"/>
                        </a:rPr>
                        <a:t>12</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b-NO" sz="1400" b="0" i="0" u="none" strike="noStrike">
                          <a:solidFill>
                            <a:srgbClr val="000000"/>
                          </a:solidFill>
                          <a:effectLst/>
                          <a:latin typeface="Calibri" panose="020F0502020204030204" pitchFamily="34" charset="0"/>
                        </a:rPr>
                        <a:t>Jeg er en spiller som ikke aksepterer å bli avdriblet.</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2147948"/>
                  </a:ext>
                </a:extLst>
              </a:tr>
              <a:tr h="221030">
                <a:tc>
                  <a:txBody>
                    <a:bodyPr/>
                    <a:lstStyle/>
                    <a:p>
                      <a:pPr algn="ctr" fontAlgn="b"/>
                      <a:r>
                        <a:rPr lang="nb-NO" sz="1400" b="0" i="0" u="none" strike="noStrike">
                          <a:solidFill>
                            <a:srgbClr val="000000"/>
                          </a:solidFill>
                          <a:effectLst/>
                          <a:latin typeface="Calibri" panose="020F0502020204030204" pitchFamily="34" charset="0"/>
                        </a:rPr>
                        <a:t>13</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b-NO" sz="1400" b="0" i="0" u="none" strike="noStrike">
                          <a:solidFill>
                            <a:srgbClr val="000000"/>
                          </a:solidFill>
                          <a:effectLst/>
                          <a:latin typeface="Calibri" panose="020F0502020204030204" pitchFamily="34" charset="0"/>
                        </a:rPr>
                        <a:t>Jeg er en spiller som ikke godtar å slippe inn må, og ofrer alt i verden for å unngå dette.</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8237270"/>
                  </a:ext>
                </a:extLst>
              </a:tr>
              <a:tr h="221030">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nb-NO" sz="1400" b="0" i="0" u="none" strike="noStrike">
                          <a:solidFill>
                            <a:srgbClr val="FFFFFF"/>
                          </a:solidFill>
                          <a:effectLst/>
                          <a:latin typeface="Calibri" panose="020F0502020204030204" pitchFamily="34" charset="0"/>
                        </a:rPr>
                        <a:t>Offensive rolleegenskaper</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1551597"/>
                  </a:ext>
                </a:extLst>
              </a:tr>
              <a:tr h="221030">
                <a:tc>
                  <a:txBody>
                    <a:bodyPr/>
                    <a:lstStyle/>
                    <a:p>
                      <a:pPr algn="ctr" fontAlgn="b"/>
                      <a:r>
                        <a:rPr lang="nb-NO" sz="1400" b="0" i="0" u="none" strike="noStrike">
                          <a:solidFill>
                            <a:srgbClr val="000000"/>
                          </a:solidFill>
                          <a:effectLst/>
                          <a:latin typeface="Calibri" panose="020F0502020204030204" pitchFamily="34" charset="0"/>
                        </a:rPr>
                        <a:t>14</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flink til å vurdere hensiktsmessig posisjon som 2A for å komme forbi frontleddet til motstander.</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5338467"/>
                  </a:ext>
                </a:extLst>
              </a:tr>
              <a:tr h="221030">
                <a:tc>
                  <a:txBody>
                    <a:bodyPr/>
                    <a:lstStyle/>
                    <a:p>
                      <a:pPr algn="ctr" fontAlgn="b"/>
                      <a:r>
                        <a:rPr lang="nb-NO" sz="1400" b="0" i="0" u="none" strike="noStrike">
                          <a:solidFill>
                            <a:srgbClr val="000000"/>
                          </a:solidFill>
                          <a:effectLst/>
                          <a:latin typeface="Calibri" panose="020F0502020204030204" pitchFamily="34" charset="0"/>
                        </a:rPr>
                        <a:t>15</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i stand til å tolke avstander og tilgang til prioriterte rom etter å ha kommet forbi frontleddet til motstander.</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0223663"/>
                  </a:ext>
                </a:extLst>
              </a:tr>
              <a:tr h="221030">
                <a:tc>
                  <a:txBody>
                    <a:bodyPr/>
                    <a:lstStyle/>
                    <a:p>
                      <a:pPr algn="ctr" fontAlgn="b"/>
                      <a:r>
                        <a:rPr lang="nb-NO" sz="1400" b="0" i="0" u="none" strike="noStrike">
                          <a:solidFill>
                            <a:srgbClr val="000000"/>
                          </a:solidFill>
                          <a:effectLst/>
                          <a:latin typeface="Calibri" panose="020F0502020204030204" pitchFamily="34" charset="0"/>
                        </a:rPr>
                        <a:t>16</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flink til å tolke og utnytte ubalanse hos motstander.</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2245020"/>
                  </a:ext>
                </a:extLst>
              </a:tr>
              <a:tr h="221030">
                <a:tc>
                  <a:txBody>
                    <a:bodyPr/>
                    <a:lstStyle/>
                    <a:p>
                      <a:pPr algn="ctr" fontAlgn="b"/>
                      <a:r>
                        <a:rPr lang="nb-NO" sz="1400" b="0" i="0" u="none" strike="noStrike">
                          <a:solidFill>
                            <a:srgbClr val="000000"/>
                          </a:solidFill>
                          <a:effectLst/>
                          <a:latin typeface="Calibri" panose="020F0502020204030204" pitchFamily="34" charset="0"/>
                        </a:rPr>
                        <a:t>17</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bruker 1. berøring og tempo til å forsere motstanders pressledd.</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4912874"/>
                  </a:ext>
                </a:extLst>
              </a:tr>
              <a:tr h="221030">
                <a:tc>
                  <a:txBody>
                    <a:bodyPr/>
                    <a:lstStyle/>
                    <a:p>
                      <a:pPr algn="ctr" fontAlgn="b"/>
                      <a:r>
                        <a:rPr lang="nb-NO" sz="1400" b="0" i="0" u="none" strike="noStrike">
                          <a:solidFill>
                            <a:srgbClr val="000000"/>
                          </a:solidFill>
                          <a:effectLst/>
                          <a:latin typeface="Calibri" panose="020F0502020204030204" pitchFamily="34" charset="0"/>
                        </a:rPr>
                        <a:t>18</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har evnen til å nøyaktig nå bakrom med pasninger.</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3930572"/>
                  </a:ext>
                </a:extLst>
              </a:tr>
              <a:tr h="221030">
                <a:tc>
                  <a:txBody>
                    <a:bodyPr/>
                    <a:lstStyle/>
                    <a:p>
                      <a:pPr algn="ctr" fontAlgn="b"/>
                      <a:r>
                        <a:rPr lang="nb-NO" sz="1400" b="0" i="0" u="none" strike="noStrike">
                          <a:solidFill>
                            <a:srgbClr val="000000"/>
                          </a:solidFill>
                          <a:effectLst/>
                          <a:latin typeface="Calibri" panose="020F0502020204030204" pitchFamily="34" charset="0"/>
                        </a:rPr>
                        <a:t>19</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har evnen til å nøyaktig nå mellomrom med pasninger.</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5243738"/>
                  </a:ext>
                </a:extLst>
              </a:tr>
              <a:tr h="221030">
                <a:tc>
                  <a:txBody>
                    <a:bodyPr/>
                    <a:lstStyle/>
                    <a:p>
                      <a:pPr algn="ctr" fontAlgn="b"/>
                      <a:r>
                        <a:rPr lang="nb-NO" sz="1400" b="0" i="0" u="none" strike="noStrike">
                          <a:solidFill>
                            <a:srgbClr val="000000"/>
                          </a:solidFill>
                          <a:effectLst/>
                          <a:latin typeface="Calibri" panose="020F0502020204030204" pitchFamily="34" charset="0"/>
                        </a:rPr>
                        <a:t>20</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kan med stor nøyaktighet nøyaktig vende spillet.</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3233675"/>
                  </a:ext>
                </a:extLst>
              </a:tr>
              <a:tr h="221030">
                <a:tc>
                  <a:txBody>
                    <a:bodyPr/>
                    <a:lstStyle/>
                    <a:p>
                      <a:pPr algn="ctr" fontAlgn="b"/>
                      <a:r>
                        <a:rPr lang="nb-NO" sz="1400" b="0" i="0" u="none" strike="noStrike">
                          <a:solidFill>
                            <a:srgbClr val="000000"/>
                          </a:solidFill>
                          <a:effectLst/>
                          <a:latin typeface="Calibri" panose="020F0502020204030204" pitchFamily="34" charset="0"/>
                        </a:rPr>
                        <a:t>21</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har gode innlegg fra dødlinje. (45 - bakre - fremre stolpe)</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8889330"/>
                  </a:ext>
                </a:extLst>
              </a:tr>
              <a:tr h="221030">
                <a:tc>
                  <a:txBody>
                    <a:bodyPr/>
                    <a:lstStyle/>
                    <a:p>
                      <a:pPr algn="ctr" fontAlgn="b"/>
                      <a:r>
                        <a:rPr lang="nb-NO" sz="1400" b="0" i="0" u="none" strike="noStrike">
                          <a:solidFill>
                            <a:srgbClr val="000000"/>
                          </a:solidFill>
                          <a:effectLst/>
                          <a:latin typeface="Calibri" panose="020F0502020204030204" pitchFamily="34" charset="0"/>
                        </a:rPr>
                        <a:t>22</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evner å vurdere tidlige innlegg og har nøyaktighet til å slå mellom motstandere og keeper.</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7360032"/>
                  </a:ext>
                </a:extLst>
              </a:tr>
              <a:tr h="221030">
                <a:tc>
                  <a:txBody>
                    <a:bodyPr/>
                    <a:lstStyle/>
                    <a:p>
                      <a:pPr algn="ctr" fontAlgn="b"/>
                      <a:r>
                        <a:rPr lang="nb-NO" sz="1400" b="0" i="0" u="none" strike="noStrike">
                          <a:solidFill>
                            <a:srgbClr val="000000"/>
                          </a:solidFill>
                          <a:effectLst/>
                          <a:latin typeface="Calibri" panose="020F0502020204030204" pitchFamily="34" charset="0"/>
                        </a:rPr>
                        <a:t>23</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har evnen til å gjenta høyhastighetsløp med korte pauser.</a:t>
                      </a:r>
                    </a:p>
                  </a:txBody>
                  <a:tcPr marL="4878" marR="4878" marT="65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4878" marR="4878" marT="65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0511570"/>
                  </a:ext>
                </a:extLst>
              </a:tr>
            </a:tbl>
          </a:graphicData>
        </a:graphic>
      </p:graphicFrame>
    </p:spTree>
    <p:extLst>
      <p:ext uri="{BB962C8B-B14F-4D97-AF65-F5344CB8AC3E}">
        <p14:creationId xmlns:p14="http://schemas.microsoft.com/office/powerpoint/2010/main" val="4589090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8"/>
            <a:ext cx="9144000" cy="665293"/>
          </a:xfrm>
          <a:prstGeom prst="rect">
            <a:avLst/>
          </a:prstGeom>
          <a:solidFill>
            <a:schemeClr val="tx1"/>
          </a:solidFill>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3600" b="1" dirty="0">
              <a:solidFill>
                <a:prstClr val="white"/>
              </a:solidFill>
            </a:endParaRPr>
          </a:p>
          <a:p>
            <a:pPr algn="ctr">
              <a:defRPr/>
            </a:pPr>
            <a:r>
              <a:rPr lang="nb-NO" sz="4500" cap="all" dirty="0">
                <a:solidFill>
                  <a:prstClr val="white"/>
                </a:solidFill>
              </a:rPr>
              <a:t>Rollekrav-back </a:t>
            </a:r>
          </a:p>
        </p:txBody>
      </p:sp>
      <p:graphicFrame>
        <p:nvGraphicFramePr>
          <p:cNvPr id="5" name="Tabell 4">
            <a:extLst>
              <a:ext uri="{FF2B5EF4-FFF2-40B4-BE49-F238E27FC236}">
                <a16:creationId xmlns:a16="http://schemas.microsoft.com/office/drawing/2014/main" id="{BB1DAAE0-1B0C-4D8A-BEEB-768FA292AAED}"/>
              </a:ext>
            </a:extLst>
          </p:cNvPr>
          <p:cNvGraphicFramePr>
            <a:graphicFrameLocks noGrp="1"/>
          </p:cNvGraphicFramePr>
          <p:nvPr/>
        </p:nvGraphicFramePr>
        <p:xfrm>
          <a:off x="0" y="681046"/>
          <a:ext cx="9144000" cy="6605004"/>
        </p:xfrm>
        <a:graphic>
          <a:graphicData uri="http://schemas.openxmlformats.org/drawingml/2006/table">
            <a:tbl>
              <a:tblPr/>
              <a:tblGrid>
                <a:gridCol w="8598454">
                  <a:extLst>
                    <a:ext uri="{9D8B030D-6E8A-4147-A177-3AD203B41FA5}">
                      <a16:colId xmlns:a16="http://schemas.microsoft.com/office/drawing/2014/main" val="2909148520"/>
                    </a:ext>
                  </a:extLst>
                </a:gridCol>
                <a:gridCol w="545546">
                  <a:extLst>
                    <a:ext uri="{9D8B030D-6E8A-4147-A177-3AD203B41FA5}">
                      <a16:colId xmlns:a16="http://schemas.microsoft.com/office/drawing/2014/main" val="2102671339"/>
                    </a:ext>
                  </a:extLst>
                </a:gridCol>
              </a:tblGrid>
              <a:tr h="216073">
                <a:tc>
                  <a:txBody>
                    <a:bodyPr/>
                    <a:lstStyle/>
                    <a:p>
                      <a:pPr algn="ctr" fontAlgn="b"/>
                      <a:r>
                        <a:rPr lang="nb-NO" sz="900" b="1" i="0" u="none" strike="noStrike">
                          <a:solidFill>
                            <a:srgbClr val="FFFFFF"/>
                          </a:solidFill>
                          <a:effectLst/>
                          <a:latin typeface="Calibri" panose="020F0502020204030204" pitchFamily="34" charset="0"/>
                        </a:rPr>
                        <a:t>Håndtere trussel mot slottet (området mål scores fra)</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ctr" fontAlgn="b"/>
                      <a:r>
                        <a:rPr lang="nb-NO" sz="800" b="1" i="0" u="none" strike="noStrike">
                          <a:solidFill>
                            <a:srgbClr val="000000"/>
                          </a:solidFill>
                          <a:effectLst/>
                          <a:latin typeface="Calibri" panose="020F0502020204030204" pitchFamily="34" charset="0"/>
                        </a:rPr>
                        <a:t>1-10</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962512984"/>
                  </a:ext>
                </a:extLst>
              </a:tr>
              <a:tr h="160512">
                <a:tc>
                  <a:txBody>
                    <a:bodyPr/>
                    <a:lstStyle/>
                    <a:p>
                      <a:pPr algn="l" fontAlgn="b"/>
                      <a:r>
                        <a:rPr lang="nb-NO" sz="1050" b="0" i="0" u="none" strike="noStrike">
                          <a:solidFill>
                            <a:srgbClr val="000000"/>
                          </a:solidFill>
                          <a:effectLst/>
                          <a:latin typeface="Calibri" panose="020F0502020204030204" pitchFamily="34" charset="0"/>
                        </a:rPr>
                        <a:t>Mestre 1F/2F/3F for å ha kontroll på gjennombrudd mot rom 1 og rom 2 ved korte pasinger</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65549760"/>
                  </a:ext>
                </a:extLst>
              </a:tr>
              <a:tr h="160512">
                <a:tc>
                  <a:txBody>
                    <a:bodyPr/>
                    <a:lstStyle/>
                    <a:p>
                      <a:pPr algn="l" fontAlgn="b"/>
                      <a:r>
                        <a:rPr lang="nb-NO" sz="1050" b="0" i="0" u="none" strike="noStrike">
                          <a:solidFill>
                            <a:srgbClr val="000000"/>
                          </a:solidFill>
                          <a:effectLst/>
                          <a:latin typeface="Calibri" panose="020F0502020204030204" pitchFamily="34" charset="0"/>
                        </a:rPr>
                        <a:t>Håndtere 1 mot 2 situasjoner</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479788556"/>
                  </a:ext>
                </a:extLst>
              </a:tr>
              <a:tr h="160512">
                <a:tc>
                  <a:txBody>
                    <a:bodyPr/>
                    <a:lstStyle/>
                    <a:p>
                      <a:pPr algn="l" fontAlgn="b"/>
                      <a:r>
                        <a:rPr lang="nb-NO" sz="1050" b="0" i="0" u="none" strike="noStrike">
                          <a:solidFill>
                            <a:srgbClr val="000000"/>
                          </a:solidFill>
                          <a:effectLst/>
                          <a:latin typeface="Calibri" panose="020F0502020204030204" pitchFamily="34" charset="0"/>
                        </a:rPr>
                        <a:t>1F/2F aksjon ñ forhindre tilgang til rom, skjerme unna, bryte ball foran, i duell ñ hode/langs bakken/kropp, bremse tempo/rytme/motstanders «godfot», åpne/stenge vinkler, løpsduell med kroppskontakt</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23774015"/>
                  </a:ext>
                </a:extLst>
              </a:tr>
              <a:tr h="160512">
                <a:tc>
                  <a:txBody>
                    <a:bodyPr/>
                    <a:lstStyle/>
                    <a:p>
                      <a:pPr algn="l" fontAlgn="b"/>
                      <a:r>
                        <a:rPr lang="nb-NO" sz="1050" b="0" i="0" u="none" strike="noStrike">
                          <a:solidFill>
                            <a:srgbClr val="000000"/>
                          </a:solidFill>
                          <a:effectLst/>
                          <a:latin typeface="Calibri" panose="020F0502020204030204" pitchFamily="34" charset="0"/>
                        </a:rPr>
                        <a:t>Posisjonere deg for å redusere antall 1 mot 1 situasjoner</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851180347"/>
                  </a:ext>
                </a:extLst>
              </a:tr>
              <a:tr h="160512">
                <a:tc>
                  <a:txBody>
                    <a:bodyPr/>
                    <a:lstStyle/>
                    <a:p>
                      <a:pPr algn="l" fontAlgn="b"/>
                      <a:r>
                        <a:rPr lang="nb-NO" sz="1050" b="0" i="0" u="none" strike="noStrike">
                          <a:solidFill>
                            <a:srgbClr val="000000"/>
                          </a:solidFill>
                          <a:effectLst/>
                          <a:latin typeface="Calibri" panose="020F0502020204030204" pitchFamily="34" charset="0"/>
                        </a:rPr>
                        <a:t>Ha høy kvalitet på visuelle søk</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10629716"/>
                  </a:ext>
                </a:extLst>
              </a:tr>
              <a:tr h="160512">
                <a:tc>
                  <a:txBody>
                    <a:bodyPr/>
                    <a:lstStyle/>
                    <a:p>
                      <a:pPr algn="l" fontAlgn="b"/>
                      <a:r>
                        <a:rPr lang="nb-NO" sz="1050" b="0" i="0" u="none" strike="noStrike">
                          <a:solidFill>
                            <a:srgbClr val="000000"/>
                          </a:solidFill>
                          <a:effectLst/>
                          <a:latin typeface="Calibri" panose="020F0502020204030204" pitchFamily="34" charset="0"/>
                        </a:rPr>
                        <a:t>Mestre 1F/2F/3F for å ha kontroll på gjennombrudd mot rom 1 og rom 2 ved kombinasjonsspill</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188458751"/>
                  </a:ext>
                </a:extLst>
              </a:tr>
              <a:tr h="160512">
                <a:tc>
                  <a:txBody>
                    <a:bodyPr/>
                    <a:lstStyle/>
                    <a:p>
                      <a:pPr algn="l" fontAlgn="b"/>
                      <a:r>
                        <a:rPr lang="nb-NO" sz="1050" b="0" i="0" u="none" strike="noStrike">
                          <a:solidFill>
                            <a:srgbClr val="000000"/>
                          </a:solidFill>
                          <a:effectLst/>
                          <a:latin typeface="Calibri" panose="020F0502020204030204" pitchFamily="34" charset="0"/>
                        </a:rPr>
                        <a:t>Nekte innlegg eller styre fram innlegg innvendig eller utvendig</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897548954"/>
                  </a:ext>
                </a:extLst>
              </a:tr>
              <a:tr h="160512">
                <a:tc>
                  <a:txBody>
                    <a:bodyPr/>
                    <a:lstStyle/>
                    <a:p>
                      <a:pPr algn="l" fontAlgn="b"/>
                      <a:r>
                        <a:rPr lang="nb-NO" sz="1050" b="0" i="0" u="none" strike="noStrike">
                          <a:solidFill>
                            <a:srgbClr val="000000"/>
                          </a:solidFill>
                          <a:effectLst/>
                          <a:latin typeface="Calibri" panose="020F0502020204030204" pitchFamily="34" charset="0"/>
                        </a:rPr>
                        <a:t>Posisjonere og reposisjonere deg for å kontrollere farlig/prioritert rom, kontrollere spiller/trussel, kontroll på klima rundt ballfører</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851478230"/>
                  </a:ext>
                </a:extLst>
              </a:tr>
              <a:tr h="160512">
                <a:tc>
                  <a:txBody>
                    <a:bodyPr/>
                    <a:lstStyle/>
                    <a:p>
                      <a:pPr algn="l" fontAlgn="b"/>
                      <a:r>
                        <a:rPr lang="nb-NO" sz="1050" b="0" i="0" u="none" strike="noStrike">
                          <a:solidFill>
                            <a:srgbClr val="000000"/>
                          </a:solidFill>
                          <a:effectLst/>
                          <a:latin typeface="Calibri" panose="020F0502020204030204" pitchFamily="34" charset="0"/>
                        </a:rPr>
                        <a:t>Håndtere 1 mot 1 situasjoner</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888322611"/>
                  </a:ext>
                </a:extLst>
              </a:tr>
              <a:tr h="160512">
                <a:tc>
                  <a:txBody>
                    <a:bodyPr/>
                    <a:lstStyle/>
                    <a:p>
                      <a:pPr algn="l" fontAlgn="b"/>
                      <a:r>
                        <a:rPr lang="nb-NO" sz="1050" b="0" i="0" u="none" strike="noStrike">
                          <a:solidFill>
                            <a:srgbClr val="000000"/>
                          </a:solidFill>
                          <a:effectLst/>
                          <a:latin typeface="Calibri" panose="020F0502020204030204" pitchFamily="34" charset="0"/>
                        </a:rPr>
                        <a:t>Oppfatte signal og kjenne igjen mønster i spillsituasjoner, forutse (antesipere) hva som skal skje og handle deretter til optimal tid</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555456769"/>
                  </a:ext>
                </a:extLst>
              </a:tr>
              <a:tr h="160512">
                <a:tc>
                  <a:txBody>
                    <a:bodyPr/>
                    <a:lstStyle/>
                    <a:p>
                      <a:pPr algn="l" fontAlgn="b"/>
                      <a:r>
                        <a:rPr lang="nb-NO" sz="1050" b="0" i="0" u="none" strike="noStrike">
                          <a:solidFill>
                            <a:srgbClr val="000000"/>
                          </a:solidFill>
                          <a:effectLst/>
                          <a:latin typeface="Calibri" panose="020F0502020204030204" pitchFamily="34" charset="0"/>
                        </a:rPr>
                        <a:t>Mestre 1F/2F/3F for å ha kontroll på gjennombrudd mot rom 1 og rom 2 ved lange pasinger</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644535380"/>
                  </a:ext>
                </a:extLst>
              </a:tr>
              <a:tr h="160512">
                <a:tc>
                  <a:txBody>
                    <a:bodyPr/>
                    <a:lstStyle/>
                    <a:p>
                      <a:pPr algn="l" fontAlgn="b"/>
                      <a:r>
                        <a:rPr lang="nb-NO" sz="1050" b="0" i="0" u="none" strike="noStrike">
                          <a:solidFill>
                            <a:srgbClr val="000000"/>
                          </a:solidFill>
                          <a:effectLst/>
                          <a:latin typeface="Calibri" panose="020F0502020204030204" pitchFamily="34" charset="0"/>
                        </a:rPr>
                        <a:t>Unngå å lage frispark på siste 1/3 del</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983970596"/>
                  </a:ext>
                </a:extLst>
              </a:tr>
              <a:tr h="160512">
                <a:tc>
                  <a:txBody>
                    <a:bodyPr/>
                    <a:lstStyle/>
                    <a:p>
                      <a:pPr algn="l" fontAlgn="b"/>
                      <a:endParaRPr lang="nb-NO" sz="1050" b="0" i="0" u="none" strike="noStrike">
                        <a:solidFill>
                          <a:srgbClr val="000000"/>
                        </a:solidFill>
                        <a:effectLst/>
                        <a:latin typeface="Calibri" panose="020F0502020204030204" pitchFamily="34" charset="0"/>
                      </a:endParaRP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687914861"/>
                  </a:ext>
                </a:extLst>
              </a:tr>
              <a:tr h="216073">
                <a:tc>
                  <a:txBody>
                    <a:bodyPr/>
                    <a:lstStyle/>
                    <a:p>
                      <a:pPr algn="ctr" fontAlgn="b"/>
                      <a:r>
                        <a:rPr lang="nb-NO" sz="1050" b="1" i="0" u="none" strike="noStrike">
                          <a:solidFill>
                            <a:srgbClr val="FFFFFF"/>
                          </a:solidFill>
                          <a:effectLst/>
                          <a:latin typeface="Calibri (Brødtekst)"/>
                        </a:rPr>
                        <a:t>Håndtere trussel i slottet (området mål scores fra)</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940126486"/>
                  </a:ext>
                </a:extLst>
              </a:tr>
              <a:tr h="160512">
                <a:tc>
                  <a:txBody>
                    <a:bodyPr/>
                    <a:lstStyle/>
                    <a:p>
                      <a:pPr algn="l" fontAlgn="b"/>
                      <a:r>
                        <a:rPr lang="nb-NO" sz="1050" b="0" i="0" u="none" strike="noStrike">
                          <a:solidFill>
                            <a:srgbClr val="000000"/>
                          </a:solidFill>
                          <a:effectLst/>
                          <a:latin typeface="Calibri" panose="020F0502020204030204" pitchFamily="34" charset="0"/>
                        </a:rPr>
                        <a:t>Hindre motstanderen tilgang til scoringsrom og/eller vinne ballen ved innlegg</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093818455"/>
                  </a:ext>
                </a:extLst>
              </a:tr>
              <a:tr h="160512">
                <a:tc>
                  <a:txBody>
                    <a:bodyPr/>
                    <a:lstStyle/>
                    <a:p>
                      <a:pPr algn="l" fontAlgn="b"/>
                      <a:r>
                        <a:rPr lang="nb-NO" sz="1050" b="0" i="0" u="none" strike="noStrike">
                          <a:solidFill>
                            <a:srgbClr val="000000"/>
                          </a:solidFill>
                          <a:effectLst/>
                          <a:latin typeface="Calibri" panose="020F0502020204030204" pitchFamily="34" charset="0"/>
                        </a:rPr>
                        <a:t>Hindre motstanderen tilgang til scoringsrom og/eller vinne ballen ved retur/2. ball</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236777988"/>
                  </a:ext>
                </a:extLst>
              </a:tr>
              <a:tr h="160512">
                <a:tc>
                  <a:txBody>
                    <a:bodyPr/>
                    <a:lstStyle/>
                    <a:p>
                      <a:pPr algn="l" fontAlgn="b"/>
                      <a:r>
                        <a:rPr lang="nb-NO" sz="1050" b="0" i="0" u="none" strike="noStrike">
                          <a:solidFill>
                            <a:srgbClr val="000000"/>
                          </a:solidFill>
                          <a:effectLst/>
                          <a:latin typeface="Calibri" panose="020F0502020204030204" pitchFamily="34" charset="0"/>
                        </a:rPr>
                        <a:t>Posisjonere og reposisjonere deg for å kontrollere farlig/prioritert rom, kontrollere spiller/trussel, kontroll på klima rundt ballfører</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507338236"/>
                  </a:ext>
                </a:extLst>
              </a:tr>
              <a:tr h="160512">
                <a:tc>
                  <a:txBody>
                    <a:bodyPr/>
                    <a:lstStyle/>
                    <a:p>
                      <a:pPr algn="l" fontAlgn="b"/>
                      <a:r>
                        <a:rPr lang="nb-NO" sz="1050" b="0" i="0" u="none" strike="noStrike">
                          <a:solidFill>
                            <a:srgbClr val="000000"/>
                          </a:solidFill>
                          <a:effectLst/>
                          <a:latin typeface="Calibri" panose="020F0502020204030204" pitchFamily="34" charset="0"/>
                        </a:rPr>
                        <a:t>Hindre motstanderen tilgang til scoringsrom og/eller vinne ballen ved lange pasniger</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537993398"/>
                  </a:ext>
                </a:extLst>
              </a:tr>
              <a:tr h="160512">
                <a:tc>
                  <a:txBody>
                    <a:bodyPr/>
                    <a:lstStyle/>
                    <a:p>
                      <a:pPr algn="l" fontAlgn="b"/>
                      <a:r>
                        <a:rPr lang="nb-NO" sz="1050" b="0" i="0" u="none" strike="noStrike">
                          <a:solidFill>
                            <a:srgbClr val="000000"/>
                          </a:solidFill>
                          <a:effectLst/>
                          <a:latin typeface="Calibri" panose="020F0502020204030204" pitchFamily="34" charset="0"/>
                        </a:rPr>
                        <a:t>Blokkere avslutninger fra posisjon i `slottet` (området mål scores fra)</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941840932"/>
                  </a:ext>
                </a:extLst>
              </a:tr>
              <a:tr h="160512">
                <a:tc>
                  <a:txBody>
                    <a:bodyPr/>
                    <a:lstStyle/>
                    <a:p>
                      <a:pPr algn="l" fontAlgn="b"/>
                      <a:r>
                        <a:rPr lang="nb-NO" sz="1050" b="0" i="0" u="none" strike="noStrike">
                          <a:solidFill>
                            <a:srgbClr val="000000"/>
                          </a:solidFill>
                          <a:effectLst/>
                          <a:latin typeface="Calibri" panose="020F0502020204030204" pitchFamily="34" charset="0"/>
                        </a:rPr>
                        <a:t>Hindre motstanderen tilgang til scoringsrom og/eller vinne ballen ved korte pasninger</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050333733"/>
                  </a:ext>
                </a:extLst>
              </a:tr>
              <a:tr h="160512">
                <a:tc>
                  <a:txBody>
                    <a:bodyPr/>
                    <a:lstStyle/>
                    <a:p>
                      <a:pPr algn="l" fontAlgn="b"/>
                      <a:r>
                        <a:rPr lang="nb-NO" sz="1050" b="0" i="0" u="none" strike="noStrike">
                          <a:solidFill>
                            <a:srgbClr val="000000"/>
                          </a:solidFill>
                          <a:effectLst/>
                          <a:latin typeface="Calibri" panose="020F0502020204030204" pitchFamily="34" charset="0"/>
                        </a:rPr>
                        <a:t>Hindre motstanderen tilgang til scoringsrom og/eller vinne ballen når motstanderen utfordrer med føring / dribling inne i slottet</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807967204"/>
                  </a:ext>
                </a:extLst>
              </a:tr>
              <a:tr h="160512">
                <a:tc>
                  <a:txBody>
                    <a:bodyPr/>
                    <a:lstStyle/>
                    <a:p>
                      <a:pPr algn="l" fontAlgn="b"/>
                      <a:r>
                        <a:rPr lang="nb-NO" sz="1050" b="0" i="0" u="none" strike="noStrike">
                          <a:solidFill>
                            <a:srgbClr val="000000"/>
                          </a:solidFill>
                          <a:effectLst/>
                          <a:latin typeface="Calibri" panose="020F0502020204030204" pitchFamily="34" charset="0"/>
                        </a:rPr>
                        <a:t>Forhindre tilgang til rom, skjerme unna, bryte ball foran, i duell ñ hode/langs bakken/kropp, bremse tempo/rytme/motstanders «godfot», åpne/stenge vinkler, løpsduell med kroppskontakt ñ 1F/2F aksjon</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245564805"/>
                  </a:ext>
                </a:extLst>
              </a:tr>
              <a:tr h="160512">
                <a:tc>
                  <a:txBody>
                    <a:bodyPr/>
                    <a:lstStyle/>
                    <a:p>
                      <a:pPr algn="l" fontAlgn="b"/>
                      <a:r>
                        <a:rPr lang="nb-NO" sz="1050" b="0" i="0" u="none" strike="noStrike">
                          <a:solidFill>
                            <a:srgbClr val="000000"/>
                          </a:solidFill>
                          <a:effectLst/>
                          <a:latin typeface="Calibri" panose="020F0502020204030204" pitchFamily="34" charset="0"/>
                        </a:rPr>
                        <a:t>Hindre motstanderen tilgang til scoringsrom og vinne ballen ved dødball mot på siste 1/3 del</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990903557"/>
                  </a:ext>
                </a:extLst>
              </a:tr>
              <a:tr h="160512">
                <a:tc>
                  <a:txBody>
                    <a:bodyPr/>
                    <a:lstStyle/>
                    <a:p>
                      <a:pPr algn="l" fontAlgn="b"/>
                      <a:r>
                        <a:rPr lang="nb-NO" sz="1050" b="0" i="0" u="none" strike="noStrike">
                          <a:solidFill>
                            <a:srgbClr val="000000"/>
                          </a:solidFill>
                          <a:effectLst/>
                          <a:latin typeface="Calibri" panose="020F0502020204030204" pitchFamily="34" charset="0"/>
                        </a:rPr>
                        <a:t>Hindre motstanderen tilgang til scoringsrom og/eller vinne ballen ved kombinasjonsspill</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128798401"/>
                  </a:ext>
                </a:extLst>
              </a:tr>
              <a:tr h="160512">
                <a:tc>
                  <a:txBody>
                    <a:bodyPr/>
                    <a:lstStyle/>
                    <a:p>
                      <a:pPr algn="l" fontAlgn="b"/>
                      <a:r>
                        <a:rPr lang="nb-NO" sz="1050" b="0" i="0" u="none" strike="noStrike">
                          <a:solidFill>
                            <a:srgbClr val="000000"/>
                          </a:solidFill>
                          <a:effectLst/>
                          <a:latin typeface="Calibri" panose="020F0502020204030204" pitchFamily="34" charset="0"/>
                        </a:rPr>
                        <a:t>Hindre motstanderen tilgang til scoringsrom og vinne ballen ved klarering</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931763802"/>
                  </a:ext>
                </a:extLst>
              </a:tr>
              <a:tr h="160512">
                <a:tc>
                  <a:txBody>
                    <a:bodyPr/>
                    <a:lstStyle/>
                    <a:p>
                      <a:pPr algn="l" fontAlgn="b"/>
                      <a:endParaRPr lang="nb-NO" sz="1050" b="0" i="0" u="none" strike="noStrike">
                        <a:solidFill>
                          <a:srgbClr val="000000"/>
                        </a:solidFill>
                        <a:effectLst/>
                        <a:latin typeface="Calibri" panose="020F0502020204030204" pitchFamily="34" charset="0"/>
                      </a:endParaRP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581085697"/>
                  </a:ext>
                </a:extLst>
              </a:tr>
              <a:tr h="216073">
                <a:tc>
                  <a:txBody>
                    <a:bodyPr/>
                    <a:lstStyle/>
                    <a:p>
                      <a:pPr algn="ctr" fontAlgn="b"/>
                      <a:r>
                        <a:rPr lang="nb-NO" sz="1050" b="1" i="0" u="none" strike="noStrike">
                          <a:solidFill>
                            <a:srgbClr val="FFFFFF"/>
                          </a:solidFill>
                          <a:effectLst/>
                          <a:latin typeface="Calibri (Brødtekst)"/>
                        </a:rPr>
                        <a:t>Redusere og forebygge trussel mot slottet</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751786394"/>
                  </a:ext>
                </a:extLst>
              </a:tr>
              <a:tr h="160512">
                <a:tc>
                  <a:txBody>
                    <a:bodyPr/>
                    <a:lstStyle/>
                    <a:p>
                      <a:pPr algn="l" fontAlgn="b"/>
                      <a:r>
                        <a:rPr lang="nb-NO" sz="1050" b="0" i="0" u="none" strike="noStrike">
                          <a:solidFill>
                            <a:srgbClr val="000000"/>
                          </a:solidFill>
                          <a:effectLst/>
                          <a:latin typeface="Calibri" panose="020F0502020204030204" pitchFamily="34" charset="0"/>
                        </a:rPr>
                        <a:t>Posisjonere og reposisjonere deg for å kontrollere farlig/prioritert rom, kontrollere spiller/trussel, kontroll på klima rundt ballfører når du står høyere i banen</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644135623"/>
                  </a:ext>
                </a:extLst>
              </a:tr>
              <a:tr h="160512">
                <a:tc>
                  <a:txBody>
                    <a:bodyPr/>
                    <a:lstStyle/>
                    <a:p>
                      <a:pPr algn="l" fontAlgn="b"/>
                      <a:r>
                        <a:rPr lang="nb-NO" sz="1050" b="0" i="0" u="none" strike="noStrike">
                          <a:solidFill>
                            <a:srgbClr val="000000"/>
                          </a:solidFill>
                          <a:effectLst/>
                          <a:latin typeface="Calibri" panose="020F0502020204030204" pitchFamily="34" charset="0"/>
                        </a:rPr>
                        <a:t>Utføre 1F aksjon for å redusere fremdrift/styre fram innvendig eller utvendig</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967172349"/>
                  </a:ext>
                </a:extLst>
              </a:tr>
              <a:tr h="160512">
                <a:tc>
                  <a:txBody>
                    <a:bodyPr/>
                    <a:lstStyle/>
                    <a:p>
                      <a:pPr algn="l" fontAlgn="b"/>
                      <a:r>
                        <a:rPr lang="nb-NO" sz="1050" b="0" i="0" u="none" strike="noStrike">
                          <a:solidFill>
                            <a:srgbClr val="000000"/>
                          </a:solidFill>
                          <a:effectLst/>
                          <a:latin typeface="Calibri" panose="020F0502020204030204" pitchFamily="34" charset="0"/>
                        </a:rPr>
                        <a:t>Forsvare deg høyt i banen</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862713744"/>
                  </a:ext>
                </a:extLst>
              </a:tr>
              <a:tr h="216073">
                <a:tc>
                  <a:txBody>
                    <a:bodyPr/>
                    <a:lstStyle/>
                    <a:p>
                      <a:pPr algn="ctr" fontAlgn="b"/>
                      <a:r>
                        <a:rPr lang="nb-NO" sz="1050" b="1" i="0" u="none" strike="noStrike">
                          <a:solidFill>
                            <a:srgbClr val="FFFFFF"/>
                          </a:solidFill>
                          <a:effectLst/>
                          <a:latin typeface="Calibri (Brødtekst)"/>
                        </a:rPr>
                        <a:t>Omstille fra angrep til forsvar</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909211188"/>
                  </a:ext>
                </a:extLst>
              </a:tr>
              <a:tr h="160512">
                <a:tc>
                  <a:txBody>
                    <a:bodyPr/>
                    <a:lstStyle/>
                    <a:p>
                      <a:pPr algn="l" fontAlgn="b"/>
                      <a:r>
                        <a:rPr lang="nb-NO" sz="1050" b="0" i="0" u="none" strike="noStrike">
                          <a:solidFill>
                            <a:srgbClr val="000000"/>
                          </a:solidFill>
                          <a:effectLst/>
                          <a:latin typeface="Calibri" panose="020F0502020204030204" pitchFamily="34" charset="0"/>
                        </a:rPr>
                        <a:t>Kontrollere rommet foran deg og bak deg (3F/1F)</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91112638"/>
                  </a:ext>
                </a:extLst>
              </a:tr>
              <a:tr h="160512">
                <a:tc>
                  <a:txBody>
                    <a:bodyPr/>
                    <a:lstStyle/>
                    <a:p>
                      <a:pPr algn="l" fontAlgn="b"/>
                      <a:r>
                        <a:rPr lang="nb-NO" sz="1050" b="0" i="0" u="none" strike="noStrike">
                          <a:solidFill>
                            <a:srgbClr val="000000"/>
                          </a:solidFill>
                          <a:effectLst/>
                          <a:latin typeface="Calibri" panose="020F0502020204030204" pitchFamily="34" charset="0"/>
                        </a:rPr>
                        <a:t>Mestre 1F aksjoner som nekter/bremser motstanderens angrepsrytme</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75805474"/>
                  </a:ext>
                </a:extLst>
              </a:tr>
              <a:tr h="160512">
                <a:tc>
                  <a:txBody>
                    <a:bodyPr/>
                    <a:lstStyle/>
                    <a:p>
                      <a:pPr algn="l" fontAlgn="b"/>
                      <a:r>
                        <a:rPr lang="nb-NO" sz="1050" b="0" i="0" u="none" strike="noStrike">
                          <a:solidFill>
                            <a:srgbClr val="000000"/>
                          </a:solidFill>
                          <a:effectLst/>
                          <a:latin typeface="Calibri" panose="020F0502020204030204" pitchFamily="34" charset="0"/>
                        </a:rPr>
                        <a:t>Mestre 1F aksjoner ved løpsduell (`feil side`) med kroppskontakt</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191604484"/>
                  </a:ext>
                </a:extLst>
              </a:tr>
              <a:tr h="160512">
                <a:tc>
                  <a:txBody>
                    <a:bodyPr/>
                    <a:lstStyle/>
                    <a:p>
                      <a:pPr algn="l" fontAlgn="b"/>
                      <a:r>
                        <a:rPr lang="nb-NO" sz="1050" b="0" i="0" u="none" strike="noStrike">
                          <a:solidFill>
                            <a:srgbClr val="000000"/>
                          </a:solidFill>
                          <a:effectLst/>
                          <a:latin typeface="Calibri" panose="020F0502020204030204" pitchFamily="34" charset="0"/>
                        </a:rPr>
                        <a:t>Repetere høyintensive returløp over avstand (30m +)</a:t>
                      </a: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824519774"/>
                  </a:ext>
                </a:extLst>
              </a:tr>
              <a:tr h="160512">
                <a:tc>
                  <a:txBody>
                    <a:bodyPr/>
                    <a:lstStyle/>
                    <a:p>
                      <a:pPr algn="l" fontAlgn="b"/>
                      <a:endParaRPr lang="nb-NO" sz="700" b="0" i="0" u="none" strike="noStrike">
                        <a:solidFill>
                          <a:srgbClr val="000000"/>
                        </a:solidFill>
                        <a:effectLst/>
                        <a:latin typeface="Calibri" panose="020F0502020204030204" pitchFamily="34" charset="0"/>
                      </a:endParaRPr>
                    </a:p>
                  </a:txBody>
                  <a:tcPr marL="3270" marR="3270" marT="436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270" marR="3270" marT="43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813367"/>
                  </a:ext>
                </a:extLst>
              </a:tr>
            </a:tbl>
          </a:graphicData>
        </a:graphic>
      </p:graphicFrame>
    </p:spTree>
    <p:extLst>
      <p:ext uri="{BB962C8B-B14F-4D97-AF65-F5344CB8AC3E}">
        <p14:creationId xmlns:p14="http://schemas.microsoft.com/office/powerpoint/2010/main" val="2199749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8"/>
            <a:ext cx="9144000" cy="665293"/>
          </a:xfrm>
          <a:prstGeom prst="rect">
            <a:avLst/>
          </a:prstGeom>
          <a:solidFill>
            <a:schemeClr val="tx1"/>
          </a:solidFill>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3600" dirty="0">
              <a:solidFill>
                <a:prstClr val="white"/>
              </a:solidFill>
            </a:endParaRPr>
          </a:p>
          <a:p>
            <a:pPr algn="ctr">
              <a:defRPr/>
            </a:pPr>
            <a:r>
              <a:rPr lang="nb-NO" sz="4500" cap="all" dirty="0">
                <a:solidFill>
                  <a:prstClr val="white"/>
                </a:solidFill>
              </a:rPr>
              <a:t>Rollekrav-back </a:t>
            </a:r>
          </a:p>
        </p:txBody>
      </p:sp>
      <p:graphicFrame>
        <p:nvGraphicFramePr>
          <p:cNvPr id="2" name="Tabell 1">
            <a:extLst>
              <a:ext uri="{FF2B5EF4-FFF2-40B4-BE49-F238E27FC236}">
                <a16:creationId xmlns:a16="http://schemas.microsoft.com/office/drawing/2014/main" id="{5D81F209-EFEC-47F2-B4CE-34D649F79837}"/>
              </a:ext>
            </a:extLst>
          </p:cNvPr>
          <p:cNvGraphicFramePr>
            <a:graphicFrameLocks noGrp="1"/>
          </p:cNvGraphicFramePr>
          <p:nvPr/>
        </p:nvGraphicFramePr>
        <p:xfrm>
          <a:off x="0" y="681048"/>
          <a:ext cx="9144001" cy="6281713"/>
        </p:xfrm>
        <a:graphic>
          <a:graphicData uri="http://schemas.openxmlformats.org/drawingml/2006/table">
            <a:tbl>
              <a:tblPr/>
              <a:tblGrid>
                <a:gridCol w="8598455">
                  <a:extLst>
                    <a:ext uri="{9D8B030D-6E8A-4147-A177-3AD203B41FA5}">
                      <a16:colId xmlns:a16="http://schemas.microsoft.com/office/drawing/2014/main" val="1880470941"/>
                    </a:ext>
                  </a:extLst>
                </a:gridCol>
                <a:gridCol w="545546">
                  <a:extLst>
                    <a:ext uri="{9D8B030D-6E8A-4147-A177-3AD203B41FA5}">
                      <a16:colId xmlns:a16="http://schemas.microsoft.com/office/drawing/2014/main" val="83370091"/>
                    </a:ext>
                  </a:extLst>
                </a:gridCol>
              </a:tblGrid>
              <a:tr h="276109">
                <a:tc>
                  <a:txBody>
                    <a:bodyPr/>
                    <a:lstStyle/>
                    <a:p>
                      <a:pPr algn="ctr" fontAlgn="b"/>
                      <a:r>
                        <a:rPr lang="nb-NO" sz="1050" b="1" i="0" u="none" strike="noStrike">
                          <a:solidFill>
                            <a:srgbClr val="FFFFFF"/>
                          </a:solidFill>
                          <a:effectLst/>
                          <a:latin typeface="Calibri (Brødtekst)"/>
                        </a:rPr>
                        <a:t>Omstille fra forsvar til angrep</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196388211"/>
                  </a:ext>
                </a:extLst>
              </a:tr>
              <a:tr h="205111">
                <a:tc>
                  <a:txBody>
                    <a:bodyPr/>
                    <a:lstStyle/>
                    <a:p>
                      <a:pPr algn="l" fontAlgn="b"/>
                      <a:r>
                        <a:rPr lang="nb-NO" sz="1050" b="0" i="0" u="none" strike="noStrike">
                          <a:solidFill>
                            <a:srgbClr val="000000"/>
                          </a:solidFill>
                          <a:effectLst/>
                          <a:latin typeface="Calibri" panose="020F0502020204030204" pitchFamily="34" charset="0"/>
                        </a:rPr>
                        <a:t>Vinne ball i duell og kontrollert starte kontring for eget lag (1F)</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310098783"/>
                  </a:ext>
                </a:extLst>
              </a:tr>
              <a:tr h="205111">
                <a:tc>
                  <a:txBody>
                    <a:bodyPr/>
                    <a:lstStyle/>
                    <a:p>
                      <a:pPr algn="l" fontAlgn="b"/>
                      <a:r>
                        <a:rPr lang="nb-NO" sz="1050" b="0" i="0" u="none" strike="noStrike">
                          <a:solidFill>
                            <a:srgbClr val="000000"/>
                          </a:solidFill>
                          <a:effectLst/>
                          <a:latin typeface="Calibri" panose="020F0502020204030204" pitchFamily="34" charset="0"/>
                        </a:rPr>
                        <a:t>Vurdere risiko opp mot potensial i overgangen og deretter velge riktig handling som 2A / 3A</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30912682"/>
                  </a:ext>
                </a:extLst>
              </a:tr>
              <a:tr h="205111">
                <a:tc>
                  <a:txBody>
                    <a:bodyPr/>
                    <a:lstStyle/>
                    <a:p>
                      <a:pPr algn="l" fontAlgn="b"/>
                      <a:r>
                        <a:rPr lang="nb-NO" sz="1050" b="0" i="0" u="none" strike="noStrike">
                          <a:solidFill>
                            <a:srgbClr val="000000"/>
                          </a:solidFill>
                          <a:effectLst/>
                          <a:latin typeface="Calibri" panose="020F0502020204030204" pitchFamily="34" charset="0"/>
                        </a:rPr>
                        <a:t>Vurdere risiko opp mot potensial i overgangen og velge klokt om gjenvinnigspress skal spilles av</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089698468"/>
                  </a:ext>
                </a:extLst>
              </a:tr>
              <a:tr h="205111">
                <a:tc>
                  <a:txBody>
                    <a:bodyPr/>
                    <a:lstStyle/>
                    <a:p>
                      <a:pPr algn="l" fontAlgn="b"/>
                      <a:r>
                        <a:rPr lang="nb-NO" sz="1050" b="0" i="0" u="none" strike="noStrike">
                          <a:solidFill>
                            <a:srgbClr val="000000"/>
                          </a:solidFill>
                          <a:effectLst/>
                          <a:latin typeface="Calibri" panose="020F0502020204030204" pitchFamily="34" charset="0"/>
                        </a:rPr>
                        <a:t>Vurdere risiko opp mot potensial i overgangen og velge klokt som 1A</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059355526"/>
                  </a:ext>
                </a:extLst>
              </a:tr>
              <a:tr h="205111">
                <a:tc>
                  <a:txBody>
                    <a:bodyPr/>
                    <a:lstStyle/>
                    <a:p>
                      <a:pPr algn="l" fontAlgn="b"/>
                      <a:r>
                        <a:rPr lang="nb-NO" sz="1050" b="0" i="0" u="none" strike="noStrike">
                          <a:solidFill>
                            <a:srgbClr val="000000"/>
                          </a:solidFill>
                          <a:effectLst/>
                          <a:latin typeface="Calibri" panose="020F0502020204030204" pitchFamily="34" charset="0"/>
                        </a:rPr>
                        <a:t>Repetere høyintensitetsløp over avstand (30m +)</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133770622"/>
                  </a:ext>
                </a:extLst>
              </a:tr>
              <a:tr h="205111">
                <a:tc>
                  <a:txBody>
                    <a:bodyPr/>
                    <a:lstStyle/>
                    <a:p>
                      <a:pPr algn="l" fontAlgn="b"/>
                      <a:r>
                        <a:rPr lang="nb-NO" sz="1050" b="0" i="0" u="none" strike="noStrike">
                          <a:solidFill>
                            <a:srgbClr val="000000"/>
                          </a:solidFill>
                          <a:effectLst/>
                          <a:latin typeface="Calibri" panose="020F0502020204030204" pitchFamily="34" charset="0"/>
                        </a:rPr>
                        <a:t>Bryte foran og starte kontring for eget lag (1F)</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99133781"/>
                  </a:ext>
                </a:extLst>
              </a:tr>
              <a:tr h="205111">
                <a:tc>
                  <a:txBody>
                    <a:bodyPr/>
                    <a:lstStyle/>
                    <a:p>
                      <a:pPr algn="l" fontAlgn="b"/>
                      <a:r>
                        <a:rPr lang="nb-NO" sz="1050" b="0" i="0" u="none" strike="noStrike">
                          <a:solidFill>
                            <a:srgbClr val="000000"/>
                          </a:solidFill>
                          <a:effectLst/>
                          <a:latin typeface="Calibri" panose="020F0502020204030204" pitchFamily="34" charset="0"/>
                        </a:rPr>
                        <a:t>Vurdere risiko opp mot potensial i overgangen og velge klokt om ballbesittelse skal etableres.</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534383010"/>
                  </a:ext>
                </a:extLst>
              </a:tr>
              <a:tr h="205111">
                <a:tc>
                  <a:txBody>
                    <a:bodyPr/>
                    <a:lstStyle/>
                    <a:p>
                      <a:pPr algn="l" fontAlgn="b"/>
                      <a:r>
                        <a:rPr lang="nb-NO" sz="1050" b="0" i="0" u="none" strike="noStrike">
                          <a:solidFill>
                            <a:srgbClr val="000000"/>
                          </a:solidFill>
                          <a:effectLst/>
                          <a:latin typeface="Calibri" panose="020F0502020204030204" pitchFamily="34" charset="0"/>
                        </a:rPr>
                        <a:t>Vurdere risiko opp mot potensial i overgangen og velge klokt om ubalanse skal utnyttes</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533965244"/>
                  </a:ext>
                </a:extLst>
              </a:tr>
              <a:tr h="205111">
                <a:tc>
                  <a:txBody>
                    <a:bodyPr/>
                    <a:lstStyle/>
                    <a:p>
                      <a:pPr algn="l" fontAlgn="b"/>
                      <a:endParaRPr lang="nb-NO" sz="1050" b="0" i="0" u="none" strike="noStrike">
                        <a:solidFill>
                          <a:srgbClr val="000000"/>
                        </a:solidFill>
                        <a:effectLst/>
                        <a:latin typeface="Calibri" panose="020F0502020204030204" pitchFamily="34" charset="0"/>
                      </a:endParaRP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317773183"/>
                  </a:ext>
                </a:extLst>
              </a:tr>
              <a:tr h="276109">
                <a:tc>
                  <a:txBody>
                    <a:bodyPr/>
                    <a:lstStyle/>
                    <a:p>
                      <a:pPr algn="ctr" fontAlgn="b"/>
                      <a:r>
                        <a:rPr lang="nb-NO" sz="1050" b="1" i="0" u="none" strike="noStrike">
                          <a:solidFill>
                            <a:srgbClr val="FFFFFF"/>
                          </a:solidFill>
                          <a:effectLst/>
                          <a:latin typeface="Calibri (Brødtekst)"/>
                        </a:rPr>
                        <a:t>Utføre bearbeidende spill for å sette opp gode trusler mot slottet (området mål scores fra)</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693841448"/>
                  </a:ext>
                </a:extLst>
              </a:tr>
              <a:tr h="205111">
                <a:tc>
                  <a:txBody>
                    <a:bodyPr/>
                    <a:lstStyle/>
                    <a:p>
                      <a:pPr algn="l" fontAlgn="b"/>
                      <a:r>
                        <a:rPr lang="nb-NO" sz="1050" b="0" i="0" u="none" strike="noStrike">
                          <a:solidFill>
                            <a:srgbClr val="000000"/>
                          </a:solidFill>
                          <a:effectLst/>
                          <a:latin typeface="Calibri" panose="020F0502020204030204" pitchFamily="34" charset="0"/>
                        </a:rPr>
                        <a:t>Posisjonere deg bak ballen og pendle mellom 2A/3A - 4A involvering</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547211127"/>
                  </a:ext>
                </a:extLst>
              </a:tr>
              <a:tr h="205111">
                <a:tc>
                  <a:txBody>
                    <a:bodyPr/>
                    <a:lstStyle/>
                    <a:p>
                      <a:pPr algn="l" fontAlgn="b"/>
                      <a:r>
                        <a:rPr lang="nb-NO" sz="1050" b="0" i="0" u="none" strike="noStrike">
                          <a:solidFill>
                            <a:srgbClr val="000000"/>
                          </a:solidFill>
                          <a:effectLst/>
                          <a:latin typeface="Calibri" panose="020F0502020204030204" pitchFamily="34" charset="0"/>
                        </a:rPr>
                        <a:t>Ha høy treffprosent og ro i pasningsspillet i rom nært</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990650304"/>
                  </a:ext>
                </a:extLst>
              </a:tr>
              <a:tr h="205111">
                <a:tc>
                  <a:txBody>
                    <a:bodyPr/>
                    <a:lstStyle/>
                    <a:p>
                      <a:pPr algn="l" fontAlgn="b"/>
                      <a:r>
                        <a:rPr lang="nb-NO" sz="1050" b="0" i="0" u="none" strike="noStrike">
                          <a:solidFill>
                            <a:srgbClr val="000000"/>
                          </a:solidFill>
                          <a:effectLst/>
                          <a:latin typeface="Calibri" panose="020F0502020204030204" pitchFamily="34" charset="0"/>
                        </a:rPr>
                        <a:t>Forløse rom/spillere høyt i banen</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2607091"/>
                  </a:ext>
                </a:extLst>
              </a:tr>
              <a:tr h="205111">
                <a:tc>
                  <a:txBody>
                    <a:bodyPr/>
                    <a:lstStyle/>
                    <a:p>
                      <a:pPr algn="l" fontAlgn="b"/>
                      <a:r>
                        <a:rPr lang="nb-NO" sz="1050" b="0" i="0" u="none" strike="noStrike">
                          <a:solidFill>
                            <a:srgbClr val="000000"/>
                          </a:solidFill>
                          <a:effectLst/>
                          <a:latin typeface="Calibri" panose="020F0502020204030204" pitchFamily="34" charset="0"/>
                        </a:rPr>
                        <a:t>Etablere ballbesittelse gjennom innkast</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69968957"/>
                  </a:ext>
                </a:extLst>
              </a:tr>
              <a:tr h="205111">
                <a:tc>
                  <a:txBody>
                    <a:bodyPr/>
                    <a:lstStyle/>
                    <a:p>
                      <a:pPr algn="l" fontAlgn="b"/>
                      <a:r>
                        <a:rPr lang="nb-NO" sz="1050" b="0" i="0" u="none" strike="noStrike">
                          <a:solidFill>
                            <a:srgbClr val="000000"/>
                          </a:solidFill>
                          <a:effectLst/>
                          <a:latin typeface="Calibri" panose="020F0502020204030204" pitchFamily="34" charset="0"/>
                        </a:rPr>
                        <a:t>Vurdere risiko/potensialet i framdriften i pasningsspillet</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072408750"/>
                  </a:ext>
                </a:extLst>
              </a:tr>
              <a:tr h="205111">
                <a:tc>
                  <a:txBody>
                    <a:bodyPr/>
                    <a:lstStyle/>
                    <a:p>
                      <a:pPr algn="l" fontAlgn="b"/>
                      <a:endParaRPr lang="nb-NO" sz="1050" b="0" i="0" u="none" strike="noStrike">
                        <a:solidFill>
                          <a:srgbClr val="000000"/>
                        </a:solidFill>
                        <a:effectLst/>
                        <a:latin typeface="Calibri" panose="020F0502020204030204" pitchFamily="34" charset="0"/>
                      </a:endParaRP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01366667"/>
                  </a:ext>
                </a:extLst>
              </a:tr>
              <a:tr h="276109">
                <a:tc>
                  <a:txBody>
                    <a:bodyPr/>
                    <a:lstStyle/>
                    <a:p>
                      <a:pPr algn="ctr" fontAlgn="b"/>
                      <a:r>
                        <a:rPr lang="nb-NO" sz="1050" b="1" i="0" u="none" strike="noStrike">
                          <a:solidFill>
                            <a:srgbClr val="FFFFFF"/>
                          </a:solidFill>
                          <a:effectLst/>
                          <a:latin typeface="Calibri (Brødtekst)"/>
                        </a:rPr>
                        <a:t>Sette opp trussel mot/i slottet (området mål scores fra) - Assist</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483775539"/>
                  </a:ext>
                </a:extLst>
              </a:tr>
              <a:tr h="205111">
                <a:tc>
                  <a:txBody>
                    <a:bodyPr/>
                    <a:lstStyle/>
                    <a:p>
                      <a:pPr algn="l" fontAlgn="b"/>
                      <a:r>
                        <a:rPr lang="nb-NO" sz="1050" b="0" i="0" u="none" strike="noStrike">
                          <a:solidFill>
                            <a:srgbClr val="000000"/>
                          </a:solidFill>
                          <a:effectLst/>
                          <a:latin typeface="Calibri" panose="020F0502020204030204" pitchFamily="34" charset="0"/>
                        </a:rPr>
                        <a:t>Nå rom mellom spillere i motstanderens `bakre ledd` ved innlegg</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598315084"/>
                  </a:ext>
                </a:extLst>
              </a:tr>
              <a:tr h="205111">
                <a:tc>
                  <a:txBody>
                    <a:bodyPr/>
                    <a:lstStyle/>
                    <a:p>
                      <a:pPr algn="l" fontAlgn="b"/>
                      <a:r>
                        <a:rPr lang="nb-NO" sz="1050" b="0" i="0" u="none" strike="noStrike">
                          <a:solidFill>
                            <a:srgbClr val="000000"/>
                          </a:solidFill>
                          <a:effectLst/>
                          <a:latin typeface="Calibri" panose="020F0502020204030204" pitchFamily="34" charset="0"/>
                        </a:rPr>
                        <a:t>`Drive` med ball i forholdsvis høy fart med retningsforandringer</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893147129"/>
                  </a:ext>
                </a:extLst>
              </a:tr>
              <a:tr h="205111">
                <a:tc>
                  <a:txBody>
                    <a:bodyPr/>
                    <a:lstStyle/>
                    <a:p>
                      <a:pPr algn="l" fontAlgn="b"/>
                      <a:r>
                        <a:rPr lang="nb-NO" sz="1050" b="0" i="0" u="none" strike="noStrike">
                          <a:solidFill>
                            <a:srgbClr val="000000"/>
                          </a:solidFill>
                          <a:effectLst/>
                          <a:latin typeface="Calibri" panose="020F0502020204030204" pitchFamily="34" charset="0"/>
                        </a:rPr>
                        <a:t>Oppfatte signal og kjenne igjen mønster i spillsituasjoner, forutse (antesipere) hva som skal skje og handle deretter til optimal tid</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478900489"/>
                  </a:ext>
                </a:extLst>
              </a:tr>
              <a:tr h="205111">
                <a:tc>
                  <a:txBody>
                    <a:bodyPr/>
                    <a:lstStyle/>
                    <a:p>
                      <a:pPr algn="l" fontAlgn="b"/>
                      <a:r>
                        <a:rPr lang="nb-NO" sz="1050" b="0" i="0" u="none" strike="noStrike">
                          <a:solidFill>
                            <a:srgbClr val="000000"/>
                          </a:solidFill>
                          <a:effectLst/>
                          <a:latin typeface="Calibri" panose="020F0502020204030204" pitchFamily="34" charset="0"/>
                        </a:rPr>
                        <a:t>Forløse spiller i scoringssituasjon med pasning sentralt i banen</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42609484"/>
                  </a:ext>
                </a:extLst>
              </a:tr>
              <a:tr h="205111">
                <a:tc>
                  <a:txBody>
                    <a:bodyPr/>
                    <a:lstStyle/>
                    <a:p>
                      <a:pPr algn="l" fontAlgn="b"/>
                      <a:r>
                        <a:rPr lang="nb-NO" sz="1050" b="0" i="0" u="none" strike="noStrike">
                          <a:solidFill>
                            <a:srgbClr val="000000"/>
                          </a:solidFill>
                          <a:effectLst/>
                          <a:latin typeface="Calibri" panose="020F0502020204030204" pitchFamily="34" charset="0"/>
                        </a:rPr>
                        <a:t>Nå rom foran motstanderens bakre ledd ved innlegg</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862520708"/>
                  </a:ext>
                </a:extLst>
              </a:tr>
              <a:tr h="205111">
                <a:tc>
                  <a:txBody>
                    <a:bodyPr/>
                    <a:lstStyle/>
                    <a:p>
                      <a:pPr algn="l" fontAlgn="b"/>
                      <a:r>
                        <a:rPr lang="nb-NO" sz="1050" b="0" i="0" u="none" strike="noStrike">
                          <a:solidFill>
                            <a:srgbClr val="000000"/>
                          </a:solidFill>
                          <a:effectLst/>
                          <a:latin typeface="Calibri" panose="020F0502020204030204" pitchFamily="34" charset="0"/>
                        </a:rPr>
                        <a:t>`Drive` med ball og håndtere delvis kroppskontakt</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041779472"/>
                  </a:ext>
                </a:extLst>
              </a:tr>
              <a:tr h="205111">
                <a:tc>
                  <a:txBody>
                    <a:bodyPr/>
                    <a:lstStyle/>
                    <a:p>
                      <a:pPr algn="l" fontAlgn="b"/>
                      <a:r>
                        <a:rPr lang="nb-NO" sz="1050" b="0" i="0" u="none" strike="noStrike">
                          <a:solidFill>
                            <a:srgbClr val="000000"/>
                          </a:solidFill>
                          <a:effectLst/>
                          <a:latin typeface="Calibri" panose="020F0502020204030204" pitchFamily="34" charset="0"/>
                        </a:rPr>
                        <a:t>Nå bakrom ved innlegg</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5127881"/>
                  </a:ext>
                </a:extLst>
              </a:tr>
              <a:tr h="205111">
                <a:tc>
                  <a:txBody>
                    <a:bodyPr/>
                    <a:lstStyle/>
                    <a:p>
                      <a:pPr algn="l" fontAlgn="b"/>
                      <a:r>
                        <a:rPr lang="nb-NO" sz="1050" b="0" i="0" u="none" strike="noStrike">
                          <a:solidFill>
                            <a:srgbClr val="000000"/>
                          </a:solidFill>
                          <a:effectLst/>
                          <a:latin typeface="Calibri" panose="020F0502020204030204" pitchFamily="34" charset="0"/>
                        </a:rPr>
                        <a:t>`Drive` med ball å passere motstander i delvis trangt rom</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197780863"/>
                  </a:ext>
                </a:extLst>
              </a:tr>
              <a:tr h="205111">
                <a:tc>
                  <a:txBody>
                    <a:bodyPr/>
                    <a:lstStyle/>
                    <a:p>
                      <a:pPr algn="l" fontAlgn="b"/>
                      <a:r>
                        <a:rPr lang="nb-NO" sz="1050" b="0" i="0" u="none" strike="noStrike">
                          <a:solidFill>
                            <a:srgbClr val="000000"/>
                          </a:solidFill>
                          <a:effectLst/>
                          <a:latin typeface="Calibri" panose="020F0502020204030204" pitchFamily="34" charset="0"/>
                        </a:rPr>
                        <a:t>Ha høy kvalitet på visuelle søk</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11354156"/>
                  </a:ext>
                </a:extLst>
              </a:tr>
              <a:tr h="205111">
                <a:tc>
                  <a:txBody>
                    <a:bodyPr/>
                    <a:lstStyle/>
                    <a:p>
                      <a:pPr algn="l" fontAlgn="b"/>
                      <a:r>
                        <a:rPr lang="nb-NO" sz="1050" b="0" i="0" u="none" strike="noStrike">
                          <a:solidFill>
                            <a:srgbClr val="000000"/>
                          </a:solidFill>
                          <a:effectLst/>
                          <a:latin typeface="Calibri" panose="020F0502020204030204" pitchFamily="34" charset="0"/>
                        </a:rPr>
                        <a:t>Sette opp og inngå i kombinasjonsspill</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614108379"/>
                  </a:ext>
                </a:extLst>
              </a:tr>
              <a:tr h="205111">
                <a:tc>
                  <a:txBody>
                    <a:bodyPr/>
                    <a:lstStyle/>
                    <a:p>
                      <a:pPr algn="l" fontAlgn="b"/>
                      <a:r>
                        <a:rPr lang="nb-NO" sz="1050" b="0" i="0" u="none" strike="noStrike">
                          <a:solidFill>
                            <a:srgbClr val="000000"/>
                          </a:solidFill>
                          <a:effectLst/>
                          <a:latin typeface="Calibri" panose="020F0502020204030204" pitchFamily="34" charset="0"/>
                        </a:rPr>
                        <a:t>Ha timing og god bevegelseskvalitet uten ball i sentralt/i korridor på siste 1/3 del i banen (samtidige bevegelser, åpne/lukke rom, motsatte bevegelser, posisjonsbytte, tredjemanns bevegelser, </a:t>
                      </a:r>
                      <a:r>
                        <a:rPr lang="nb-NO" sz="1050" b="0" i="0" u="none" strike="noStrike" err="1">
                          <a:solidFill>
                            <a:srgbClr val="000000"/>
                          </a:solidFill>
                          <a:effectLst/>
                          <a:latin typeface="Calibri" panose="020F0502020204030204" pitchFamily="34" charset="0"/>
                        </a:rPr>
                        <a:t>overlap</a:t>
                      </a:r>
                      <a:r>
                        <a:rPr lang="nb-NO" sz="1050" b="0" i="0" u="none" strike="noStrike">
                          <a:solidFill>
                            <a:srgbClr val="000000"/>
                          </a:solidFill>
                          <a:effectLst/>
                          <a:latin typeface="Calibri" panose="020F0502020204030204" pitchFamily="34" charset="0"/>
                        </a:rPr>
                        <a:t>/</a:t>
                      </a:r>
                      <a:r>
                        <a:rPr lang="nb-NO" sz="1050" b="0" i="0" u="none" strike="noStrike" err="1">
                          <a:solidFill>
                            <a:srgbClr val="000000"/>
                          </a:solidFill>
                          <a:effectLst/>
                          <a:latin typeface="Calibri" panose="020F0502020204030204" pitchFamily="34" charset="0"/>
                        </a:rPr>
                        <a:t>underlap</a:t>
                      </a:r>
                      <a:r>
                        <a:rPr lang="nb-NO" sz="1050" b="0" i="0" u="none" strike="noStrike">
                          <a:solidFill>
                            <a:srgbClr val="000000"/>
                          </a:solidFill>
                          <a:effectLst/>
                          <a:latin typeface="Calibri" panose="020F0502020204030204" pitchFamily="34" charset="0"/>
                        </a:rPr>
                        <a:t>)</a:t>
                      </a:r>
                    </a:p>
                  </a:txBody>
                  <a:tcPr marL="4178" marR="4178" marT="55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dirty="0">
                          <a:solidFill>
                            <a:srgbClr val="000000"/>
                          </a:solidFill>
                          <a:effectLst/>
                          <a:latin typeface="Calibri" panose="020F0502020204030204" pitchFamily="34" charset="0"/>
                        </a:rPr>
                        <a:t> </a:t>
                      </a:r>
                    </a:p>
                  </a:txBody>
                  <a:tcPr marL="4178" marR="4178" marT="55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129760420"/>
                  </a:ext>
                </a:extLst>
              </a:tr>
            </a:tbl>
          </a:graphicData>
        </a:graphic>
      </p:graphicFrame>
    </p:spTree>
    <p:extLst>
      <p:ext uri="{BB962C8B-B14F-4D97-AF65-F5344CB8AC3E}">
        <p14:creationId xmlns:p14="http://schemas.microsoft.com/office/powerpoint/2010/main" val="1845582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0" y="1"/>
            <a:ext cx="7886700" cy="694944"/>
          </a:xfrm>
        </p:spPr>
        <p:txBody>
          <a:bodyPr>
            <a:normAutofit/>
          </a:bodyPr>
          <a:lstStyle/>
          <a:p>
            <a:pPr algn="ctr"/>
            <a:r>
              <a:rPr lang="nb-NO" sz="2800" cap="all" dirty="0"/>
              <a:t>ROLLEKRAV</a:t>
            </a:r>
            <a:r>
              <a:rPr lang="nb-NO" sz="2800" cap="all" dirty="0">
                <a:solidFill>
                  <a:prstClr val="black"/>
                </a:solidFill>
              </a:rPr>
              <a:t>-MIDTSTOPPER</a:t>
            </a:r>
            <a:endParaRPr lang="nb-NO" sz="2800" cap="all" dirty="0"/>
          </a:p>
        </p:txBody>
      </p:sp>
      <p:sp>
        <p:nvSpPr>
          <p:cNvPr id="3" name="Plassholder for innhold 2"/>
          <p:cNvSpPr>
            <a:spLocks noGrp="1"/>
          </p:cNvSpPr>
          <p:nvPr>
            <p:ph sz="half" idx="1"/>
          </p:nvPr>
        </p:nvSpPr>
        <p:spPr>
          <a:xfrm>
            <a:off x="0" y="746634"/>
            <a:ext cx="5623560" cy="6111366"/>
          </a:xfrm>
        </p:spPr>
        <p:txBody>
          <a:bodyPr>
            <a:normAutofit fontScale="55000" lnSpcReduction="20000"/>
          </a:bodyPr>
          <a:lstStyle/>
          <a:p>
            <a:pPr marL="0" indent="0">
              <a:lnSpc>
                <a:spcPct val="107000"/>
              </a:lnSpc>
              <a:spcAft>
                <a:spcPts val="800"/>
              </a:spcAft>
              <a:buNone/>
            </a:pPr>
            <a:r>
              <a:rPr lang="nb-NO" sz="2200" b="1"/>
              <a:t>Midtstopperen skyter frem brystkassa og bestemmer både foran og i egen 16 meter. Han oppsøker dueller og vinner de fleste. Han flytter beina fort både fremover, sideveis og bakover. </a:t>
            </a:r>
            <a:r>
              <a:rPr lang="nb-NO" sz="2200" b="1">
                <a:latin typeface="Calibri" panose="020F0502020204030204" pitchFamily="34" charset="0"/>
                <a:ea typeface="Calibri" panose="020F0502020204030204" pitchFamily="34" charset="0"/>
                <a:cs typeface="Times New Roman" panose="02020603050405020304" pitchFamily="18" charset="0"/>
              </a:rPr>
              <a:t>Denne rollen må øves i å passere motspillere for så å skape overtall inn i midtbaneleddet. Våre stoppere og sentraler skal derfor trigges hele veien til å våge å passere det første presset, for så å påkalle seg press før frispilling av medspillere opp i banen (midtbane/ siste tredel). Stopperen skal kommunisere ofte og tydelig.</a:t>
            </a:r>
            <a:endParaRPr lang="nb-NO" sz="2200" b="1"/>
          </a:p>
          <a:p>
            <a:pPr marL="0" indent="0">
              <a:spcBef>
                <a:spcPts val="0"/>
              </a:spcBef>
              <a:buNone/>
            </a:pPr>
            <a:r>
              <a:rPr lang="nb-NO" sz="2200" b="1"/>
              <a:t>Etablert angrep</a:t>
            </a:r>
          </a:p>
          <a:p>
            <a:pPr>
              <a:spcBef>
                <a:spcPts val="0"/>
              </a:spcBef>
            </a:pPr>
            <a:r>
              <a:rPr lang="nb-NO" sz="2200">
                <a:solidFill>
                  <a:prstClr val="black"/>
                </a:solidFill>
              </a:rPr>
              <a:t>Lære posisjoner i forhold til motspill i bearbeiding og etter å ha passert første presseledd.</a:t>
            </a:r>
            <a:endParaRPr lang="nb-NO" sz="2200"/>
          </a:p>
          <a:p>
            <a:pPr>
              <a:spcBef>
                <a:spcPts val="0"/>
              </a:spcBef>
            </a:pPr>
            <a:r>
              <a:rPr lang="nb-NO" sz="2200"/>
              <a:t>True med ball, opp med blikket. Spille opp rettvendte spillere. Søke bakrom og mellomrom først.</a:t>
            </a:r>
          </a:p>
          <a:p>
            <a:pPr>
              <a:spcBef>
                <a:spcPts val="0"/>
              </a:spcBef>
            </a:pPr>
            <a:r>
              <a:rPr lang="nb-NO" sz="2200"/>
              <a:t>Unngå å gi bort pressøyeblikk. Evne å kunne bruke nøytrale pasninger og flytte seg etter ball.</a:t>
            </a:r>
          </a:p>
          <a:p>
            <a:pPr>
              <a:spcBef>
                <a:spcPts val="0"/>
              </a:spcBef>
            </a:pPr>
            <a:r>
              <a:rPr lang="nb-NO" sz="2200"/>
              <a:t>Skape rom slik at en kan komme seg forbi første presseledd med føring eller pasning. Ha en god aktiv touch forbi første presseledd. </a:t>
            </a:r>
          </a:p>
          <a:p>
            <a:pPr>
              <a:spcBef>
                <a:spcPts val="0"/>
              </a:spcBef>
            </a:pPr>
            <a:r>
              <a:rPr lang="nb-NO" sz="2200"/>
              <a:t>Flytte bakre ledd opp etter oppspill.</a:t>
            </a:r>
          </a:p>
          <a:p>
            <a:pPr>
              <a:spcBef>
                <a:spcPts val="0"/>
              </a:spcBef>
            </a:pPr>
            <a:r>
              <a:rPr lang="nb-NO" sz="2200"/>
              <a:t>Styre balansen i midtbaneleddet med kommunikasjon.</a:t>
            </a:r>
          </a:p>
          <a:p>
            <a:pPr>
              <a:spcBef>
                <a:spcPts val="0"/>
              </a:spcBef>
            </a:pPr>
            <a:endParaRPr lang="nb-NO" sz="2200"/>
          </a:p>
          <a:p>
            <a:pPr marL="0" indent="0">
              <a:spcBef>
                <a:spcPts val="0"/>
              </a:spcBef>
              <a:buNone/>
            </a:pPr>
            <a:r>
              <a:rPr lang="nb-NO" sz="2200" b="1"/>
              <a:t>Etablert forsvar</a:t>
            </a:r>
            <a:endParaRPr lang="nb-NO" sz="2200"/>
          </a:p>
          <a:p>
            <a:pPr>
              <a:spcBef>
                <a:spcPts val="0"/>
              </a:spcBef>
            </a:pPr>
            <a:r>
              <a:rPr lang="nb-NO" sz="2200"/>
              <a:t>Alltid kontroll på bakrom.</a:t>
            </a:r>
          </a:p>
          <a:p>
            <a:pPr>
              <a:spcBef>
                <a:spcPts val="0"/>
              </a:spcBef>
            </a:pPr>
            <a:r>
              <a:rPr lang="nb-NO" sz="2200"/>
              <a:t>Offensiv markering. Bryte foran</a:t>
            </a:r>
          </a:p>
          <a:p>
            <a:pPr>
              <a:spcBef>
                <a:spcPts val="0"/>
              </a:spcBef>
            </a:pPr>
            <a:r>
              <a:rPr lang="nb-NO" sz="2200"/>
              <a:t>Styre spillerne foran seg .</a:t>
            </a:r>
            <a:r>
              <a:rPr lang="nb-NO" sz="2200">
                <a:solidFill>
                  <a:srgbClr val="000000"/>
                </a:solidFill>
              </a:rPr>
              <a:t> Justere høyde på leddet (pumping).</a:t>
            </a:r>
            <a:endParaRPr lang="nb-NO" sz="2200"/>
          </a:p>
          <a:p>
            <a:pPr>
              <a:spcBef>
                <a:spcPts val="0"/>
              </a:spcBef>
            </a:pPr>
            <a:r>
              <a:rPr lang="nb-NO" sz="2200"/>
              <a:t>Jakte pressøyeblikk.</a:t>
            </a:r>
          </a:p>
          <a:p>
            <a:pPr>
              <a:spcBef>
                <a:spcPts val="0"/>
              </a:spcBef>
            </a:pPr>
            <a:r>
              <a:rPr lang="nb-NO" sz="2200"/>
              <a:t>Blikk både på spiller og ball. Beskytte målet.</a:t>
            </a:r>
          </a:p>
          <a:p>
            <a:pPr>
              <a:spcBef>
                <a:spcPts val="0"/>
              </a:spcBef>
            </a:pPr>
            <a:r>
              <a:rPr lang="nb-NO" sz="2200"/>
              <a:t>Oppholde og lede 1A bort fra mål. Stå på beina.</a:t>
            </a:r>
          </a:p>
          <a:p>
            <a:pPr>
              <a:spcBef>
                <a:spcPts val="0"/>
              </a:spcBef>
            </a:pPr>
            <a:r>
              <a:rPr lang="nb-NO" sz="2200"/>
              <a:t>Kort avstand til midtbaneledd og nekte mellomrom.</a:t>
            </a:r>
          </a:p>
          <a:p>
            <a:pPr>
              <a:spcBef>
                <a:spcPts val="0"/>
              </a:spcBef>
            </a:pPr>
            <a:r>
              <a:rPr lang="nb-NO" sz="2200"/>
              <a:t>Blokke skudd og nærmeste hjørne.</a:t>
            </a:r>
          </a:p>
          <a:p>
            <a:pPr>
              <a:spcBef>
                <a:spcPts val="0"/>
              </a:spcBef>
            </a:pPr>
            <a:r>
              <a:rPr lang="nb-NO" sz="2200">
                <a:solidFill>
                  <a:srgbClr val="000000"/>
                </a:solidFill>
              </a:rPr>
              <a:t>Hindre motstanderen tilgang til scoringsrom og/eller vinne ballen ved innlegg.</a:t>
            </a:r>
            <a:r>
              <a:rPr lang="nb-NO" sz="2200" b="1"/>
              <a:t> </a:t>
            </a:r>
            <a:r>
              <a:rPr lang="nb-NO" sz="2200"/>
              <a:t>Viser markeringsstolthet og har kontroll på ball og motspiller</a:t>
            </a:r>
          </a:p>
          <a:p>
            <a:pPr marL="0" indent="0">
              <a:buNone/>
            </a:pPr>
            <a:r>
              <a:rPr lang="nb-NO" sz="2200" b="1">
                <a:solidFill>
                  <a:srgbClr val="000000"/>
                </a:solidFill>
              </a:rPr>
              <a:t>Kontring for</a:t>
            </a:r>
          </a:p>
          <a:p>
            <a:pPr lvl="0">
              <a:lnSpc>
                <a:spcPct val="120000"/>
              </a:lnSpc>
              <a:spcBef>
                <a:spcPts val="0"/>
              </a:spcBef>
            </a:pPr>
            <a:r>
              <a:rPr lang="nb-NO" sz="2200">
                <a:solidFill>
                  <a:srgbClr val="000000"/>
                </a:solidFill>
              </a:rPr>
              <a:t>Vinne ballen og starte kontring for eget lag . Evne å slå førstepasningen ved brudd.</a:t>
            </a:r>
          </a:p>
          <a:p>
            <a:pPr marL="0" lvl="0" fontAlgn="b">
              <a:spcBef>
                <a:spcPts val="0"/>
              </a:spcBef>
            </a:pPr>
            <a:r>
              <a:rPr lang="nb-NO" sz="2200">
                <a:solidFill>
                  <a:srgbClr val="000000"/>
                </a:solidFill>
              </a:rPr>
              <a:t>Vurdere risiko opp mot potensial i overgangen.</a:t>
            </a:r>
          </a:p>
          <a:p>
            <a:pPr marL="0" indent="0">
              <a:buNone/>
            </a:pPr>
            <a:r>
              <a:rPr lang="nb-NO" sz="2200" b="1">
                <a:solidFill>
                  <a:srgbClr val="000000"/>
                </a:solidFill>
              </a:rPr>
              <a:t>Kontring i mot</a:t>
            </a:r>
          </a:p>
          <a:p>
            <a:pPr marL="0" lvl="0">
              <a:spcBef>
                <a:spcPts val="0"/>
              </a:spcBef>
            </a:pPr>
            <a:r>
              <a:rPr lang="nb-NO" sz="2200">
                <a:solidFill>
                  <a:srgbClr val="000000"/>
                </a:solidFill>
              </a:rPr>
              <a:t>Bidra til at laget gjenvinner ball.</a:t>
            </a:r>
          </a:p>
          <a:p>
            <a:pPr marL="0" lvl="0">
              <a:spcBef>
                <a:spcPts val="0"/>
              </a:spcBef>
            </a:pPr>
            <a:r>
              <a:rPr lang="nb-NO" sz="2200">
                <a:solidFill>
                  <a:srgbClr val="000000"/>
                </a:solidFill>
              </a:rPr>
              <a:t>Sørge for at bakre leddet faller av til egen 16m ved kontring i mot. Sørge for at en spiller støter for å hindre avslutning.</a:t>
            </a:r>
          </a:p>
          <a:p>
            <a:pPr marL="0" lvl="0">
              <a:spcBef>
                <a:spcPts val="0"/>
              </a:spcBef>
            </a:pPr>
            <a:r>
              <a:rPr lang="nb-NO" sz="2200">
                <a:solidFill>
                  <a:srgbClr val="000000"/>
                </a:solidFill>
              </a:rPr>
              <a:t>Alltid ha en disiplinert omstilling etter balltap.</a:t>
            </a:r>
            <a:endParaRPr lang="nb-NO" sz="2200">
              <a:solidFill>
                <a:prstClr val="black"/>
              </a:solidFill>
            </a:endParaRPr>
          </a:p>
          <a:p>
            <a:pPr marL="0" lvl="0" indent="0">
              <a:lnSpc>
                <a:spcPct val="120000"/>
              </a:lnSpc>
              <a:spcBef>
                <a:spcPts val="0"/>
              </a:spcBef>
              <a:buNone/>
            </a:pPr>
            <a:endParaRPr lang="nb-NO" sz="2300">
              <a:solidFill>
                <a:srgbClr val="000000"/>
              </a:solidFill>
              <a:latin typeface="Calibri" panose="020F0502020204030204" pitchFamily="34" charset="0"/>
            </a:endParaRPr>
          </a:p>
          <a:p>
            <a:endParaRPr lang="nb-NO">
              <a:solidFill>
                <a:srgbClr val="000000"/>
              </a:solidFill>
              <a:latin typeface="Calibri" panose="020F0502020204030204" pitchFamily="34" charset="0"/>
            </a:endParaRPr>
          </a:p>
          <a:p>
            <a:endParaRPr lang="nb-NO"/>
          </a:p>
          <a:p>
            <a:endParaRPr lang="nb-NO"/>
          </a:p>
        </p:txBody>
      </p:sp>
      <p:pic>
        <p:nvPicPr>
          <p:cNvPr id="6" name="Plassholder for innhold 5"/>
          <p:cNvPicPr>
            <a:picLocks noGrp="1" noChangeAspect="1"/>
          </p:cNvPicPr>
          <p:nvPr>
            <p:ph sz="half" idx="2"/>
          </p:nvPr>
        </p:nvPicPr>
        <p:blipFill>
          <a:blip r:embed="rId2"/>
          <a:stretch>
            <a:fillRect/>
          </a:stretch>
        </p:blipFill>
        <p:spPr>
          <a:xfrm>
            <a:off x="5615797" y="746634"/>
            <a:ext cx="3528205" cy="4148096"/>
          </a:xfrm>
          <a:prstGeom prst="rect">
            <a:avLst/>
          </a:prstGeom>
        </p:spPr>
      </p:pic>
    </p:spTree>
    <p:extLst>
      <p:ext uri="{BB962C8B-B14F-4D97-AF65-F5344CB8AC3E}">
        <p14:creationId xmlns:p14="http://schemas.microsoft.com/office/powerpoint/2010/main" val="2912487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4"/>
            <a:ext cx="9144000" cy="695446"/>
          </a:xfrm>
          <a:prstGeom prst="rect">
            <a:avLst/>
          </a:prstGeom>
          <a:solidFill>
            <a:schemeClr val="tx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nb-NO" sz="2800" cap="all" dirty="0">
                <a:solidFill>
                  <a:prstClr val="white"/>
                </a:solidFill>
              </a:rPr>
              <a:t>Rollekrav midtstopper</a:t>
            </a:r>
          </a:p>
          <a:p>
            <a:pPr algn="ctr">
              <a:defRPr/>
            </a:pPr>
            <a:r>
              <a:rPr lang="nb-NO" sz="2800" cap="all" dirty="0">
                <a:solidFill>
                  <a:prstClr val="white"/>
                </a:solidFill>
              </a:rPr>
              <a:t> </a:t>
            </a:r>
          </a:p>
        </p:txBody>
      </p:sp>
      <p:graphicFrame>
        <p:nvGraphicFramePr>
          <p:cNvPr id="2" name="Tabell 1">
            <a:extLst>
              <a:ext uri="{FF2B5EF4-FFF2-40B4-BE49-F238E27FC236}">
                <a16:creationId xmlns:a16="http://schemas.microsoft.com/office/drawing/2014/main" id="{1752A1D6-17CD-41CD-98DB-E71598FF224F}"/>
              </a:ext>
            </a:extLst>
          </p:cNvPr>
          <p:cNvGraphicFramePr>
            <a:graphicFrameLocks noGrp="1"/>
          </p:cNvGraphicFramePr>
          <p:nvPr/>
        </p:nvGraphicFramePr>
        <p:xfrm>
          <a:off x="3" y="681047"/>
          <a:ext cx="9143999" cy="6526548"/>
        </p:xfrm>
        <a:graphic>
          <a:graphicData uri="http://schemas.openxmlformats.org/drawingml/2006/table">
            <a:tbl>
              <a:tblPr/>
              <a:tblGrid>
                <a:gridCol w="260783">
                  <a:extLst>
                    <a:ext uri="{9D8B030D-6E8A-4147-A177-3AD203B41FA5}">
                      <a16:colId xmlns:a16="http://schemas.microsoft.com/office/drawing/2014/main" val="4188444989"/>
                    </a:ext>
                  </a:extLst>
                </a:gridCol>
                <a:gridCol w="7230800">
                  <a:extLst>
                    <a:ext uri="{9D8B030D-6E8A-4147-A177-3AD203B41FA5}">
                      <a16:colId xmlns:a16="http://schemas.microsoft.com/office/drawing/2014/main" val="1632237101"/>
                    </a:ext>
                  </a:extLst>
                </a:gridCol>
                <a:gridCol w="734934">
                  <a:extLst>
                    <a:ext uri="{9D8B030D-6E8A-4147-A177-3AD203B41FA5}">
                      <a16:colId xmlns:a16="http://schemas.microsoft.com/office/drawing/2014/main" val="663300368"/>
                    </a:ext>
                  </a:extLst>
                </a:gridCol>
                <a:gridCol w="590318">
                  <a:extLst>
                    <a:ext uri="{9D8B030D-6E8A-4147-A177-3AD203B41FA5}">
                      <a16:colId xmlns:a16="http://schemas.microsoft.com/office/drawing/2014/main" val="3336131941"/>
                    </a:ext>
                  </a:extLst>
                </a:gridCol>
                <a:gridCol w="327164">
                  <a:extLst>
                    <a:ext uri="{9D8B030D-6E8A-4147-A177-3AD203B41FA5}">
                      <a16:colId xmlns:a16="http://schemas.microsoft.com/office/drawing/2014/main" val="3653673908"/>
                    </a:ext>
                  </a:extLst>
                </a:gridCol>
              </a:tblGrid>
              <a:tr h="362423">
                <a:tc>
                  <a:txBody>
                    <a:bodyPr/>
                    <a:lstStyle/>
                    <a:p>
                      <a:pPr algn="ctr" fontAlgn="b"/>
                      <a:endParaRPr lang="nb-NO" sz="1200" b="0" i="0" u="none" strike="noStrike">
                        <a:solidFill>
                          <a:srgbClr val="000000"/>
                        </a:solidFill>
                        <a:effectLst/>
                        <a:latin typeface="Calibri" panose="020F0502020204030204" pitchFamily="34" charset="0"/>
                      </a:endParaRPr>
                    </a:p>
                  </a:txBody>
                  <a:tcPr marL="4266" marR="4266" marT="5688" marB="0" anchor="b">
                    <a:lnL>
                      <a:noFill/>
                    </a:lnL>
                    <a:lnR>
                      <a:noFill/>
                    </a:lnR>
                    <a:lnT>
                      <a:noFill/>
                    </a:lnT>
                    <a:lnB>
                      <a:noFill/>
                    </a:lnB>
                  </a:tcPr>
                </a:tc>
                <a:tc>
                  <a:txBody>
                    <a:bodyPr/>
                    <a:lstStyle/>
                    <a:p>
                      <a:pPr algn="l" fontAlgn="b"/>
                      <a:endParaRPr lang="nb-NO" sz="1200" b="0" i="0" u="none" strike="noStrike">
                        <a:solidFill>
                          <a:srgbClr val="000000"/>
                        </a:solidFill>
                        <a:effectLst/>
                        <a:latin typeface="Calibri" panose="020F0502020204030204" pitchFamily="34" charset="0"/>
                      </a:endParaRPr>
                    </a:p>
                  </a:txBody>
                  <a:tcPr marL="4266" marR="4266" marT="568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nb-NO" sz="1200" b="0" i="0" u="none" strike="noStrike">
                          <a:solidFill>
                            <a:srgbClr val="000000"/>
                          </a:solidFill>
                          <a:effectLst/>
                          <a:latin typeface="Calibri" panose="020F0502020204030204" pitchFamily="34" charset="0"/>
                        </a:rPr>
                        <a:t>Utøver</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nb-NO" sz="1200" b="0" i="0" u="none" strike="noStrike">
                          <a:solidFill>
                            <a:srgbClr val="000000"/>
                          </a:solidFill>
                          <a:effectLst/>
                          <a:latin typeface="Calibri" panose="020F0502020204030204" pitchFamily="34" charset="0"/>
                        </a:rPr>
                        <a:t>Trener/spillerutvikler</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360671579"/>
                  </a:ext>
                </a:extLst>
              </a:tr>
              <a:tr h="193293">
                <a:tc>
                  <a:txBody>
                    <a:bodyPr/>
                    <a:lstStyle/>
                    <a:p>
                      <a:pPr algn="ctr" fontAlgn="b"/>
                      <a:r>
                        <a:rPr lang="nb-NO" sz="1200" b="0" i="0" u="none" strike="noStrike">
                          <a:solidFill>
                            <a:srgbClr val="000000"/>
                          </a:solidFill>
                          <a:effectLst/>
                          <a:latin typeface="Calibri" panose="020F0502020204030204" pitchFamily="34" charset="0"/>
                        </a:rPr>
                        <a:t>#</a:t>
                      </a:r>
                    </a:p>
                  </a:txBody>
                  <a:tcPr marL="4266" marR="4266" marT="56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nb-NO" sz="1200" b="0" i="0" u="none" strike="noStrike">
                          <a:solidFill>
                            <a:srgbClr val="000000"/>
                          </a:solidFill>
                          <a:effectLst/>
                          <a:latin typeface="Calibri" panose="020F0502020204030204" pitchFamily="34" charset="0"/>
                        </a:rPr>
                        <a:t> </a:t>
                      </a:r>
                    </a:p>
                  </a:txBody>
                  <a:tcPr marL="4266" marR="4266" marT="568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nb-NO" sz="1200" b="0" i="0" u="none" strike="noStrike">
                          <a:solidFill>
                            <a:srgbClr val="000000"/>
                          </a:solidFill>
                          <a:effectLst/>
                          <a:latin typeface="Calibri" panose="020F0502020204030204" pitchFamily="34" charset="0"/>
                        </a:rPr>
                        <a:t>1-10</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200" b="0" i="0" u="none" strike="noStrike">
                          <a:solidFill>
                            <a:srgbClr val="000000"/>
                          </a:solidFill>
                          <a:effectLst/>
                          <a:latin typeface="Calibri" panose="020F0502020204030204" pitchFamily="34" charset="0"/>
                        </a:rPr>
                        <a:t>1-10</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200" b="0" i="0" u="none" strike="noStrike">
                          <a:solidFill>
                            <a:srgbClr val="000000"/>
                          </a:solidFill>
                          <a:effectLst/>
                          <a:latin typeface="Calibri" panose="020F0502020204030204" pitchFamily="34" charset="0"/>
                        </a:rPr>
                        <a:t>GAP</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5827771"/>
                  </a:ext>
                </a:extLst>
              </a:tr>
              <a:tr h="193293">
                <a:tc>
                  <a:txBody>
                    <a:bodyPr/>
                    <a:lstStyle/>
                    <a:p>
                      <a:pPr algn="ctr"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200" b="0" i="0" u="none" strike="noStrike">
                          <a:solidFill>
                            <a:srgbClr val="FFFFFF"/>
                          </a:solidFill>
                          <a:effectLst/>
                          <a:latin typeface="Calibri" panose="020F0502020204030204" pitchFamily="34" charset="0"/>
                        </a:rPr>
                        <a:t>Defensive rolleegenskaper</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4763146"/>
                  </a:ext>
                </a:extLst>
              </a:tr>
              <a:tr h="193293">
                <a:tc>
                  <a:txBody>
                    <a:bodyPr/>
                    <a:lstStyle/>
                    <a:p>
                      <a:pPr algn="ctr" fontAlgn="b"/>
                      <a:r>
                        <a:rPr lang="nb-NO" sz="1200" b="0" i="0" u="none" strike="noStrike">
                          <a:solidFill>
                            <a:srgbClr val="000000"/>
                          </a:solidFill>
                          <a:effectLst/>
                          <a:latin typeface="Calibri" panose="020F0502020204030204" pitchFamily="34" charset="0"/>
                        </a:rPr>
                        <a:t>1</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har god kontroll på bakrom og rom mellom meg og midtbaneleddet.</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6776798"/>
                  </a:ext>
                </a:extLst>
              </a:tr>
              <a:tr h="193293">
                <a:tc>
                  <a:txBody>
                    <a:bodyPr/>
                    <a:lstStyle/>
                    <a:p>
                      <a:pPr algn="ctr" fontAlgn="b"/>
                      <a:r>
                        <a:rPr lang="nb-NO" sz="1200" b="0" i="0" u="none" strike="noStrike">
                          <a:solidFill>
                            <a:srgbClr val="000000"/>
                          </a:solidFill>
                          <a:effectLst/>
                          <a:latin typeface="Calibri" panose="020F0502020204030204" pitchFamily="34" charset="0"/>
                        </a:rPr>
                        <a:t>2</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vet å prioritere de farlige rommene.</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405297"/>
                  </a:ext>
                </a:extLst>
              </a:tr>
              <a:tr h="193293">
                <a:tc>
                  <a:txBody>
                    <a:bodyPr/>
                    <a:lstStyle/>
                    <a:p>
                      <a:pPr algn="ctr" fontAlgn="b"/>
                      <a:r>
                        <a:rPr lang="nb-NO" sz="1200" b="0" i="0" u="none" strike="noStrike">
                          <a:solidFill>
                            <a:srgbClr val="000000"/>
                          </a:solidFill>
                          <a:effectLst/>
                          <a:latin typeface="Calibri" panose="020F0502020204030204" pitchFamily="34" charset="0"/>
                        </a:rPr>
                        <a:t>3</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tar kontroll over situasjoner rundt 1A.</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0385462"/>
                  </a:ext>
                </a:extLst>
              </a:tr>
              <a:tr h="193293">
                <a:tc>
                  <a:txBody>
                    <a:bodyPr/>
                    <a:lstStyle/>
                    <a:p>
                      <a:pPr algn="ctr" fontAlgn="b"/>
                      <a:r>
                        <a:rPr lang="nb-NO" sz="1200" b="0" i="0" u="none" strike="noStrike">
                          <a:solidFill>
                            <a:srgbClr val="000000"/>
                          </a:solidFill>
                          <a:effectLst/>
                          <a:latin typeface="Calibri" panose="020F0502020204030204" pitchFamily="34" charset="0"/>
                        </a:rPr>
                        <a:t>4</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er god til å hindre gjennombrudd.</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7215120"/>
                  </a:ext>
                </a:extLst>
              </a:tr>
              <a:tr h="193293">
                <a:tc>
                  <a:txBody>
                    <a:bodyPr/>
                    <a:lstStyle/>
                    <a:p>
                      <a:pPr algn="ctr" fontAlgn="b"/>
                      <a:r>
                        <a:rPr lang="nb-NO" sz="1200" b="0" i="0" u="none" strike="noStrike">
                          <a:solidFill>
                            <a:srgbClr val="000000"/>
                          </a:solidFill>
                          <a:effectLst/>
                          <a:latin typeface="Calibri" panose="020F0502020204030204" pitchFamily="34" charset="0"/>
                        </a:rPr>
                        <a:t>5</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er god til å posisjonere og reposisjonere meg fra 1F til 2F og tilbake.</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36673"/>
                  </a:ext>
                </a:extLst>
              </a:tr>
              <a:tr h="193293">
                <a:tc>
                  <a:txBody>
                    <a:bodyPr/>
                    <a:lstStyle/>
                    <a:p>
                      <a:pPr algn="ctr" fontAlgn="b"/>
                      <a:r>
                        <a:rPr lang="nb-NO" sz="1200" b="0" i="0" u="none" strike="noStrike">
                          <a:solidFill>
                            <a:srgbClr val="000000"/>
                          </a:solidFill>
                          <a:effectLst/>
                          <a:latin typeface="Calibri" panose="020F0502020204030204" pitchFamily="34" charset="0"/>
                        </a:rPr>
                        <a:t>6</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evner å vurdere individuelle pressøyeblikk.</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9250517"/>
                  </a:ext>
                </a:extLst>
              </a:tr>
              <a:tr h="193293">
                <a:tc>
                  <a:txBody>
                    <a:bodyPr/>
                    <a:lstStyle/>
                    <a:p>
                      <a:pPr algn="ctr" fontAlgn="b"/>
                      <a:r>
                        <a:rPr lang="nb-NO" sz="1200" b="0" i="0" u="none" strike="noStrike">
                          <a:solidFill>
                            <a:srgbClr val="000000"/>
                          </a:solidFill>
                          <a:effectLst/>
                          <a:latin typeface="Calibri" panose="020F0502020204030204" pitchFamily="34" charset="0"/>
                        </a:rPr>
                        <a:t>7</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er flink til å vurdere kollektive pressøyeblikk</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7346777"/>
                  </a:ext>
                </a:extLst>
              </a:tr>
              <a:tr h="193293">
                <a:tc>
                  <a:txBody>
                    <a:bodyPr/>
                    <a:lstStyle/>
                    <a:p>
                      <a:pPr algn="ctr" fontAlgn="b"/>
                      <a:r>
                        <a:rPr lang="nb-NO" sz="1200" b="0" i="0" u="none" strike="noStrike">
                          <a:solidFill>
                            <a:srgbClr val="000000"/>
                          </a:solidFill>
                          <a:effectLst/>
                          <a:latin typeface="Calibri" panose="020F0502020204030204" pitchFamily="34" charset="0"/>
                        </a:rPr>
                        <a:t>8</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ofte leder pumpingen i rett pressøyeblikk.</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6630945"/>
                  </a:ext>
                </a:extLst>
              </a:tr>
              <a:tr h="193293">
                <a:tc>
                  <a:txBody>
                    <a:bodyPr/>
                    <a:lstStyle/>
                    <a:p>
                      <a:pPr algn="ctr" fontAlgn="b"/>
                      <a:r>
                        <a:rPr lang="nb-NO" sz="1200" b="0" i="0" u="none" strike="noStrike">
                          <a:solidFill>
                            <a:srgbClr val="000000"/>
                          </a:solidFill>
                          <a:effectLst/>
                          <a:latin typeface="Calibri" panose="020F0502020204030204" pitchFamily="34" charset="0"/>
                        </a:rPr>
                        <a:t>9</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er flink til å vurdere om jeg som 1F skal støte, ha romkontroll, skal falle eller bryte ut.</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0600160"/>
                  </a:ext>
                </a:extLst>
              </a:tr>
              <a:tr h="193293">
                <a:tc>
                  <a:txBody>
                    <a:bodyPr/>
                    <a:lstStyle/>
                    <a:p>
                      <a:pPr algn="ctr" fontAlgn="b"/>
                      <a:r>
                        <a:rPr lang="nb-NO" sz="1200" b="0" i="0" u="none" strike="noStrike">
                          <a:solidFill>
                            <a:srgbClr val="000000"/>
                          </a:solidFill>
                          <a:effectLst/>
                          <a:latin typeface="Calibri" panose="020F0502020204030204" pitchFamily="34" charset="0"/>
                        </a:rPr>
                        <a:t>10</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er flink til å forutse oppspill på feilvendt 1A, og bryter foran.</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5347235"/>
                  </a:ext>
                </a:extLst>
              </a:tr>
              <a:tr h="193293">
                <a:tc>
                  <a:txBody>
                    <a:bodyPr/>
                    <a:lstStyle/>
                    <a:p>
                      <a:pPr algn="ctr" fontAlgn="b"/>
                      <a:r>
                        <a:rPr lang="nb-NO" sz="1200" b="0" i="0" u="none" strike="noStrike">
                          <a:solidFill>
                            <a:srgbClr val="000000"/>
                          </a:solidFill>
                          <a:effectLst/>
                          <a:latin typeface="Calibri" panose="020F0502020204030204" pitchFamily="34" charset="0"/>
                        </a:rPr>
                        <a:t>11</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er god på løpende duellspill for å hindre å bli passert.</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2637835"/>
                  </a:ext>
                </a:extLst>
              </a:tr>
              <a:tr h="193293">
                <a:tc>
                  <a:txBody>
                    <a:bodyPr/>
                    <a:lstStyle/>
                    <a:p>
                      <a:pPr algn="ctr" fontAlgn="b"/>
                      <a:r>
                        <a:rPr lang="nb-NO" sz="1200" b="0" i="0" u="none" strike="noStrike">
                          <a:solidFill>
                            <a:srgbClr val="000000"/>
                          </a:solidFill>
                          <a:effectLst/>
                          <a:latin typeface="Calibri" panose="020F0502020204030204" pitchFamily="34" charset="0"/>
                        </a:rPr>
                        <a:t>12</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er god til å hindre og blokkere skudd.</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6584324"/>
                  </a:ext>
                </a:extLst>
              </a:tr>
              <a:tr h="193293">
                <a:tc>
                  <a:txBody>
                    <a:bodyPr/>
                    <a:lstStyle/>
                    <a:p>
                      <a:pPr algn="ctr" fontAlgn="b"/>
                      <a:r>
                        <a:rPr lang="nb-NO" sz="1200" b="0" i="0" u="none" strike="noStrike">
                          <a:solidFill>
                            <a:srgbClr val="000000"/>
                          </a:solidFill>
                          <a:effectLst/>
                          <a:latin typeface="Calibri" panose="020F0502020204030204" pitchFamily="34" charset="0"/>
                        </a:rPr>
                        <a:t>13</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er flink til å markere ut motstander, og forstår 1/3-dels regelen.</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7446541"/>
                  </a:ext>
                </a:extLst>
              </a:tr>
              <a:tr h="193293">
                <a:tc>
                  <a:txBody>
                    <a:bodyPr/>
                    <a:lstStyle/>
                    <a:p>
                      <a:pPr algn="ctr" fontAlgn="b"/>
                      <a:r>
                        <a:rPr lang="nb-NO" sz="1200" b="0" i="0" u="none" strike="noStrike">
                          <a:solidFill>
                            <a:srgbClr val="000000"/>
                          </a:solidFill>
                          <a:effectLst/>
                          <a:latin typeface="Calibri" panose="020F0502020204030204" pitchFamily="34" charset="0"/>
                        </a:rPr>
                        <a:t>14</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200" b="0" i="0" u="none" strike="noStrike">
                          <a:solidFill>
                            <a:srgbClr val="000000"/>
                          </a:solidFill>
                          <a:effectLst/>
                          <a:latin typeface="Calibri" panose="020F0502020204030204" pitchFamily="34" charset="0"/>
                        </a:rPr>
                        <a:t>Jeg er en god duellspiller i boksen.</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2837701"/>
                  </a:ext>
                </a:extLst>
              </a:tr>
              <a:tr h="193293">
                <a:tc>
                  <a:txBody>
                    <a:bodyPr/>
                    <a:lstStyle/>
                    <a:p>
                      <a:pPr algn="ctr" fontAlgn="b"/>
                      <a:r>
                        <a:rPr lang="nb-NO" sz="1200" b="0" i="0" u="none" strike="noStrike">
                          <a:solidFill>
                            <a:srgbClr val="000000"/>
                          </a:solidFill>
                          <a:effectLst/>
                          <a:latin typeface="Calibri" panose="020F0502020204030204" pitchFamily="34" charset="0"/>
                        </a:rPr>
                        <a:t>15</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200" b="0" i="0" u="none" strike="noStrike">
                          <a:solidFill>
                            <a:srgbClr val="000000"/>
                          </a:solidFill>
                          <a:effectLst/>
                          <a:latin typeface="Calibri" panose="020F0502020204030204" pitchFamily="34" charset="0"/>
                        </a:rPr>
                        <a:t>Jeg har en god klareringsfot og er flink til å klarere over 2-3 pressledd.</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2267482"/>
                  </a:ext>
                </a:extLst>
              </a:tr>
              <a:tr h="193293">
                <a:tc>
                  <a:txBody>
                    <a:bodyPr/>
                    <a:lstStyle/>
                    <a:p>
                      <a:pPr algn="ctr" fontAlgn="b"/>
                      <a:r>
                        <a:rPr lang="nb-NO" sz="1200" b="0" i="0" u="none" strike="noStrike">
                          <a:solidFill>
                            <a:srgbClr val="000000"/>
                          </a:solidFill>
                          <a:effectLst/>
                          <a:latin typeface="Calibri" panose="020F0502020204030204" pitchFamily="34" charset="0"/>
                        </a:rPr>
                        <a:t>16</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b-NO" sz="1200" b="0" i="0" u="none" strike="noStrike">
                          <a:solidFill>
                            <a:srgbClr val="000000"/>
                          </a:solidFill>
                          <a:effectLst/>
                          <a:latin typeface="Calibri" panose="020F0502020204030204" pitchFamily="34" charset="0"/>
                        </a:rPr>
                        <a:t>Jeg er en spiller som ikke godtar å slippe inn må, og ofrer alt i verden for å unngå dette.</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5889354"/>
                  </a:ext>
                </a:extLst>
              </a:tr>
              <a:tr h="193293">
                <a:tc>
                  <a:txBody>
                    <a:bodyPr/>
                    <a:lstStyle/>
                    <a:p>
                      <a:pPr algn="ctr" fontAlgn="b"/>
                      <a:r>
                        <a:rPr lang="nb-NO" sz="1200" b="0" i="0" u="none" strike="noStrike">
                          <a:solidFill>
                            <a:srgbClr val="000000"/>
                          </a:solidFill>
                          <a:effectLst/>
                          <a:latin typeface="Calibri" panose="020F0502020204030204" pitchFamily="34" charset="0"/>
                        </a:rPr>
                        <a:t>17</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b-NO" sz="1200" b="0" i="0" u="none" strike="noStrike">
                          <a:solidFill>
                            <a:srgbClr val="000000"/>
                          </a:solidFill>
                          <a:effectLst/>
                          <a:latin typeface="Calibri" panose="020F0502020204030204" pitchFamily="34" charset="0"/>
                        </a:rPr>
                        <a:t>Jeg er en spiller som ikke aksepterer å bli avdriblet.</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8245129"/>
                  </a:ext>
                </a:extLst>
              </a:tr>
              <a:tr h="193293">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nb-NO" sz="1200" b="0" i="0" u="none" strike="noStrike">
                          <a:solidFill>
                            <a:srgbClr val="FFFFFF"/>
                          </a:solidFill>
                          <a:effectLst/>
                          <a:latin typeface="Calibri" panose="020F0502020204030204" pitchFamily="34" charset="0"/>
                        </a:rPr>
                        <a:t>Offensive rolleegenskaper</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789579"/>
                  </a:ext>
                </a:extLst>
              </a:tr>
              <a:tr h="193293">
                <a:tc>
                  <a:txBody>
                    <a:bodyPr/>
                    <a:lstStyle/>
                    <a:p>
                      <a:pPr algn="ctr" fontAlgn="b"/>
                      <a:r>
                        <a:rPr lang="nb-NO" sz="1200" b="0" i="0" u="none" strike="noStrike">
                          <a:solidFill>
                            <a:srgbClr val="000000"/>
                          </a:solidFill>
                          <a:effectLst/>
                          <a:latin typeface="Calibri" panose="020F0502020204030204" pitchFamily="34" charset="0"/>
                        </a:rPr>
                        <a:t>18</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posisjonerer meg i angrep slik at jeg enkelt kan plukke opp farlige motstandere ved brudd imot.</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1415400"/>
                  </a:ext>
                </a:extLst>
              </a:tr>
              <a:tr h="193293">
                <a:tc>
                  <a:txBody>
                    <a:bodyPr/>
                    <a:lstStyle/>
                    <a:p>
                      <a:pPr algn="ctr" fontAlgn="b"/>
                      <a:r>
                        <a:rPr lang="nb-NO" sz="1200" b="0" i="0" u="none" strike="noStrike">
                          <a:solidFill>
                            <a:srgbClr val="000000"/>
                          </a:solidFill>
                          <a:effectLst/>
                          <a:latin typeface="Calibri" panose="020F0502020204030204" pitchFamily="34" charset="0"/>
                        </a:rPr>
                        <a:t>19</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posisjonerer meg i angrep slik at jeg enkelt kan dekke de farlige rommene ved brudd imot.</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7572574"/>
                  </a:ext>
                </a:extLst>
              </a:tr>
              <a:tr h="193293">
                <a:tc>
                  <a:txBody>
                    <a:bodyPr/>
                    <a:lstStyle/>
                    <a:p>
                      <a:pPr algn="ctr" fontAlgn="b"/>
                      <a:r>
                        <a:rPr lang="nb-NO" sz="1200" b="0" i="0" u="none" strike="noStrike">
                          <a:solidFill>
                            <a:srgbClr val="000000"/>
                          </a:solidFill>
                          <a:effectLst/>
                          <a:latin typeface="Calibri" panose="020F0502020204030204" pitchFamily="34" charset="0"/>
                        </a:rPr>
                        <a:t>20</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er flink til å vurdere hensiktsmessig posisjon som 2A for å komme forbi frontleddet til motstander.</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7444992"/>
                  </a:ext>
                </a:extLst>
              </a:tr>
              <a:tr h="193293">
                <a:tc>
                  <a:txBody>
                    <a:bodyPr/>
                    <a:lstStyle/>
                    <a:p>
                      <a:pPr algn="ctr" fontAlgn="b"/>
                      <a:r>
                        <a:rPr lang="nb-NO" sz="1200" b="0" i="0" u="none" strike="noStrike">
                          <a:solidFill>
                            <a:srgbClr val="000000"/>
                          </a:solidFill>
                          <a:effectLst/>
                          <a:latin typeface="Calibri" panose="020F0502020204030204" pitchFamily="34" charset="0"/>
                        </a:rPr>
                        <a:t>21</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er i stand til å tolke avstander og tilgang til prioriterte rom etter å ha kommet forbi frontleddet til motstander.</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83318"/>
                  </a:ext>
                </a:extLst>
              </a:tr>
              <a:tr h="193293">
                <a:tc>
                  <a:txBody>
                    <a:bodyPr/>
                    <a:lstStyle/>
                    <a:p>
                      <a:pPr algn="ctr" fontAlgn="b"/>
                      <a:r>
                        <a:rPr lang="nb-NO" sz="1200" b="0" i="0" u="none" strike="noStrike">
                          <a:solidFill>
                            <a:srgbClr val="000000"/>
                          </a:solidFill>
                          <a:effectLst/>
                          <a:latin typeface="Calibri" panose="020F0502020204030204" pitchFamily="34" charset="0"/>
                        </a:rPr>
                        <a:t>22</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er flink til å tolke og utnytte ubalanse hos motstander.</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9581221"/>
                  </a:ext>
                </a:extLst>
              </a:tr>
              <a:tr h="193293">
                <a:tc>
                  <a:txBody>
                    <a:bodyPr/>
                    <a:lstStyle/>
                    <a:p>
                      <a:pPr algn="ctr" fontAlgn="b"/>
                      <a:r>
                        <a:rPr lang="nb-NO" sz="1200" b="0" i="0" u="none" strike="noStrike">
                          <a:solidFill>
                            <a:srgbClr val="000000"/>
                          </a:solidFill>
                          <a:effectLst/>
                          <a:latin typeface="Calibri" panose="020F0502020204030204" pitchFamily="34" charset="0"/>
                        </a:rPr>
                        <a:t>23</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bruker 1. berøring og tempo til å forsere motstanders pressledd.</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7862957"/>
                  </a:ext>
                </a:extLst>
              </a:tr>
              <a:tr h="193293">
                <a:tc>
                  <a:txBody>
                    <a:bodyPr/>
                    <a:lstStyle/>
                    <a:p>
                      <a:pPr algn="ctr" fontAlgn="b"/>
                      <a:r>
                        <a:rPr lang="nb-NO" sz="1200" b="0" i="0" u="none" strike="noStrike">
                          <a:solidFill>
                            <a:srgbClr val="000000"/>
                          </a:solidFill>
                          <a:effectLst/>
                          <a:latin typeface="Calibri" panose="020F0502020204030204" pitchFamily="34" charset="0"/>
                        </a:rPr>
                        <a:t>24</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har evnen til å nøyaktig nå bakrom med pasninger.</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0678896"/>
                  </a:ext>
                </a:extLst>
              </a:tr>
              <a:tr h="193293">
                <a:tc>
                  <a:txBody>
                    <a:bodyPr/>
                    <a:lstStyle/>
                    <a:p>
                      <a:pPr algn="ctr" fontAlgn="b"/>
                      <a:r>
                        <a:rPr lang="nb-NO" sz="1200" b="0" i="0" u="none" strike="noStrike">
                          <a:solidFill>
                            <a:srgbClr val="000000"/>
                          </a:solidFill>
                          <a:effectLst/>
                          <a:latin typeface="Calibri" panose="020F0502020204030204" pitchFamily="34" charset="0"/>
                        </a:rPr>
                        <a:t>25</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har evnen til å nøyaktig nå mellomrom med pasninger.</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1518255"/>
                  </a:ext>
                </a:extLst>
              </a:tr>
              <a:tr h="193293">
                <a:tc>
                  <a:txBody>
                    <a:bodyPr/>
                    <a:lstStyle/>
                    <a:p>
                      <a:pPr algn="ctr" fontAlgn="b"/>
                      <a:r>
                        <a:rPr lang="nb-NO" sz="1200" b="0" i="0" u="none" strike="noStrike">
                          <a:solidFill>
                            <a:srgbClr val="000000"/>
                          </a:solidFill>
                          <a:effectLst/>
                          <a:latin typeface="Calibri" panose="020F0502020204030204" pitchFamily="34" charset="0"/>
                        </a:rPr>
                        <a:t>26</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200" b="0" i="0" u="none" strike="noStrike">
                          <a:solidFill>
                            <a:srgbClr val="000000"/>
                          </a:solidFill>
                          <a:effectLst/>
                          <a:latin typeface="Calibri" panose="020F0502020204030204" pitchFamily="34" charset="0"/>
                        </a:rPr>
                        <a:t>Jeg er en spiller som kan med stor nøyaktighet nøyaktig vende spillet.</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36769"/>
                  </a:ext>
                </a:extLst>
              </a:tr>
              <a:tr h="193293">
                <a:tc>
                  <a:txBody>
                    <a:bodyPr/>
                    <a:lstStyle/>
                    <a:p>
                      <a:pPr algn="ctr" fontAlgn="b"/>
                      <a:r>
                        <a:rPr lang="nb-NO" sz="1200" b="0" i="0" u="none" strike="noStrike">
                          <a:solidFill>
                            <a:srgbClr val="000000"/>
                          </a:solidFill>
                          <a:effectLst/>
                          <a:latin typeface="Calibri" panose="020F0502020204030204" pitchFamily="34" charset="0"/>
                        </a:rPr>
                        <a:t>27</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b-NO" sz="1200" b="0" i="0" u="none" strike="noStrike">
                          <a:solidFill>
                            <a:srgbClr val="000000"/>
                          </a:solidFill>
                          <a:effectLst/>
                          <a:latin typeface="Calibri" panose="020F0502020204030204" pitchFamily="34" charset="0"/>
                        </a:rPr>
                        <a:t>Jeg er en spiller som ikke aksepterer å bli </a:t>
                      </a:r>
                      <a:r>
                        <a:rPr lang="nb-NO" sz="1200" b="0" i="0" u="none" strike="noStrike" err="1">
                          <a:solidFill>
                            <a:srgbClr val="000000"/>
                          </a:solidFill>
                          <a:effectLst/>
                          <a:latin typeface="Calibri" panose="020F0502020204030204" pitchFamily="34" charset="0"/>
                        </a:rPr>
                        <a:t>avdriblet</a:t>
                      </a:r>
                      <a:r>
                        <a:rPr lang="nb-NO" sz="1200" b="0" i="0" u="none" strike="noStrike">
                          <a:solidFill>
                            <a:srgbClr val="000000"/>
                          </a:solidFill>
                          <a:effectLst/>
                          <a:latin typeface="Calibri" panose="020F0502020204030204" pitchFamily="34" charset="0"/>
                        </a:rPr>
                        <a:t>.</a:t>
                      </a:r>
                    </a:p>
                  </a:txBody>
                  <a:tcPr marL="4266" marR="4266" marT="5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200" b="0" i="0" u="none" strike="noStrike">
                          <a:solidFill>
                            <a:srgbClr val="000000"/>
                          </a:solidFill>
                          <a:effectLst/>
                          <a:latin typeface="Calibri" panose="020F0502020204030204" pitchFamily="34" charset="0"/>
                        </a:rPr>
                        <a:t> </a:t>
                      </a:r>
                    </a:p>
                  </a:txBody>
                  <a:tcPr marL="4266" marR="4266" marT="5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3697490"/>
                  </a:ext>
                </a:extLst>
              </a:tr>
            </a:tbl>
          </a:graphicData>
        </a:graphic>
      </p:graphicFrame>
    </p:spTree>
    <p:extLst>
      <p:ext uri="{BB962C8B-B14F-4D97-AF65-F5344CB8AC3E}">
        <p14:creationId xmlns:p14="http://schemas.microsoft.com/office/powerpoint/2010/main" val="30694090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8"/>
            <a:ext cx="9144000" cy="665293"/>
          </a:xfrm>
          <a:prstGeom prst="rect">
            <a:avLst/>
          </a:prstGeom>
          <a:solidFill>
            <a:schemeClr val="tx1"/>
          </a:solidFill>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3600" b="1" dirty="0">
              <a:solidFill>
                <a:prstClr val="white"/>
              </a:solidFill>
            </a:endParaRPr>
          </a:p>
          <a:p>
            <a:pPr algn="ctr">
              <a:defRPr/>
            </a:pPr>
            <a:r>
              <a:rPr lang="nb-NO" sz="4500" cap="all" dirty="0">
                <a:solidFill>
                  <a:prstClr val="white"/>
                </a:solidFill>
              </a:rPr>
              <a:t>Rollekrav-midtstopper </a:t>
            </a:r>
          </a:p>
        </p:txBody>
      </p:sp>
      <p:graphicFrame>
        <p:nvGraphicFramePr>
          <p:cNvPr id="4" name="Tabell 3">
            <a:extLst>
              <a:ext uri="{FF2B5EF4-FFF2-40B4-BE49-F238E27FC236}">
                <a16:creationId xmlns:a16="http://schemas.microsoft.com/office/drawing/2014/main" id="{3031159C-38C2-41B0-AC0B-3F84A7653B7E}"/>
              </a:ext>
            </a:extLst>
          </p:cNvPr>
          <p:cNvGraphicFramePr>
            <a:graphicFrameLocks noGrp="1"/>
          </p:cNvGraphicFramePr>
          <p:nvPr/>
        </p:nvGraphicFramePr>
        <p:xfrm>
          <a:off x="0" y="681050"/>
          <a:ext cx="9144000" cy="6445539"/>
        </p:xfrm>
        <a:graphic>
          <a:graphicData uri="http://schemas.openxmlformats.org/drawingml/2006/table">
            <a:tbl>
              <a:tblPr/>
              <a:tblGrid>
                <a:gridCol w="8587047">
                  <a:extLst>
                    <a:ext uri="{9D8B030D-6E8A-4147-A177-3AD203B41FA5}">
                      <a16:colId xmlns:a16="http://schemas.microsoft.com/office/drawing/2014/main" val="4095489501"/>
                    </a:ext>
                  </a:extLst>
                </a:gridCol>
                <a:gridCol w="556953">
                  <a:extLst>
                    <a:ext uri="{9D8B030D-6E8A-4147-A177-3AD203B41FA5}">
                      <a16:colId xmlns:a16="http://schemas.microsoft.com/office/drawing/2014/main" val="2746729280"/>
                    </a:ext>
                  </a:extLst>
                </a:gridCol>
              </a:tblGrid>
              <a:tr h="267215">
                <a:tc>
                  <a:txBody>
                    <a:bodyPr/>
                    <a:lstStyle/>
                    <a:p>
                      <a:pPr algn="ctr" fontAlgn="b"/>
                      <a:r>
                        <a:rPr lang="nb-NO" sz="1100" b="1" i="0" u="none" strike="noStrike">
                          <a:solidFill>
                            <a:srgbClr val="FFFFFF"/>
                          </a:solidFill>
                          <a:effectLst/>
                          <a:latin typeface="Calibri" panose="020F0502020204030204" pitchFamily="34" charset="0"/>
                        </a:rPr>
                        <a:t>Håndtere trussel mot slottet (området mål scores fra)</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ctr" fontAlgn="b"/>
                      <a:r>
                        <a:rPr lang="nb-NO" sz="1000" b="1" i="0" u="none" strike="noStrike">
                          <a:solidFill>
                            <a:srgbClr val="000000"/>
                          </a:solidFill>
                          <a:effectLst/>
                          <a:latin typeface="Calibri" panose="020F0502020204030204" pitchFamily="34" charset="0"/>
                        </a:rPr>
                        <a:t>1-10</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956299024"/>
                  </a:ext>
                </a:extLst>
              </a:tr>
              <a:tr h="198502">
                <a:tc>
                  <a:txBody>
                    <a:bodyPr/>
                    <a:lstStyle/>
                    <a:p>
                      <a:pPr algn="l" fontAlgn="b"/>
                      <a:r>
                        <a:rPr lang="nb-NO" sz="1100" b="0" i="0" u="none" strike="noStrike">
                          <a:solidFill>
                            <a:srgbClr val="000000"/>
                          </a:solidFill>
                          <a:effectLst/>
                          <a:latin typeface="Calibri" panose="020F0502020204030204" pitchFamily="34" charset="0"/>
                        </a:rPr>
                        <a:t>Oppfatte signal og kjenne igjen mønster i spillsituasjoner, forutse (antesipere) hva som skal skje og handle deretter til optimal tid</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016787419"/>
                  </a:ext>
                </a:extLst>
              </a:tr>
              <a:tr h="198502">
                <a:tc>
                  <a:txBody>
                    <a:bodyPr/>
                    <a:lstStyle/>
                    <a:p>
                      <a:pPr algn="l" fontAlgn="b"/>
                      <a:r>
                        <a:rPr lang="nb-NO" sz="1100" b="0" i="0" u="none" strike="noStrike">
                          <a:solidFill>
                            <a:srgbClr val="000000"/>
                          </a:solidFill>
                          <a:effectLst/>
                          <a:latin typeface="Calibri" panose="020F0502020204030204" pitchFamily="34" charset="0"/>
                        </a:rPr>
                        <a:t>Mestre 1F/2F aksjoner for å kontrollere gjennombrudd mot rom 2 og rom 3 ved lange pasninger</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813090890"/>
                  </a:ext>
                </a:extLst>
              </a:tr>
              <a:tr h="198502">
                <a:tc>
                  <a:txBody>
                    <a:bodyPr/>
                    <a:lstStyle/>
                    <a:p>
                      <a:pPr algn="l" fontAlgn="b"/>
                      <a:r>
                        <a:rPr lang="nb-NO" sz="1100" b="0" i="0" u="none" strike="noStrike">
                          <a:solidFill>
                            <a:srgbClr val="000000"/>
                          </a:solidFill>
                          <a:effectLst/>
                          <a:latin typeface="Calibri" panose="020F0502020204030204" pitchFamily="34" charset="0"/>
                        </a:rPr>
                        <a:t>Mestre 1F/2F aksjoner for å kontrollere gjennombrudd mot rom 2 og rom 3 ved korte pasninger</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03134030"/>
                  </a:ext>
                </a:extLst>
              </a:tr>
              <a:tr h="198502">
                <a:tc>
                  <a:txBody>
                    <a:bodyPr/>
                    <a:lstStyle/>
                    <a:p>
                      <a:pPr algn="l" fontAlgn="b"/>
                      <a:r>
                        <a:rPr lang="nb-NO" sz="1100" b="0" i="0" u="none" strike="noStrike">
                          <a:solidFill>
                            <a:srgbClr val="000000"/>
                          </a:solidFill>
                          <a:effectLst/>
                          <a:latin typeface="Calibri" panose="020F0502020204030204" pitchFamily="34" charset="0"/>
                        </a:rPr>
                        <a:t>Unngå å lage frispark på siste 1/3 del</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453717006"/>
                  </a:ext>
                </a:extLst>
              </a:tr>
              <a:tr h="198502">
                <a:tc>
                  <a:txBody>
                    <a:bodyPr/>
                    <a:lstStyle/>
                    <a:p>
                      <a:pPr algn="l" fontAlgn="b"/>
                      <a:r>
                        <a:rPr lang="nb-NO" sz="1100" b="0" i="0" u="none" strike="noStrike">
                          <a:solidFill>
                            <a:srgbClr val="000000"/>
                          </a:solidFill>
                          <a:effectLst/>
                          <a:latin typeface="Calibri" panose="020F0502020204030204" pitchFamily="34" charset="0"/>
                        </a:rPr>
                        <a:t>Justere høyde på leddet (pumping)</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96325429"/>
                  </a:ext>
                </a:extLst>
              </a:tr>
              <a:tr h="198502">
                <a:tc>
                  <a:txBody>
                    <a:bodyPr/>
                    <a:lstStyle/>
                    <a:p>
                      <a:pPr algn="l" fontAlgn="b"/>
                      <a:r>
                        <a:rPr lang="nb-NO" sz="1100" b="0" i="0" u="none" strike="noStrike">
                          <a:solidFill>
                            <a:srgbClr val="000000"/>
                          </a:solidFill>
                          <a:effectLst/>
                          <a:latin typeface="Calibri" panose="020F0502020204030204" pitchFamily="34" charset="0"/>
                        </a:rPr>
                        <a:t>Mestre 1F/2F aksjoner for å håndtere motstander som utfordrer med føring/dribling</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374377840"/>
                  </a:ext>
                </a:extLst>
              </a:tr>
              <a:tr h="198502">
                <a:tc>
                  <a:txBody>
                    <a:bodyPr/>
                    <a:lstStyle/>
                    <a:p>
                      <a:pPr algn="l" fontAlgn="b"/>
                      <a:r>
                        <a:rPr lang="nb-NO" sz="1100" b="0" i="0" u="none" strike="noStrike">
                          <a:solidFill>
                            <a:srgbClr val="000000"/>
                          </a:solidFill>
                          <a:effectLst/>
                          <a:latin typeface="Calibri" panose="020F0502020204030204" pitchFamily="34" charset="0"/>
                        </a:rPr>
                        <a:t>Ha høy kvalitet på visuelle søk</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71769876"/>
                  </a:ext>
                </a:extLst>
              </a:tr>
              <a:tr h="198502">
                <a:tc>
                  <a:txBody>
                    <a:bodyPr/>
                    <a:lstStyle/>
                    <a:p>
                      <a:pPr algn="l" fontAlgn="b"/>
                      <a:r>
                        <a:rPr lang="nb-NO" sz="1100" b="0" i="0" u="none" strike="noStrike">
                          <a:solidFill>
                            <a:srgbClr val="000000"/>
                          </a:solidFill>
                          <a:effectLst/>
                          <a:latin typeface="Calibri" panose="020F0502020204030204" pitchFamily="34" charset="0"/>
                        </a:rPr>
                        <a:t>Mestre 1F/2F aksjoner for å kontrollere gjennombrudd mot rom 2 og rom 3 ved kombinasjonsspill</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18663326"/>
                  </a:ext>
                </a:extLst>
              </a:tr>
              <a:tr h="198502">
                <a:tc>
                  <a:txBody>
                    <a:bodyPr/>
                    <a:lstStyle/>
                    <a:p>
                      <a:pPr algn="l" fontAlgn="b"/>
                      <a:r>
                        <a:rPr lang="nb-NO" sz="1100" b="0" i="0" u="none" strike="noStrike">
                          <a:solidFill>
                            <a:srgbClr val="000000"/>
                          </a:solidFill>
                          <a:effectLst/>
                          <a:latin typeface="Calibri" panose="020F0502020204030204" pitchFamily="34" charset="0"/>
                        </a:rPr>
                        <a:t>Posisjonere og reposisjonere deg for å kontrollere farlig/prioritert rom, kontrollere spiller/trussel, kontroll på klima rundt ballfører</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593764615"/>
                  </a:ext>
                </a:extLst>
              </a:tr>
              <a:tr h="198502">
                <a:tc>
                  <a:txBody>
                    <a:bodyPr/>
                    <a:lstStyle/>
                    <a:p>
                      <a:pPr algn="l" fontAlgn="b"/>
                      <a:r>
                        <a:rPr lang="nb-NO" sz="1100" b="0" i="0" u="none" strike="noStrike">
                          <a:solidFill>
                            <a:srgbClr val="000000"/>
                          </a:solidFill>
                          <a:effectLst/>
                          <a:latin typeface="Calibri" panose="020F0502020204030204" pitchFamily="34" charset="0"/>
                        </a:rPr>
                        <a:t>Blokkere avslutninger fra posisjon utenfor `slottet`</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878390026"/>
                  </a:ext>
                </a:extLst>
              </a:tr>
              <a:tr h="198502">
                <a:tc>
                  <a:txBody>
                    <a:bodyPr/>
                    <a:lstStyle/>
                    <a:p>
                      <a:pPr algn="l" fontAlgn="b"/>
                      <a:endParaRPr lang="nb-NO" sz="1100" b="0" i="0" u="none" strike="noStrike">
                        <a:solidFill>
                          <a:srgbClr val="000000"/>
                        </a:solidFill>
                        <a:effectLst/>
                        <a:latin typeface="Calibri" panose="020F0502020204030204" pitchFamily="34" charset="0"/>
                      </a:endParaRP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56488564"/>
                  </a:ext>
                </a:extLst>
              </a:tr>
              <a:tr h="267215">
                <a:tc>
                  <a:txBody>
                    <a:bodyPr/>
                    <a:lstStyle/>
                    <a:p>
                      <a:pPr algn="ctr" fontAlgn="b"/>
                      <a:r>
                        <a:rPr lang="nb-NO" sz="1100" b="1" i="0" u="none" strike="noStrike">
                          <a:solidFill>
                            <a:srgbClr val="FFFFFF"/>
                          </a:solidFill>
                          <a:effectLst/>
                          <a:latin typeface="Calibri" panose="020F0502020204030204" pitchFamily="34" charset="0"/>
                        </a:rPr>
                        <a:t>Håndtere trussel i slottet (området mål scores fra)</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351205112"/>
                  </a:ext>
                </a:extLst>
              </a:tr>
              <a:tr h="198502">
                <a:tc>
                  <a:txBody>
                    <a:bodyPr/>
                    <a:lstStyle/>
                    <a:p>
                      <a:pPr algn="l" fontAlgn="b"/>
                      <a:r>
                        <a:rPr lang="nb-NO" sz="1100" b="0" i="0" u="none" strike="noStrike">
                          <a:solidFill>
                            <a:srgbClr val="000000"/>
                          </a:solidFill>
                          <a:effectLst/>
                          <a:latin typeface="Calibri" panose="020F0502020204030204" pitchFamily="34" charset="0"/>
                        </a:rPr>
                        <a:t>Blokkere avslutninger fra posisjon i `slottet`</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5589667"/>
                  </a:ext>
                </a:extLst>
              </a:tr>
              <a:tr h="198502">
                <a:tc>
                  <a:txBody>
                    <a:bodyPr/>
                    <a:lstStyle/>
                    <a:p>
                      <a:pPr algn="l" fontAlgn="b"/>
                      <a:r>
                        <a:rPr lang="nb-NO" sz="1100" b="0" i="0" u="none" strike="noStrike">
                          <a:solidFill>
                            <a:srgbClr val="000000"/>
                          </a:solidFill>
                          <a:effectLst/>
                          <a:latin typeface="Calibri" panose="020F0502020204030204" pitchFamily="34" charset="0"/>
                        </a:rPr>
                        <a:t>Hindre motstanderen tilgang til scoringsrom og/eller vinne ballen ved korte pasninger inne i slottet</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36793170"/>
                  </a:ext>
                </a:extLst>
              </a:tr>
              <a:tr h="198502">
                <a:tc>
                  <a:txBody>
                    <a:bodyPr/>
                    <a:lstStyle/>
                    <a:p>
                      <a:pPr algn="l" fontAlgn="b"/>
                      <a:r>
                        <a:rPr lang="nb-NO" sz="1100" b="0" i="0" u="none" strike="noStrike">
                          <a:solidFill>
                            <a:srgbClr val="000000"/>
                          </a:solidFill>
                          <a:effectLst/>
                          <a:latin typeface="Calibri" panose="020F0502020204030204" pitchFamily="34" charset="0"/>
                        </a:rPr>
                        <a:t>Hindre motstanderen tilgang til scoringsrom og vinne ballen ved klarering</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124207750"/>
                  </a:ext>
                </a:extLst>
              </a:tr>
              <a:tr h="198502">
                <a:tc>
                  <a:txBody>
                    <a:bodyPr/>
                    <a:lstStyle/>
                    <a:p>
                      <a:pPr algn="l" fontAlgn="b"/>
                      <a:r>
                        <a:rPr lang="nb-NO" sz="1100" b="0" i="0" u="none" strike="noStrike">
                          <a:solidFill>
                            <a:srgbClr val="000000"/>
                          </a:solidFill>
                          <a:effectLst/>
                          <a:latin typeface="Calibri" panose="020F0502020204030204" pitchFamily="34" charset="0"/>
                        </a:rPr>
                        <a:t>Hindre motstanderen tilgang til scoringsrom og/eller vinne ballen ved lange pasninger inne i slottet</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31431566"/>
                  </a:ext>
                </a:extLst>
              </a:tr>
              <a:tr h="198502">
                <a:tc>
                  <a:txBody>
                    <a:bodyPr/>
                    <a:lstStyle/>
                    <a:p>
                      <a:pPr algn="l" fontAlgn="b"/>
                      <a:r>
                        <a:rPr lang="nb-NO" sz="1100" b="0" i="0" u="none" strike="noStrike">
                          <a:solidFill>
                            <a:srgbClr val="000000"/>
                          </a:solidFill>
                          <a:effectLst/>
                          <a:latin typeface="Calibri" panose="020F0502020204030204" pitchFamily="34" charset="0"/>
                        </a:rPr>
                        <a:t>Hindre motstanderen tilgang til scoringsrom og/eller vinne ballen når motstanderen utfordrer med føring / dribling inne i slottet</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97934788"/>
                  </a:ext>
                </a:extLst>
              </a:tr>
              <a:tr h="198502">
                <a:tc>
                  <a:txBody>
                    <a:bodyPr/>
                    <a:lstStyle/>
                    <a:p>
                      <a:pPr algn="l" fontAlgn="b"/>
                      <a:r>
                        <a:rPr lang="nb-NO" sz="1100" b="0" i="0" u="none" strike="noStrike">
                          <a:solidFill>
                            <a:srgbClr val="000000"/>
                          </a:solidFill>
                          <a:effectLst/>
                          <a:latin typeface="Calibri" panose="020F0502020204030204" pitchFamily="34" charset="0"/>
                        </a:rPr>
                        <a:t>Forhindre tilgang til rom, skjerme unna, bryte ball foran, i duell ñ hode/langs bakken/kropp, bremse tempo/rytme/motstanders «godfot», åpne/stenge vinkler, løpsduell med kroppskontakt ñ 1F/2F aksjon</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163039126"/>
                  </a:ext>
                </a:extLst>
              </a:tr>
              <a:tr h="198502">
                <a:tc>
                  <a:txBody>
                    <a:bodyPr/>
                    <a:lstStyle/>
                    <a:p>
                      <a:pPr algn="l" fontAlgn="b"/>
                      <a:r>
                        <a:rPr lang="nb-NO" sz="1100" b="0" i="0" u="none" strike="noStrike">
                          <a:solidFill>
                            <a:srgbClr val="000000"/>
                          </a:solidFill>
                          <a:effectLst/>
                          <a:latin typeface="Calibri" panose="020F0502020204030204" pitchFamily="34" charset="0"/>
                        </a:rPr>
                        <a:t>Hindre motstanderen tilgang til scoringsrom og/eller vinne ballen ved innlegg</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192498420"/>
                  </a:ext>
                </a:extLst>
              </a:tr>
              <a:tr h="198502">
                <a:tc>
                  <a:txBody>
                    <a:bodyPr/>
                    <a:lstStyle/>
                    <a:p>
                      <a:pPr algn="l" fontAlgn="b"/>
                      <a:r>
                        <a:rPr lang="nb-NO" sz="1100" b="0" i="0" u="none" strike="noStrike">
                          <a:solidFill>
                            <a:srgbClr val="000000"/>
                          </a:solidFill>
                          <a:effectLst/>
                          <a:latin typeface="Calibri" panose="020F0502020204030204" pitchFamily="34" charset="0"/>
                        </a:rPr>
                        <a:t>Hindre motstanderen tilgang til scoringsrom og/eller vinne ballen ved retur/2. ball</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911959746"/>
                  </a:ext>
                </a:extLst>
              </a:tr>
              <a:tr h="198502">
                <a:tc>
                  <a:txBody>
                    <a:bodyPr/>
                    <a:lstStyle/>
                    <a:p>
                      <a:pPr algn="l" fontAlgn="b"/>
                      <a:r>
                        <a:rPr lang="nb-NO" sz="1100" b="0" i="0" u="none" strike="noStrike">
                          <a:solidFill>
                            <a:srgbClr val="000000"/>
                          </a:solidFill>
                          <a:effectLst/>
                          <a:latin typeface="Calibri" panose="020F0502020204030204" pitchFamily="34" charset="0"/>
                        </a:rPr>
                        <a:t>Posisjonere og reposisjonere deg for å kontrollere farlig/prioritert rom, kontrollere spiller/trussel, kontroll på klima rundt ballfører</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503755484"/>
                  </a:ext>
                </a:extLst>
              </a:tr>
              <a:tr h="198502">
                <a:tc>
                  <a:txBody>
                    <a:bodyPr/>
                    <a:lstStyle/>
                    <a:p>
                      <a:pPr algn="l" fontAlgn="b"/>
                      <a:r>
                        <a:rPr lang="nb-NO" sz="1100" b="0" i="0" u="none" strike="noStrike">
                          <a:solidFill>
                            <a:srgbClr val="000000"/>
                          </a:solidFill>
                          <a:effectLst/>
                          <a:latin typeface="Calibri" panose="020F0502020204030204" pitchFamily="34" charset="0"/>
                        </a:rPr>
                        <a:t>Hindre motstanderen tilgang til scoringsrom og/eller vinne ballen ved kombinasjonsspill inne i slottet</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0755012"/>
                  </a:ext>
                </a:extLst>
              </a:tr>
              <a:tr h="198502">
                <a:tc>
                  <a:txBody>
                    <a:bodyPr/>
                    <a:lstStyle/>
                    <a:p>
                      <a:pPr algn="l" fontAlgn="b"/>
                      <a:r>
                        <a:rPr lang="nb-NO" sz="1100" b="0" i="0" u="none" strike="noStrike">
                          <a:solidFill>
                            <a:srgbClr val="000000"/>
                          </a:solidFill>
                          <a:effectLst/>
                          <a:latin typeface="Calibri" panose="020F0502020204030204" pitchFamily="34" charset="0"/>
                        </a:rPr>
                        <a:t>Hindre motstanderen tilgang til scoringsrom og/eller vinne ballen ved dødball mot siste 1/3 del</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872028278"/>
                  </a:ext>
                </a:extLst>
              </a:tr>
              <a:tr h="198502">
                <a:tc>
                  <a:txBody>
                    <a:bodyPr/>
                    <a:lstStyle/>
                    <a:p>
                      <a:pPr algn="l" fontAlgn="b"/>
                      <a:endParaRPr lang="nb-NO" sz="1100" b="0" i="0" u="none" strike="noStrike">
                        <a:solidFill>
                          <a:srgbClr val="000000"/>
                        </a:solidFill>
                        <a:effectLst/>
                        <a:latin typeface="Calibri" panose="020F0502020204030204" pitchFamily="34" charset="0"/>
                      </a:endParaRP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713416552"/>
                  </a:ext>
                </a:extLst>
              </a:tr>
              <a:tr h="267215">
                <a:tc>
                  <a:txBody>
                    <a:bodyPr/>
                    <a:lstStyle/>
                    <a:p>
                      <a:pPr algn="ctr" fontAlgn="b"/>
                      <a:r>
                        <a:rPr lang="nb-NO" sz="1100" b="1" i="0" u="none" strike="noStrike">
                          <a:solidFill>
                            <a:srgbClr val="FFFFFF"/>
                          </a:solidFill>
                          <a:effectLst/>
                          <a:latin typeface="Calibri" panose="020F0502020204030204" pitchFamily="34" charset="0"/>
                        </a:rPr>
                        <a:t>Redusere og forebygge trussel mot slottet </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00958691"/>
                  </a:ext>
                </a:extLst>
              </a:tr>
              <a:tr h="198502">
                <a:tc>
                  <a:txBody>
                    <a:bodyPr/>
                    <a:lstStyle/>
                    <a:p>
                      <a:pPr algn="l" fontAlgn="b"/>
                      <a:r>
                        <a:rPr lang="nb-NO" sz="1100" b="0" i="0" u="none" strike="noStrike">
                          <a:solidFill>
                            <a:srgbClr val="000000"/>
                          </a:solidFill>
                          <a:effectLst/>
                          <a:latin typeface="Calibri" panose="020F0502020204030204" pitchFamily="34" charset="0"/>
                        </a:rPr>
                        <a:t>Posisjonere og reposisjonere deg for å kontrollere farlig/prioritert rom, kontrollere spiller/trussel, kontroll på klima rundt ballfører når du står høyere i banen</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670006060"/>
                  </a:ext>
                </a:extLst>
              </a:tr>
              <a:tr h="198502">
                <a:tc>
                  <a:txBody>
                    <a:bodyPr/>
                    <a:lstStyle/>
                    <a:p>
                      <a:pPr algn="l" fontAlgn="b"/>
                      <a:r>
                        <a:rPr lang="nb-NO" sz="1100" b="0" i="0" u="none" strike="noStrike">
                          <a:solidFill>
                            <a:srgbClr val="000000"/>
                          </a:solidFill>
                          <a:effectLst/>
                          <a:latin typeface="Calibri" panose="020F0502020204030204" pitchFamily="34" charset="0"/>
                        </a:rPr>
                        <a:t>Forsvare deg høyt i banen</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918324229"/>
                  </a:ext>
                </a:extLst>
              </a:tr>
              <a:tr h="198502">
                <a:tc>
                  <a:txBody>
                    <a:bodyPr/>
                    <a:lstStyle/>
                    <a:p>
                      <a:pPr algn="l" fontAlgn="b"/>
                      <a:r>
                        <a:rPr lang="nb-NO" sz="1100" b="0" i="0" u="none" strike="noStrike">
                          <a:solidFill>
                            <a:srgbClr val="000000"/>
                          </a:solidFill>
                          <a:effectLst/>
                          <a:latin typeface="Calibri" panose="020F0502020204030204" pitchFamily="34" charset="0"/>
                        </a:rPr>
                        <a:t>Justere høyde på leddet (pumping)</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61689327"/>
                  </a:ext>
                </a:extLst>
              </a:tr>
              <a:tr h="198502">
                <a:tc>
                  <a:txBody>
                    <a:bodyPr/>
                    <a:lstStyle/>
                    <a:p>
                      <a:pPr algn="l" fontAlgn="b"/>
                      <a:endParaRPr lang="nb-NO" sz="800" b="0" i="0" u="none" strike="noStrike">
                        <a:solidFill>
                          <a:srgbClr val="000000"/>
                        </a:solidFill>
                        <a:effectLst/>
                        <a:latin typeface="Calibri" panose="020F0502020204030204" pitchFamily="34" charset="0"/>
                      </a:endParaRP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690735917"/>
                  </a:ext>
                </a:extLst>
              </a:tr>
            </a:tbl>
          </a:graphicData>
        </a:graphic>
      </p:graphicFrame>
    </p:spTree>
    <p:extLst>
      <p:ext uri="{BB962C8B-B14F-4D97-AF65-F5344CB8AC3E}">
        <p14:creationId xmlns:p14="http://schemas.microsoft.com/office/powerpoint/2010/main" val="23873480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8"/>
            <a:ext cx="9144000" cy="665293"/>
          </a:xfrm>
          <a:prstGeom prst="rect">
            <a:avLst/>
          </a:prstGeom>
          <a:solidFill>
            <a:schemeClr val="tx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nb-NO" sz="2800" cap="all" dirty="0">
                <a:solidFill>
                  <a:prstClr val="white"/>
                </a:solidFill>
              </a:rPr>
              <a:t>Rollekrav-midtstopper </a:t>
            </a:r>
          </a:p>
        </p:txBody>
      </p:sp>
      <p:graphicFrame>
        <p:nvGraphicFramePr>
          <p:cNvPr id="2" name="Tabell 1">
            <a:extLst>
              <a:ext uri="{FF2B5EF4-FFF2-40B4-BE49-F238E27FC236}">
                <a16:creationId xmlns:a16="http://schemas.microsoft.com/office/drawing/2014/main" id="{70937EB6-E012-490F-8CE6-6FCDF38FA593}"/>
              </a:ext>
            </a:extLst>
          </p:cNvPr>
          <p:cNvGraphicFramePr>
            <a:graphicFrameLocks noGrp="1"/>
          </p:cNvGraphicFramePr>
          <p:nvPr/>
        </p:nvGraphicFramePr>
        <p:xfrm>
          <a:off x="0" y="681046"/>
          <a:ext cx="9144000" cy="6176946"/>
        </p:xfrm>
        <a:graphic>
          <a:graphicData uri="http://schemas.openxmlformats.org/drawingml/2006/table">
            <a:tbl>
              <a:tblPr/>
              <a:tblGrid>
                <a:gridCol w="8587047">
                  <a:extLst>
                    <a:ext uri="{9D8B030D-6E8A-4147-A177-3AD203B41FA5}">
                      <a16:colId xmlns:a16="http://schemas.microsoft.com/office/drawing/2014/main" val="1026616055"/>
                    </a:ext>
                  </a:extLst>
                </a:gridCol>
                <a:gridCol w="556953">
                  <a:extLst>
                    <a:ext uri="{9D8B030D-6E8A-4147-A177-3AD203B41FA5}">
                      <a16:colId xmlns:a16="http://schemas.microsoft.com/office/drawing/2014/main" val="2316463141"/>
                    </a:ext>
                  </a:extLst>
                </a:gridCol>
              </a:tblGrid>
              <a:tr h="371466">
                <a:tc>
                  <a:txBody>
                    <a:bodyPr/>
                    <a:lstStyle/>
                    <a:p>
                      <a:pPr algn="ctr" fontAlgn="b"/>
                      <a:r>
                        <a:rPr lang="nb-NO" sz="1400" b="1" i="0" u="none" strike="noStrike">
                          <a:solidFill>
                            <a:srgbClr val="FFFFFF"/>
                          </a:solidFill>
                          <a:effectLst/>
                          <a:latin typeface="Calibri" panose="020F0502020204030204" pitchFamily="34" charset="0"/>
                        </a:rPr>
                        <a:t>Omstille fra angrep til forsvar</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760857328"/>
                  </a:ext>
                </a:extLst>
              </a:tr>
              <a:tr h="275946">
                <a:tc>
                  <a:txBody>
                    <a:bodyPr/>
                    <a:lstStyle/>
                    <a:p>
                      <a:pPr algn="l" fontAlgn="b"/>
                      <a:r>
                        <a:rPr lang="nb-NO" sz="1400" b="0" i="0" u="none" strike="noStrike">
                          <a:solidFill>
                            <a:srgbClr val="000000"/>
                          </a:solidFill>
                          <a:effectLst/>
                          <a:latin typeface="Calibri" panose="020F0502020204030204" pitchFamily="34" charset="0"/>
                        </a:rPr>
                        <a:t>Holde forsvarsberedskap når eget lag er i angrep (4A)</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278473518"/>
                  </a:ext>
                </a:extLst>
              </a:tr>
              <a:tr h="275946">
                <a:tc>
                  <a:txBody>
                    <a:bodyPr/>
                    <a:lstStyle/>
                    <a:p>
                      <a:pPr algn="l" fontAlgn="b"/>
                      <a:r>
                        <a:rPr lang="nb-NO" sz="1400" b="0" i="0" u="none" strike="noStrike">
                          <a:solidFill>
                            <a:srgbClr val="000000"/>
                          </a:solidFill>
                          <a:effectLst/>
                          <a:latin typeface="Calibri" panose="020F0502020204030204" pitchFamily="34" charset="0"/>
                        </a:rPr>
                        <a:t>Kontrollere rommet foran deg og bak deg (3F/1F)</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522701117"/>
                  </a:ext>
                </a:extLst>
              </a:tr>
              <a:tr h="275946">
                <a:tc>
                  <a:txBody>
                    <a:bodyPr/>
                    <a:lstStyle/>
                    <a:p>
                      <a:pPr algn="l" fontAlgn="b"/>
                      <a:endParaRPr lang="nb-NO" sz="1400" b="0" i="0" u="none" strike="noStrike">
                        <a:solidFill>
                          <a:srgbClr val="000000"/>
                        </a:solidFill>
                        <a:effectLst/>
                        <a:latin typeface="Calibri" panose="020F0502020204030204" pitchFamily="34" charset="0"/>
                      </a:endParaRP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270309987"/>
                  </a:ext>
                </a:extLst>
              </a:tr>
              <a:tr h="371466">
                <a:tc>
                  <a:txBody>
                    <a:bodyPr/>
                    <a:lstStyle/>
                    <a:p>
                      <a:pPr algn="ctr" fontAlgn="b"/>
                      <a:r>
                        <a:rPr lang="nb-NO" sz="1400" b="1" i="0" u="none" strike="noStrike">
                          <a:solidFill>
                            <a:srgbClr val="FFFFFF"/>
                          </a:solidFill>
                          <a:effectLst/>
                          <a:latin typeface="Calibri" panose="020F0502020204030204" pitchFamily="34" charset="0"/>
                        </a:rPr>
                        <a:t>Omstille fra forsvar til angrep</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552340692"/>
                  </a:ext>
                </a:extLst>
              </a:tr>
              <a:tr h="275946">
                <a:tc>
                  <a:txBody>
                    <a:bodyPr/>
                    <a:lstStyle/>
                    <a:p>
                      <a:pPr algn="l" fontAlgn="b"/>
                      <a:r>
                        <a:rPr lang="nb-NO" sz="1400" b="0" i="0" u="none" strike="noStrike">
                          <a:solidFill>
                            <a:srgbClr val="000000"/>
                          </a:solidFill>
                          <a:effectLst/>
                          <a:latin typeface="Calibri" panose="020F0502020204030204" pitchFamily="34" charset="0"/>
                        </a:rPr>
                        <a:t>Vurdere risiko opp mot potensial i overgangen og velge klokt som 1A</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116978021"/>
                  </a:ext>
                </a:extLst>
              </a:tr>
              <a:tr h="275946">
                <a:tc>
                  <a:txBody>
                    <a:bodyPr/>
                    <a:lstStyle/>
                    <a:p>
                      <a:pPr algn="l" fontAlgn="b"/>
                      <a:r>
                        <a:rPr lang="nb-NO" sz="1400" b="0" i="0" u="none" strike="noStrike">
                          <a:solidFill>
                            <a:srgbClr val="000000"/>
                          </a:solidFill>
                          <a:effectLst/>
                          <a:latin typeface="Calibri" panose="020F0502020204030204" pitchFamily="34" charset="0"/>
                        </a:rPr>
                        <a:t>Bryte foran og starte kontring for eget lag (1F)</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789589324"/>
                  </a:ext>
                </a:extLst>
              </a:tr>
              <a:tr h="275946">
                <a:tc>
                  <a:txBody>
                    <a:bodyPr/>
                    <a:lstStyle/>
                    <a:p>
                      <a:pPr algn="l" fontAlgn="b"/>
                      <a:r>
                        <a:rPr lang="nb-NO" sz="1400" b="0" i="0" u="none" strike="noStrike">
                          <a:solidFill>
                            <a:srgbClr val="000000"/>
                          </a:solidFill>
                          <a:effectLst/>
                          <a:latin typeface="Calibri" panose="020F0502020204030204" pitchFamily="34" charset="0"/>
                        </a:rPr>
                        <a:t>Vurdere risiko opp mot potensial i overgangen og velge klokt om ballbesittelse skal etableres.</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69275333"/>
                  </a:ext>
                </a:extLst>
              </a:tr>
              <a:tr h="275946">
                <a:tc>
                  <a:txBody>
                    <a:bodyPr/>
                    <a:lstStyle/>
                    <a:p>
                      <a:pPr algn="l" fontAlgn="b"/>
                      <a:r>
                        <a:rPr lang="nb-NO" sz="1400" b="0" i="0" u="none" strike="noStrike">
                          <a:solidFill>
                            <a:srgbClr val="000000"/>
                          </a:solidFill>
                          <a:effectLst/>
                          <a:latin typeface="Calibri" panose="020F0502020204030204" pitchFamily="34" charset="0"/>
                        </a:rPr>
                        <a:t>Vurdere risiko opp mot potensial i overgangen og velge klokt om ubalanse skal utnyttes</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23534297"/>
                  </a:ext>
                </a:extLst>
              </a:tr>
              <a:tr h="275946">
                <a:tc>
                  <a:txBody>
                    <a:bodyPr/>
                    <a:lstStyle/>
                    <a:p>
                      <a:pPr algn="l" fontAlgn="b"/>
                      <a:r>
                        <a:rPr lang="nb-NO" sz="1400" b="0" i="0" u="none" strike="noStrike">
                          <a:solidFill>
                            <a:srgbClr val="000000"/>
                          </a:solidFill>
                          <a:effectLst/>
                          <a:latin typeface="Calibri" panose="020F0502020204030204" pitchFamily="34" charset="0"/>
                        </a:rPr>
                        <a:t>Vinne ball i duell og kontrollert starte kontring for eget lag (1F)</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354840479"/>
                  </a:ext>
                </a:extLst>
              </a:tr>
              <a:tr h="275946">
                <a:tc>
                  <a:txBody>
                    <a:bodyPr/>
                    <a:lstStyle/>
                    <a:p>
                      <a:pPr algn="l" fontAlgn="b"/>
                      <a:r>
                        <a:rPr lang="nb-NO" sz="1400" b="0" i="0" u="none" strike="noStrike">
                          <a:solidFill>
                            <a:srgbClr val="000000"/>
                          </a:solidFill>
                          <a:effectLst/>
                          <a:latin typeface="Calibri" panose="020F0502020204030204" pitchFamily="34" charset="0"/>
                        </a:rPr>
                        <a:t>Vurdere risiko opp mot potensial i overgangen og velge klokt om gjenvinnigspress skal spilles av</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908406565"/>
                  </a:ext>
                </a:extLst>
              </a:tr>
              <a:tr h="275946">
                <a:tc>
                  <a:txBody>
                    <a:bodyPr/>
                    <a:lstStyle/>
                    <a:p>
                      <a:pPr algn="l" fontAlgn="b"/>
                      <a:endParaRPr lang="nb-NO" sz="1400" b="0" i="0" u="none" strike="noStrike">
                        <a:solidFill>
                          <a:srgbClr val="000000"/>
                        </a:solidFill>
                        <a:effectLst/>
                        <a:latin typeface="Calibri" panose="020F0502020204030204" pitchFamily="34" charset="0"/>
                      </a:endParaRP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9593056"/>
                  </a:ext>
                </a:extLst>
              </a:tr>
              <a:tr h="371466">
                <a:tc>
                  <a:txBody>
                    <a:bodyPr/>
                    <a:lstStyle/>
                    <a:p>
                      <a:pPr algn="ctr" fontAlgn="b"/>
                      <a:r>
                        <a:rPr lang="nb-NO" sz="1400" b="1" i="0" u="none" strike="noStrike">
                          <a:solidFill>
                            <a:srgbClr val="FFFFFF"/>
                          </a:solidFill>
                          <a:effectLst/>
                          <a:latin typeface="Calibri" panose="020F0502020204030204" pitchFamily="34" charset="0"/>
                        </a:rPr>
                        <a:t>Utføre bearbeidende spill for å sette opp gode trusler mot slottet</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968202299"/>
                  </a:ext>
                </a:extLst>
              </a:tr>
              <a:tr h="275946">
                <a:tc>
                  <a:txBody>
                    <a:bodyPr/>
                    <a:lstStyle/>
                    <a:p>
                      <a:pPr algn="l" fontAlgn="b"/>
                      <a:r>
                        <a:rPr lang="nb-NO" sz="1400" b="0" i="0" u="none" strike="noStrike">
                          <a:solidFill>
                            <a:srgbClr val="000000"/>
                          </a:solidFill>
                          <a:effectLst/>
                          <a:latin typeface="Calibri" panose="020F0502020204030204" pitchFamily="34" charset="0"/>
                        </a:rPr>
                        <a:t>Ha høy treffprosent og ro i pasningsspillet i rom nært</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233374135"/>
                  </a:ext>
                </a:extLst>
              </a:tr>
              <a:tr h="275946">
                <a:tc>
                  <a:txBody>
                    <a:bodyPr/>
                    <a:lstStyle/>
                    <a:p>
                      <a:pPr algn="l" fontAlgn="b"/>
                      <a:r>
                        <a:rPr lang="nb-NO" sz="1400" b="0" i="0" u="none" strike="noStrike">
                          <a:solidFill>
                            <a:srgbClr val="000000"/>
                          </a:solidFill>
                          <a:effectLst/>
                          <a:latin typeface="Calibri" panose="020F0502020204030204" pitchFamily="34" charset="0"/>
                        </a:rPr>
                        <a:t>Forløse rom/spillere høyt i banen med ball</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027644951"/>
                  </a:ext>
                </a:extLst>
              </a:tr>
              <a:tr h="275946">
                <a:tc>
                  <a:txBody>
                    <a:bodyPr/>
                    <a:lstStyle/>
                    <a:p>
                      <a:pPr algn="l" fontAlgn="b"/>
                      <a:r>
                        <a:rPr lang="nb-NO" sz="1400" b="0" i="0" u="none" strike="noStrike">
                          <a:solidFill>
                            <a:srgbClr val="000000"/>
                          </a:solidFill>
                          <a:effectLst/>
                          <a:latin typeface="Calibri" panose="020F0502020204030204" pitchFamily="34" charset="0"/>
                        </a:rPr>
                        <a:t>Vurdere risiko/potensialet i framdriften i pasningsspillet</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209175038"/>
                  </a:ext>
                </a:extLst>
              </a:tr>
              <a:tr h="275946">
                <a:tc>
                  <a:txBody>
                    <a:bodyPr/>
                    <a:lstStyle/>
                    <a:p>
                      <a:pPr algn="l" fontAlgn="b"/>
                      <a:endParaRPr lang="nb-NO" sz="1400" b="0" i="0" u="none" strike="noStrike">
                        <a:solidFill>
                          <a:srgbClr val="000000"/>
                        </a:solidFill>
                        <a:effectLst/>
                        <a:latin typeface="Calibri" panose="020F0502020204030204" pitchFamily="34" charset="0"/>
                      </a:endParaRP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729534545"/>
                  </a:ext>
                </a:extLst>
              </a:tr>
              <a:tr h="371466">
                <a:tc>
                  <a:txBody>
                    <a:bodyPr/>
                    <a:lstStyle/>
                    <a:p>
                      <a:pPr algn="ctr" fontAlgn="b"/>
                      <a:r>
                        <a:rPr lang="nb-NO" sz="1400" b="1" i="0" u="none" strike="noStrike">
                          <a:solidFill>
                            <a:srgbClr val="FFFFFF"/>
                          </a:solidFill>
                          <a:effectLst/>
                          <a:latin typeface="Calibri" panose="020F0502020204030204" pitchFamily="34" charset="0"/>
                        </a:rPr>
                        <a:t>Score mål/utnytte trussel i slottet</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84801249"/>
                  </a:ext>
                </a:extLst>
              </a:tr>
              <a:tr h="275946">
                <a:tc>
                  <a:txBody>
                    <a:bodyPr/>
                    <a:lstStyle/>
                    <a:p>
                      <a:pPr algn="l" fontAlgn="b"/>
                      <a:r>
                        <a:rPr lang="nb-NO" sz="1400" b="0" i="0" u="none" strike="noStrike">
                          <a:solidFill>
                            <a:srgbClr val="000000"/>
                          </a:solidFill>
                          <a:effectLst/>
                          <a:latin typeface="Calibri" panose="020F0502020204030204" pitchFamily="34" charset="0"/>
                        </a:rPr>
                        <a:t>Omsette avslutningsmuligheter til scoring ved dødball på siste 1/3 del</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415515917"/>
                  </a:ext>
                </a:extLst>
              </a:tr>
              <a:tr h="275946">
                <a:tc>
                  <a:txBody>
                    <a:bodyPr/>
                    <a:lstStyle/>
                    <a:p>
                      <a:pPr algn="l" fontAlgn="b"/>
                      <a:r>
                        <a:rPr lang="nb-NO" sz="1400" b="0" i="0" u="none" strike="noStrike">
                          <a:solidFill>
                            <a:srgbClr val="000000"/>
                          </a:solidFill>
                          <a:effectLst/>
                          <a:latin typeface="Calibri" panose="020F0502020204030204" pitchFamily="34" charset="0"/>
                        </a:rPr>
                        <a:t>Vinne scoringsrom i scoringssituasjoner ved dødball</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901008989"/>
                  </a:ext>
                </a:extLst>
              </a:tr>
              <a:tr h="275946">
                <a:tc>
                  <a:txBody>
                    <a:bodyPr/>
                    <a:lstStyle/>
                    <a:p>
                      <a:pPr algn="l" fontAlgn="b"/>
                      <a:r>
                        <a:rPr lang="nb-NO" sz="1400" b="0" i="0" u="none" strike="noStrike">
                          <a:solidFill>
                            <a:srgbClr val="000000"/>
                          </a:solidFill>
                          <a:effectLst/>
                          <a:latin typeface="Calibri" panose="020F0502020204030204" pitchFamily="34" charset="0"/>
                        </a:rPr>
                        <a:t>Skaffe en god utgangsposisjon ved dødball</a:t>
                      </a:r>
                    </a:p>
                  </a:txBody>
                  <a:tcPr marL="4302" marR="4302" marT="573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302" marR="4302" marT="5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902057495"/>
                  </a:ext>
                </a:extLst>
              </a:tr>
            </a:tbl>
          </a:graphicData>
        </a:graphic>
      </p:graphicFrame>
    </p:spTree>
    <p:extLst>
      <p:ext uri="{BB962C8B-B14F-4D97-AF65-F5344CB8AC3E}">
        <p14:creationId xmlns:p14="http://schemas.microsoft.com/office/powerpoint/2010/main" val="39187873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0" y="1"/>
            <a:ext cx="7886700" cy="694944"/>
          </a:xfrm>
        </p:spPr>
        <p:txBody>
          <a:bodyPr>
            <a:normAutofit/>
          </a:bodyPr>
          <a:lstStyle/>
          <a:p>
            <a:pPr algn="ctr"/>
            <a:r>
              <a:rPr lang="nb-NO" sz="2800" cap="all" dirty="0"/>
              <a:t>ROLLEKRAV-Midtbaneanker</a:t>
            </a:r>
          </a:p>
        </p:txBody>
      </p:sp>
      <p:sp>
        <p:nvSpPr>
          <p:cNvPr id="3" name="Plassholder for innhold 2"/>
          <p:cNvSpPr>
            <a:spLocks noGrp="1"/>
          </p:cNvSpPr>
          <p:nvPr>
            <p:ph sz="half" idx="1"/>
          </p:nvPr>
        </p:nvSpPr>
        <p:spPr>
          <a:xfrm>
            <a:off x="-1" y="746634"/>
            <a:ext cx="5576296" cy="6111366"/>
          </a:xfrm>
        </p:spPr>
        <p:txBody>
          <a:bodyPr>
            <a:normAutofit fontScale="62500" lnSpcReduction="20000"/>
          </a:bodyPr>
          <a:lstStyle/>
          <a:p>
            <a:pPr marL="0" indent="0" fontAlgn="b">
              <a:spcBef>
                <a:spcPts val="0"/>
              </a:spcBef>
              <a:buNone/>
            </a:pPr>
            <a:r>
              <a:rPr lang="nb-NO" sz="2100" b="1">
                <a:solidFill>
                  <a:prstClr val="black"/>
                </a:solidFill>
              </a:rPr>
              <a:t>Ankeret krever ballen ofte og er mye involvert i det oppbyggende angrepsspillet. Ankeret viser kloke valg med og uten ball og vet når det er hensiktsmessig å gå framover, bakover eller til siden. Spilleren viser stolthet og ro i pasningsspillet. Spilleren er alltid i forkant av neste situasjon. Vedkommende er god </a:t>
            </a:r>
            <a:r>
              <a:rPr lang="nb-NO" sz="2100" b="1"/>
              <a:t>til å vurdere balanseforholdet defensivt. Han/hun styrer presset og sørger for at laget er samlet. </a:t>
            </a:r>
          </a:p>
          <a:p>
            <a:pPr marL="0" indent="0">
              <a:buNone/>
            </a:pPr>
            <a:r>
              <a:rPr lang="nb-NO" sz="2100" b="1"/>
              <a:t>Etablert angrep</a:t>
            </a:r>
          </a:p>
          <a:p>
            <a:pPr lvl="0" fontAlgn="b"/>
            <a:r>
              <a:rPr lang="nb-NO" sz="2100">
                <a:solidFill>
                  <a:srgbClr val="000000"/>
                </a:solidFill>
              </a:rPr>
              <a:t>Se etter motsatte bevegelser og bruke 2. og 3.-bevegelser.</a:t>
            </a:r>
            <a:endParaRPr lang="nb-NO" sz="2100">
              <a:solidFill>
                <a:prstClr val="black"/>
              </a:solidFill>
            </a:endParaRPr>
          </a:p>
          <a:p>
            <a:pPr lvl="0" fontAlgn="b">
              <a:spcBef>
                <a:spcPts val="0"/>
              </a:spcBef>
            </a:pPr>
            <a:r>
              <a:rPr lang="nb-NO" sz="2100">
                <a:solidFill>
                  <a:srgbClr val="000000"/>
                </a:solidFill>
              </a:rPr>
              <a:t>Score mål og ha assist. </a:t>
            </a:r>
            <a:endParaRPr lang="nb-NO" sz="2100">
              <a:solidFill>
                <a:prstClr val="black"/>
              </a:solidFill>
            </a:endParaRPr>
          </a:p>
          <a:p>
            <a:pPr lvl="0" fontAlgn="b">
              <a:spcBef>
                <a:spcPts val="0"/>
              </a:spcBef>
            </a:pPr>
            <a:r>
              <a:rPr lang="nb-NO" sz="2100">
                <a:solidFill>
                  <a:srgbClr val="000000"/>
                </a:solidFill>
              </a:rPr>
              <a:t>Evne å søke bakrom og mellomrom.</a:t>
            </a:r>
            <a:endParaRPr lang="nb-NO" sz="2100"/>
          </a:p>
          <a:p>
            <a:pPr lvl="0" fontAlgn="b">
              <a:spcBef>
                <a:spcPts val="0"/>
              </a:spcBef>
            </a:pPr>
            <a:r>
              <a:rPr lang="nb-NO" sz="2100"/>
              <a:t>Vise god kvalitet på visuelle søk og mestre press på tid og rom.</a:t>
            </a:r>
          </a:p>
          <a:p>
            <a:pPr lvl="0" fontAlgn="b">
              <a:spcBef>
                <a:spcPts val="0"/>
              </a:spcBef>
            </a:pPr>
            <a:r>
              <a:rPr lang="nb-NO" sz="2100"/>
              <a:t>Ta av press og benytte aktiv 1. touch.</a:t>
            </a:r>
          </a:p>
          <a:p>
            <a:pPr lvl="0" fontAlgn="b">
              <a:spcBef>
                <a:spcPts val="0"/>
              </a:spcBef>
            </a:pPr>
            <a:r>
              <a:rPr lang="nb-NO" sz="2100">
                <a:solidFill>
                  <a:srgbClr val="000000"/>
                </a:solidFill>
              </a:rPr>
              <a:t>Vurdere potensial opp mot risiko i framdriften i pasningsspillet. Unngår å gi bort pressøyeblikk.</a:t>
            </a:r>
          </a:p>
          <a:p>
            <a:pPr fontAlgn="b">
              <a:spcBef>
                <a:spcPts val="0"/>
              </a:spcBef>
            </a:pPr>
            <a:r>
              <a:rPr lang="nb-NO" sz="2100">
                <a:solidFill>
                  <a:srgbClr val="000000"/>
                </a:solidFill>
              </a:rPr>
              <a:t>Posisjonsbytter med indreløperne, når de kommer ned.  </a:t>
            </a:r>
          </a:p>
          <a:p>
            <a:pPr fontAlgn="b">
              <a:spcBef>
                <a:spcPts val="0"/>
              </a:spcBef>
            </a:pPr>
            <a:r>
              <a:rPr lang="nb-NO" sz="2100">
                <a:solidFill>
                  <a:srgbClr val="000000"/>
                </a:solidFill>
              </a:rPr>
              <a:t>Være i beredskap og vinne 2. baller.</a:t>
            </a:r>
          </a:p>
          <a:p>
            <a:pPr marL="0" lvl="0" indent="0" fontAlgn="b">
              <a:spcBef>
                <a:spcPts val="0"/>
              </a:spcBef>
              <a:buNone/>
            </a:pPr>
            <a:endParaRPr lang="nb-NO" sz="2100" b="1">
              <a:solidFill>
                <a:srgbClr val="000000"/>
              </a:solidFill>
            </a:endParaRPr>
          </a:p>
          <a:p>
            <a:pPr marL="0" lvl="0" indent="0" fontAlgn="b">
              <a:spcBef>
                <a:spcPts val="0"/>
              </a:spcBef>
              <a:buNone/>
            </a:pPr>
            <a:r>
              <a:rPr lang="nb-NO" sz="2100" b="1"/>
              <a:t>Etablert forsvar</a:t>
            </a:r>
          </a:p>
          <a:p>
            <a:pPr fontAlgn="b">
              <a:lnSpc>
                <a:spcPct val="100000"/>
              </a:lnSpc>
              <a:spcBef>
                <a:spcPts val="0"/>
              </a:spcBef>
            </a:pPr>
            <a:r>
              <a:rPr lang="nb-NO" sz="2100">
                <a:solidFill>
                  <a:srgbClr val="000000"/>
                </a:solidFill>
                <a:latin typeface="Calibri" panose="020F0502020204030204" pitchFamily="34" charset="0"/>
              </a:rPr>
              <a:t>Forstå og kommunisere presshøyder og pressøyeblikk.</a:t>
            </a:r>
          </a:p>
          <a:p>
            <a:pPr fontAlgn="b">
              <a:lnSpc>
                <a:spcPct val="100000"/>
              </a:lnSpc>
              <a:spcBef>
                <a:spcPts val="0"/>
              </a:spcBef>
            </a:pPr>
            <a:r>
              <a:rPr lang="nb-NO" sz="2100">
                <a:solidFill>
                  <a:srgbClr val="000000"/>
                </a:solidFill>
                <a:latin typeface="Calibri" panose="020F0502020204030204" pitchFamily="34" charset="0"/>
              </a:rPr>
              <a:t>Sørge for at det er korte avstander internt i midtbaneleddet og kommunisere med spiss.</a:t>
            </a:r>
          </a:p>
          <a:p>
            <a:pPr fontAlgn="b">
              <a:lnSpc>
                <a:spcPct val="100000"/>
              </a:lnSpc>
              <a:spcBef>
                <a:spcPts val="0"/>
              </a:spcBef>
            </a:pPr>
            <a:r>
              <a:rPr lang="nb-NO" sz="2100">
                <a:solidFill>
                  <a:srgbClr val="000000"/>
                </a:solidFill>
                <a:latin typeface="Calibri" panose="020F0502020204030204" pitchFamily="34" charset="0"/>
              </a:rPr>
              <a:t>Være en god førsteforsvarer som nekter motstanderen tilgang til rom</a:t>
            </a:r>
          </a:p>
          <a:p>
            <a:pPr marL="0" fontAlgn="b">
              <a:spcBef>
                <a:spcPts val="0"/>
              </a:spcBef>
            </a:pPr>
            <a:r>
              <a:rPr lang="nb-NO" sz="2100">
                <a:solidFill>
                  <a:srgbClr val="000000"/>
                </a:solidFill>
                <a:latin typeface="Calibri" panose="020F0502020204030204" pitchFamily="34" charset="0"/>
              </a:rPr>
              <a:t>Evne til å "bryte foran" når motstander forsøker spilles å inn i struktur.</a:t>
            </a:r>
            <a:endParaRPr lang="nb-NO" sz="2100">
              <a:latin typeface="Arial" panose="020B0604020202020204" pitchFamily="34" charset="0"/>
            </a:endParaRPr>
          </a:p>
          <a:p>
            <a:pPr marL="0" fontAlgn="b">
              <a:spcBef>
                <a:spcPts val="0"/>
              </a:spcBef>
            </a:pPr>
            <a:r>
              <a:rPr lang="nb-NO" sz="2100">
                <a:solidFill>
                  <a:srgbClr val="000000"/>
                </a:solidFill>
                <a:latin typeface="Calibri" panose="020F0502020204030204" pitchFamily="34" charset="0"/>
              </a:rPr>
              <a:t>Duellspill langs bakken og i lufta. </a:t>
            </a:r>
          </a:p>
          <a:p>
            <a:pPr marL="0" fontAlgn="b">
              <a:spcBef>
                <a:spcPts val="0"/>
              </a:spcBef>
            </a:pPr>
            <a:r>
              <a:rPr lang="nb-NO" sz="2100">
                <a:solidFill>
                  <a:srgbClr val="000000"/>
                </a:solidFill>
                <a:latin typeface="Calibri" panose="020F0502020204030204" pitchFamily="34" charset="0"/>
              </a:rPr>
              <a:t>Plukke ut mann i sone i høyt press, når frontleddet har satt inn pressøyeblikk.</a:t>
            </a:r>
          </a:p>
          <a:p>
            <a:pPr lvl="0" fontAlgn="b">
              <a:spcBef>
                <a:spcPts val="0"/>
              </a:spcBef>
            </a:pPr>
            <a:r>
              <a:rPr lang="nb-NO" sz="2100">
                <a:solidFill>
                  <a:srgbClr val="000000"/>
                </a:solidFill>
              </a:rPr>
              <a:t>Være i beredskap og vinne 2. baller.</a:t>
            </a:r>
            <a:endParaRPr lang="nb-NO" sz="2100">
              <a:solidFill>
                <a:srgbClr val="000000"/>
              </a:solidFill>
              <a:latin typeface="Calibri" panose="020F0502020204030204" pitchFamily="34" charset="0"/>
            </a:endParaRPr>
          </a:p>
          <a:p>
            <a:pPr marL="0" indent="0" fontAlgn="b">
              <a:spcBef>
                <a:spcPts val="0"/>
              </a:spcBef>
              <a:buNone/>
            </a:pPr>
            <a:endParaRPr lang="nb-NO" sz="2100" b="1">
              <a:solidFill>
                <a:srgbClr val="000000"/>
              </a:solidFill>
              <a:latin typeface="Calibri" panose="020F0502020204030204" pitchFamily="34" charset="0"/>
            </a:endParaRPr>
          </a:p>
          <a:p>
            <a:pPr marL="0" indent="0" fontAlgn="b">
              <a:spcBef>
                <a:spcPts val="0"/>
              </a:spcBef>
              <a:buNone/>
            </a:pPr>
            <a:r>
              <a:rPr lang="nb-NO" sz="2100" b="1">
                <a:solidFill>
                  <a:srgbClr val="000000"/>
                </a:solidFill>
                <a:latin typeface="Calibri" panose="020F0502020204030204" pitchFamily="34" charset="0"/>
              </a:rPr>
              <a:t>Kontring for</a:t>
            </a:r>
          </a:p>
          <a:p>
            <a:pPr fontAlgn="b">
              <a:spcBef>
                <a:spcPts val="0"/>
              </a:spcBef>
            </a:pPr>
            <a:r>
              <a:rPr lang="nb-NO" sz="2100">
                <a:solidFill>
                  <a:srgbClr val="000000"/>
                </a:solidFill>
                <a:latin typeface="Calibri" panose="020F0502020204030204" pitchFamily="34" charset="0"/>
              </a:rPr>
              <a:t>Være sikker i førstepasningen, når laget vinner ball. </a:t>
            </a:r>
          </a:p>
          <a:p>
            <a:pPr fontAlgn="b">
              <a:spcBef>
                <a:spcPts val="0"/>
              </a:spcBef>
            </a:pPr>
            <a:r>
              <a:rPr lang="nb-NO" sz="2100">
                <a:solidFill>
                  <a:srgbClr val="000000"/>
                </a:solidFill>
                <a:latin typeface="Calibri" panose="020F0502020204030204" pitchFamily="34" charset="0"/>
              </a:rPr>
              <a:t>Se og gjennomføre pasning i bakrom, eller bort fra området ut i fra hvor kontringen starter.</a:t>
            </a:r>
          </a:p>
          <a:p>
            <a:pPr marL="0" indent="0">
              <a:buNone/>
            </a:pPr>
            <a:r>
              <a:rPr lang="nb-NO" sz="2100" b="1">
                <a:solidFill>
                  <a:srgbClr val="000000"/>
                </a:solidFill>
                <a:latin typeface="Calibri" panose="020F0502020204030204" pitchFamily="34" charset="0"/>
              </a:rPr>
              <a:t>Kontring i mot</a:t>
            </a:r>
          </a:p>
          <a:p>
            <a:r>
              <a:rPr lang="nb-NO" sz="2100">
                <a:solidFill>
                  <a:srgbClr val="000000"/>
                </a:solidFill>
                <a:latin typeface="Calibri" panose="020F0502020204030204" pitchFamily="34" charset="0"/>
              </a:rPr>
              <a:t>Sørge for at de som er på feil side henter opp kontringen og at de på rett side faller av til 16 meteren i første fase av kontringen.</a:t>
            </a:r>
          </a:p>
          <a:p>
            <a:endParaRPr lang="nb-NO"/>
          </a:p>
          <a:p>
            <a:endParaRPr lang="nb-NO"/>
          </a:p>
          <a:p>
            <a:endParaRPr lang="nb-NO"/>
          </a:p>
        </p:txBody>
      </p:sp>
      <p:pic>
        <p:nvPicPr>
          <p:cNvPr id="6" name="Plassholder for innhold 5"/>
          <p:cNvPicPr>
            <a:picLocks noGrp="1" noChangeAspect="1"/>
          </p:cNvPicPr>
          <p:nvPr>
            <p:ph sz="half" idx="2"/>
          </p:nvPr>
        </p:nvPicPr>
        <p:blipFill>
          <a:blip r:embed="rId2"/>
          <a:stretch>
            <a:fillRect/>
          </a:stretch>
        </p:blipFill>
        <p:spPr>
          <a:xfrm>
            <a:off x="5525702" y="746639"/>
            <a:ext cx="3618301" cy="3731237"/>
          </a:xfrm>
          <a:prstGeom prst="rect">
            <a:avLst/>
          </a:prstGeom>
        </p:spPr>
      </p:pic>
    </p:spTree>
    <p:extLst>
      <p:ext uri="{BB962C8B-B14F-4D97-AF65-F5344CB8AC3E}">
        <p14:creationId xmlns:p14="http://schemas.microsoft.com/office/powerpoint/2010/main" val="23767238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8"/>
            <a:ext cx="9144000" cy="665293"/>
          </a:xfrm>
          <a:prstGeom prst="rect">
            <a:avLst/>
          </a:prstGeom>
          <a:solidFill>
            <a:schemeClr val="tx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nb-NO" sz="2800" cap="all" dirty="0">
                <a:solidFill>
                  <a:prstClr val="white"/>
                </a:solidFill>
              </a:rPr>
              <a:t>Rollekrav-</a:t>
            </a:r>
            <a:r>
              <a:rPr lang="nb-NO" sz="2800" cap="all" dirty="0" err="1">
                <a:solidFill>
                  <a:prstClr val="white"/>
                </a:solidFill>
              </a:rPr>
              <a:t>midtbaneANKER</a:t>
            </a:r>
            <a:endParaRPr lang="nb-NO" sz="2800" cap="all" dirty="0">
              <a:solidFill>
                <a:prstClr val="white"/>
              </a:solidFill>
            </a:endParaRPr>
          </a:p>
        </p:txBody>
      </p:sp>
      <p:graphicFrame>
        <p:nvGraphicFramePr>
          <p:cNvPr id="4" name="Tabell 3">
            <a:extLst>
              <a:ext uri="{FF2B5EF4-FFF2-40B4-BE49-F238E27FC236}">
                <a16:creationId xmlns:a16="http://schemas.microsoft.com/office/drawing/2014/main" id="{66BE38FD-2290-45B1-8BB3-E1613A3E502E}"/>
              </a:ext>
            </a:extLst>
          </p:cNvPr>
          <p:cNvGraphicFramePr>
            <a:graphicFrameLocks noGrp="1"/>
          </p:cNvGraphicFramePr>
          <p:nvPr/>
        </p:nvGraphicFramePr>
        <p:xfrm>
          <a:off x="0" y="681048"/>
          <a:ext cx="9144001" cy="6161193"/>
        </p:xfrm>
        <a:graphic>
          <a:graphicData uri="http://schemas.openxmlformats.org/drawingml/2006/table">
            <a:tbl>
              <a:tblPr/>
              <a:tblGrid>
                <a:gridCol w="8545451">
                  <a:extLst>
                    <a:ext uri="{9D8B030D-6E8A-4147-A177-3AD203B41FA5}">
                      <a16:colId xmlns:a16="http://schemas.microsoft.com/office/drawing/2014/main" val="3388369689"/>
                    </a:ext>
                  </a:extLst>
                </a:gridCol>
                <a:gridCol w="598550">
                  <a:extLst>
                    <a:ext uri="{9D8B030D-6E8A-4147-A177-3AD203B41FA5}">
                      <a16:colId xmlns:a16="http://schemas.microsoft.com/office/drawing/2014/main" val="98206741"/>
                    </a:ext>
                  </a:extLst>
                </a:gridCol>
              </a:tblGrid>
              <a:tr h="260604">
                <a:tc>
                  <a:txBody>
                    <a:bodyPr/>
                    <a:lstStyle/>
                    <a:p>
                      <a:pPr algn="ctr" fontAlgn="b"/>
                      <a:r>
                        <a:rPr lang="nb-NO" sz="1200" b="1" i="0" u="none" strike="noStrike">
                          <a:solidFill>
                            <a:srgbClr val="FFFFFF"/>
                          </a:solidFill>
                          <a:effectLst/>
                          <a:latin typeface="Calibri" panose="020F0502020204030204" pitchFamily="34" charset="0"/>
                        </a:rPr>
                        <a:t>Diktere spillet </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ctr" fontAlgn="b"/>
                      <a:r>
                        <a:rPr lang="nb-NO" sz="1000" b="1" i="0" u="none" strike="noStrike">
                          <a:solidFill>
                            <a:srgbClr val="000000"/>
                          </a:solidFill>
                          <a:effectLst/>
                          <a:latin typeface="Calibri" panose="020F0502020204030204" pitchFamily="34" charset="0"/>
                        </a:rPr>
                        <a:t>1-10</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032978254"/>
                  </a:ext>
                </a:extLst>
              </a:tr>
              <a:tr h="194739">
                <a:tc>
                  <a:txBody>
                    <a:bodyPr/>
                    <a:lstStyle/>
                    <a:p>
                      <a:pPr algn="l" fontAlgn="b"/>
                      <a:r>
                        <a:rPr lang="nb-NO" sz="1200" b="0" i="0" u="none" strike="noStrike">
                          <a:solidFill>
                            <a:srgbClr val="000000"/>
                          </a:solidFill>
                          <a:effectLst/>
                          <a:latin typeface="Calibri" panose="020F0502020204030204" pitchFamily="34" charset="0"/>
                        </a:rPr>
                        <a:t>Skape eller forløse spillsituasjoner med høyt potensial</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764208082"/>
                  </a:ext>
                </a:extLst>
              </a:tr>
              <a:tr h="382032">
                <a:tc>
                  <a:txBody>
                    <a:bodyPr/>
                    <a:lstStyle/>
                    <a:p>
                      <a:pPr algn="l" fontAlgn="b"/>
                      <a:r>
                        <a:rPr lang="nb-NO" sz="1200" b="0" i="0" u="none" strike="noStrike">
                          <a:solidFill>
                            <a:srgbClr val="000000"/>
                          </a:solidFill>
                          <a:effectLst/>
                          <a:latin typeface="Calibri" panose="020F0502020204030204" pitchFamily="34" charset="0"/>
                        </a:rPr>
                        <a:t>Ha stor handlingsfleksibiltet med ball (Gjøre det situasjonen krever, evne til å tilpasse handling, evne til å ombestemme handling, evne til å forsere handling, evne til å utsette handling)</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4158513885"/>
                  </a:ext>
                </a:extLst>
              </a:tr>
              <a:tr h="194739">
                <a:tc>
                  <a:txBody>
                    <a:bodyPr/>
                    <a:lstStyle/>
                    <a:p>
                      <a:pPr algn="l" fontAlgn="b"/>
                      <a:r>
                        <a:rPr lang="nb-NO" sz="1200" b="0" i="0" u="none" strike="noStrike">
                          <a:solidFill>
                            <a:srgbClr val="000000"/>
                          </a:solidFill>
                          <a:effectLst/>
                          <a:latin typeface="Calibri" panose="020F0502020204030204" pitchFamily="34" charset="0"/>
                        </a:rPr>
                        <a:t>Ha høy kvalitet på visuelle søk</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031443619"/>
                  </a:ext>
                </a:extLst>
              </a:tr>
              <a:tr h="194739">
                <a:tc>
                  <a:txBody>
                    <a:bodyPr/>
                    <a:lstStyle/>
                    <a:p>
                      <a:pPr algn="l" fontAlgn="b"/>
                      <a:r>
                        <a:rPr lang="nb-NO" sz="1200" b="0" i="0" u="none" strike="noStrike">
                          <a:solidFill>
                            <a:srgbClr val="000000"/>
                          </a:solidFill>
                          <a:effectLst/>
                          <a:latin typeface="Calibri" panose="020F0502020204030204" pitchFamily="34" charset="0"/>
                        </a:rPr>
                        <a:t>Kreve ballen ofte og være mye involvert i det oppbyggende angrepsspillet</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070901954"/>
                  </a:ext>
                </a:extLst>
              </a:tr>
              <a:tr h="194739">
                <a:tc>
                  <a:txBody>
                    <a:bodyPr/>
                    <a:lstStyle/>
                    <a:p>
                      <a:pPr algn="l" fontAlgn="b"/>
                      <a:r>
                        <a:rPr lang="nb-NO" sz="1200" b="0" i="0" u="none" strike="noStrike">
                          <a:solidFill>
                            <a:srgbClr val="000000"/>
                          </a:solidFill>
                          <a:effectLst/>
                          <a:latin typeface="Calibri" panose="020F0502020204030204" pitchFamily="34" charset="0"/>
                        </a:rPr>
                        <a:t>Regulere flyt (angrepsrytme) og framdrift i lagets spill</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194729868"/>
                  </a:ext>
                </a:extLst>
              </a:tr>
              <a:tr h="194739">
                <a:tc>
                  <a:txBody>
                    <a:bodyPr/>
                    <a:lstStyle/>
                    <a:p>
                      <a:pPr algn="l" fontAlgn="b"/>
                      <a:r>
                        <a:rPr lang="nb-NO" sz="1200" b="0" i="0" u="none" strike="noStrike">
                          <a:solidFill>
                            <a:srgbClr val="000000"/>
                          </a:solidFill>
                          <a:effectLst/>
                          <a:latin typeface="Calibri" panose="020F0502020204030204" pitchFamily="34" charset="0"/>
                        </a:rPr>
                        <a:t>Oppfatte signal og kjenne igjen mønster i spillsituasjoner, forutse (antesipere) hva som skal skje og handle deretter til optimal tid</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906842495"/>
                  </a:ext>
                </a:extLst>
              </a:tr>
              <a:tr h="194739">
                <a:tc>
                  <a:txBody>
                    <a:bodyPr/>
                    <a:lstStyle/>
                    <a:p>
                      <a:pPr algn="l" fontAlgn="b"/>
                      <a:r>
                        <a:rPr lang="nb-NO" sz="1200" b="0" i="0" u="none" strike="noStrike">
                          <a:solidFill>
                            <a:srgbClr val="000000"/>
                          </a:solidFill>
                          <a:effectLst/>
                          <a:latin typeface="Calibri" panose="020F0502020204030204" pitchFamily="34" charset="0"/>
                        </a:rPr>
                        <a:t>Lese og forstå spillutviklingen (spillet) bedre enn de fleste</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599861140"/>
                  </a:ext>
                </a:extLst>
              </a:tr>
              <a:tr h="194739">
                <a:tc>
                  <a:txBody>
                    <a:bodyPr/>
                    <a:lstStyle/>
                    <a:p>
                      <a:pPr algn="l" fontAlgn="b"/>
                      <a:r>
                        <a:rPr lang="nb-NO" sz="1200" b="0" i="0" u="none" strike="noStrike">
                          <a:solidFill>
                            <a:srgbClr val="000000"/>
                          </a:solidFill>
                          <a:effectLst/>
                          <a:latin typeface="Calibri" panose="020F0502020204030204" pitchFamily="34" charset="0"/>
                        </a:rPr>
                        <a:t>Ta av press  ved vending av spill</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830864630"/>
                  </a:ext>
                </a:extLst>
              </a:tr>
              <a:tr h="194739">
                <a:tc>
                  <a:txBody>
                    <a:bodyPr/>
                    <a:lstStyle/>
                    <a:p>
                      <a:pPr algn="l" fontAlgn="b"/>
                      <a:r>
                        <a:rPr lang="nb-NO" sz="1200" b="0" i="0" u="none" strike="noStrike">
                          <a:solidFill>
                            <a:srgbClr val="000000"/>
                          </a:solidFill>
                          <a:effectLst/>
                          <a:latin typeface="Calibri" panose="020F0502020204030204" pitchFamily="34" charset="0"/>
                        </a:rPr>
                        <a:t>Evnen til å balansere en angrepsoppbygning ved å vurdere risikoen for undertall etter ballerobring</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308152043"/>
                  </a:ext>
                </a:extLst>
              </a:tr>
              <a:tr h="194739">
                <a:tc>
                  <a:txBody>
                    <a:bodyPr/>
                    <a:lstStyle/>
                    <a:p>
                      <a:pPr algn="l" fontAlgn="b"/>
                      <a:r>
                        <a:rPr lang="nb-NO" sz="1200" b="0" i="0" u="none" strike="noStrike">
                          <a:solidFill>
                            <a:srgbClr val="000000"/>
                          </a:solidFill>
                          <a:effectLst/>
                          <a:latin typeface="Calibri" panose="020F0502020204030204" pitchFamily="34" charset="0"/>
                        </a:rPr>
                        <a:t>Ta av press ved å benytte aktivt 1. toutch</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177441540"/>
                  </a:ext>
                </a:extLst>
              </a:tr>
              <a:tr h="194739">
                <a:tc>
                  <a:txBody>
                    <a:bodyPr/>
                    <a:lstStyle/>
                    <a:p>
                      <a:pPr algn="l" fontAlgn="b"/>
                      <a:r>
                        <a:rPr lang="nb-NO" sz="1200" b="0" i="0" u="none" strike="noStrike">
                          <a:solidFill>
                            <a:srgbClr val="000000"/>
                          </a:solidFill>
                          <a:effectLst/>
                          <a:latin typeface="Calibri" panose="020F0502020204030204" pitchFamily="34" charset="0"/>
                        </a:rPr>
                        <a:t>Opprettholde korte avstander slik at laget har gode spilalternativer ved et brudd. (Antisipere brudd)</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623394035"/>
                  </a:ext>
                </a:extLst>
              </a:tr>
              <a:tr h="194739">
                <a:tc>
                  <a:txBody>
                    <a:bodyPr/>
                    <a:lstStyle/>
                    <a:p>
                      <a:pPr algn="l" fontAlgn="b"/>
                      <a:r>
                        <a:rPr lang="nb-NO" sz="1200" b="0" i="0" u="none" strike="noStrike">
                          <a:solidFill>
                            <a:srgbClr val="000000"/>
                          </a:solidFill>
                          <a:effectLst/>
                          <a:latin typeface="Calibri" panose="020F0502020204030204" pitchFamily="34" charset="0"/>
                        </a:rPr>
                        <a:t>Finne og regulere avstanden og vinkel mellom deg og inreløperene</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872047828"/>
                  </a:ext>
                </a:extLst>
              </a:tr>
              <a:tr h="194739">
                <a:tc>
                  <a:txBody>
                    <a:bodyPr/>
                    <a:lstStyle/>
                    <a:p>
                      <a:pPr algn="l" fontAlgn="b"/>
                      <a:r>
                        <a:rPr lang="nb-NO" sz="1200" b="0" i="0" u="none" strike="noStrike">
                          <a:solidFill>
                            <a:srgbClr val="000000"/>
                          </a:solidFill>
                          <a:effectLst/>
                          <a:latin typeface="Calibri" panose="020F0502020204030204" pitchFamily="34" charset="0"/>
                        </a:rPr>
                        <a:t>Finne og regulere avstanden mellom midtbane og forsvarslinjen</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942829456"/>
                  </a:ext>
                </a:extLst>
              </a:tr>
              <a:tr h="194739">
                <a:tc>
                  <a:txBody>
                    <a:bodyPr/>
                    <a:lstStyle/>
                    <a:p>
                      <a:pPr algn="l" fontAlgn="b"/>
                      <a:r>
                        <a:rPr lang="nb-NO" sz="1200" b="0" i="0" u="none" strike="noStrike">
                          <a:solidFill>
                            <a:srgbClr val="000000"/>
                          </a:solidFill>
                          <a:effectLst/>
                          <a:latin typeface="Calibri" panose="020F0502020204030204" pitchFamily="34" charset="0"/>
                        </a:rPr>
                        <a:t>Evnen til å håndtere mangel på tid og rom</a:t>
                      </a:r>
                    </a:p>
                  </a:txBody>
                  <a:tcPr marL="4090" marR="4090" marT="5453" marB="0" anchor="b">
                    <a:lnL>
                      <a:noFill/>
                    </a:lnL>
                    <a:lnR>
                      <a:noFill/>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a:noFill/>
                    </a:lnL>
                    <a:lnR>
                      <a:noFill/>
                    </a:lnR>
                    <a:lnT w="6350" cap="flat" cmpd="sng" algn="ctr">
                      <a:solidFill>
                        <a:srgbClr val="000000"/>
                      </a:solidFill>
                      <a:prstDash val="solid"/>
                      <a:round/>
                      <a:headEnd type="none" w="med" len="med"/>
                      <a:tailEnd type="none" w="med" len="med"/>
                    </a:lnT>
                    <a:lnB>
                      <a:noFill/>
                    </a:lnB>
                    <a:solidFill>
                      <a:srgbClr val="548235"/>
                    </a:solidFill>
                  </a:tcPr>
                </a:tc>
                <a:extLst>
                  <a:ext uri="{0D108BD9-81ED-4DB2-BD59-A6C34878D82A}">
                    <a16:rowId xmlns:a16="http://schemas.microsoft.com/office/drawing/2014/main" val="2707140993"/>
                  </a:ext>
                </a:extLst>
              </a:tr>
              <a:tr h="194739">
                <a:tc>
                  <a:txBody>
                    <a:bodyPr/>
                    <a:lstStyle/>
                    <a:p>
                      <a:pPr algn="l" fontAlgn="b"/>
                      <a:r>
                        <a:rPr lang="nb-NO" sz="1200" b="0" i="0" u="none" strike="noStrike">
                          <a:solidFill>
                            <a:srgbClr val="000000"/>
                          </a:solidFill>
                          <a:effectLst/>
                          <a:latin typeface="Calibri" panose="020F0502020204030204" pitchFamily="34" charset="0"/>
                        </a:rPr>
                        <a:t>Forstå og kommunisere presstidspunkt/pressøyeblikk</a:t>
                      </a:r>
                    </a:p>
                  </a:txBody>
                  <a:tcPr marL="4090" marR="4090" marT="5453" marB="0" anchor="b">
                    <a:lnL>
                      <a:noFill/>
                    </a:lnL>
                    <a:lnR>
                      <a:noFill/>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a:noFill/>
                    </a:lnL>
                    <a:lnR>
                      <a:noFill/>
                    </a:lnR>
                    <a:lnT>
                      <a:noFill/>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71210220"/>
                  </a:ext>
                </a:extLst>
              </a:tr>
              <a:tr h="260604">
                <a:tc>
                  <a:txBody>
                    <a:bodyPr/>
                    <a:lstStyle/>
                    <a:p>
                      <a:pPr algn="ctr" fontAlgn="b"/>
                      <a:r>
                        <a:rPr lang="nb-NO" sz="1200" b="0" i="0" u="none" strike="noStrike">
                          <a:solidFill>
                            <a:srgbClr val="FFFFFF"/>
                          </a:solidFill>
                          <a:effectLst/>
                          <a:latin typeface="Calibri" panose="020F0502020204030204" pitchFamily="34" charset="0"/>
                        </a:rPr>
                        <a:t>Håndtere trussel mot slottet (området mål scores fra)</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ctr" fontAlgn="b"/>
                      <a:r>
                        <a:rPr lang="nb-NO" sz="1000" b="1"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4036590078"/>
                  </a:ext>
                </a:extLst>
              </a:tr>
              <a:tr h="194739">
                <a:tc>
                  <a:txBody>
                    <a:bodyPr/>
                    <a:lstStyle/>
                    <a:p>
                      <a:pPr algn="l" fontAlgn="b"/>
                      <a:r>
                        <a:rPr lang="nb-NO" sz="1200" b="0" i="0" u="none" strike="noStrike">
                          <a:solidFill>
                            <a:srgbClr val="000000"/>
                          </a:solidFill>
                          <a:effectLst/>
                          <a:latin typeface="Calibri" panose="020F0502020204030204" pitchFamily="34" charset="0"/>
                        </a:rPr>
                        <a:t>Mestre 1F aksjoner som nekter motstanderen tilgang til rom</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065158651"/>
                  </a:ext>
                </a:extLst>
              </a:tr>
              <a:tr h="194739">
                <a:tc>
                  <a:txBody>
                    <a:bodyPr/>
                    <a:lstStyle/>
                    <a:p>
                      <a:pPr algn="l" fontAlgn="b"/>
                      <a:r>
                        <a:rPr lang="nb-NO" sz="1200" b="0" i="0" u="none" strike="noStrike">
                          <a:solidFill>
                            <a:srgbClr val="000000"/>
                          </a:solidFill>
                          <a:effectLst/>
                          <a:latin typeface="Calibri" panose="020F0502020204030204" pitchFamily="34" charset="0"/>
                        </a:rPr>
                        <a:t>Unngå å lage frispark på egen 1/3 del</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765579237"/>
                  </a:ext>
                </a:extLst>
              </a:tr>
              <a:tr h="194739">
                <a:tc>
                  <a:txBody>
                    <a:bodyPr/>
                    <a:lstStyle/>
                    <a:p>
                      <a:pPr algn="l" fontAlgn="b"/>
                      <a:r>
                        <a:rPr lang="nb-NO" sz="1200" b="0" i="0" u="none" strike="noStrike">
                          <a:solidFill>
                            <a:srgbClr val="000000"/>
                          </a:solidFill>
                          <a:effectLst/>
                          <a:latin typeface="Calibri" panose="020F0502020204030204" pitchFamily="34" charset="0"/>
                        </a:rPr>
                        <a:t>Fremprovosere feil fra motstander (1F)</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448333196"/>
                  </a:ext>
                </a:extLst>
              </a:tr>
              <a:tr h="194739">
                <a:tc>
                  <a:txBody>
                    <a:bodyPr/>
                    <a:lstStyle/>
                    <a:p>
                      <a:pPr algn="l" fontAlgn="b"/>
                      <a:r>
                        <a:rPr lang="nb-NO" sz="1200" b="0" i="0" u="none" strike="noStrike">
                          <a:solidFill>
                            <a:srgbClr val="000000"/>
                          </a:solidFill>
                          <a:effectLst/>
                          <a:latin typeface="Calibri" panose="020F0502020204030204" pitchFamily="34" charset="0"/>
                        </a:rPr>
                        <a:t>Mestre 1F aksjoner som nekter/bremser motstanderens angrepsrytme</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109940781"/>
                  </a:ext>
                </a:extLst>
              </a:tr>
              <a:tr h="194739">
                <a:tc>
                  <a:txBody>
                    <a:bodyPr/>
                    <a:lstStyle/>
                    <a:p>
                      <a:pPr algn="l" fontAlgn="b"/>
                      <a:r>
                        <a:rPr lang="nb-NO" sz="1200" b="0" i="0" u="none" strike="noStrike">
                          <a:solidFill>
                            <a:srgbClr val="000000"/>
                          </a:solidFill>
                          <a:effectLst/>
                          <a:latin typeface="Calibri" panose="020F0502020204030204" pitchFamily="34" charset="0"/>
                        </a:rPr>
                        <a:t>Posisjonere og reposisjonere deg for å kontrollere farlig/prioritert rom, kontrollere spiller/trussel, kontroll på klima rundt ballfører</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807409032"/>
                  </a:ext>
                </a:extLst>
              </a:tr>
              <a:tr h="194739">
                <a:tc>
                  <a:txBody>
                    <a:bodyPr/>
                    <a:lstStyle/>
                    <a:p>
                      <a:pPr algn="l" fontAlgn="b"/>
                      <a:r>
                        <a:rPr lang="nb-NO" sz="1200" b="0" i="0" u="none" strike="noStrike">
                          <a:solidFill>
                            <a:srgbClr val="000000"/>
                          </a:solidFill>
                          <a:effectLst/>
                          <a:latin typeface="Calibri" panose="020F0502020204030204" pitchFamily="34" charset="0"/>
                        </a:rPr>
                        <a:t>Blokkere avslutninger fra posisjon utenfor `slottet` (området mål scores fra)</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846956185"/>
                  </a:ext>
                </a:extLst>
              </a:tr>
              <a:tr h="194739">
                <a:tc>
                  <a:txBody>
                    <a:bodyPr/>
                    <a:lstStyle/>
                    <a:p>
                      <a:pPr algn="l" fontAlgn="b"/>
                      <a:r>
                        <a:rPr lang="nb-NO" sz="1200" b="0" i="0" u="none" strike="noStrike">
                          <a:solidFill>
                            <a:srgbClr val="000000"/>
                          </a:solidFill>
                          <a:effectLst/>
                          <a:latin typeface="Calibri" panose="020F0502020204030204" pitchFamily="34" charset="0"/>
                        </a:rPr>
                        <a:t>Mestre 1F aksjoner ved løpsduell (feil side) med kroppskontakt</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946269218"/>
                  </a:ext>
                </a:extLst>
              </a:tr>
              <a:tr h="194739">
                <a:tc>
                  <a:txBody>
                    <a:bodyPr/>
                    <a:lstStyle/>
                    <a:p>
                      <a:pPr algn="l" fontAlgn="b"/>
                      <a:r>
                        <a:rPr lang="nb-NO" sz="1200" b="0" i="0" u="none" strike="noStrike">
                          <a:solidFill>
                            <a:srgbClr val="000000"/>
                          </a:solidFill>
                          <a:effectLst/>
                          <a:latin typeface="Calibri" panose="020F0502020204030204" pitchFamily="34" charset="0"/>
                        </a:rPr>
                        <a:t>Evne til å "plukke ut" sentrale spillpunkter hos motstanderen</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050841763"/>
                  </a:ext>
                </a:extLst>
              </a:tr>
              <a:tr h="194739">
                <a:tc>
                  <a:txBody>
                    <a:bodyPr/>
                    <a:lstStyle/>
                    <a:p>
                      <a:pPr algn="l" fontAlgn="b"/>
                      <a:r>
                        <a:rPr lang="nb-NO" sz="1200" b="0" i="0" u="none" strike="noStrike">
                          <a:solidFill>
                            <a:srgbClr val="000000"/>
                          </a:solidFill>
                          <a:effectLst/>
                          <a:latin typeface="Calibri" panose="020F0502020204030204" pitchFamily="34" charset="0"/>
                        </a:rPr>
                        <a:t>Evnen til å "marker ut" sentrale spillere på motstanderlaget</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109645453"/>
                  </a:ext>
                </a:extLst>
              </a:tr>
              <a:tr h="194739">
                <a:tc>
                  <a:txBody>
                    <a:bodyPr/>
                    <a:lstStyle/>
                    <a:p>
                      <a:pPr algn="l" fontAlgn="b"/>
                      <a:r>
                        <a:rPr lang="nb-NO" sz="1200" b="0" i="0" u="none" strike="noStrike">
                          <a:solidFill>
                            <a:srgbClr val="000000"/>
                          </a:solidFill>
                          <a:effectLst/>
                          <a:latin typeface="Calibri" panose="020F0502020204030204" pitchFamily="34" charset="0"/>
                        </a:rPr>
                        <a:t>Evne til å "bryte foran" når det forsøkes spilles inn i struktur</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948725835"/>
                  </a:ext>
                </a:extLst>
              </a:tr>
              <a:tr h="194739">
                <a:tc>
                  <a:txBody>
                    <a:bodyPr/>
                    <a:lstStyle/>
                    <a:p>
                      <a:pPr algn="l" fontAlgn="b"/>
                      <a:r>
                        <a:rPr lang="nb-NO" sz="1200" b="0" i="0" u="none" strike="noStrike">
                          <a:solidFill>
                            <a:srgbClr val="000000"/>
                          </a:solidFill>
                          <a:effectLst/>
                          <a:latin typeface="Calibri" panose="020F0502020204030204" pitchFamily="34" charset="0"/>
                        </a:rPr>
                        <a:t>Duellspill i luften</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140946026"/>
                  </a:ext>
                </a:extLst>
              </a:tr>
              <a:tr h="194739">
                <a:tc>
                  <a:txBody>
                    <a:bodyPr/>
                    <a:lstStyle/>
                    <a:p>
                      <a:pPr algn="l" fontAlgn="b"/>
                      <a:r>
                        <a:rPr lang="nb-NO" sz="1200" b="0" i="0" u="none" strike="noStrike">
                          <a:solidFill>
                            <a:srgbClr val="000000"/>
                          </a:solidFill>
                          <a:effectLst/>
                          <a:latin typeface="Calibri" panose="020F0502020204030204" pitchFamily="34" charset="0"/>
                        </a:rPr>
                        <a:t>Deellspill langs bakken</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036423926"/>
                  </a:ext>
                </a:extLst>
              </a:tr>
              <a:tr h="194739">
                <a:tc>
                  <a:txBody>
                    <a:bodyPr/>
                    <a:lstStyle/>
                    <a:p>
                      <a:pPr algn="l" fontAlgn="b"/>
                      <a:r>
                        <a:rPr lang="nb-NO" sz="1200" b="0" i="0" u="none" strike="noStrike">
                          <a:solidFill>
                            <a:srgbClr val="000000"/>
                          </a:solidFill>
                          <a:effectLst/>
                          <a:latin typeface="Calibri" panose="020F0502020204030204" pitchFamily="34" charset="0"/>
                        </a:rPr>
                        <a:t>Konstruktivt hodespill</a:t>
                      </a:r>
                    </a:p>
                  </a:txBody>
                  <a:tcPr marL="4090" marR="4090" marT="54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900" b="0" i="0" u="none" strike="noStrike">
                          <a:solidFill>
                            <a:srgbClr val="000000"/>
                          </a:solidFill>
                          <a:effectLst/>
                          <a:latin typeface="Calibri" panose="020F0502020204030204" pitchFamily="34" charset="0"/>
                        </a:rPr>
                        <a:t> </a:t>
                      </a:r>
                    </a:p>
                  </a:txBody>
                  <a:tcPr marL="4090" marR="4090" marT="54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547535711"/>
                  </a:ext>
                </a:extLst>
              </a:tr>
            </a:tbl>
          </a:graphicData>
        </a:graphic>
      </p:graphicFrame>
    </p:spTree>
    <p:extLst>
      <p:ext uri="{BB962C8B-B14F-4D97-AF65-F5344CB8AC3E}">
        <p14:creationId xmlns:p14="http://schemas.microsoft.com/office/powerpoint/2010/main" val="726070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txBox="1">
            <a:spLocks noGrp="1"/>
          </p:cNvSpPr>
          <p:nvPr>
            <p:ph type="title"/>
          </p:nvPr>
        </p:nvSpPr>
        <p:spPr>
          <a:xfrm>
            <a:off x="1" y="5"/>
            <a:ext cx="9143990" cy="1171849"/>
          </a:xfrm>
          <a:solidFill>
            <a:srgbClr val="000000"/>
          </a:solidFill>
        </p:spPr>
        <p:txBody>
          <a:bodyPr anchorCtr="1">
            <a:normAutofit/>
          </a:bodyPr>
          <a:lstStyle/>
          <a:p>
            <a:pPr lvl="0" algn="ctr"/>
            <a:r>
              <a:rPr lang="nb-NO" sz="2800" b="1" dirty="0">
                <a:solidFill>
                  <a:srgbClr val="FFFFFF"/>
                </a:solidFill>
              </a:rPr>
              <a:t>HOLDNINGER-VI FREMHEVER DET POSITIVE</a:t>
            </a:r>
            <a:br>
              <a:rPr lang="nb-NO" sz="2800" b="1" dirty="0">
                <a:solidFill>
                  <a:srgbClr val="FFFFFF"/>
                </a:solidFill>
              </a:rPr>
            </a:br>
            <a:endParaRPr lang="nb-NO" sz="2000" b="1" dirty="0">
              <a:solidFill>
                <a:srgbClr val="FFFFFF"/>
              </a:solidFill>
            </a:endParaRPr>
          </a:p>
        </p:txBody>
      </p:sp>
      <p:sp>
        <p:nvSpPr>
          <p:cNvPr id="4" name="TekstSylinder 5"/>
          <p:cNvSpPr txBox="1"/>
          <p:nvPr/>
        </p:nvSpPr>
        <p:spPr>
          <a:xfrm>
            <a:off x="5546327" y="5504158"/>
            <a:ext cx="4054315" cy="369332"/>
          </a:xfrm>
          <a:prstGeom prst="rect">
            <a:avLst/>
          </a:prstGeom>
          <a:noFill/>
          <a:ln cap="flat">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nb-NO" kern="0">
                <a:solidFill>
                  <a:srgbClr val="000000"/>
                </a:solidFill>
              </a:rPr>
              <a:t>Sign. Foresatte _____________________</a:t>
            </a:r>
          </a:p>
        </p:txBody>
      </p:sp>
      <p:sp>
        <p:nvSpPr>
          <p:cNvPr id="5" name="TekstSylinder 6"/>
          <p:cNvSpPr txBox="1"/>
          <p:nvPr/>
        </p:nvSpPr>
        <p:spPr>
          <a:xfrm>
            <a:off x="5546327" y="6214375"/>
            <a:ext cx="3030207" cy="646331"/>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kern="0">
                <a:solidFill>
                  <a:srgbClr val="000000"/>
                </a:solidFill>
              </a:rPr>
              <a:t>Sign. Spiller      _____________________</a:t>
            </a:r>
          </a:p>
        </p:txBody>
      </p:sp>
      <p:sp>
        <p:nvSpPr>
          <p:cNvPr id="7" name="TekstSylinder 6"/>
          <p:cNvSpPr txBox="1"/>
          <p:nvPr/>
        </p:nvSpPr>
        <p:spPr>
          <a:xfrm>
            <a:off x="5297560" y="5504162"/>
            <a:ext cx="3588023" cy="36933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b="1" kern="0">
                <a:solidFill>
                  <a:srgbClr val="000000"/>
                </a:solidFill>
              </a:rPr>
              <a:t>Signatur spiller/evt foresatte:</a:t>
            </a:r>
          </a:p>
        </p:txBody>
      </p:sp>
      <p:graphicFrame>
        <p:nvGraphicFramePr>
          <p:cNvPr id="6" name="Tabell 2"/>
          <p:cNvGraphicFramePr>
            <a:graphicFrameLocks noGrp="1"/>
          </p:cNvGraphicFramePr>
          <p:nvPr/>
        </p:nvGraphicFramePr>
        <p:xfrm>
          <a:off x="1" y="1171849"/>
          <a:ext cx="9143989" cy="6994959"/>
        </p:xfrm>
        <a:graphic>
          <a:graphicData uri="http://schemas.openxmlformats.org/drawingml/2006/table">
            <a:tbl>
              <a:tblPr firstRow="1" bandRow="1">
                <a:effectLst/>
                <a:tableStyleId>{073A0DAA-6AF3-43AB-8588-CEC1D06C72B9}</a:tableStyleId>
              </a:tblPr>
              <a:tblGrid>
                <a:gridCol w="785673">
                  <a:extLst>
                    <a:ext uri="{9D8B030D-6E8A-4147-A177-3AD203B41FA5}">
                      <a16:colId xmlns:a16="http://schemas.microsoft.com/office/drawing/2014/main" val="20000"/>
                    </a:ext>
                  </a:extLst>
                </a:gridCol>
                <a:gridCol w="4254620">
                  <a:extLst>
                    <a:ext uri="{9D8B030D-6E8A-4147-A177-3AD203B41FA5}">
                      <a16:colId xmlns:a16="http://schemas.microsoft.com/office/drawing/2014/main" val="20001"/>
                    </a:ext>
                  </a:extLst>
                </a:gridCol>
                <a:gridCol w="4103696">
                  <a:extLst>
                    <a:ext uri="{9D8B030D-6E8A-4147-A177-3AD203B41FA5}">
                      <a16:colId xmlns:a16="http://schemas.microsoft.com/office/drawing/2014/main" val="20002"/>
                    </a:ext>
                  </a:extLst>
                </a:gridCol>
              </a:tblGrid>
              <a:tr h="692584">
                <a:tc>
                  <a:txBody>
                    <a:bodyPr/>
                    <a:lstStyle/>
                    <a:p>
                      <a:pPr lvl="0"/>
                      <a:r>
                        <a:rPr lang="nb-NO" dirty="0"/>
                        <a:t>Alder</a:t>
                      </a:r>
                    </a:p>
                  </a:txBody>
                  <a:tcPr marL="68580" marR="68580">
                    <a:lnB w="12701" cap="flat" cmpd="sng" algn="ctr">
                      <a:solidFill>
                        <a:srgbClr val="000000"/>
                      </a:solidFill>
                      <a:prstDash val="solid"/>
                      <a:round/>
                      <a:headEnd type="none" w="med" len="med"/>
                      <a:tailEnd type="none" w="med" len="med"/>
                    </a:lnB>
                  </a:tcPr>
                </a:tc>
                <a:tc>
                  <a:txBody>
                    <a:bodyPr/>
                    <a:lstStyle/>
                    <a:p>
                      <a:pPr lvl="0"/>
                      <a:r>
                        <a:rPr lang="nb-NO" dirty="0"/>
                        <a:t>Spillere</a:t>
                      </a:r>
                    </a:p>
                  </a:txBody>
                  <a:tcPr marL="68580" marR="68580">
                    <a:lnB w="12701" cap="flat" cmpd="sng" algn="ctr">
                      <a:solidFill>
                        <a:srgbClr val="000000"/>
                      </a:solidFill>
                      <a:prstDash val="solid"/>
                      <a:round/>
                      <a:headEnd type="none" w="med" len="med"/>
                      <a:tailEnd type="none" w="med" len="med"/>
                    </a:lnB>
                  </a:tcPr>
                </a:tc>
                <a:tc>
                  <a:txBody>
                    <a:bodyPr/>
                    <a:lstStyle/>
                    <a:p>
                      <a:pPr lvl="0"/>
                      <a:r>
                        <a:rPr lang="nb-NO"/>
                        <a:t>Konsekvenser</a:t>
                      </a:r>
                    </a:p>
                  </a:txBody>
                  <a:tcPr marL="68580" marR="68580">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993556">
                <a:tc>
                  <a:txBody>
                    <a:bodyPr/>
                    <a:lstStyle/>
                    <a:p>
                      <a:pPr lvl="0" algn="ctr"/>
                      <a:endParaRPr lang="nb-NO" b="1" dirty="0"/>
                    </a:p>
                    <a:p>
                      <a:pPr lvl="0" algn="ctr"/>
                      <a:r>
                        <a:rPr lang="nb-NO" b="1" dirty="0"/>
                        <a:t>12-19 år</a:t>
                      </a:r>
                    </a:p>
                  </a:txBody>
                  <a:tcPr marL="68580" marR="68580"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marL="0" marR="0" lvl="0" indent="0" algn="l" defTabSz="914400" rtl="0" fontAlgn="auto" hangingPunct="1">
                        <a:lnSpc>
                          <a:spcPct val="100000"/>
                        </a:lnSpc>
                        <a:spcBef>
                          <a:spcPts val="0"/>
                        </a:spcBef>
                        <a:spcAft>
                          <a:spcPts val="0"/>
                        </a:spcAft>
                        <a:buSzPct val="100000"/>
                        <a:buFont typeface="Wingdings"/>
                        <a:buNone/>
                        <a:tabLst/>
                      </a:pPr>
                      <a:r>
                        <a:rPr lang="nb-NO" sz="1600" b="1" baseline="0" dirty="0">
                          <a:solidFill>
                            <a:schemeClr val="tx1"/>
                          </a:solidFill>
                        </a:rPr>
                        <a:t>Vi i Elverum Fotball hilser på de vi møter.</a:t>
                      </a:r>
                    </a:p>
                    <a:p>
                      <a:pPr marL="742950" marR="0" lvl="1" indent="-285750" algn="l" defTabSz="914400" rtl="0" fontAlgn="auto" hangingPunct="1">
                        <a:lnSpc>
                          <a:spcPct val="100000"/>
                        </a:lnSpc>
                        <a:spcBef>
                          <a:spcPts val="0"/>
                        </a:spcBef>
                        <a:spcAft>
                          <a:spcPts val="0"/>
                        </a:spcAft>
                        <a:buSzPct val="100000"/>
                        <a:buFont typeface="Wingdings"/>
                        <a:buChar char="q"/>
                        <a:tabLst/>
                      </a:pPr>
                      <a:r>
                        <a:rPr lang="nb-NO" sz="1600" baseline="0" dirty="0"/>
                        <a:t>Nulltoleranse for å slenge «dritt» til medspillere via melding, på nett eller trening. Vi aksepterer ikke negativt språk mellom spillerne. </a:t>
                      </a:r>
                    </a:p>
                    <a:p>
                      <a:pPr marL="742950" marR="0" lvl="1" indent="-285750" algn="l" defTabSz="914400" rtl="0" fontAlgn="auto" hangingPunct="1">
                        <a:lnSpc>
                          <a:spcPct val="100000"/>
                        </a:lnSpc>
                        <a:spcBef>
                          <a:spcPts val="0"/>
                        </a:spcBef>
                        <a:spcAft>
                          <a:spcPts val="0"/>
                        </a:spcAft>
                        <a:buSzPct val="100000"/>
                        <a:buFont typeface="Wingdings"/>
                        <a:buChar char="q"/>
                        <a:tabLst/>
                      </a:pPr>
                      <a:r>
                        <a:rPr lang="nb-NO" sz="1600" baseline="0" dirty="0"/>
                        <a:t>Respektere trenere ved å ha fokus på trening.</a:t>
                      </a:r>
                    </a:p>
                    <a:p>
                      <a:pPr marL="742950" marR="0" lvl="1" indent="-285750" algn="l" defTabSz="914400" rtl="0" fontAlgn="auto" hangingPunct="1">
                        <a:lnSpc>
                          <a:spcPct val="100000"/>
                        </a:lnSpc>
                        <a:spcBef>
                          <a:spcPts val="0"/>
                        </a:spcBef>
                        <a:spcAft>
                          <a:spcPts val="0"/>
                        </a:spcAft>
                        <a:buSzPct val="100000"/>
                        <a:buFont typeface="Wingdings"/>
                        <a:buChar char="q"/>
                        <a:tabLst/>
                      </a:pPr>
                      <a:r>
                        <a:rPr lang="nb-NO" sz="1600" baseline="0" dirty="0"/>
                        <a:t>Vi skal respektere dommere/trenere og motstandere ved å hilse på dem før og etter kamp.</a:t>
                      </a:r>
                    </a:p>
                    <a:p>
                      <a:pPr marL="742950" marR="0" lvl="1" indent="-285750" algn="l" defTabSz="914400" rtl="0" fontAlgn="auto" hangingPunct="1">
                        <a:lnSpc>
                          <a:spcPct val="100000"/>
                        </a:lnSpc>
                        <a:spcBef>
                          <a:spcPts val="0"/>
                        </a:spcBef>
                        <a:spcAft>
                          <a:spcPts val="0"/>
                        </a:spcAft>
                        <a:buSzPct val="100000"/>
                        <a:buFont typeface="Wingdings"/>
                        <a:buChar char="q"/>
                        <a:tabLst/>
                      </a:pPr>
                      <a:r>
                        <a:rPr kumimoji="0" lang="nb-NO" sz="1600" b="0" i="0" u="none" strike="noStrike" kern="1200" cap="none" spc="0" normalizeH="0" baseline="0" noProof="0" dirty="0">
                          <a:ln>
                            <a:noFill/>
                          </a:ln>
                          <a:solidFill>
                            <a:prstClr val="black"/>
                          </a:solidFill>
                          <a:effectLst/>
                          <a:uLnTx/>
                          <a:uFillTx/>
                          <a:latin typeface="+mn-lt"/>
                          <a:ea typeface="+mn-ea"/>
                          <a:cs typeface="+mn-cs"/>
                        </a:rPr>
                        <a:t>Være en lojal og positiv medspiller – oppbakking.</a:t>
                      </a:r>
                    </a:p>
                    <a:p>
                      <a:pPr marL="742950" marR="0" lvl="1" indent="-285750" algn="l" defTabSz="914400" rtl="0" fontAlgn="auto" hangingPunct="1">
                        <a:lnSpc>
                          <a:spcPct val="100000"/>
                        </a:lnSpc>
                        <a:spcBef>
                          <a:spcPts val="0"/>
                        </a:spcBef>
                        <a:spcAft>
                          <a:spcPts val="0"/>
                        </a:spcAft>
                        <a:buSzPct val="100000"/>
                        <a:buFont typeface="Wingdings"/>
                        <a:buChar char="q"/>
                        <a:tabLst/>
                      </a:pPr>
                      <a:endParaRPr lang="nb-NO" sz="1600" baseline="0" dirty="0"/>
                    </a:p>
                    <a:p>
                      <a:pPr marL="0" marR="0" lvl="0" indent="0" algn="l" defTabSz="914400" rtl="0" fontAlgn="auto" hangingPunct="1">
                        <a:lnSpc>
                          <a:spcPct val="100000"/>
                        </a:lnSpc>
                        <a:spcBef>
                          <a:spcPts val="0"/>
                        </a:spcBef>
                        <a:spcAft>
                          <a:spcPts val="0"/>
                        </a:spcAft>
                        <a:buSzPct val="100000"/>
                        <a:buFont typeface="Wingdings"/>
                        <a:buNone/>
                        <a:tabLst/>
                      </a:pPr>
                      <a:endParaRPr lang="nb-NO" sz="1600" dirty="0"/>
                    </a:p>
                    <a:p>
                      <a:pPr marL="0" marR="0" lvl="0" indent="0" algn="l" defTabSz="914400" rtl="0" fontAlgn="auto" hangingPunct="1">
                        <a:lnSpc>
                          <a:spcPct val="100000"/>
                        </a:lnSpc>
                        <a:spcBef>
                          <a:spcPts val="0"/>
                        </a:spcBef>
                        <a:spcAft>
                          <a:spcPts val="0"/>
                        </a:spcAft>
                        <a:buSzPct val="100000"/>
                        <a:buFont typeface="Wingdings"/>
                        <a:buNone/>
                        <a:tabLst/>
                      </a:pPr>
                      <a:r>
                        <a:rPr lang="nb-NO" sz="1600" dirty="0"/>
                        <a:t>Vise innsats</a:t>
                      </a:r>
                    </a:p>
                    <a:p>
                      <a:pPr marL="742950" marR="0" lvl="1" indent="-285750" algn="l" defTabSz="914400" rtl="0" fontAlgn="auto" hangingPunct="1">
                        <a:lnSpc>
                          <a:spcPct val="100000"/>
                        </a:lnSpc>
                        <a:spcBef>
                          <a:spcPts val="0"/>
                        </a:spcBef>
                        <a:spcAft>
                          <a:spcPts val="0"/>
                        </a:spcAft>
                        <a:buSzPct val="100000"/>
                        <a:buFont typeface="Wingdings"/>
                        <a:buChar char="q"/>
                        <a:tabLst/>
                      </a:pPr>
                      <a:r>
                        <a:rPr lang="nb-NO" sz="1600" dirty="0"/>
                        <a:t>Innsats gjennom oppmøte på trening.</a:t>
                      </a:r>
                    </a:p>
                    <a:p>
                      <a:pPr marL="742950" marR="0" lvl="1" indent="-285750" algn="l" defTabSz="914400" rtl="0" fontAlgn="auto" hangingPunct="1">
                        <a:lnSpc>
                          <a:spcPct val="100000"/>
                        </a:lnSpc>
                        <a:spcBef>
                          <a:spcPts val="0"/>
                        </a:spcBef>
                        <a:spcAft>
                          <a:spcPts val="0"/>
                        </a:spcAft>
                        <a:buSzPct val="100000"/>
                        <a:buFont typeface="Wingdings"/>
                        <a:buChar char="q"/>
                        <a:tabLst/>
                      </a:pPr>
                      <a:r>
                        <a:rPr lang="nb-NO" sz="1600" dirty="0"/>
                        <a:t>Gjøre ditt beste.</a:t>
                      </a:r>
                    </a:p>
                    <a:p>
                      <a:pPr marL="0" marR="0" lvl="0" indent="0" algn="l" defTabSz="914400" rtl="0" fontAlgn="auto" hangingPunct="1">
                        <a:lnSpc>
                          <a:spcPct val="100000"/>
                        </a:lnSpc>
                        <a:spcBef>
                          <a:spcPts val="0"/>
                        </a:spcBef>
                        <a:spcAft>
                          <a:spcPts val="0"/>
                        </a:spcAft>
                        <a:buSzPct val="100000"/>
                        <a:buFont typeface="Wingdings"/>
                        <a:buNone/>
                        <a:tabLst/>
                      </a:pPr>
                      <a:endParaRPr lang="nb-NO" sz="1600" baseline="0" dirty="0"/>
                    </a:p>
                    <a:p>
                      <a:pPr marL="0" lvl="0" indent="0">
                        <a:buSzPct val="100000"/>
                        <a:buFont typeface="Wingdings"/>
                        <a:buNone/>
                      </a:pPr>
                      <a:endParaRPr lang="nb-NO" sz="1600" dirty="0"/>
                    </a:p>
                    <a:p>
                      <a:pPr marL="0" lvl="0" indent="0">
                        <a:buSzPct val="100000"/>
                        <a:buFont typeface="Wingdings"/>
                        <a:buNone/>
                      </a:pPr>
                      <a:endParaRPr lang="nb-NO" sz="1600" dirty="0"/>
                    </a:p>
                    <a:p>
                      <a:pPr marL="0" lvl="0" indent="0">
                        <a:buSzPct val="100000"/>
                        <a:buFont typeface="Wingdings"/>
                        <a:buNone/>
                      </a:pPr>
                      <a:endParaRPr lang="nb-NO" sz="1600" dirty="0"/>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nb-NO"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Teamledere, lagledere og trenere har ansvaret for at dette fungerer i teamet.</a:t>
                      </a:r>
                      <a:endParaRPr kumimoji="0" lang="nb-NO"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lvl="0" indent="0">
                        <a:buNone/>
                      </a:pPr>
                      <a:endParaRPr lang="nb-NO" sz="1600" dirty="0"/>
                    </a:p>
                    <a:p>
                      <a:pPr marL="0" lvl="0" indent="0">
                        <a:buNone/>
                      </a:pPr>
                      <a:endParaRPr lang="nb-NO" sz="1600" dirty="0"/>
                    </a:p>
                    <a:p>
                      <a:pPr marL="0" lvl="0" indent="0">
                        <a:buNone/>
                      </a:pPr>
                      <a:endParaRPr lang="nb-NO" sz="1600" dirty="0"/>
                    </a:p>
                  </a:txBody>
                  <a:tcPr marL="68580" marR="6858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marL="285750" lvl="0" indent="-285750">
                        <a:buSzPct val="100000"/>
                        <a:buFont typeface="Wingdings"/>
                        <a:buChar char="q"/>
                      </a:pPr>
                      <a:r>
                        <a:rPr lang="nb-NO" sz="1600" b="1" baseline="0" dirty="0">
                          <a:solidFill>
                            <a:schemeClr val="tx1"/>
                          </a:solidFill>
                        </a:rPr>
                        <a:t>Vi skal alltid fremheve de som er flinke til å bidra positivt. Dette gjør vi oftest mulig i plenum, slik at andre hører det.</a:t>
                      </a:r>
                    </a:p>
                    <a:p>
                      <a:pPr marL="0" lvl="0" indent="0">
                        <a:buSzPct val="100000"/>
                        <a:buFont typeface="Wingdings"/>
                        <a:buNone/>
                      </a:pPr>
                      <a:endParaRPr lang="nb-NO" sz="1600" b="0" baseline="0" dirty="0">
                        <a:solidFill>
                          <a:schemeClr val="tx1"/>
                        </a:solidFill>
                      </a:endParaRPr>
                    </a:p>
                    <a:p>
                      <a:pPr marL="0" lvl="0" indent="0">
                        <a:buSzPct val="100000"/>
                        <a:buFont typeface="Wingdings"/>
                        <a:buNone/>
                      </a:pPr>
                      <a:endParaRPr lang="nb-NO" sz="1600" b="0" baseline="0" dirty="0">
                        <a:solidFill>
                          <a:schemeClr val="tx1"/>
                        </a:solidFill>
                      </a:endParaRPr>
                    </a:p>
                    <a:p>
                      <a:pPr marL="285750" lvl="0" indent="-285750">
                        <a:buSzPct val="100000"/>
                        <a:buFont typeface="Wingdings"/>
                        <a:buChar char="q"/>
                      </a:pPr>
                      <a:r>
                        <a:rPr lang="nb-NO" sz="1600" b="0" baseline="0" dirty="0">
                          <a:solidFill>
                            <a:schemeClr val="tx1"/>
                          </a:solidFill>
                        </a:rPr>
                        <a:t>Hvis en spiller er ufin mot medspillere eller andre skal vedkommende utelates fra neste kamp. Ny spiller får muligheten.</a:t>
                      </a:r>
                    </a:p>
                    <a:p>
                      <a:pPr marL="285750" lvl="0" indent="-285750">
                        <a:buSzPct val="100000"/>
                        <a:buFont typeface="Wingdings"/>
                        <a:buChar char="q"/>
                      </a:pPr>
                      <a:r>
                        <a:rPr lang="nb-NO" sz="1600" baseline="0" dirty="0"/>
                        <a:t>Spiller kan flyttes ned i treningsgruppe, Ny spiller får muligheten.</a:t>
                      </a:r>
                    </a:p>
                    <a:p>
                      <a:pPr marL="285750" lvl="0" indent="-285750">
                        <a:buSzPct val="100000"/>
                        <a:buFont typeface="Wingdings"/>
                        <a:buChar char="q"/>
                      </a:pPr>
                      <a:r>
                        <a:rPr lang="nb-NO" sz="1600" baseline="0" dirty="0"/>
                        <a:t>Settes på «benken» på trening/sendes hjem. Ny spiller får muligheten.</a:t>
                      </a:r>
                    </a:p>
                    <a:p>
                      <a:pPr marL="285750" lvl="0" indent="-285750">
                        <a:buSzPct val="100000"/>
                        <a:buFont typeface="Wingdings"/>
                        <a:buChar char="q"/>
                      </a:pPr>
                      <a:r>
                        <a:rPr lang="nb-NO" sz="1600" baseline="0" dirty="0"/>
                        <a:t>Samtaler med spiller/foreldre med trener i etterkant. Prøve å snu dette til noe positivt og se fremover.</a:t>
                      </a:r>
                    </a:p>
                    <a:p>
                      <a:pPr marL="0" lvl="0" indent="0">
                        <a:buSzPct val="100000"/>
                        <a:buFont typeface="Wingdings"/>
                        <a:buNone/>
                      </a:pPr>
                      <a:endParaRPr lang="nb-NO" sz="1600" baseline="0" dirty="0"/>
                    </a:p>
                    <a:p>
                      <a:pPr marL="285750" lvl="0" indent="-285750">
                        <a:buSzPct val="100000"/>
                        <a:buFont typeface="Wingdings"/>
                        <a:buChar char="q"/>
                      </a:pPr>
                      <a:r>
                        <a:rPr lang="nb-NO" sz="1600" baseline="0" dirty="0"/>
                        <a:t>Ytterste konsekvens for alle regelbrudd kan være «karantene» eller utestengelse fra klubb.</a:t>
                      </a:r>
                    </a:p>
                    <a:p>
                      <a:pPr marL="0" lvl="0" indent="0">
                        <a:buSzPct val="100000"/>
                        <a:buFont typeface="Wingdings"/>
                        <a:buNone/>
                      </a:pPr>
                      <a:endParaRPr lang="nb-NO" baseline="0" dirty="0"/>
                    </a:p>
                  </a:txBody>
                  <a:tcPr marL="68580" marR="6858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24131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94314"/>
            <a:ext cx="9144000" cy="957914"/>
          </a:xfrm>
          <a:prstGeom prst="rect">
            <a:avLst/>
          </a:prstGeom>
          <a:solidFill>
            <a:schemeClr val="tx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nb-NO" sz="2800" cap="all" dirty="0">
                <a:solidFill>
                  <a:prstClr val="white"/>
                </a:solidFill>
              </a:rPr>
              <a:t>Rollekrav-</a:t>
            </a:r>
            <a:r>
              <a:rPr lang="nb-NO" sz="2800" cap="all" dirty="0" err="1">
                <a:solidFill>
                  <a:prstClr val="white"/>
                </a:solidFill>
              </a:rPr>
              <a:t>midtbaneANKER</a:t>
            </a:r>
            <a:r>
              <a:rPr lang="nb-NO" sz="2800" cap="all" dirty="0">
                <a:solidFill>
                  <a:prstClr val="white"/>
                </a:solidFill>
              </a:rPr>
              <a:t> </a:t>
            </a:r>
          </a:p>
        </p:txBody>
      </p:sp>
      <p:graphicFrame>
        <p:nvGraphicFramePr>
          <p:cNvPr id="5" name="Tabell 4">
            <a:extLst>
              <a:ext uri="{FF2B5EF4-FFF2-40B4-BE49-F238E27FC236}">
                <a16:creationId xmlns:a16="http://schemas.microsoft.com/office/drawing/2014/main" id="{991CA090-1405-46A4-A7AF-9C14D53BAA9B}"/>
              </a:ext>
            </a:extLst>
          </p:cNvPr>
          <p:cNvGraphicFramePr>
            <a:graphicFrameLocks noGrp="1"/>
          </p:cNvGraphicFramePr>
          <p:nvPr/>
        </p:nvGraphicFramePr>
        <p:xfrm>
          <a:off x="0" y="681047"/>
          <a:ext cx="9144001" cy="6306992"/>
        </p:xfrm>
        <a:graphic>
          <a:graphicData uri="http://schemas.openxmlformats.org/drawingml/2006/table">
            <a:tbl>
              <a:tblPr/>
              <a:tblGrid>
                <a:gridCol w="8545451">
                  <a:extLst>
                    <a:ext uri="{9D8B030D-6E8A-4147-A177-3AD203B41FA5}">
                      <a16:colId xmlns:a16="http://schemas.microsoft.com/office/drawing/2014/main" val="2845311459"/>
                    </a:ext>
                  </a:extLst>
                </a:gridCol>
                <a:gridCol w="598550">
                  <a:extLst>
                    <a:ext uri="{9D8B030D-6E8A-4147-A177-3AD203B41FA5}">
                      <a16:colId xmlns:a16="http://schemas.microsoft.com/office/drawing/2014/main" val="2551387184"/>
                    </a:ext>
                  </a:extLst>
                </a:gridCol>
              </a:tblGrid>
              <a:tr h="468785">
                <a:tc>
                  <a:txBody>
                    <a:bodyPr/>
                    <a:lstStyle/>
                    <a:p>
                      <a:pPr algn="ctr" fontAlgn="b"/>
                      <a:r>
                        <a:rPr lang="nb-NO" sz="1600" b="1" i="0" u="none" strike="noStrike">
                          <a:solidFill>
                            <a:srgbClr val="FFFFFF"/>
                          </a:solidFill>
                          <a:effectLst/>
                          <a:latin typeface="Calibri" panose="020F0502020204030204" pitchFamily="34" charset="0"/>
                        </a:rPr>
                        <a:t>Utføre bearbeidende spill for å sette opp gode trusler mot slottet (området mål scores fra)</a:t>
                      </a:r>
                    </a:p>
                  </a:txBody>
                  <a:tcPr marL="4766" marR="4766" marT="6354"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766" marR="4766" marT="63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936336081"/>
                  </a:ext>
                </a:extLst>
              </a:tr>
              <a:tr h="348242">
                <a:tc>
                  <a:txBody>
                    <a:bodyPr/>
                    <a:lstStyle/>
                    <a:p>
                      <a:pPr algn="l" fontAlgn="b"/>
                      <a:r>
                        <a:rPr lang="nb-NO" sz="1600" b="0" i="0" u="none" strike="noStrike">
                          <a:solidFill>
                            <a:srgbClr val="000000"/>
                          </a:solidFill>
                          <a:effectLst/>
                          <a:latin typeface="Calibri" panose="020F0502020204030204" pitchFamily="34" charset="0"/>
                        </a:rPr>
                        <a:t>Høy treffprosent og ro i pasningsspillet i rom nært</a:t>
                      </a:r>
                    </a:p>
                  </a:txBody>
                  <a:tcPr marL="4766" marR="4766" marT="63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766" marR="4766" marT="63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013266857"/>
                  </a:ext>
                </a:extLst>
              </a:tr>
              <a:tr h="348242">
                <a:tc>
                  <a:txBody>
                    <a:bodyPr/>
                    <a:lstStyle/>
                    <a:p>
                      <a:pPr algn="l" fontAlgn="b"/>
                      <a:r>
                        <a:rPr lang="nb-NO" sz="1600" b="0" i="0" u="none" strike="noStrike">
                          <a:solidFill>
                            <a:srgbClr val="000000"/>
                          </a:solidFill>
                          <a:effectLst/>
                          <a:latin typeface="Calibri" panose="020F0502020204030204" pitchFamily="34" charset="0"/>
                        </a:rPr>
                        <a:t>Vurdere potensial opp mot risiko i framdriften i pasningsspillet</a:t>
                      </a:r>
                    </a:p>
                  </a:txBody>
                  <a:tcPr marL="4766" marR="4766" marT="63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766" marR="4766" marT="63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153948462"/>
                  </a:ext>
                </a:extLst>
              </a:tr>
              <a:tr h="348242">
                <a:tc>
                  <a:txBody>
                    <a:bodyPr/>
                    <a:lstStyle/>
                    <a:p>
                      <a:pPr algn="l" fontAlgn="b"/>
                      <a:r>
                        <a:rPr lang="nb-NO" sz="1600" b="0" i="0" u="none" strike="noStrike">
                          <a:solidFill>
                            <a:srgbClr val="000000"/>
                          </a:solidFill>
                          <a:effectLst/>
                          <a:latin typeface="Calibri" panose="020F0502020204030204" pitchFamily="34" charset="0"/>
                        </a:rPr>
                        <a:t>Unngå balltap på fot (Høy `ballretention`)</a:t>
                      </a:r>
                    </a:p>
                  </a:txBody>
                  <a:tcPr marL="4766" marR="4766" marT="63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766" marR="4766" marT="63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714423"/>
                  </a:ext>
                </a:extLst>
              </a:tr>
              <a:tr h="348242">
                <a:tc>
                  <a:txBody>
                    <a:bodyPr/>
                    <a:lstStyle/>
                    <a:p>
                      <a:pPr algn="l" fontAlgn="b"/>
                      <a:r>
                        <a:rPr lang="nb-NO" sz="1600" b="0" i="0" u="none" strike="noStrike">
                          <a:solidFill>
                            <a:srgbClr val="000000"/>
                          </a:solidFill>
                          <a:effectLst/>
                          <a:latin typeface="Calibri" panose="020F0502020204030204" pitchFamily="34" charset="0"/>
                        </a:rPr>
                        <a:t>Høy treffprosent og ro i pasningsspillet i rom fjernt (Kantene/back/spiss i rom)</a:t>
                      </a:r>
                    </a:p>
                  </a:txBody>
                  <a:tcPr marL="4766" marR="4766" marT="63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766" marR="4766" marT="63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652085467"/>
                  </a:ext>
                </a:extLst>
              </a:tr>
              <a:tr h="348242">
                <a:tc>
                  <a:txBody>
                    <a:bodyPr/>
                    <a:lstStyle/>
                    <a:p>
                      <a:pPr algn="l" fontAlgn="b"/>
                      <a:r>
                        <a:rPr lang="nb-NO" sz="1600" b="0" i="0" u="none" strike="noStrike">
                          <a:solidFill>
                            <a:srgbClr val="000000"/>
                          </a:solidFill>
                          <a:effectLst/>
                          <a:latin typeface="Calibri" panose="020F0502020204030204" pitchFamily="34" charset="0"/>
                        </a:rPr>
                        <a:t>Opprettholde korte avstander på ballsiden når angrepet går for støtte og </a:t>
                      </a:r>
                      <a:r>
                        <a:rPr lang="nb-NO" sz="1600" b="0" i="0" u="none" strike="noStrike" err="1">
                          <a:solidFill>
                            <a:srgbClr val="000000"/>
                          </a:solidFill>
                          <a:effectLst/>
                          <a:latin typeface="Calibri" panose="020F0502020204030204" pitchFamily="34" charset="0"/>
                        </a:rPr>
                        <a:t>evt</a:t>
                      </a:r>
                      <a:r>
                        <a:rPr lang="nb-NO" sz="1600" b="0" i="0" u="none" strike="noStrike">
                          <a:solidFill>
                            <a:srgbClr val="000000"/>
                          </a:solidFill>
                          <a:effectLst/>
                          <a:latin typeface="Calibri" panose="020F0502020204030204" pitchFamily="34" charset="0"/>
                        </a:rPr>
                        <a:t> god posisjon ved brudd</a:t>
                      </a:r>
                    </a:p>
                  </a:txBody>
                  <a:tcPr marL="4766" marR="4766" marT="63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766" marR="4766" marT="63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967637424"/>
                  </a:ext>
                </a:extLst>
              </a:tr>
              <a:tr h="348242">
                <a:tc>
                  <a:txBody>
                    <a:bodyPr/>
                    <a:lstStyle/>
                    <a:p>
                      <a:pPr algn="l" fontAlgn="b"/>
                      <a:r>
                        <a:rPr lang="nb-NO" sz="1600" b="0" i="0" u="none" strike="noStrike">
                          <a:solidFill>
                            <a:srgbClr val="000000"/>
                          </a:solidFill>
                          <a:effectLst/>
                          <a:latin typeface="Calibri" panose="020F0502020204030204" pitchFamily="34" charset="0"/>
                        </a:rPr>
                        <a:t>Erstatte møtende indreløpere/skifte posisjoner med indreløper med motsatte bevegeler</a:t>
                      </a:r>
                    </a:p>
                  </a:txBody>
                  <a:tcPr marL="4766" marR="4766" marT="63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766" marR="4766" marT="63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985161471"/>
                  </a:ext>
                </a:extLst>
              </a:tr>
              <a:tr h="348242">
                <a:tc>
                  <a:txBody>
                    <a:bodyPr/>
                    <a:lstStyle/>
                    <a:p>
                      <a:pPr algn="l" fontAlgn="b"/>
                      <a:r>
                        <a:rPr lang="nb-NO" sz="1600" b="0" i="0" u="none" strike="noStrike">
                          <a:solidFill>
                            <a:srgbClr val="000000"/>
                          </a:solidFill>
                          <a:effectLst/>
                          <a:latin typeface="Calibri" panose="020F0502020204030204" pitchFamily="34" charset="0"/>
                        </a:rPr>
                        <a:t>Se etter motsatte bevegelser og oppfatte og benytte 2. og 3.-bevegelser</a:t>
                      </a:r>
                    </a:p>
                  </a:txBody>
                  <a:tcPr marL="4766" marR="4766" marT="63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766" marR="4766" marT="63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558016419"/>
                  </a:ext>
                </a:extLst>
              </a:tr>
              <a:tr h="348242">
                <a:tc>
                  <a:txBody>
                    <a:bodyPr/>
                    <a:lstStyle/>
                    <a:p>
                      <a:pPr algn="l" fontAlgn="b"/>
                      <a:r>
                        <a:rPr lang="nb-NO" sz="1600" b="0" i="0" u="none" strike="noStrike">
                          <a:solidFill>
                            <a:srgbClr val="000000"/>
                          </a:solidFill>
                          <a:effectLst/>
                          <a:latin typeface="Calibri" panose="020F0502020204030204" pitchFamily="34" charset="0"/>
                        </a:rPr>
                        <a:t>Alltid spillbar i støtte ved angrep</a:t>
                      </a:r>
                    </a:p>
                  </a:txBody>
                  <a:tcPr marL="4766" marR="4766" marT="63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766" marR="4766" marT="63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85290975"/>
                  </a:ext>
                </a:extLst>
              </a:tr>
              <a:tr h="348242">
                <a:tc>
                  <a:txBody>
                    <a:bodyPr/>
                    <a:lstStyle/>
                    <a:p>
                      <a:pPr algn="l" fontAlgn="b"/>
                      <a:r>
                        <a:rPr lang="nb-NO" sz="1600" b="0" i="0" u="none" strike="noStrike">
                          <a:solidFill>
                            <a:srgbClr val="000000"/>
                          </a:solidFill>
                          <a:effectLst/>
                          <a:latin typeface="Calibri" panose="020F0502020204030204" pitchFamily="34" charset="0"/>
                        </a:rPr>
                        <a:t>Evnen til å gå på dype løp som bryter forsvarslinja til motstander</a:t>
                      </a:r>
                    </a:p>
                  </a:txBody>
                  <a:tcPr marL="4766" marR="4766" marT="63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766" marR="4766" marT="63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583181016"/>
                  </a:ext>
                </a:extLst>
              </a:tr>
              <a:tr h="348242">
                <a:tc>
                  <a:txBody>
                    <a:bodyPr/>
                    <a:lstStyle/>
                    <a:p>
                      <a:pPr algn="l" fontAlgn="b"/>
                      <a:r>
                        <a:rPr lang="nb-NO" sz="1600" b="0" i="0" u="none" strike="noStrike">
                          <a:solidFill>
                            <a:srgbClr val="000000"/>
                          </a:solidFill>
                          <a:effectLst/>
                          <a:latin typeface="Calibri" panose="020F0502020204030204" pitchFamily="34" charset="0"/>
                        </a:rPr>
                        <a:t>Sette opp kombinasjonsspill for gjennombrudd siste 3.-del</a:t>
                      </a:r>
                    </a:p>
                  </a:txBody>
                  <a:tcPr marL="4766" marR="4766" marT="63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766" marR="4766" marT="63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187519201"/>
                  </a:ext>
                </a:extLst>
              </a:tr>
              <a:tr h="348242">
                <a:tc>
                  <a:txBody>
                    <a:bodyPr/>
                    <a:lstStyle/>
                    <a:p>
                      <a:pPr algn="l" fontAlgn="b"/>
                      <a:endParaRPr lang="nb-NO" sz="1600" b="0" i="0" u="none" strike="noStrike">
                        <a:solidFill>
                          <a:srgbClr val="000000"/>
                        </a:solidFill>
                        <a:effectLst/>
                        <a:latin typeface="Calibri" panose="020F0502020204030204" pitchFamily="34" charset="0"/>
                      </a:endParaRPr>
                    </a:p>
                  </a:txBody>
                  <a:tcPr marL="4766" marR="4766" marT="63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766" marR="4766" marT="63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944743091"/>
                  </a:ext>
                </a:extLst>
              </a:tr>
              <a:tr h="468785">
                <a:tc>
                  <a:txBody>
                    <a:bodyPr/>
                    <a:lstStyle/>
                    <a:p>
                      <a:pPr algn="ctr" fontAlgn="b"/>
                      <a:r>
                        <a:rPr lang="nb-NO" sz="1600" b="1" i="0" u="none" strike="noStrike">
                          <a:solidFill>
                            <a:srgbClr val="FFFFFF"/>
                          </a:solidFill>
                          <a:effectLst/>
                          <a:latin typeface="Calibri" panose="020F0502020204030204" pitchFamily="34" charset="0"/>
                        </a:rPr>
                        <a:t>Sette opp trussel mot/i slottet (området mål scores fra) - Assist</a:t>
                      </a:r>
                    </a:p>
                  </a:txBody>
                  <a:tcPr marL="4766" marR="4766" marT="6354"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766" marR="4766" marT="63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772305859"/>
                  </a:ext>
                </a:extLst>
              </a:tr>
              <a:tr h="348242">
                <a:tc>
                  <a:txBody>
                    <a:bodyPr/>
                    <a:lstStyle/>
                    <a:p>
                      <a:pPr algn="l" fontAlgn="b"/>
                      <a:r>
                        <a:rPr lang="nb-NO" sz="1600" b="0" i="0" u="none" strike="noStrike">
                          <a:solidFill>
                            <a:srgbClr val="000000"/>
                          </a:solidFill>
                          <a:effectLst/>
                          <a:latin typeface="Calibri" panose="020F0502020204030204" pitchFamily="34" charset="0"/>
                        </a:rPr>
                        <a:t>Sette opp og inngå i kombinasjonsspill</a:t>
                      </a:r>
                    </a:p>
                  </a:txBody>
                  <a:tcPr marL="4766" marR="4766" marT="63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766" marR="4766" marT="63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361324054"/>
                  </a:ext>
                </a:extLst>
              </a:tr>
              <a:tr h="348242">
                <a:tc>
                  <a:txBody>
                    <a:bodyPr/>
                    <a:lstStyle/>
                    <a:p>
                      <a:pPr algn="l" fontAlgn="b"/>
                      <a:r>
                        <a:rPr lang="nb-NO" sz="1600" b="0" i="0" u="none" strike="noStrike">
                          <a:solidFill>
                            <a:srgbClr val="000000"/>
                          </a:solidFill>
                          <a:effectLst/>
                          <a:latin typeface="Calibri" panose="020F0502020204030204" pitchFamily="34" charset="0"/>
                        </a:rPr>
                        <a:t>Score mål og/eller tilrettelegge for scoring (assist) på offensive dødballer på siste 1/3 del av banen (assist/scoringsferdighet)</a:t>
                      </a:r>
                    </a:p>
                  </a:txBody>
                  <a:tcPr marL="4766" marR="4766" marT="63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766" marR="4766" marT="63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48145341"/>
                  </a:ext>
                </a:extLst>
              </a:tr>
              <a:tr h="348242">
                <a:tc>
                  <a:txBody>
                    <a:bodyPr/>
                    <a:lstStyle/>
                    <a:p>
                      <a:pPr algn="l" fontAlgn="b"/>
                      <a:r>
                        <a:rPr lang="nb-NO" sz="1600" b="0" i="0" u="none" strike="noStrike">
                          <a:solidFill>
                            <a:srgbClr val="000000"/>
                          </a:solidFill>
                          <a:effectLst/>
                          <a:latin typeface="Calibri" panose="020F0502020204030204" pitchFamily="34" charset="0"/>
                        </a:rPr>
                        <a:t>Forløse rom/spillere høyt i banen med ball</a:t>
                      </a:r>
                    </a:p>
                  </a:txBody>
                  <a:tcPr marL="4766" marR="4766" marT="63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766" marR="4766" marT="63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900246993"/>
                  </a:ext>
                </a:extLst>
              </a:tr>
              <a:tr h="348242">
                <a:tc>
                  <a:txBody>
                    <a:bodyPr/>
                    <a:lstStyle/>
                    <a:p>
                      <a:pPr algn="l" fontAlgn="b"/>
                      <a:r>
                        <a:rPr lang="nb-NO" sz="1600" b="0" i="0" u="none" strike="noStrike">
                          <a:solidFill>
                            <a:srgbClr val="000000"/>
                          </a:solidFill>
                          <a:effectLst/>
                          <a:latin typeface="Calibri" panose="020F0502020204030204" pitchFamily="34" charset="0"/>
                        </a:rPr>
                        <a:t>Oppfatte og utnytte bakrom hos motstander</a:t>
                      </a:r>
                    </a:p>
                  </a:txBody>
                  <a:tcPr marL="4766" marR="4766" marT="63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766" marR="4766" marT="63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548235"/>
                    </a:solidFill>
                  </a:tcPr>
                </a:tc>
                <a:extLst>
                  <a:ext uri="{0D108BD9-81ED-4DB2-BD59-A6C34878D82A}">
                    <a16:rowId xmlns:a16="http://schemas.microsoft.com/office/drawing/2014/main" val="3133283854"/>
                  </a:ext>
                </a:extLst>
              </a:tr>
            </a:tbl>
          </a:graphicData>
        </a:graphic>
      </p:graphicFrame>
    </p:spTree>
    <p:extLst>
      <p:ext uri="{BB962C8B-B14F-4D97-AF65-F5344CB8AC3E}">
        <p14:creationId xmlns:p14="http://schemas.microsoft.com/office/powerpoint/2010/main" val="2827202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8"/>
            <a:ext cx="9144000" cy="665293"/>
          </a:xfrm>
          <a:prstGeom prst="rect">
            <a:avLst/>
          </a:prstGeom>
          <a:solidFill>
            <a:schemeClr val="tx1"/>
          </a:solidFill>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3600" b="1" dirty="0">
              <a:solidFill>
                <a:prstClr val="white"/>
              </a:solidFill>
            </a:endParaRPr>
          </a:p>
          <a:p>
            <a:pPr algn="ctr">
              <a:defRPr/>
            </a:pPr>
            <a:r>
              <a:rPr lang="nb-NO" sz="4000" cap="all" dirty="0">
                <a:solidFill>
                  <a:prstClr val="white"/>
                </a:solidFill>
              </a:rPr>
              <a:t>Rollekrav-</a:t>
            </a:r>
            <a:r>
              <a:rPr lang="nb-NO" sz="4000" cap="all" dirty="0" err="1">
                <a:solidFill>
                  <a:prstClr val="white"/>
                </a:solidFill>
              </a:rPr>
              <a:t>midtbaneANKER</a:t>
            </a:r>
            <a:r>
              <a:rPr lang="nb-NO" sz="4000" cap="all" dirty="0">
                <a:solidFill>
                  <a:prstClr val="white"/>
                </a:solidFill>
              </a:rPr>
              <a:t> </a:t>
            </a:r>
          </a:p>
        </p:txBody>
      </p:sp>
      <p:graphicFrame>
        <p:nvGraphicFramePr>
          <p:cNvPr id="2" name="Tabell 1">
            <a:extLst>
              <a:ext uri="{FF2B5EF4-FFF2-40B4-BE49-F238E27FC236}">
                <a16:creationId xmlns:a16="http://schemas.microsoft.com/office/drawing/2014/main" id="{1AAC1228-6A05-4E6A-A3EB-CAC8A4109AEA}"/>
              </a:ext>
            </a:extLst>
          </p:cNvPr>
          <p:cNvGraphicFramePr>
            <a:graphicFrameLocks noGrp="1"/>
          </p:cNvGraphicFramePr>
          <p:nvPr/>
        </p:nvGraphicFramePr>
        <p:xfrm>
          <a:off x="2" y="681045"/>
          <a:ext cx="9144003" cy="7334876"/>
        </p:xfrm>
        <a:graphic>
          <a:graphicData uri="http://schemas.openxmlformats.org/drawingml/2006/table">
            <a:tbl>
              <a:tblPr/>
              <a:tblGrid>
                <a:gridCol w="276938">
                  <a:extLst>
                    <a:ext uri="{9D8B030D-6E8A-4147-A177-3AD203B41FA5}">
                      <a16:colId xmlns:a16="http://schemas.microsoft.com/office/drawing/2014/main" val="3640686319"/>
                    </a:ext>
                  </a:extLst>
                </a:gridCol>
                <a:gridCol w="7112282">
                  <a:extLst>
                    <a:ext uri="{9D8B030D-6E8A-4147-A177-3AD203B41FA5}">
                      <a16:colId xmlns:a16="http://schemas.microsoft.com/office/drawing/2014/main" val="2288395548"/>
                    </a:ext>
                  </a:extLst>
                </a:gridCol>
                <a:gridCol w="780464">
                  <a:extLst>
                    <a:ext uri="{9D8B030D-6E8A-4147-A177-3AD203B41FA5}">
                      <a16:colId xmlns:a16="http://schemas.microsoft.com/office/drawing/2014/main" val="1871037474"/>
                    </a:ext>
                  </a:extLst>
                </a:gridCol>
                <a:gridCol w="626888">
                  <a:extLst>
                    <a:ext uri="{9D8B030D-6E8A-4147-A177-3AD203B41FA5}">
                      <a16:colId xmlns:a16="http://schemas.microsoft.com/office/drawing/2014/main" val="3043877917"/>
                    </a:ext>
                  </a:extLst>
                </a:gridCol>
                <a:gridCol w="347431">
                  <a:extLst>
                    <a:ext uri="{9D8B030D-6E8A-4147-A177-3AD203B41FA5}">
                      <a16:colId xmlns:a16="http://schemas.microsoft.com/office/drawing/2014/main" val="938442705"/>
                    </a:ext>
                  </a:extLst>
                </a:gridCol>
              </a:tblGrid>
              <a:tr h="446462">
                <a:tc>
                  <a:txBody>
                    <a:bodyPr/>
                    <a:lstStyle/>
                    <a:p>
                      <a:pPr algn="ctr" fontAlgn="b"/>
                      <a:endParaRPr lang="nb-NO" sz="1400" b="0" i="0" u="none" strike="noStrike">
                        <a:solidFill>
                          <a:srgbClr val="000000"/>
                        </a:solidFill>
                        <a:effectLst/>
                        <a:latin typeface="Calibri" panose="020F0502020204030204" pitchFamily="34" charset="0"/>
                      </a:endParaRPr>
                    </a:p>
                  </a:txBody>
                  <a:tcPr marL="5255" marR="5255" marT="7007" marB="0" anchor="b">
                    <a:lnL>
                      <a:noFill/>
                    </a:lnL>
                    <a:lnR>
                      <a:noFill/>
                    </a:lnR>
                    <a:lnT>
                      <a:noFill/>
                    </a:lnT>
                    <a:lnB>
                      <a:noFill/>
                    </a:lnB>
                  </a:tcPr>
                </a:tc>
                <a:tc>
                  <a:txBody>
                    <a:bodyPr/>
                    <a:lstStyle/>
                    <a:p>
                      <a:pPr algn="l" fontAlgn="b"/>
                      <a:endParaRPr lang="nb-NO" sz="1400" b="0" i="0" u="none" strike="noStrike">
                        <a:solidFill>
                          <a:srgbClr val="000000"/>
                        </a:solidFill>
                        <a:effectLst/>
                        <a:latin typeface="Calibri" panose="020F0502020204030204" pitchFamily="34" charset="0"/>
                      </a:endParaRPr>
                    </a:p>
                  </a:txBody>
                  <a:tcPr marL="5255" marR="5255" marT="700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nb-NO" sz="1400" b="0" i="0" u="none" strike="noStrike">
                          <a:solidFill>
                            <a:srgbClr val="000000"/>
                          </a:solidFill>
                          <a:effectLst/>
                          <a:latin typeface="Calibri" panose="020F0502020204030204" pitchFamily="34" charset="0"/>
                        </a:rPr>
                        <a:t>Utøver</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nb-NO" sz="1400" b="0" i="0" u="none" strike="noStrike">
                          <a:solidFill>
                            <a:srgbClr val="000000"/>
                          </a:solidFill>
                          <a:effectLst/>
                          <a:latin typeface="Calibri" panose="020F0502020204030204" pitchFamily="34" charset="0"/>
                        </a:rPr>
                        <a:t>Trener/spillerutvikler</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4288340774"/>
                  </a:ext>
                </a:extLst>
              </a:tr>
              <a:tr h="238114">
                <a:tc>
                  <a:txBody>
                    <a:bodyPr/>
                    <a:lstStyle/>
                    <a:p>
                      <a:pPr algn="ctr" fontAlgn="b"/>
                      <a:r>
                        <a:rPr lang="nb-NO" sz="1400" b="0" i="0" u="none" strike="noStrike">
                          <a:solidFill>
                            <a:srgbClr val="000000"/>
                          </a:solidFill>
                          <a:effectLst/>
                          <a:latin typeface="Calibri" panose="020F0502020204030204" pitchFamily="34" charset="0"/>
                        </a:rPr>
                        <a:t>#</a:t>
                      </a:r>
                    </a:p>
                  </a:txBody>
                  <a:tcPr marL="5255" marR="5255" marT="700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 </a:t>
                      </a:r>
                    </a:p>
                  </a:txBody>
                  <a:tcPr marL="5255" marR="5255" marT="700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1-10</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1-10</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GAP</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1083095"/>
                  </a:ext>
                </a:extLst>
              </a:tr>
              <a:tr h="238114">
                <a:tc>
                  <a:txBody>
                    <a:bodyPr/>
                    <a:lstStyle/>
                    <a:p>
                      <a:pPr algn="ctr"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FFFFFF"/>
                          </a:solidFill>
                          <a:effectLst/>
                          <a:latin typeface="Calibri" panose="020F0502020204030204" pitchFamily="34" charset="0"/>
                        </a:rPr>
                        <a:t>Defensive rolleegenskaper</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4009"/>
                  </a:ext>
                </a:extLst>
              </a:tr>
              <a:tr h="238114">
                <a:tc>
                  <a:txBody>
                    <a:bodyPr/>
                    <a:lstStyle/>
                    <a:p>
                      <a:pPr algn="ctr" fontAlgn="b"/>
                      <a:r>
                        <a:rPr lang="nb-NO" sz="1400" b="0" i="0" u="none" strike="noStrike">
                          <a:solidFill>
                            <a:srgbClr val="000000"/>
                          </a:solidFill>
                          <a:effectLst/>
                          <a:latin typeface="Calibri" panose="020F0502020204030204" pitchFamily="34" charset="0"/>
                        </a:rPr>
                        <a:t>1</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har evnen til å posisjonere med godt som 2F for å bryte ut av ledd som 1F. (1/3-dels-regelen)</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8938849"/>
                  </a:ext>
                </a:extLst>
              </a:tr>
              <a:tr h="238114">
                <a:tc>
                  <a:txBody>
                    <a:bodyPr/>
                    <a:lstStyle/>
                    <a:p>
                      <a:pPr algn="ctr" fontAlgn="b"/>
                      <a:r>
                        <a:rPr lang="nb-NO" sz="1400" b="0" i="0" u="none" strike="noStrike">
                          <a:solidFill>
                            <a:srgbClr val="000000"/>
                          </a:solidFill>
                          <a:effectLst/>
                          <a:latin typeface="Calibri" panose="020F0502020204030204" pitchFamily="34" charset="0"/>
                        </a:rPr>
                        <a:t>2</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god ballvinner.</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6461446"/>
                  </a:ext>
                </a:extLst>
              </a:tr>
              <a:tr h="238114">
                <a:tc>
                  <a:txBody>
                    <a:bodyPr/>
                    <a:lstStyle/>
                    <a:p>
                      <a:pPr algn="ctr" fontAlgn="b"/>
                      <a:r>
                        <a:rPr lang="nb-NO" sz="1400" b="0" i="0" u="none" strike="noStrike">
                          <a:solidFill>
                            <a:srgbClr val="000000"/>
                          </a:solidFill>
                          <a:effectLst/>
                          <a:latin typeface="Calibri" panose="020F0502020204030204" pitchFamily="34" charset="0"/>
                        </a:rPr>
                        <a:t>3</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evner å vurdere individuelle pressøyeblikk.</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455255"/>
                  </a:ext>
                </a:extLst>
              </a:tr>
              <a:tr h="238114">
                <a:tc>
                  <a:txBody>
                    <a:bodyPr/>
                    <a:lstStyle/>
                    <a:p>
                      <a:pPr algn="ctr" fontAlgn="b"/>
                      <a:r>
                        <a:rPr lang="nb-NO" sz="1400" b="0" i="0" u="none" strike="noStrike">
                          <a:solidFill>
                            <a:srgbClr val="000000"/>
                          </a:solidFill>
                          <a:effectLst/>
                          <a:latin typeface="Calibri" panose="020F0502020204030204" pitchFamily="34" charset="0"/>
                        </a:rPr>
                        <a:t>4</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flink til å vurdere kollektive pressøyeblikk</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3090738"/>
                  </a:ext>
                </a:extLst>
              </a:tr>
              <a:tr h="238114">
                <a:tc>
                  <a:txBody>
                    <a:bodyPr/>
                    <a:lstStyle/>
                    <a:p>
                      <a:pPr algn="ctr" fontAlgn="b"/>
                      <a:r>
                        <a:rPr lang="nb-NO" sz="1400" b="0" i="0" u="none" strike="noStrike">
                          <a:solidFill>
                            <a:srgbClr val="000000"/>
                          </a:solidFill>
                          <a:effectLst/>
                          <a:latin typeface="Calibri" panose="020F0502020204030204" pitchFamily="34" charset="0"/>
                        </a:rPr>
                        <a:t>5</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raskt klarer å omstille meg fra angrep til forsvar.</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8662274"/>
                  </a:ext>
                </a:extLst>
              </a:tr>
              <a:tr h="238114">
                <a:tc>
                  <a:txBody>
                    <a:bodyPr/>
                    <a:lstStyle/>
                    <a:p>
                      <a:pPr algn="ctr" fontAlgn="b"/>
                      <a:r>
                        <a:rPr lang="nb-NO" sz="1400" b="0" i="0" u="none" strike="noStrike">
                          <a:solidFill>
                            <a:srgbClr val="000000"/>
                          </a:solidFill>
                          <a:effectLst/>
                          <a:latin typeface="Calibri" panose="020F0502020204030204" pitchFamily="34" charset="0"/>
                        </a:rPr>
                        <a:t>6</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flink til å «hente» spiller som 1F i defensivt brudd.</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6871676"/>
                  </a:ext>
                </a:extLst>
              </a:tr>
              <a:tr h="238114">
                <a:tc>
                  <a:txBody>
                    <a:bodyPr/>
                    <a:lstStyle/>
                    <a:p>
                      <a:pPr algn="ctr" fontAlgn="b"/>
                      <a:r>
                        <a:rPr lang="nb-NO" sz="1400" b="0" i="0" u="none" strike="noStrike">
                          <a:solidFill>
                            <a:srgbClr val="000000"/>
                          </a:solidFill>
                          <a:effectLst/>
                          <a:latin typeface="Calibri" panose="020F0502020204030204" pitchFamily="34" charset="0"/>
                        </a:rPr>
                        <a:t>7</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klarer å komme meg på rett side av ball som 2F eller 3F i et defensivt brudd.</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9150645"/>
                  </a:ext>
                </a:extLst>
              </a:tr>
              <a:tr h="238114">
                <a:tc>
                  <a:txBody>
                    <a:bodyPr/>
                    <a:lstStyle/>
                    <a:p>
                      <a:pPr algn="ctr" fontAlgn="b"/>
                      <a:r>
                        <a:rPr lang="nb-NO" sz="1400" b="0" i="0" u="none" strike="noStrike">
                          <a:solidFill>
                            <a:srgbClr val="000000"/>
                          </a:solidFill>
                          <a:effectLst/>
                          <a:latin typeface="Calibri" panose="020F0502020204030204" pitchFamily="34" charset="0"/>
                        </a:rPr>
                        <a:t>8</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flink til å holde avstander innad i leddet og vurdere avstanden mellom ledd.</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6690857"/>
                  </a:ext>
                </a:extLst>
              </a:tr>
              <a:tr h="238114">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nb-NO" sz="1400" b="0" i="0" u="none" strike="noStrike">
                          <a:solidFill>
                            <a:srgbClr val="FFFFFF"/>
                          </a:solidFill>
                          <a:effectLst/>
                          <a:latin typeface="Calibri" panose="020F0502020204030204" pitchFamily="34" charset="0"/>
                        </a:rPr>
                        <a:t>Offensive rolleegenskaper</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5207167"/>
                  </a:ext>
                </a:extLst>
              </a:tr>
              <a:tr h="238114">
                <a:tc>
                  <a:txBody>
                    <a:bodyPr/>
                    <a:lstStyle/>
                    <a:p>
                      <a:pPr algn="ctr" fontAlgn="b"/>
                      <a:r>
                        <a:rPr lang="nb-NO" sz="1400" b="0" i="0" u="none" strike="noStrike">
                          <a:solidFill>
                            <a:srgbClr val="000000"/>
                          </a:solidFill>
                          <a:effectLst/>
                          <a:latin typeface="Calibri" panose="020F0502020204030204" pitchFamily="34" charset="0"/>
                        </a:rPr>
                        <a:t>9</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god på å vurdere hvilke rom jeg skal utnytte for å skape ubalanse hos motstanderen, med ball. (1A)</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5641394"/>
                  </a:ext>
                </a:extLst>
              </a:tr>
              <a:tr h="238114">
                <a:tc>
                  <a:txBody>
                    <a:bodyPr/>
                    <a:lstStyle/>
                    <a:p>
                      <a:pPr algn="ctr" fontAlgn="b"/>
                      <a:r>
                        <a:rPr lang="nb-NO" sz="1400" b="0" i="0" u="none" strike="noStrike">
                          <a:solidFill>
                            <a:srgbClr val="000000"/>
                          </a:solidFill>
                          <a:effectLst/>
                          <a:latin typeface="Calibri" panose="020F0502020204030204" pitchFamily="34" charset="0"/>
                        </a:rPr>
                        <a:t>10</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god på å vurdere hvilke rom jeg skal utnytte for å skape ubalanse hos motstanderen uten ball. (2A og 3A)</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0021214"/>
                  </a:ext>
                </a:extLst>
              </a:tr>
              <a:tr h="238114">
                <a:tc>
                  <a:txBody>
                    <a:bodyPr/>
                    <a:lstStyle/>
                    <a:p>
                      <a:pPr algn="ctr" fontAlgn="b"/>
                      <a:r>
                        <a:rPr lang="nb-NO" sz="1400" b="0" i="0" u="none" strike="noStrike">
                          <a:solidFill>
                            <a:srgbClr val="000000"/>
                          </a:solidFill>
                          <a:effectLst/>
                          <a:latin typeface="Calibri" panose="020F0502020204030204" pitchFamily="34" charset="0"/>
                        </a:rPr>
                        <a:t>11</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har gode bevegelser i riktig rom, for å skape og inngå i kombinasjonsspill.</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7088882"/>
                  </a:ext>
                </a:extLst>
              </a:tr>
              <a:tr h="238114">
                <a:tc>
                  <a:txBody>
                    <a:bodyPr/>
                    <a:lstStyle/>
                    <a:p>
                      <a:pPr algn="ctr" fontAlgn="b"/>
                      <a:r>
                        <a:rPr lang="nb-NO" sz="1400" b="0" i="0" u="none" strike="noStrike">
                          <a:solidFill>
                            <a:srgbClr val="000000"/>
                          </a:solidFill>
                          <a:effectLst/>
                          <a:latin typeface="Calibri" panose="020F0502020204030204" pitchFamily="34" charset="0"/>
                        </a:rPr>
                        <a:t>12</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god til å vurdere rom og bevegelse for å skape gjennombrudd.</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9757909"/>
                  </a:ext>
                </a:extLst>
              </a:tr>
              <a:tr h="238114">
                <a:tc>
                  <a:txBody>
                    <a:bodyPr/>
                    <a:lstStyle/>
                    <a:p>
                      <a:pPr algn="ctr" fontAlgn="b"/>
                      <a:r>
                        <a:rPr lang="nb-NO" sz="1400" b="0" i="0" u="none" strike="noStrike">
                          <a:solidFill>
                            <a:srgbClr val="000000"/>
                          </a:solidFill>
                          <a:effectLst/>
                          <a:latin typeface="Calibri" panose="020F0502020204030204" pitchFamily="34" charset="0"/>
                        </a:rPr>
                        <a:t>13</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flink til å «time bevegelser». (Motsatte-, samtidige- og etterfølgende bevegelser)</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201235"/>
                  </a:ext>
                </a:extLst>
              </a:tr>
              <a:tr h="238114">
                <a:tc>
                  <a:txBody>
                    <a:bodyPr/>
                    <a:lstStyle/>
                    <a:p>
                      <a:pPr algn="ctr" fontAlgn="b"/>
                      <a:r>
                        <a:rPr lang="nb-NO" sz="1400" b="0" i="0" u="none" strike="noStrike">
                          <a:solidFill>
                            <a:srgbClr val="000000"/>
                          </a:solidFill>
                          <a:effectLst/>
                          <a:latin typeface="Calibri" panose="020F0502020204030204" pitchFamily="34" charset="0"/>
                        </a:rPr>
                        <a:t>14</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en «temposetter» og dikterer spillet.</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484207"/>
                  </a:ext>
                </a:extLst>
              </a:tr>
              <a:tr h="238114">
                <a:tc>
                  <a:txBody>
                    <a:bodyPr/>
                    <a:lstStyle/>
                    <a:p>
                      <a:pPr algn="ctr" fontAlgn="b"/>
                      <a:r>
                        <a:rPr lang="nb-NO" sz="1400" b="0" i="0" u="none" strike="noStrike">
                          <a:solidFill>
                            <a:srgbClr val="000000"/>
                          </a:solidFill>
                          <a:effectLst/>
                          <a:latin typeface="Calibri" panose="020F0502020204030204" pitchFamily="34" charset="0"/>
                        </a:rPr>
                        <a:t>15</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har god oversikt som 1A, og vet ofte hva jeg skal foreta meg før jeg får ballen.</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2730905"/>
                  </a:ext>
                </a:extLst>
              </a:tr>
              <a:tr h="238114">
                <a:tc>
                  <a:txBody>
                    <a:bodyPr/>
                    <a:lstStyle/>
                    <a:p>
                      <a:pPr algn="ctr" fontAlgn="b"/>
                      <a:r>
                        <a:rPr lang="nb-NO" sz="1400" b="0" i="0" u="none" strike="noStrike">
                          <a:solidFill>
                            <a:srgbClr val="000000"/>
                          </a:solidFill>
                          <a:effectLst/>
                          <a:latin typeface="Calibri" panose="020F0502020204030204" pitchFamily="34" charset="0"/>
                        </a:rPr>
                        <a:t>16</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har god oversikt som 2A og 3A, og vet ofte hva som kommer til å skje, før det skjer.</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4307357"/>
                  </a:ext>
                </a:extLst>
              </a:tr>
              <a:tr h="238114">
                <a:tc>
                  <a:txBody>
                    <a:bodyPr/>
                    <a:lstStyle/>
                    <a:p>
                      <a:pPr algn="ctr" fontAlgn="b"/>
                      <a:r>
                        <a:rPr lang="nb-NO" sz="1400" b="0" i="0" u="none" strike="noStrike">
                          <a:solidFill>
                            <a:srgbClr val="000000"/>
                          </a:solidFill>
                          <a:effectLst/>
                          <a:latin typeface="Calibri" panose="020F0502020204030204" pitchFamily="34" charset="0"/>
                        </a:rPr>
                        <a:t>17</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flink til å kjøre gjennombrudd i lengderetning, når det er hensiktsmessig.</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7492329"/>
                  </a:ext>
                </a:extLst>
              </a:tr>
              <a:tr h="238114">
                <a:tc>
                  <a:txBody>
                    <a:bodyPr/>
                    <a:lstStyle/>
                    <a:p>
                      <a:pPr algn="ctr" fontAlgn="b"/>
                      <a:r>
                        <a:rPr lang="nb-NO" sz="1400" b="0" i="0" u="none" strike="noStrike">
                          <a:solidFill>
                            <a:srgbClr val="000000"/>
                          </a:solidFill>
                          <a:effectLst/>
                          <a:latin typeface="Calibri" panose="020F0502020204030204" pitchFamily="34" charset="0"/>
                        </a:rPr>
                        <a:t>18</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ofte skaper målsjanser ved å inngå i kombinasjonsspill.</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7313666"/>
                  </a:ext>
                </a:extLst>
              </a:tr>
              <a:tr h="238114">
                <a:tc>
                  <a:txBody>
                    <a:bodyPr/>
                    <a:lstStyle/>
                    <a:p>
                      <a:pPr algn="ctr" fontAlgn="b"/>
                      <a:r>
                        <a:rPr lang="nb-NO" sz="1400" b="0" i="0" u="none" strike="noStrike">
                          <a:solidFill>
                            <a:srgbClr val="000000"/>
                          </a:solidFill>
                          <a:effectLst/>
                          <a:latin typeface="Calibri" panose="020F0502020204030204" pitchFamily="34" charset="0"/>
                        </a:rPr>
                        <a:t>19</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flink til å komme meg i scoringsposisjon.</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8261787"/>
                  </a:ext>
                </a:extLst>
              </a:tr>
              <a:tr h="238114">
                <a:tc>
                  <a:txBody>
                    <a:bodyPr/>
                    <a:lstStyle/>
                    <a:p>
                      <a:pPr algn="ctr" fontAlgn="b"/>
                      <a:r>
                        <a:rPr lang="nb-NO" sz="1400" b="0" i="0" u="none" strike="noStrike">
                          <a:solidFill>
                            <a:srgbClr val="000000"/>
                          </a:solidFill>
                          <a:effectLst/>
                          <a:latin typeface="Calibri" panose="020F0502020204030204" pitchFamily="34" charset="0"/>
                        </a:rPr>
                        <a:t>20</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har et godt avslutningsrepertoar.</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8823757"/>
                  </a:ext>
                </a:extLst>
              </a:tr>
              <a:tr h="238114">
                <a:tc>
                  <a:txBody>
                    <a:bodyPr/>
                    <a:lstStyle/>
                    <a:p>
                      <a:pPr algn="ctr" fontAlgn="b"/>
                      <a:r>
                        <a:rPr lang="nb-NO" sz="1400" b="0" i="0" u="none" strike="noStrike">
                          <a:solidFill>
                            <a:srgbClr val="000000"/>
                          </a:solidFill>
                          <a:effectLst/>
                          <a:latin typeface="Calibri" panose="020F0502020204030204" pitchFamily="34" charset="0"/>
                        </a:rPr>
                        <a:t>21</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med et godt driblerepertoar.</a:t>
                      </a:r>
                    </a:p>
                  </a:txBody>
                  <a:tcPr marL="5255" marR="5255" marT="70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255" marR="5255" marT="7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3103703"/>
                  </a:ext>
                </a:extLst>
              </a:tr>
            </a:tbl>
          </a:graphicData>
        </a:graphic>
      </p:graphicFrame>
    </p:spTree>
    <p:extLst>
      <p:ext uri="{BB962C8B-B14F-4D97-AF65-F5344CB8AC3E}">
        <p14:creationId xmlns:p14="http://schemas.microsoft.com/office/powerpoint/2010/main" val="27015365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0" y="1"/>
            <a:ext cx="7886700" cy="694944"/>
          </a:xfrm>
        </p:spPr>
        <p:txBody>
          <a:bodyPr>
            <a:normAutofit/>
          </a:bodyPr>
          <a:lstStyle/>
          <a:p>
            <a:pPr algn="ctr"/>
            <a:r>
              <a:rPr lang="nb-NO" sz="2800" cap="all" dirty="0"/>
              <a:t>ROLLEKRAV</a:t>
            </a:r>
            <a:r>
              <a:rPr lang="nb-NO" sz="2800" cap="all" dirty="0">
                <a:solidFill>
                  <a:prstClr val="black"/>
                </a:solidFill>
              </a:rPr>
              <a:t>-INDRELØPER</a:t>
            </a:r>
            <a:endParaRPr lang="nb-NO" sz="2800" cap="all" dirty="0"/>
          </a:p>
        </p:txBody>
      </p:sp>
      <p:sp>
        <p:nvSpPr>
          <p:cNvPr id="3" name="Plassholder for innhold 2"/>
          <p:cNvSpPr>
            <a:spLocks noGrp="1"/>
          </p:cNvSpPr>
          <p:nvPr>
            <p:ph sz="half" idx="1"/>
          </p:nvPr>
        </p:nvSpPr>
        <p:spPr>
          <a:xfrm>
            <a:off x="0" y="746634"/>
            <a:ext cx="5257800" cy="6111366"/>
          </a:xfrm>
        </p:spPr>
        <p:txBody>
          <a:bodyPr>
            <a:normAutofit fontScale="47500" lnSpcReduction="20000"/>
          </a:bodyPr>
          <a:lstStyle/>
          <a:p>
            <a:pPr marL="0" indent="0">
              <a:buNone/>
            </a:pPr>
            <a:r>
              <a:rPr lang="nb-NO" sz="2100" b="1"/>
              <a:t>Indreløperen er ekspert på å finne det ledige rommet og gjøre seg spillbar. Spilleren er god til å finne rom bak motstanderens forsvarslinjer. Indreløperen har et fint driv med ballen og kom flink til å ta med ballen inn i farlige rom. Spilleren er flink til å søke målsituasjoner, og orker/evner å være en boks til boks spiller. Defensivt skal indreløperen  ødelegge motstanders forsøk på spill. Spilleren er god til å lese pressøyeblikk. Indreløperen en svært viktig press og sikringsspiller. </a:t>
            </a:r>
          </a:p>
          <a:p>
            <a:pPr marL="0" indent="0">
              <a:buNone/>
            </a:pPr>
            <a:r>
              <a:rPr lang="nb-NO" sz="2100" b="1"/>
              <a:t>Etablert angrep</a:t>
            </a:r>
          </a:p>
          <a:p>
            <a:pPr marL="0" fontAlgn="b">
              <a:spcBef>
                <a:spcPts val="0"/>
              </a:spcBef>
            </a:pPr>
            <a:r>
              <a:rPr lang="nb-NO" sz="1900">
                <a:latin typeface="Calibri" panose="020F0502020204030204" pitchFamily="34" charset="0"/>
                <a:ea typeface="Calibri" panose="020F0502020204030204" pitchFamily="34" charset="0"/>
                <a:cs typeface="Times New Roman" panose="02020603050405020304" pitchFamily="18" charset="0"/>
              </a:rPr>
              <a:t>Smalt når ball er bredt og bredt når ball er sentralt  Med rom foran seg og med kroppsstilling som tillater erobring av offensive rom. Drive mot motstanders forsvar når rettvendt med ball i mellomrom.</a:t>
            </a:r>
            <a:endParaRPr lang="nb-NO" sz="1900">
              <a:solidFill>
                <a:srgbClr val="000000"/>
              </a:solidFill>
              <a:latin typeface="Calibri" panose="020F0502020204030204" pitchFamily="34" charset="0"/>
            </a:endParaRPr>
          </a:p>
          <a:p>
            <a:pPr marL="0" fontAlgn="b">
              <a:spcBef>
                <a:spcPts val="0"/>
              </a:spcBef>
            </a:pPr>
            <a:r>
              <a:rPr lang="nb-NO" sz="2100">
                <a:solidFill>
                  <a:srgbClr val="000000"/>
                </a:solidFill>
                <a:latin typeface="Calibri" panose="020F0502020204030204" pitchFamily="34" charset="0"/>
              </a:rPr>
              <a:t>Høy treffprosent i pasningsspillet og gode pasningsvalg.</a:t>
            </a:r>
            <a:endParaRPr lang="nb-NO" sz="2100">
              <a:latin typeface="Arial" panose="020B0604020202020204" pitchFamily="34" charset="0"/>
            </a:endParaRPr>
          </a:p>
          <a:p>
            <a:pPr marL="0" fontAlgn="b">
              <a:spcBef>
                <a:spcPts val="0"/>
              </a:spcBef>
            </a:pPr>
            <a:r>
              <a:rPr lang="nb-NO" sz="2100">
                <a:solidFill>
                  <a:srgbClr val="000000"/>
                </a:solidFill>
                <a:latin typeface="Calibri" panose="020F0502020204030204" pitchFamily="34" charset="0"/>
              </a:rPr>
              <a:t>Finne det ledige bakrommet eller mellomrommet, når vi har kommet forbi presseledd. </a:t>
            </a:r>
          </a:p>
          <a:p>
            <a:pPr marL="0" fontAlgn="b">
              <a:spcBef>
                <a:spcPts val="0"/>
              </a:spcBef>
            </a:pPr>
            <a:r>
              <a:rPr lang="nb-NO" sz="2100">
                <a:solidFill>
                  <a:srgbClr val="000000"/>
                </a:solidFill>
                <a:latin typeface="Calibri" panose="020F0502020204030204" pitchFamily="34" charset="0"/>
              </a:rPr>
              <a:t>Evne å skape målsituasjoner i siste 3. del av banen. </a:t>
            </a:r>
            <a:endParaRPr lang="nb-NO" sz="2100">
              <a:latin typeface="Arial" panose="020B0604020202020204" pitchFamily="34" charset="0"/>
            </a:endParaRPr>
          </a:p>
          <a:p>
            <a:pPr marL="0" fontAlgn="b">
              <a:spcBef>
                <a:spcPts val="0"/>
              </a:spcBef>
            </a:pPr>
            <a:r>
              <a:rPr lang="nb-NO" sz="2100">
                <a:solidFill>
                  <a:srgbClr val="000000"/>
                </a:solidFill>
                <a:latin typeface="Calibri" panose="020F0502020204030204" pitchFamily="34" charset="0"/>
              </a:rPr>
              <a:t>Kvalitet på visuelle søk. Se bakrom først, så mellomrom. </a:t>
            </a:r>
          </a:p>
          <a:p>
            <a:pPr marL="0" fontAlgn="b">
              <a:spcBef>
                <a:spcPts val="0"/>
              </a:spcBef>
            </a:pPr>
            <a:r>
              <a:rPr lang="nb-NO" sz="2100">
                <a:solidFill>
                  <a:srgbClr val="000000"/>
                </a:solidFill>
                <a:latin typeface="Calibri" panose="020F0502020204030204" pitchFamily="34" charset="0"/>
              </a:rPr>
              <a:t>True rommet mellom stopper og back i siste 3. del når bred spiller har ballen høyt i banen.</a:t>
            </a:r>
            <a:endParaRPr lang="nb-NO" sz="2100">
              <a:latin typeface="Arial" panose="020B0604020202020204" pitchFamily="34" charset="0"/>
            </a:endParaRPr>
          </a:p>
          <a:p>
            <a:pPr marL="0" lvl="0" fontAlgn="b">
              <a:spcBef>
                <a:spcPts val="0"/>
              </a:spcBef>
            </a:pPr>
            <a:r>
              <a:rPr lang="nb-NO" sz="2100">
                <a:solidFill>
                  <a:srgbClr val="000000"/>
                </a:solidFill>
                <a:latin typeface="Calibri" panose="020F0502020204030204" pitchFamily="34" charset="0"/>
              </a:rPr>
              <a:t>Timing på bevegelser. Motsatte og etterfølgende bevegelser med spiss og kanter i siste 3. del.</a:t>
            </a:r>
          </a:p>
          <a:p>
            <a:pPr marL="0" fontAlgn="b">
              <a:spcBef>
                <a:spcPts val="0"/>
              </a:spcBef>
            </a:pPr>
            <a:r>
              <a:rPr lang="nb-NO" sz="2100">
                <a:solidFill>
                  <a:srgbClr val="000000"/>
                </a:solidFill>
                <a:latin typeface="Calibri" panose="020F0502020204030204" pitchFamily="34" charset="0"/>
              </a:rPr>
              <a:t>Omsette avslutningsmuligheter til scoring ved stort og lite bakrom.</a:t>
            </a:r>
          </a:p>
          <a:p>
            <a:pPr marL="0" fontAlgn="b">
              <a:spcBef>
                <a:spcPts val="0"/>
              </a:spcBef>
            </a:pPr>
            <a:r>
              <a:rPr lang="nb-NO" sz="2100">
                <a:solidFill>
                  <a:srgbClr val="000000"/>
                </a:solidFill>
                <a:latin typeface="Calibri" panose="020F0502020204030204" pitchFamily="34" charset="0"/>
              </a:rPr>
              <a:t>Være tilgjengelig mellom motstanders spiss(er) og midtbane, når spiller i bakre leddet har ballen og ikke har kommet seg forbi første presseledd. </a:t>
            </a:r>
          </a:p>
          <a:p>
            <a:pPr lvl="0" fontAlgn="b">
              <a:spcBef>
                <a:spcPts val="0"/>
              </a:spcBef>
            </a:pPr>
            <a:r>
              <a:rPr lang="nb-NO" sz="2400">
                <a:solidFill>
                  <a:srgbClr val="000000"/>
                </a:solidFill>
              </a:rPr>
              <a:t>Være i beredskap og vinne 2. baller.</a:t>
            </a:r>
            <a:endParaRPr lang="nb-NO" sz="2100">
              <a:latin typeface="Arial" panose="020B0604020202020204" pitchFamily="34" charset="0"/>
            </a:endParaRPr>
          </a:p>
          <a:p>
            <a:pPr marL="0" indent="0">
              <a:buNone/>
            </a:pPr>
            <a:r>
              <a:rPr lang="nb-NO" sz="2100" b="1"/>
              <a:t>Etablert forsvar</a:t>
            </a:r>
          </a:p>
          <a:p>
            <a:pPr marL="0" fontAlgn="b">
              <a:spcBef>
                <a:spcPts val="0"/>
              </a:spcBef>
            </a:pPr>
            <a:r>
              <a:rPr lang="nb-NO" sz="2100">
                <a:solidFill>
                  <a:srgbClr val="000000"/>
                </a:solidFill>
                <a:latin typeface="Calibri" panose="020F0502020204030204" pitchFamily="34" charset="0"/>
              </a:rPr>
              <a:t>Nekter motstanderen tilgang til rom og bryter motstander sin angrepsrytme.</a:t>
            </a:r>
            <a:endParaRPr lang="nb-NO" sz="2100">
              <a:latin typeface="Arial" panose="020B0604020202020204" pitchFamily="34" charset="0"/>
            </a:endParaRPr>
          </a:p>
          <a:p>
            <a:pPr marL="0" fontAlgn="b">
              <a:spcBef>
                <a:spcPts val="0"/>
              </a:spcBef>
            </a:pPr>
            <a:r>
              <a:rPr lang="nb-NO" sz="2100">
                <a:solidFill>
                  <a:srgbClr val="000000"/>
                </a:solidFill>
                <a:latin typeface="Calibri" panose="020F0502020204030204" pitchFamily="34" charset="0"/>
              </a:rPr>
              <a:t>Fremprovosere feil fra motstander.</a:t>
            </a:r>
          </a:p>
          <a:p>
            <a:pPr marL="0" fontAlgn="b">
              <a:spcBef>
                <a:spcPts val="0"/>
              </a:spcBef>
            </a:pPr>
            <a:r>
              <a:rPr lang="nb-NO" sz="2100">
                <a:solidFill>
                  <a:srgbClr val="000000"/>
                </a:solidFill>
                <a:latin typeface="Calibri" panose="020F0502020204030204" pitchFamily="34" charset="0"/>
              </a:rPr>
              <a:t>Sikre egen back i press  og motsatt indreløper komme inn i boksen mellom stopperne i </a:t>
            </a:r>
            <a:r>
              <a:rPr lang="nb-NO" sz="2100" err="1">
                <a:solidFill>
                  <a:srgbClr val="000000"/>
                </a:solidFill>
                <a:latin typeface="Calibri" panose="020F0502020204030204" pitchFamily="34" charset="0"/>
              </a:rPr>
              <a:t>innleggsituasjoner</a:t>
            </a:r>
            <a:r>
              <a:rPr lang="nb-NO" sz="2100">
                <a:solidFill>
                  <a:srgbClr val="000000"/>
                </a:solidFill>
                <a:latin typeface="Calibri" panose="020F0502020204030204" pitchFamily="34" charset="0"/>
              </a:rPr>
              <a:t>. </a:t>
            </a:r>
          </a:p>
          <a:p>
            <a:pPr marL="0" fontAlgn="b">
              <a:spcBef>
                <a:spcPts val="0"/>
              </a:spcBef>
            </a:pPr>
            <a:r>
              <a:rPr lang="nb-NO" sz="2100">
                <a:solidFill>
                  <a:srgbClr val="000000"/>
                </a:solidFill>
                <a:latin typeface="Calibri" panose="020F0502020204030204" pitchFamily="34" charset="0"/>
              </a:rPr>
              <a:t>Kunne pressøyeblikkene og utgangsposisjonene.</a:t>
            </a:r>
          </a:p>
          <a:p>
            <a:pPr marL="0" fontAlgn="b">
              <a:spcBef>
                <a:spcPts val="0"/>
              </a:spcBef>
            </a:pPr>
            <a:r>
              <a:rPr lang="nb-NO" sz="2100">
                <a:solidFill>
                  <a:srgbClr val="000000"/>
                </a:solidFill>
                <a:latin typeface="Calibri" panose="020F0502020204030204" pitchFamily="34" charset="0"/>
              </a:rPr>
              <a:t>Bidra til at det er korte avstander mellom spillerne i midtbaneleddet. </a:t>
            </a:r>
          </a:p>
          <a:p>
            <a:pPr marL="0" fontAlgn="b">
              <a:spcBef>
                <a:spcPts val="0"/>
              </a:spcBef>
            </a:pPr>
            <a:r>
              <a:rPr lang="nb-NO" sz="2100">
                <a:solidFill>
                  <a:srgbClr val="000000"/>
                </a:solidFill>
                <a:latin typeface="Calibri" panose="020F0502020204030204" pitchFamily="34" charset="0"/>
              </a:rPr>
              <a:t>Plukke ut mann i sone i høyt press, når frontleddet har satt inn pressøyeblikk.</a:t>
            </a:r>
          </a:p>
          <a:p>
            <a:pPr lvl="0" fontAlgn="b">
              <a:spcBef>
                <a:spcPts val="0"/>
              </a:spcBef>
            </a:pPr>
            <a:r>
              <a:rPr lang="nb-NO" sz="2400">
                <a:solidFill>
                  <a:srgbClr val="000000"/>
                </a:solidFill>
              </a:rPr>
              <a:t>Være i beredskap og vinne 2. baller.</a:t>
            </a:r>
            <a:endParaRPr lang="nb-NO" sz="2100"/>
          </a:p>
          <a:p>
            <a:pPr marL="0" indent="0">
              <a:buNone/>
            </a:pPr>
            <a:r>
              <a:rPr lang="nb-NO" sz="2100" b="1">
                <a:solidFill>
                  <a:srgbClr val="000000"/>
                </a:solidFill>
                <a:latin typeface="Calibri" panose="020F0502020204030204" pitchFamily="34" charset="0"/>
              </a:rPr>
              <a:t>Kontring for</a:t>
            </a:r>
          </a:p>
          <a:p>
            <a:pPr fontAlgn="b">
              <a:lnSpc>
                <a:spcPct val="100000"/>
              </a:lnSpc>
              <a:spcBef>
                <a:spcPts val="0"/>
              </a:spcBef>
            </a:pPr>
            <a:r>
              <a:rPr lang="nb-NO" sz="2100">
                <a:solidFill>
                  <a:srgbClr val="000000"/>
                </a:solidFill>
              </a:rPr>
              <a:t>Drive med ball og passere motstander, for å skape målsituasjoner.</a:t>
            </a:r>
          </a:p>
          <a:p>
            <a:pPr marL="0" fontAlgn="b">
              <a:spcBef>
                <a:spcPts val="0"/>
              </a:spcBef>
            </a:pPr>
            <a:r>
              <a:rPr lang="nb-NO" sz="2100">
                <a:solidFill>
                  <a:srgbClr val="000000"/>
                </a:solidFill>
              </a:rPr>
              <a:t>Orke og evne 2A/3A bevegelse uten ball for å komme i scoringsposisjon.</a:t>
            </a:r>
            <a:endParaRPr lang="nb-NO" sz="2100"/>
          </a:p>
          <a:p>
            <a:pPr marL="0" fontAlgn="b">
              <a:spcBef>
                <a:spcPts val="0"/>
              </a:spcBef>
            </a:pPr>
            <a:r>
              <a:rPr lang="nb-NO" sz="2100">
                <a:solidFill>
                  <a:srgbClr val="000000"/>
                </a:solidFill>
              </a:rPr>
              <a:t>Vurdere risiko opp mot potensial i overgangen.</a:t>
            </a:r>
          </a:p>
          <a:p>
            <a:pPr marL="0" fontAlgn="b">
              <a:spcBef>
                <a:spcPts val="0"/>
              </a:spcBef>
            </a:pPr>
            <a:r>
              <a:rPr lang="nb-NO" sz="2100">
                <a:solidFill>
                  <a:srgbClr val="000000"/>
                </a:solidFill>
                <a:latin typeface="Calibri" panose="020F0502020204030204" pitchFamily="34" charset="0"/>
              </a:rPr>
              <a:t>Ha mål/assist.</a:t>
            </a:r>
          </a:p>
          <a:p>
            <a:pPr marL="0" indent="0">
              <a:buNone/>
            </a:pPr>
            <a:r>
              <a:rPr lang="nb-NO" sz="2100" b="1">
                <a:solidFill>
                  <a:srgbClr val="000000"/>
                </a:solidFill>
                <a:latin typeface="Calibri" panose="020F0502020204030204" pitchFamily="34" charset="0"/>
              </a:rPr>
              <a:t>Kontring i mot</a:t>
            </a:r>
          </a:p>
          <a:p>
            <a:pPr marL="0" fontAlgn="b">
              <a:spcBef>
                <a:spcPts val="0"/>
              </a:spcBef>
            </a:pPr>
            <a:r>
              <a:rPr lang="nb-NO" sz="2100">
                <a:solidFill>
                  <a:srgbClr val="000000"/>
                </a:solidFill>
                <a:latin typeface="Calibri" panose="020F0502020204030204" pitchFamily="34" charset="0"/>
              </a:rPr>
              <a:t>Sørge for at de som er på feil side henter opp kontringen og at de på rett side faller av til 16 meteren i første fase av kontringen.</a:t>
            </a:r>
          </a:p>
          <a:p>
            <a:pPr marL="0" fontAlgn="b">
              <a:spcBef>
                <a:spcPts val="0"/>
              </a:spcBef>
            </a:pPr>
            <a:r>
              <a:rPr lang="nb-NO" sz="2100">
                <a:solidFill>
                  <a:srgbClr val="000000"/>
                </a:solidFill>
                <a:latin typeface="Calibri" panose="020F0502020204030204" pitchFamily="34" charset="0"/>
              </a:rPr>
              <a:t>Nekter  og bremser motstanderens angrepsrytme.</a:t>
            </a:r>
            <a:endParaRPr lang="nb-NO" sz="2100">
              <a:latin typeface="Arial" panose="020B0604020202020204" pitchFamily="34" charset="0"/>
            </a:endParaRPr>
          </a:p>
          <a:p>
            <a:pPr marL="0" fontAlgn="b">
              <a:spcBef>
                <a:spcPts val="0"/>
              </a:spcBef>
            </a:pPr>
            <a:r>
              <a:rPr lang="nb-NO" sz="2100">
                <a:solidFill>
                  <a:srgbClr val="000000"/>
                </a:solidFill>
                <a:latin typeface="Calibri" panose="020F0502020204030204" pitchFamily="34" charset="0"/>
              </a:rPr>
              <a:t>Mestre å gjenvinne ballen ved balltap for laget. </a:t>
            </a:r>
            <a:endParaRPr lang="nb-NO" sz="2100">
              <a:latin typeface="Arial" panose="020B0604020202020204" pitchFamily="34" charset="0"/>
            </a:endParaRPr>
          </a:p>
          <a:p>
            <a:pPr marL="0" fontAlgn="b">
              <a:spcBef>
                <a:spcPts val="0"/>
              </a:spcBef>
            </a:pPr>
            <a:r>
              <a:rPr lang="nb-NO" sz="2100">
                <a:solidFill>
                  <a:srgbClr val="000000"/>
                </a:solidFill>
                <a:latin typeface="Calibri" panose="020F0502020204030204" pitchFamily="34" charset="0"/>
              </a:rPr>
              <a:t>Alltid ha en disiplinert omstilling etter balltap.</a:t>
            </a:r>
            <a:endParaRPr lang="nb-NO" sz="2100">
              <a:latin typeface="Arial" panose="020B0604020202020204" pitchFamily="34" charset="0"/>
            </a:endParaRPr>
          </a:p>
          <a:p>
            <a:endParaRPr lang="nb-NO"/>
          </a:p>
        </p:txBody>
      </p:sp>
      <p:pic>
        <p:nvPicPr>
          <p:cNvPr id="6" name="Bilde 5"/>
          <p:cNvPicPr>
            <a:picLocks noChangeAspect="1"/>
          </p:cNvPicPr>
          <p:nvPr/>
        </p:nvPicPr>
        <p:blipFill>
          <a:blip r:embed="rId2"/>
          <a:stretch>
            <a:fillRect/>
          </a:stretch>
        </p:blipFill>
        <p:spPr>
          <a:xfrm>
            <a:off x="5257801" y="746634"/>
            <a:ext cx="3886200" cy="3948188"/>
          </a:xfrm>
          <a:prstGeom prst="rect">
            <a:avLst/>
          </a:prstGeom>
        </p:spPr>
      </p:pic>
    </p:spTree>
    <p:extLst>
      <p:ext uri="{BB962C8B-B14F-4D97-AF65-F5344CB8AC3E}">
        <p14:creationId xmlns:p14="http://schemas.microsoft.com/office/powerpoint/2010/main" val="24161338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8"/>
            <a:ext cx="9144000" cy="665293"/>
          </a:xfrm>
          <a:prstGeom prst="rect">
            <a:avLst/>
          </a:prstGeom>
          <a:solidFill>
            <a:schemeClr val="tx1"/>
          </a:solidFill>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3600" b="1" dirty="0">
              <a:solidFill>
                <a:prstClr val="white"/>
              </a:solidFill>
            </a:endParaRPr>
          </a:p>
          <a:p>
            <a:pPr algn="ctr">
              <a:defRPr/>
            </a:pPr>
            <a:r>
              <a:rPr lang="nb-NO" sz="4500" cap="all" dirty="0">
                <a:solidFill>
                  <a:prstClr val="white"/>
                </a:solidFill>
              </a:rPr>
              <a:t>Rollekrav-INDRELØPER </a:t>
            </a:r>
          </a:p>
        </p:txBody>
      </p:sp>
      <p:graphicFrame>
        <p:nvGraphicFramePr>
          <p:cNvPr id="2" name="Tabell 1">
            <a:extLst>
              <a:ext uri="{FF2B5EF4-FFF2-40B4-BE49-F238E27FC236}">
                <a16:creationId xmlns:a16="http://schemas.microsoft.com/office/drawing/2014/main" id="{4DC61F26-9782-4E37-8952-C43916A4155C}"/>
              </a:ext>
            </a:extLst>
          </p:cNvPr>
          <p:cNvGraphicFramePr>
            <a:graphicFrameLocks noGrp="1"/>
          </p:cNvGraphicFramePr>
          <p:nvPr/>
        </p:nvGraphicFramePr>
        <p:xfrm>
          <a:off x="0" y="681052"/>
          <a:ext cx="9144000" cy="6248339"/>
        </p:xfrm>
        <a:graphic>
          <a:graphicData uri="http://schemas.openxmlformats.org/drawingml/2006/table">
            <a:tbl>
              <a:tblPr/>
              <a:tblGrid>
                <a:gridCol w="8378865">
                  <a:extLst>
                    <a:ext uri="{9D8B030D-6E8A-4147-A177-3AD203B41FA5}">
                      <a16:colId xmlns:a16="http://schemas.microsoft.com/office/drawing/2014/main" val="3485422885"/>
                    </a:ext>
                  </a:extLst>
                </a:gridCol>
                <a:gridCol w="765135">
                  <a:extLst>
                    <a:ext uri="{9D8B030D-6E8A-4147-A177-3AD203B41FA5}">
                      <a16:colId xmlns:a16="http://schemas.microsoft.com/office/drawing/2014/main" val="1384631807"/>
                    </a:ext>
                  </a:extLst>
                </a:gridCol>
              </a:tblGrid>
              <a:tr h="227951">
                <a:tc>
                  <a:txBody>
                    <a:bodyPr/>
                    <a:lstStyle/>
                    <a:p>
                      <a:pPr algn="ctr" fontAlgn="b"/>
                      <a:r>
                        <a:rPr lang="nb-NO" sz="1100" b="0" i="0" u="none" strike="noStrike">
                          <a:solidFill>
                            <a:srgbClr val="FFFFFF"/>
                          </a:solidFill>
                          <a:effectLst/>
                          <a:latin typeface="Calibri" panose="020F0502020204030204" pitchFamily="34" charset="0"/>
                        </a:rPr>
                        <a:t>Håndtere trussel mot slottet (området mål scores fra)</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ctr" fontAlgn="b"/>
                      <a:r>
                        <a:rPr lang="nb-NO" sz="800" b="1" i="0" u="none" strike="noStrike">
                          <a:solidFill>
                            <a:srgbClr val="000000"/>
                          </a:solidFill>
                          <a:effectLst/>
                          <a:latin typeface="Calibri" panose="020F0502020204030204" pitchFamily="34" charset="0"/>
                        </a:rPr>
                        <a:t>1-10</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621066490"/>
                  </a:ext>
                </a:extLst>
              </a:tr>
              <a:tr h="169335">
                <a:tc>
                  <a:txBody>
                    <a:bodyPr/>
                    <a:lstStyle/>
                    <a:p>
                      <a:pPr algn="l" fontAlgn="b"/>
                      <a:r>
                        <a:rPr lang="nb-NO" sz="1100" b="0" i="0" u="none" strike="noStrike">
                          <a:solidFill>
                            <a:srgbClr val="000000"/>
                          </a:solidFill>
                          <a:effectLst/>
                          <a:latin typeface="Calibri" panose="020F0502020204030204" pitchFamily="34" charset="0"/>
                        </a:rPr>
                        <a:t>Mestre 1F aksjoner som nekter motstanderen tilgang til rom</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480830561"/>
                  </a:ext>
                </a:extLst>
              </a:tr>
              <a:tr h="169335">
                <a:tc>
                  <a:txBody>
                    <a:bodyPr/>
                    <a:lstStyle/>
                    <a:p>
                      <a:pPr algn="l" fontAlgn="b"/>
                      <a:r>
                        <a:rPr lang="nb-NO" sz="1100" b="0" i="0" u="none" strike="noStrike">
                          <a:solidFill>
                            <a:srgbClr val="000000"/>
                          </a:solidFill>
                          <a:effectLst/>
                          <a:latin typeface="Calibri" panose="020F0502020204030204" pitchFamily="34" charset="0"/>
                        </a:rPr>
                        <a:t>Unngå å lage frispark på egen 1/3 del</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690091222"/>
                  </a:ext>
                </a:extLst>
              </a:tr>
              <a:tr h="169335">
                <a:tc>
                  <a:txBody>
                    <a:bodyPr/>
                    <a:lstStyle/>
                    <a:p>
                      <a:pPr algn="l" fontAlgn="b"/>
                      <a:r>
                        <a:rPr lang="nb-NO" sz="1100" b="0" i="0" u="none" strike="noStrike">
                          <a:solidFill>
                            <a:srgbClr val="000000"/>
                          </a:solidFill>
                          <a:effectLst/>
                          <a:latin typeface="Calibri" panose="020F0502020204030204" pitchFamily="34" charset="0"/>
                        </a:rPr>
                        <a:t>Fremprovosere feil fra motstander (1F)</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051369319"/>
                  </a:ext>
                </a:extLst>
              </a:tr>
              <a:tr h="169335">
                <a:tc>
                  <a:txBody>
                    <a:bodyPr/>
                    <a:lstStyle/>
                    <a:p>
                      <a:pPr algn="l" fontAlgn="b"/>
                      <a:r>
                        <a:rPr lang="nb-NO" sz="1100" b="0" i="0" u="none" strike="noStrike">
                          <a:solidFill>
                            <a:srgbClr val="000000"/>
                          </a:solidFill>
                          <a:effectLst/>
                          <a:latin typeface="Calibri" panose="020F0502020204030204" pitchFamily="34" charset="0"/>
                        </a:rPr>
                        <a:t>Mestre 1F aksjoner som nekter/bremser motstanderens angrepsrytme</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34824792"/>
                  </a:ext>
                </a:extLst>
              </a:tr>
              <a:tr h="169335">
                <a:tc>
                  <a:txBody>
                    <a:bodyPr/>
                    <a:lstStyle/>
                    <a:p>
                      <a:pPr algn="l" fontAlgn="b"/>
                      <a:r>
                        <a:rPr lang="nb-NO" sz="1100" b="0" i="0" u="none" strike="noStrike">
                          <a:solidFill>
                            <a:srgbClr val="000000"/>
                          </a:solidFill>
                          <a:effectLst/>
                          <a:latin typeface="Calibri" panose="020F0502020204030204" pitchFamily="34" charset="0"/>
                        </a:rPr>
                        <a:t>Posisjonere og reposisjonere deg for å kontrollere farlig/prioritert rom, kontrollere spiller/trussel, kontroll på klima rundt ballfører</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51840762"/>
                  </a:ext>
                </a:extLst>
              </a:tr>
              <a:tr h="169335">
                <a:tc>
                  <a:txBody>
                    <a:bodyPr/>
                    <a:lstStyle/>
                    <a:p>
                      <a:pPr algn="l" fontAlgn="b"/>
                      <a:r>
                        <a:rPr lang="nb-NO" sz="1100" b="0" i="0" u="none" strike="noStrike">
                          <a:solidFill>
                            <a:srgbClr val="000000"/>
                          </a:solidFill>
                          <a:effectLst/>
                          <a:latin typeface="Calibri" panose="020F0502020204030204" pitchFamily="34" charset="0"/>
                        </a:rPr>
                        <a:t>Blokkere avslutninger fra posisjon utenfor `slottet` (området mål scores fra)</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952042570"/>
                  </a:ext>
                </a:extLst>
              </a:tr>
              <a:tr h="169335">
                <a:tc>
                  <a:txBody>
                    <a:bodyPr/>
                    <a:lstStyle/>
                    <a:p>
                      <a:pPr algn="l" fontAlgn="b"/>
                      <a:r>
                        <a:rPr lang="nb-NO" sz="1100" b="0" i="0" u="none" strike="noStrike">
                          <a:solidFill>
                            <a:srgbClr val="000000"/>
                          </a:solidFill>
                          <a:effectLst/>
                          <a:latin typeface="Calibri" panose="020F0502020204030204" pitchFamily="34" charset="0"/>
                        </a:rPr>
                        <a:t>Mestre 1F aksjoner ved løpsduell (feil side) med kroppskontakt</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62092471"/>
                  </a:ext>
                </a:extLst>
              </a:tr>
              <a:tr h="169335">
                <a:tc>
                  <a:txBody>
                    <a:bodyPr/>
                    <a:lstStyle/>
                    <a:p>
                      <a:pPr algn="l" fontAlgn="b"/>
                      <a:endParaRPr lang="nb-NO" sz="1100" b="0" i="0" u="none" strike="noStrike">
                        <a:solidFill>
                          <a:srgbClr val="000000"/>
                        </a:solidFill>
                        <a:effectLst/>
                        <a:latin typeface="Calibri" panose="020F0502020204030204" pitchFamily="34" charset="0"/>
                      </a:endParaRP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420190966"/>
                  </a:ext>
                </a:extLst>
              </a:tr>
              <a:tr h="227951">
                <a:tc>
                  <a:txBody>
                    <a:bodyPr/>
                    <a:lstStyle/>
                    <a:p>
                      <a:pPr algn="ctr" fontAlgn="b"/>
                      <a:r>
                        <a:rPr lang="nb-NO" sz="1100" b="0" i="0" u="none" strike="noStrike">
                          <a:solidFill>
                            <a:srgbClr val="FFFFFF"/>
                          </a:solidFill>
                          <a:effectLst/>
                          <a:latin typeface="Calibri" panose="020F0502020204030204" pitchFamily="34" charset="0"/>
                        </a:rPr>
                        <a:t>Redusere og forebygge trussel mot slottet (området mål scores fra)</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33619107"/>
                  </a:ext>
                </a:extLst>
              </a:tr>
              <a:tr h="169335">
                <a:tc>
                  <a:txBody>
                    <a:bodyPr/>
                    <a:lstStyle/>
                    <a:p>
                      <a:pPr algn="l" fontAlgn="b"/>
                      <a:r>
                        <a:rPr lang="nb-NO" sz="1100" b="0" i="0" u="none" strike="noStrike">
                          <a:solidFill>
                            <a:srgbClr val="000000"/>
                          </a:solidFill>
                          <a:effectLst/>
                          <a:latin typeface="Calibri" panose="020F0502020204030204" pitchFamily="34" charset="0"/>
                        </a:rPr>
                        <a:t>Mestre 1F aksjoner som nekter/reduserer motstanderen tilgang til rom og bremser angrepsrytmen eller styrer 1A handling innvendig/utvendig</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99335376"/>
                  </a:ext>
                </a:extLst>
              </a:tr>
              <a:tr h="169335">
                <a:tc>
                  <a:txBody>
                    <a:bodyPr/>
                    <a:lstStyle/>
                    <a:p>
                      <a:pPr algn="l" fontAlgn="b"/>
                      <a:r>
                        <a:rPr lang="nb-NO" sz="1100" b="0" i="0" u="none" strike="noStrike">
                          <a:solidFill>
                            <a:srgbClr val="000000"/>
                          </a:solidFill>
                          <a:effectLst/>
                          <a:latin typeface="Calibri" panose="020F0502020204030204" pitchFamily="34" charset="0"/>
                        </a:rPr>
                        <a:t>Løpende posisjonere og reposisjonere deg for å hindre/redusere og hindre motstanderens tilgang til rom</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59102213"/>
                  </a:ext>
                </a:extLst>
              </a:tr>
              <a:tr h="169335">
                <a:tc>
                  <a:txBody>
                    <a:bodyPr/>
                    <a:lstStyle/>
                    <a:p>
                      <a:pPr algn="l" fontAlgn="b"/>
                      <a:endParaRPr lang="nb-NO" sz="1100" b="0" i="0" u="none" strike="noStrike">
                        <a:solidFill>
                          <a:srgbClr val="000000"/>
                        </a:solidFill>
                        <a:effectLst/>
                        <a:latin typeface="Calibri" panose="020F0502020204030204" pitchFamily="34" charset="0"/>
                      </a:endParaRP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14693847"/>
                  </a:ext>
                </a:extLst>
              </a:tr>
              <a:tr h="227951">
                <a:tc>
                  <a:txBody>
                    <a:bodyPr/>
                    <a:lstStyle/>
                    <a:p>
                      <a:pPr algn="ctr" fontAlgn="b"/>
                      <a:r>
                        <a:rPr lang="nb-NO" sz="1100" b="0" i="0" u="none" strike="noStrike">
                          <a:solidFill>
                            <a:srgbClr val="FFFFFF"/>
                          </a:solidFill>
                          <a:effectLst/>
                          <a:latin typeface="Calibri" panose="020F0502020204030204" pitchFamily="34" charset="0"/>
                        </a:rPr>
                        <a:t>Omstille fra angrep til forsvar</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290271374"/>
                  </a:ext>
                </a:extLst>
              </a:tr>
              <a:tr h="169335">
                <a:tc>
                  <a:txBody>
                    <a:bodyPr/>
                    <a:lstStyle/>
                    <a:p>
                      <a:pPr algn="l" fontAlgn="b"/>
                      <a:endParaRPr lang="nb-NO" sz="1100" b="0" i="0" u="none" strike="noStrike">
                        <a:solidFill>
                          <a:srgbClr val="000000"/>
                        </a:solidFill>
                        <a:effectLst/>
                        <a:latin typeface="Calibri" panose="020F0502020204030204" pitchFamily="34" charset="0"/>
                      </a:endParaRP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65562225"/>
                  </a:ext>
                </a:extLst>
              </a:tr>
              <a:tr h="169335">
                <a:tc>
                  <a:txBody>
                    <a:bodyPr/>
                    <a:lstStyle/>
                    <a:p>
                      <a:pPr algn="l" fontAlgn="b"/>
                      <a:r>
                        <a:rPr lang="nb-NO" sz="1100" b="0" i="0" u="none" strike="noStrike">
                          <a:solidFill>
                            <a:srgbClr val="000000"/>
                          </a:solidFill>
                          <a:effectLst/>
                          <a:latin typeface="Calibri" panose="020F0502020204030204" pitchFamily="34" charset="0"/>
                        </a:rPr>
                        <a:t>Mestre 1F aksjoner som nekter/bremser motstanderens angrepsrytme</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362471819"/>
                  </a:ext>
                </a:extLst>
              </a:tr>
              <a:tr h="169335">
                <a:tc>
                  <a:txBody>
                    <a:bodyPr/>
                    <a:lstStyle/>
                    <a:p>
                      <a:pPr algn="l" fontAlgn="b"/>
                      <a:r>
                        <a:rPr lang="nb-NO" sz="1100" b="0" i="0" u="none" strike="noStrike">
                          <a:solidFill>
                            <a:srgbClr val="000000"/>
                          </a:solidFill>
                          <a:effectLst/>
                          <a:latin typeface="Calibri" panose="020F0502020204030204" pitchFamily="34" charset="0"/>
                        </a:rPr>
                        <a:t>Mestre 1F/3F aksjoner for å gjenvinne ballen</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10967504"/>
                  </a:ext>
                </a:extLst>
              </a:tr>
              <a:tr h="169335">
                <a:tc>
                  <a:txBody>
                    <a:bodyPr/>
                    <a:lstStyle/>
                    <a:p>
                      <a:pPr algn="l" fontAlgn="b"/>
                      <a:r>
                        <a:rPr lang="nb-NO" sz="1100" b="0" i="0" u="none" strike="noStrike">
                          <a:solidFill>
                            <a:srgbClr val="000000"/>
                          </a:solidFill>
                          <a:effectLst/>
                          <a:latin typeface="Calibri" panose="020F0502020204030204" pitchFamily="34" charset="0"/>
                        </a:rPr>
                        <a:t>Mestre 1F aksjoner ved løpsduell (feil side) med kroppskontakt</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411945595"/>
                  </a:ext>
                </a:extLst>
              </a:tr>
              <a:tr h="169335">
                <a:tc>
                  <a:txBody>
                    <a:bodyPr/>
                    <a:lstStyle/>
                    <a:p>
                      <a:pPr algn="l" fontAlgn="b"/>
                      <a:r>
                        <a:rPr lang="nb-NO" sz="1100" b="0" i="0" u="none" strike="noStrike">
                          <a:solidFill>
                            <a:srgbClr val="000000"/>
                          </a:solidFill>
                          <a:effectLst/>
                          <a:latin typeface="Calibri" panose="020F0502020204030204" pitchFamily="34" charset="0"/>
                        </a:rPr>
                        <a:t>Mestre 3F aksjoner som nekter/reduserer motstanderen tilgang til rom</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50266121"/>
                  </a:ext>
                </a:extLst>
              </a:tr>
              <a:tr h="169335">
                <a:tc>
                  <a:txBody>
                    <a:bodyPr/>
                    <a:lstStyle/>
                    <a:p>
                      <a:pPr algn="l" fontAlgn="b"/>
                      <a:r>
                        <a:rPr lang="nb-NO" sz="1100" b="0" i="0" u="none" strike="noStrike">
                          <a:solidFill>
                            <a:srgbClr val="000000"/>
                          </a:solidFill>
                          <a:effectLst/>
                          <a:latin typeface="Calibri" panose="020F0502020204030204" pitchFamily="34" charset="0"/>
                        </a:rPr>
                        <a:t>Alltid ha en disiplinert omstilling umiddelbart etter balltap (3F/1F)</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570085104"/>
                  </a:ext>
                </a:extLst>
              </a:tr>
              <a:tr h="169335">
                <a:tc>
                  <a:txBody>
                    <a:bodyPr/>
                    <a:lstStyle/>
                    <a:p>
                      <a:pPr algn="l" fontAlgn="b"/>
                      <a:endParaRPr lang="nb-NO" sz="1100" b="0" i="0" u="none" strike="noStrike">
                        <a:solidFill>
                          <a:srgbClr val="000000"/>
                        </a:solidFill>
                        <a:effectLst/>
                        <a:latin typeface="Calibri" panose="020F0502020204030204" pitchFamily="34" charset="0"/>
                      </a:endParaRP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343884005"/>
                  </a:ext>
                </a:extLst>
              </a:tr>
              <a:tr h="227951">
                <a:tc>
                  <a:txBody>
                    <a:bodyPr/>
                    <a:lstStyle/>
                    <a:p>
                      <a:pPr algn="ctr" fontAlgn="b"/>
                      <a:r>
                        <a:rPr lang="nb-NO" sz="1100" b="0" i="0" u="none" strike="noStrike">
                          <a:solidFill>
                            <a:srgbClr val="FFFFFF"/>
                          </a:solidFill>
                          <a:effectLst/>
                          <a:latin typeface="Calibri" panose="020F0502020204030204" pitchFamily="34" charset="0"/>
                        </a:rPr>
                        <a:t>Omstille fra forsvar til angrep</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661951171"/>
                  </a:ext>
                </a:extLst>
              </a:tr>
              <a:tr h="169335">
                <a:tc>
                  <a:txBody>
                    <a:bodyPr/>
                    <a:lstStyle/>
                    <a:p>
                      <a:pPr algn="l" fontAlgn="b"/>
                      <a:r>
                        <a:rPr lang="nb-NO" sz="1100" b="0" i="0" u="none" strike="noStrike">
                          <a:solidFill>
                            <a:srgbClr val="000000"/>
                          </a:solidFill>
                          <a:effectLst/>
                          <a:latin typeface="Calibri" panose="020F0502020204030204" pitchFamily="34" charset="0"/>
                        </a:rPr>
                        <a:t>Fremprovosere feil fra motstander (1F) ved korte pasninger</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886223126"/>
                  </a:ext>
                </a:extLst>
              </a:tr>
              <a:tr h="169335">
                <a:tc>
                  <a:txBody>
                    <a:bodyPr/>
                    <a:lstStyle/>
                    <a:p>
                      <a:pPr algn="l" fontAlgn="b"/>
                      <a:r>
                        <a:rPr lang="nb-NO" sz="1100" b="0" i="0" u="none" strike="noStrike">
                          <a:solidFill>
                            <a:srgbClr val="000000"/>
                          </a:solidFill>
                          <a:effectLst/>
                          <a:latin typeface="Calibri" panose="020F0502020204030204" pitchFamily="34" charset="0"/>
                        </a:rPr>
                        <a:t>Forsterke ubalanse med pasning</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15320193"/>
                  </a:ext>
                </a:extLst>
              </a:tr>
              <a:tr h="169335">
                <a:tc>
                  <a:txBody>
                    <a:bodyPr/>
                    <a:lstStyle/>
                    <a:p>
                      <a:pPr algn="l" fontAlgn="b"/>
                      <a:r>
                        <a:rPr lang="nb-NO" sz="1100" b="0" i="0" u="none" strike="noStrike">
                          <a:solidFill>
                            <a:srgbClr val="000000"/>
                          </a:solidFill>
                          <a:effectLst/>
                          <a:latin typeface="Calibri" panose="020F0502020204030204" pitchFamily="34" charset="0"/>
                        </a:rPr>
                        <a:t>Mestre 2A/3A bevegelse uten ball for å skape/utnytte rom sentralt i banen</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659936934"/>
                  </a:ext>
                </a:extLst>
              </a:tr>
              <a:tr h="169335">
                <a:tc>
                  <a:txBody>
                    <a:bodyPr/>
                    <a:lstStyle/>
                    <a:p>
                      <a:pPr algn="l" fontAlgn="b"/>
                      <a:r>
                        <a:rPr lang="nb-NO" sz="1100" b="0" i="0" u="none" strike="noStrike">
                          <a:solidFill>
                            <a:srgbClr val="000000"/>
                          </a:solidFill>
                          <a:effectLst/>
                          <a:latin typeface="Calibri" panose="020F0502020204030204" pitchFamily="34" charset="0"/>
                        </a:rPr>
                        <a:t>Fremprovosere feil fra motstander (1F) som fører/dribler</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45091574"/>
                  </a:ext>
                </a:extLst>
              </a:tr>
              <a:tr h="169335">
                <a:tc>
                  <a:txBody>
                    <a:bodyPr/>
                    <a:lstStyle/>
                    <a:p>
                      <a:pPr algn="l" fontAlgn="b"/>
                      <a:r>
                        <a:rPr lang="nb-NO" sz="1100" b="0" i="0" u="none" strike="noStrike">
                          <a:solidFill>
                            <a:srgbClr val="000000"/>
                          </a:solidFill>
                          <a:effectLst/>
                          <a:latin typeface="Calibri" panose="020F0502020204030204" pitchFamily="34" charset="0"/>
                        </a:rPr>
                        <a:t>Forsterke ubalanse ved å `drive` med ball og håndtere delvis kroppskontakt</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259646275"/>
                  </a:ext>
                </a:extLst>
              </a:tr>
              <a:tr h="169335">
                <a:tc>
                  <a:txBody>
                    <a:bodyPr/>
                    <a:lstStyle/>
                    <a:p>
                      <a:pPr algn="l" fontAlgn="b"/>
                      <a:r>
                        <a:rPr lang="nb-NO" sz="1100" b="0" i="0" u="none" strike="noStrike">
                          <a:solidFill>
                            <a:srgbClr val="000000"/>
                          </a:solidFill>
                          <a:effectLst/>
                          <a:latin typeface="Calibri" panose="020F0502020204030204" pitchFamily="34" charset="0"/>
                        </a:rPr>
                        <a:t>Fremprovosere feil fra motstander (1F) ved kombinasjonsspill</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160632307"/>
                  </a:ext>
                </a:extLst>
              </a:tr>
              <a:tr h="169335">
                <a:tc>
                  <a:txBody>
                    <a:bodyPr/>
                    <a:lstStyle/>
                    <a:p>
                      <a:pPr algn="l" fontAlgn="b"/>
                      <a:r>
                        <a:rPr lang="nb-NO" sz="1100" b="0" i="0" u="none" strike="noStrike">
                          <a:solidFill>
                            <a:srgbClr val="000000"/>
                          </a:solidFill>
                          <a:effectLst/>
                          <a:latin typeface="Calibri" panose="020F0502020204030204" pitchFamily="34" charset="0"/>
                        </a:rPr>
                        <a:t>Forsterke ubalanse ved å `drive` med ball å passere motstander i delvis trangt rom</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74590735"/>
                  </a:ext>
                </a:extLst>
              </a:tr>
              <a:tr h="169335">
                <a:tc>
                  <a:txBody>
                    <a:bodyPr/>
                    <a:lstStyle/>
                    <a:p>
                      <a:pPr algn="l" fontAlgn="b"/>
                      <a:r>
                        <a:rPr lang="nb-NO" sz="1100" b="0" i="0" u="none" strike="noStrike">
                          <a:solidFill>
                            <a:srgbClr val="000000"/>
                          </a:solidFill>
                          <a:effectLst/>
                          <a:latin typeface="Calibri" panose="020F0502020204030204" pitchFamily="34" charset="0"/>
                        </a:rPr>
                        <a:t>Mestre 2A/3A bevegelse uten ball for å komme deg i scoringsposisjon</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390825764"/>
                  </a:ext>
                </a:extLst>
              </a:tr>
              <a:tr h="169335">
                <a:tc>
                  <a:txBody>
                    <a:bodyPr/>
                    <a:lstStyle/>
                    <a:p>
                      <a:pPr algn="l" fontAlgn="b"/>
                      <a:r>
                        <a:rPr lang="nb-NO" sz="1100" b="0" i="0" u="none" strike="noStrike">
                          <a:solidFill>
                            <a:srgbClr val="000000"/>
                          </a:solidFill>
                          <a:effectLst/>
                          <a:latin typeface="Calibri" panose="020F0502020204030204" pitchFamily="34" charset="0"/>
                        </a:rPr>
                        <a:t>Vurdere risiko opp mot potensial i overgangen og velge klokt som 1A/2A/3A</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153844806"/>
                  </a:ext>
                </a:extLst>
              </a:tr>
              <a:tr h="169335">
                <a:tc>
                  <a:txBody>
                    <a:bodyPr/>
                    <a:lstStyle/>
                    <a:p>
                      <a:pPr algn="l" fontAlgn="b"/>
                      <a:r>
                        <a:rPr lang="nb-NO" sz="1100" b="0" i="0" u="none" strike="noStrike">
                          <a:solidFill>
                            <a:srgbClr val="000000"/>
                          </a:solidFill>
                          <a:effectLst/>
                          <a:latin typeface="Calibri" panose="020F0502020204030204" pitchFamily="34" charset="0"/>
                        </a:rPr>
                        <a:t>Vurdere risiko opp mot potensial i overgangen og velge klokt om ballbesittelse skal etableres</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381719913"/>
                  </a:ext>
                </a:extLst>
              </a:tr>
              <a:tr h="169335">
                <a:tc>
                  <a:txBody>
                    <a:bodyPr/>
                    <a:lstStyle/>
                    <a:p>
                      <a:pPr algn="l" fontAlgn="b"/>
                      <a:r>
                        <a:rPr lang="nb-NO" sz="1100" b="0" i="0" u="none" strike="noStrike">
                          <a:solidFill>
                            <a:srgbClr val="000000"/>
                          </a:solidFill>
                          <a:effectLst/>
                          <a:latin typeface="Calibri" panose="020F0502020204030204" pitchFamily="34" charset="0"/>
                        </a:rPr>
                        <a:t>Fremprovosere feil fra motstander (1F) ved lange pasninger</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293690622"/>
                  </a:ext>
                </a:extLst>
              </a:tr>
              <a:tr h="169335">
                <a:tc>
                  <a:txBody>
                    <a:bodyPr/>
                    <a:lstStyle/>
                    <a:p>
                      <a:pPr algn="l" fontAlgn="b"/>
                      <a:r>
                        <a:rPr lang="nb-NO" sz="1100" b="0" i="0" u="none" strike="noStrike">
                          <a:solidFill>
                            <a:srgbClr val="000000"/>
                          </a:solidFill>
                          <a:effectLst/>
                          <a:latin typeface="Calibri" panose="020F0502020204030204" pitchFamily="34" charset="0"/>
                        </a:rPr>
                        <a:t>Forsterke ubalanse ved å `drive` med ball i forholdsvis høy fart med retningsforandringer</a:t>
                      </a: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14812361"/>
                  </a:ext>
                </a:extLst>
              </a:tr>
              <a:tr h="169335">
                <a:tc>
                  <a:txBody>
                    <a:bodyPr/>
                    <a:lstStyle/>
                    <a:p>
                      <a:pPr algn="l" fontAlgn="b"/>
                      <a:endParaRPr lang="nb-NO" sz="700" b="0" i="0" u="none" strike="noStrike">
                        <a:solidFill>
                          <a:srgbClr val="000000"/>
                        </a:solidFill>
                        <a:effectLst/>
                        <a:latin typeface="Calibri" panose="020F0502020204030204" pitchFamily="34" charset="0"/>
                      </a:endParaRPr>
                    </a:p>
                  </a:txBody>
                  <a:tcPr marL="3450" marR="3450" marT="46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libri" panose="020F0502020204030204" pitchFamily="34" charset="0"/>
                        </a:rPr>
                        <a:t> </a:t>
                      </a:r>
                    </a:p>
                  </a:txBody>
                  <a:tcPr marL="3450" marR="3450" marT="4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9335450"/>
                  </a:ext>
                </a:extLst>
              </a:tr>
            </a:tbl>
          </a:graphicData>
        </a:graphic>
      </p:graphicFrame>
    </p:spTree>
    <p:extLst>
      <p:ext uri="{BB962C8B-B14F-4D97-AF65-F5344CB8AC3E}">
        <p14:creationId xmlns:p14="http://schemas.microsoft.com/office/powerpoint/2010/main" val="20289972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8"/>
            <a:ext cx="9144000" cy="665293"/>
          </a:xfrm>
          <a:prstGeom prst="rect">
            <a:avLst/>
          </a:prstGeom>
          <a:solidFill>
            <a:schemeClr val="tx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nb-NO" sz="2800" cap="all" dirty="0">
                <a:solidFill>
                  <a:prstClr val="white"/>
                </a:solidFill>
              </a:rPr>
              <a:t>Rollekrav-INDRELØPER </a:t>
            </a:r>
          </a:p>
        </p:txBody>
      </p:sp>
      <p:graphicFrame>
        <p:nvGraphicFramePr>
          <p:cNvPr id="2" name="Tabell 1">
            <a:extLst>
              <a:ext uri="{FF2B5EF4-FFF2-40B4-BE49-F238E27FC236}">
                <a16:creationId xmlns:a16="http://schemas.microsoft.com/office/drawing/2014/main" id="{B52EB26B-4FF8-48D5-95AA-E172CD76EDFB}"/>
              </a:ext>
            </a:extLst>
          </p:cNvPr>
          <p:cNvGraphicFramePr>
            <a:graphicFrameLocks noGrp="1"/>
          </p:cNvGraphicFramePr>
          <p:nvPr/>
        </p:nvGraphicFramePr>
        <p:xfrm>
          <a:off x="3" y="681045"/>
          <a:ext cx="9144000" cy="6337370"/>
        </p:xfrm>
        <a:graphic>
          <a:graphicData uri="http://schemas.openxmlformats.org/drawingml/2006/table">
            <a:tbl>
              <a:tblPr/>
              <a:tblGrid>
                <a:gridCol w="8372402">
                  <a:extLst>
                    <a:ext uri="{9D8B030D-6E8A-4147-A177-3AD203B41FA5}">
                      <a16:colId xmlns:a16="http://schemas.microsoft.com/office/drawing/2014/main" val="2535890241"/>
                    </a:ext>
                  </a:extLst>
                </a:gridCol>
                <a:gridCol w="771598">
                  <a:extLst>
                    <a:ext uri="{9D8B030D-6E8A-4147-A177-3AD203B41FA5}">
                      <a16:colId xmlns:a16="http://schemas.microsoft.com/office/drawing/2014/main" val="1543090123"/>
                    </a:ext>
                  </a:extLst>
                </a:gridCol>
              </a:tblGrid>
              <a:tr h="346691">
                <a:tc>
                  <a:txBody>
                    <a:bodyPr/>
                    <a:lstStyle/>
                    <a:p>
                      <a:pPr algn="ctr" fontAlgn="b"/>
                      <a:r>
                        <a:rPr lang="nb-NO" sz="1400" b="0" i="0" u="none" strike="noStrike">
                          <a:solidFill>
                            <a:srgbClr val="FFFFFF"/>
                          </a:solidFill>
                          <a:effectLst/>
                          <a:latin typeface="Calibri" panose="020F0502020204030204" pitchFamily="34" charset="0"/>
                        </a:rPr>
                        <a:t>Utføre bearbeidende spill for å sette opp gode trusler mot slottet (området mål scores fra)</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00961183"/>
                  </a:ext>
                </a:extLst>
              </a:tr>
              <a:tr h="257542">
                <a:tc>
                  <a:txBody>
                    <a:bodyPr/>
                    <a:lstStyle/>
                    <a:p>
                      <a:pPr algn="l" fontAlgn="b"/>
                      <a:r>
                        <a:rPr lang="nb-NO" sz="1400" b="0" i="0" u="none" strike="noStrike">
                          <a:solidFill>
                            <a:srgbClr val="000000"/>
                          </a:solidFill>
                          <a:effectLst/>
                          <a:latin typeface="Calibri" panose="020F0502020204030204" pitchFamily="34" charset="0"/>
                        </a:rPr>
                        <a:t>Vurdere risiko/potensialet i framdriften i pasningsspillet</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20698113"/>
                  </a:ext>
                </a:extLst>
              </a:tr>
              <a:tr h="257542">
                <a:tc>
                  <a:txBody>
                    <a:bodyPr/>
                    <a:lstStyle/>
                    <a:p>
                      <a:pPr algn="l" fontAlgn="b"/>
                      <a:r>
                        <a:rPr lang="nb-NO" sz="1400" b="0" i="0" u="none" strike="noStrike">
                          <a:solidFill>
                            <a:srgbClr val="000000"/>
                          </a:solidFill>
                          <a:effectLst/>
                          <a:latin typeface="Calibri" panose="020F0502020204030204" pitchFamily="34" charset="0"/>
                        </a:rPr>
                        <a:t>Under fysisk anstrengelse ha høy treffprosent i pasningsspillet i rom nært</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324939576"/>
                  </a:ext>
                </a:extLst>
              </a:tr>
              <a:tr h="257542">
                <a:tc>
                  <a:txBody>
                    <a:bodyPr/>
                    <a:lstStyle/>
                    <a:p>
                      <a:pPr algn="l" fontAlgn="b"/>
                      <a:r>
                        <a:rPr lang="nb-NO" sz="1400" b="0" i="0" u="none" strike="noStrike">
                          <a:solidFill>
                            <a:srgbClr val="000000"/>
                          </a:solidFill>
                          <a:effectLst/>
                          <a:latin typeface="Calibri" panose="020F0502020204030204" pitchFamily="34" charset="0"/>
                        </a:rPr>
                        <a:t>Ha gode bevegelser som 2A/3A (foran/ved siden/bak ballfører) under bearbeidende angrepsspill</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942654027"/>
                  </a:ext>
                </a:extLst>
              </a:tr>
              <a:tr h="257542">
                <a:tc>
                  <a:txBody>
                    <a:bodyPr/>
                    <a:lstStyle/>
                    <a:p>
                      <a:pPr algn="l" fontAlgn="b"/>
                      <a:endParaRPr lang="nb-NO" sz="1400" b="0" i="0" u="none" strike="noStrike">
                        <a:solidFill>
                          <a:srgbClr val="000000"/>
                        </a:solidFill>
                        <a:effectLst/>
                        <a:latin typeface="Calibri" panose="020F0502020204030204" pitchFamily="34" charset="0"/>
                      </a:endParaRP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981200547"/>
                  </a:ext>
                </a:extLst>
              </a:tr>
              <a:tr h="346691">
                <a:tc>
                  <a:txBody>
                    <a:bodyPr/>
                    <a:lstStyle/>
                    <a:p>
                      <a:pPr algn="ctr" fontAlgn="b"/>
                      <a:r>
                        <a:rPr lang="nb-NO" sz="1400" b="0" i="0" u="none" strike="noStrike">
                          <a:solidFill>
                            <a:srgbClr val="FFFFFF"/>
                          </a:solidFill>
                          <a:effectLst/>
                          <a:latin typeface="Calibri" panose="020F0502020204030204" pitchFamily="34" charset="0"/>
                        </a:rPr>
                        <a:t>Sette opp trussel mot/i slottet (området mål scores fra) - Assist</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897435937"/>
                  </a:ext>
                </a:extLst>
              </a:tr>
              <a:tr h="257542">
                <a:tc>
                  <a:txBody>
                    <a:bodyPr/>
                    <a:lstStyle/>
                    <a:p>
                      <a:pPr algn="l" fontAlgn="b"/>
                      <a:r>
                        <a:rPr lang="nb-NO" sz="1400" b="0" i="0" u="none" strike="noStrike">
                          <a:solidFill>
                            <a:srgbClr val="000000"/>
                          </a:solidFill>
                          <a:effectLst/>
                          <a:latin typeface="Calibri" panose="020F0502020204030204" pitchFamily="34" charset="0"/>
                        </a:rPr>
                        <a:t>Sette opp og inngå i kombinasjonsspill</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039326771"/>
                  </a:ext>
                </a:extLst>
              </a:tr>
              <a:tr h="257542">
                <a:tc>
                  <a:txBody>
                    <a:bodyPr/>
                    <a:lstStyle/>
                    <a:p>
                      <a:pPr algn="l" fontAlgn="b"/>
                      <a:r>
                        <a:rPr lang="nb-NO" sz="1400" b="0" i="0" u="none" strike="noStrike">
                          <a:solidFill>
                            <a:srgbClr val="000000"/>
                          </a:solidFill>
                          <a:effectLst/>
                          <a:latin typeface="Calibri" panose="020F0502020204030204" pitchFamily="34" charset="0"/>
                        </a:rPr>
                        <a:t>Ha høy kvalitet på visuelle søk</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479379914"/>
                  </a:ext>
                </a:extLst>
              </a:tr>
              <a:tr h="485367">
                <a:tc>
                  <a:txBody>
                    <a:bodyPr/>
                    <a:lstStyle/>
                    <a:p>
                      <a:pPr algn="l" fontAlgn="b"/>
                      <a:r>
                        <a:rPr lang="nb-NO" sz="1400" b="0" i="0" u="none" strike="noStrike">
                          <a:solidFill>
                            <a:srgbClr val="000000"/>
                          </a:solidFill>
                          <a:effectLst/>
                          <a:latin typeface="Calibri" panose="020F0502020204030204" pitchFamily="34" charset="0"/>
                        </a:rPr>
                        <a:t>Ha timing og god bevegelseskvalitet uten ball på siste 1/3 del sentralt i banen (samtidige bevegelser, åpne/lukke rom, motsatte bevegelser, posisjonsbytte, tredjemanns bevegelser, dybdeløp)</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17542410"/>
                  </a:ext>
                </a:extLst>
              </a:tr>
              <a:tr h="257542">
                <a:tc>
                  <a:txBody>
                    <a:bodyPr/>
                    <a:lstStyle/>
                    <a:p>
                      <a:pPr algn="l" fontAlgn="b"/>
                      <a:r>
                        <a:rPr lang="nb-NO" sz="1400" b="0" i="0" u="none" strike="noStrike">
                          <a:solidFill>
                            <a:srgbClr val="000000"/>
                          </a:solidFill>
                          <a:effectLst/>
                          <a:latin typeface="Calibri" panose="020F0502020204030204" pitchFamily="34" charset="0"/>
                        </a:rPr>
                        <a:t>Oppfatte signal og kjenne igjen mønster i spillsituasjoner, forutse (antesipere) hva som skal skje og handle deretter til optimal tid</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833706211"/>
                  </a:ext>
                </a:extLst>
              </a:tr>
              <a:tr h="257542">
                <a:tc>
                  <a:txBody>
                    <a:bodyPr/>
                    <a:lstStyle/>
                    <a:p>
                      <a:pPr algn="l" fontAlgn="b"/>
                      <a:r>
                        <a:rPr lang="nb-NO" sz="1400" b="0" i="0" u="none" strike="noStrike">
                          <a:solidFill>
                            <a:srgbClr val="000000"/>
                          </a:solidFill>
                          <a:effectLst/>
                          <a:latin typeface="Calibri" panose="020F0502020204030204" pitchFamily="34" charset="0"/>
                        </a:rPr>
                        <a:t>Møte `slottet (området mål scores fra) uten ball` (lese romutvikling og ha optimal timing for å vinne scoringsrom)</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52196058"/>
                  </a:ext>
                </a:extLst>
              </a:tr>
              <a:tr h="257542">
                <a:tc>
                  <a:txBody>
                    <a:bodyPr/>
                    <a:lstStyle/>
                    <a:p>
                      <a:pPr algn="l" fontAlgn="b"/>
                      <a:endParaRPr lang="nb-NO" sz="1400" b="0" i="0" u="none" strike="noStrike">
                        <a:solidFill>
                          <a:srgbClr val="000000"/>
                        </a:solidFill>
                        <a:effectLst/>
                        <a:latin typeface="Calibri" panose="020F0502020204030204" pitchFamily="34" charset="0"/>
                      </a:endParaRP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672089399"/>
                  </a:ext>
                </a:extLst>
              </a:tr>
              <a:tr h="346691">
                <a:tc>
                  <a:txBody>
                    <a:bodyPr/>
                    <a:lstStyle/>
                    <a:p>
                      <a:pPr algn="ctr" fontAlgn="b"/>
                      <a:r>
                        <a:rPr lang="nb-NO" sz="1400" b="0" i="0" u="none" strike="noStrike">
                          <a:solidFill>
                            <a:srgbClr val="FFFFFF"/>
                          </a:solidFill>
                          <a:effectLst/>
                          <a:latin typeface="Calibri" panose="020F0502020204030204" pitchFamily="34" charset="0"/>
                        </a:rPr>
                        <a:t>Score mål/Utnytte trussel i slottet (området mål scores fra)</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33617007"/>
                  </a:ext>
                </a:extLst>
              </a:tr>
              <a:tr h="257542">
                <a:tc>
                  <a:txBody>
                    <a:bodyPr/>
                    <a:lstStyle/>
                    <a:p>
                      <a:pPr algn="l" fontAlgn="b"/>
                      <a:r>
                        <a:rPr lang="nb-NO" sz="1400" b="0" i="0" u="none" strike="noStrike">
                          <a:solidFill>
                            <a:srgbClr val="000000"/>
                          </a:solidFill>
                          <a:effectLst/>
                          <a:latin typeface="Calibri" panose="020F0502020204030204" pitchFamily="34" charset="0"/>
                        </a:rPr>
                        <a:t>Omsette avslutningsmuligheter til scoring etter innlegg</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16851787"/>
                  </a:ext>
                </a:extLst>
              </a:tr>
              <a:tr h="257542">
                <a:tc>
                  <a:txBody>
                    <a:bodyPr/>
                    <a:lstStyle/>
                    <a:p>
                      <a:pPr algn="l" fontAlgn="b"/>
                      <a:r>
                        <a:rPr lang="nb-NO" sz="1400" b="0" i="0" u="none" strike="noStrike">
                          <a:solidFill>
                            <a:srgbClr val="000000"/>
                          </a:solidFill>
                          <a:effectLst/>
                          <a:latin typeface="Calibri" panose="020F0502020204030204" pitchFamily="34" charset="0"/>
                        </a:rPr>
                        <a:t>Omsette avslutningsmuligheter til scoring ved skudd etter pasning i ledd eller foran ledd</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268708708"/>
                  </a:ext>
                </a:extLst>
              </a:tr>
              <a:tr h="257542">
                <a:tc>
                  <a:txBody>
                    <a:bodyPr/>
                    <a:lstStyle/>
                    <a:p>
                      <a:pPr algn="l" fontAlgn="b"/>
                      <a:r>
                        <a:rPr lang="nb-NO" sz="1400" b="0" i="0" u="none" strike="noStrike">
                          <a:solidFill>
                            <a:srgbClr val="000000"/>
                          </a:solidFill>
                          <a:effectLst/>
                          <a:latin typeface="Calibri" panose="020F0502020204030204" pitchFamily="34" charset="0"/>
                        </a:rPr>
                        <a:t>Skaffe en god utgangsposisjon i scoringssituasjoner</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76558865"/>
                  </a:ext>
                </a:extLst>
              </a:tr>
              <a:tr h="257542">
                <a:tc>
                  <a:txBody>
                    <a:bodyPr/>
                    <a:lstStyle/>
                    <a:p>
                      <a:pPr algn="l" fontAlgn="b"/>
                      <a:r>
                        <a:rPr lang="nb-NO" sz="1400" b="0" i="0" u="none" strike="noStrike">
                          <a:solidFill>
                            <a:srgbClr val="000000"/>
                          </a:solidFill>
                          <a:effectLst/>
                          <a:latin typeface="Calibri" panose="020F0502020204030204" pitchFamily="34" charset="0"/>
                        </a:rPr>
                        <a:t>Omsette avslutningsmuligheter til scoring ved retur/2. ball</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546483045"/>
                  </a:ext>
                </a:extLst>
              </a:tr>
              <a:tr h="257542">
                <a:tc>
                  <a:txBody>
                    <a:bodyPr/>
                    <a:lstStyle/>
                    <a:p>
                      <a:pPr algn="l" fontAlgn="b"/>
                      <a:r>
                        <a:rPr lang="nb-NO" sz="1400" b="0" i="0" u="none" strike="noStrike">
                          <a:solidFill>
                            <a:srgbClr val="000000"/>
                          </a:solidFill>
                          <a:effectLst/>
                          <a:latin typeface="Calibri" panose="020F0502020204030204" pitchFamily="34" charset="0"/>
                        </a:rPr>
                        <a:t>Omsette avslutningsmuligheter til scoring ved lite bakrom</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991960725"/>
                  </a:ext>
                </a:extLst>
              </a:tr>
              <a:tr h="257542">
                <a:tc>
                  <a:txBody>
                    <a:bodyPr/>
                    <a:lstStyle/>
                    <a:p>
                      <a:pPr algn="l" fontAlgn="b"/>
                      <a:r>
                        <a:rPr lang="nb-NO" sz="1400" b="0" i="0" u="none" strike="noStrike">
                          <a:solidFill>
                            <a:srgbClr val="000000"/>
                          </a:solidFill>
                          <a:effectLst/>
                          <a:latin typeface="Calibri" panose="020F0502020204030204" pitchFamily="34" charset="0"/>
                        </a:rPr>
                        <a:t>Omsette avslutningsmuligheter til scoring på dødball på siste 1/3 del</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890470181"/>
                  </a:ext>
                </a:extLst>
              </a:tr>
              <a:tr h="257542">
                <a:tc>
                  <a:txBody>
                    <a:bodyPr/>
                    <a:lstStyle/>
                    <a:p>
                      <a:pPr algn="l" fontAlgn="b"/>
                      <a:r>
                        <a:rPr lang="nb-NO" sz="1400" b="0" i="0" u="none" strike="noStrike">
                          <a:solidFill>
                            <a:srgbClr val="000000"/>
                          </a:solidFill>
                          <a:effectLst/>
                          <a:latin typeface="Calibri" panose="020F0502020204030204" pitchFamily="34" charset="0"/>
                        </a:rPr>
                        <a:t>Vinne scoringsrom i scoringssituasjoner</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886583785"/>
                  </a:ext>
                </a:extLst>
              </a:tr>
              <a:tr h="257542">
                <a:tc>
                  <a:txBody>
                    <a:bodyPr/>
                    <a:lstStyle/>
                    <a:p>
                      <a:pPr algn="l" fontAlgn="b"/>
                      <a:r>
                        <a:rPr lang="nb-NO" sz="1400" b="0" i="0" u="none" strike="noStrike">
                          <a:solidFill>
                            <a:srgbClr val="000000"/>
                          </a:solidFill>
                          <a:effectLst/>
                          <a:latin typeface="Calibri" panose="020F0502020204030204" pitchFamily="34" charset="0"/>
                        </a:rPr>
                        <a:t>Omsette avslutningsmuligheter til scoring ved skudd etter føring/dribling</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659312746"/>
                  </a:ext>
                </a:extLst>
              </a:tr>
              <a:tr h="257542">
                <a:tc>
                  <a:txBody>
                    <a:bodyPr/>
                    <a:lstStyle/>
                    <a:p>
                      <a:pPr algn="l" fontAlgn="b"/>
                      <a:r>
                        <a:rPr lang="nb-NO" sz="1400" b="0" i="0" u="none" strike="noStrike">
                          <a:solidFill>
                            <a:srgbClr val="000000"/>
                          </a:solidFill>
                          <a:effectLst/>
                          <a:latin typeface="Calibri" panose="020F0502020204030204" pitchFamily="34" charset="0"/>
                        </a:rPr>
                        <a:t>Omsette avslutningsmuligheter til scoring ved stort bakrom</a:t>
                      </a:r>
                    </a:p>
                  </a:txBody>
                  <a:tcPr marL="5247" marR="5247" marT="69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247" marR="5247" marT="6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471098035"/>
                  </a:ext>
                </a:extLst>
              </a:tr>
            </a:tbl>
          </a:graphicData>
        </a:graphic>
      </p:graphicFrame>
    </p:spTree>
    <p:extLst>
      <p:ext uri="{BB962C8B-B14F-4D97-AF65-F5344CB8AC3E}">
        <p14:creationId xmlns:p14="http://schemas.microsoft.com/office/powerpoint/2010/main" val="20092117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0" y="1"/>
            <a:ext cx="7886700" cy="694944"/>
          </a:xfrm>
        </p:spPr>
        <p:txBody>
          <a:bodyPr>
            <a:normAutofit/>
          </a:bodyPr>
          <a:lstStyle/>
          <a:p>
            <a:pPr algn="ctr"/>
            <a:r>
              <a:rPr lang="nb-NO" sz="2800" cap="all" dirty="0"/>
              <a:t>ROLLEKRAV-Kantspiller</a:t>
            </a:r>
          </a:p>
        </p:txBody>
      </p:sp>
      <p:sp>
        <p:nvSpPr>
          <p:cNvPr id="3" name="Plassholder for innhold 2"/>
          <p:cNvSpPr>
            <a:spLocks noGrp="1"/>
          </p:cNvSpPr>
          <p:nvPr>
            <p:ph sz="half" idx="1"/>
          </p:nvPr>
        </p:nvSpPr>
        <p:spPr>
          <a:xfrm>
            <a:off x="0" y="746634"/>
            <a:ext cx="5582412" cy="6111366"/>
          </a:xfrm>
        </p:spPr>
        <p:txBody>
          <a:bodyPr>
            <a:normAutofit fontScale="47500" lnSpcReduction="20000"/>
          </a:bodyPr>
          <a:lstStyle/>
          <a:p>
            <a:pPr marL="0" indent="0">
              <a:buNone/>
            </a:pPr>
            <a:r>
              <a:rPr lang="nb-NO" sz="2600" b="1"/>
              <a:t>Kantspilleren har stor løpskapasitet og er dyktig i gjenvinningssituasjoner og etablert forsvar. I angrep skal kantspilleren bruke sin spisskompetanse til det beste for laget. Spilleren bør enten være gjennombruddhissig med, eller uten ball. </a:t>
            </a:r>
          </a:p>
          <a:p>
            <a:pPr marL="0" indent="0">
              <a:buNone/>
            </a:pPr>
            <a:r>
              <a:rPr lang="nb-NO" sz="2600" b="1"/>
              <a:t>Etablert angrep</a:t>
            </a:r>
          </a:p>
          <a:p>
            <a:pPr marL="0" fontAlgn="b">
              <a:spcBef>
                <a:spcPts val="0"/>
              </a:spcBef>
            </a:pPr>
            <a:r>
              <a:rPr lang="nb-NO" sz="2600">
                <a:solidFill>
                  <a:srgbClr val="000000"/>
                </a:solidFill>
              </a:rPr>
              <a:t>Evne å være en trussel med og uten ball, når det er lite og stort bakrom. </a:t>
            </a:r>
            <a:endParaRPr lang="nb-NO" sz="2600"/>
          </a:p>
          <a:p>
            <a:pPr marL="0" fontAlgn="b">
              <a:spcBef>
                <a:spcPts val="0"/>
              </a:spcBef>
            </a:pPr>
            <a:r>
              <a:rPr lang="nb-NO" sz="2600">
                <a:solidFill>
                  <a:srgbClr val="000000"/>
                </a:solidFill>
              </a:rPr>
              <a:t>Se og evne å slå innlegg mellom keeper og bakre ledd, og mellom motstanders spillere.</a:t>
            </a:r>
            <a:endParaRPr lang="nb-NO" sz="2600"/>
          </a:p>
          <a:p>
            <a:pPr marL="0" fontAlgn="b">
              <a:spcBef>
                <a:spcPts val="0"/>
              </a:spcBef>
            </a:pPr>
            <a:r>
              <a:rPr lang="nb-NO" sz="2600">
                <a:solidFill>
                  <a:srgbClr val="000000"/>
                </a:solidFill>
              </a:rPr>
              <a:t>Evne å vurdere når det er hensiktsmessig å slå innlegg. Gjøre mål ved innlegg fra motsatt side.</a:t>
            </a:r>
          </a:p>
          <a:p>
            <a:pPr marL="0" fontAlgn="b">
              <a:spcBef>
                <a:spcPts val="0"/>
              </a:spcBef>
            </a:pPr>
            <a:r>
              <a:rPr lang="nb-NO" sz="2600">
                <a:solidFill>
                  <a:srgbClr val="000000"/>
                </a:solidFill>
              </a:rPr>
              <a:t>Være en scoringstrussel. Evne å avslutte fra rolle. </a:t>
            </a:r>
            <a:endParaRPr lang="nb-NO" sz="2600"/>
          </a:p>
          <a:p>
            <a:pPr marL="0" fontAlgn="b">
              <a:spcBef>
                <a:spcPts val="0"/>
              </a:spcBef>
            </a:pPr>
            <a:r>
              <a:rPr lang="nb-NO" sz="2600">
                <a:solidFill>
                  <a:srgbClr val="000000"/>
                </a:solidFill>
              </a:rPr>
              <a:t>Kunne passere motspillere i ulike 1 mot 1 situasjoner. `</a:t>
            </a:r>
          </a:p>
          <a:p>
            <a:pPr marL="0" fontAlgn="b">
              <a:spcBef>
                <a:spcPts val="0"/>
              </a:spcBef>
            </a:pPr>
            <a:r>
              <a:rPr lang="nb-NO" sz="2600"/>
              <a:t>Kant på ballside ha bred utgangsposisjon og motsatt kant på innsiden av motstanders back, for å kunne true mellomrom eller bakrom. </a:t>
            </a:r>
          </a:p>
          <a:p>
            <a:pPr marL="0" fontAlgn="b">
              <a:spcBef>
                <a:spcPts val="0"/>
              </a:spcBef>
            </a:pPr>
            <a:r>
              <a:rPr lang="nb-NO" sz="2600"/>
              <a:t>True bakrom med god timing i siste 3. del, når det er 1A har kort avstand til med/motspillere, eller motstander avgir kunstig stort bakrom. Trussel mellom stopper og back og mellom stopperne. </a:t>
            </a:r>
          </a:p>
          <a:p>
            <a:pPr marL="0" fontAlgn="b">
              <a:spcBef>
                <a:spcPts val="0"/>
              </a:spcBef>
            </a:pPr>
            <a:r>
              <a:rPr lang="nb-NO" sz="2600"/>
              <a:t>Være tilgjengelig for medspillere i bearbeiding. Utgangsposisjon smalt mellom stopper og back, når laget har ballen lavt i banen. </a:t>
            </a:r>
          </a:p>
          <a:p>
            <a:pPr marL="0" fontAlgn="b">
              <a:spcBef>
                <a:spcPts val="0"/>
              </a:spcBef>
            </a:pPr>
            <a:r>
              <a:rPr lang="nb-NO" sz="2400">
                <a:solidFill>
                  <a:srgbClr val="000000"/>
                </a:solidFill>
              </a:rPr>
              <a:t>Motsatte og etterfølgende bevegelser med spiss og indreløpere i siste 3. del.</a:t>
            </a:r>
          </a:p>
          <a:p>
            <a:pPr lvl="0" fontAlgn="b">
              <a:spcBef>
                <a:spcPts val="0"/>
              </a:spcBef>
            </a:pPr>
            <a:r>
              <a:rPr lang="nb-NO" sz="2700">
                <a:solidFill>
                  <a:srgbClr val="000000"/>
                </a:solidFill>
              </a:rPr>
              <a:t>Være i beredskap og vinne 2. baller.</a:t>
            </a:r>
            <a:endParaRPr lang="nb-NO" sz="2600"/>
          </a:p>
          <a:p>
            <a:pPr marL="0" indent="0">
              <a:buNone/>
            </a:pPr>
            <a:r>
              <a:rPr lang="nb-NO" sz="2600" b="1"/>
              <a:t>Etablert forsvar</a:t>
            </a:r>
          </a:p>
          <a:p>
            <a:pPr marL="0" fontAlgn="b">
              <a:spcBef>
                <a:spcPts val="0"/>
              </a:spcBef>
            </a:pPr>
            <a:r>
              <a:rPr lang="nb-NO" sz="2600">
                <a:solidFill>
                  <a:srgbClr val="000000"/>
                </a:solidFill>
              </a:rPr>
              <a:t>Nekter motstanderen tilgang til rom og bryter motstander sin angrepsrytme.</a:t>
            </a:r>
            <a:endParaRPr lang="nb-NO" sz="2600"/>
          </a:p>
          <a:p>
            <a:pPr marL="0" fontAlgn="b">
              <a:spcBef>
                <a:spcPts val="0"/>
              </a:spcBef>
            </a:pPr>
            <a:r>
              <a:rPr lang="nb-NO" sz="2600">
                <a:solidFill>
                  <a:srgbClr val="000000"/>
                </a:solidFill>
              </a:rPr>
              <a:t>Fremprovosere feil fra motstander og støte i sin egen sone.</a:t>
            </a:r>
            <a:endParaRPr lang="nb-NO" sz="2600"/>
          </a:p>
          <a:p>
            <a:pPr marL="0" fontAlgn="b">
              <a:spcBef>
                <a:spcPts val="0"/>
              </a:spcBef>
            </a:pPr>
            <a:r>
              <a:rPr lang="nb-NO" sz="2600"/>
              <a:t>Være en del av frontleddet i det høye presset og kjenne pressøyeblikk/posisjonene. </a:t>
            </a:r>
            <a:r>
              <a:rPr lang="nb-NO" sz="2600" err="1"/>
              <a:t>Ca</a:t>
            </a:r>
            <a:r>
              <a:rPr lang="nb-NO" sz="2600"/>
              <a:t> 1/3 avstand til motsatt stopper, når egen spiss er i press på motsatt stopper. I kontroll mot back, når spissen er i press på nærmeste stopper. </a:t>
            </a:r>
          </a:p>
          <a:p>
            <a:pPr marL="0" fontAlgn="b">
              <a:spcBef>
                <a:spcPts val="0"/>
              </a:spcBef>
            </a:pPr>
            <a:r>
              <a:rPr lang="nb-NO" sz="2600"/>
              <a:t>Være en del av en femmer i midtbaneleddet ved lav utgangsposisjon.</a:t>
            </a:r>
          </a:p>
          <a:p>
            <a:pPr marL="0" fontAlgn="b">
              <a:spcBef>
                <a:spcPts val="0"/>
              </a:spcBef>
            </a:pPr>
            <a:r>
              <a:rPr lang="nb-NO" sz="2600"/>
              <a:t>Sikre høy back, når indreløperen ikke er på plass i lavt i banen. Sandwich.</a:t>
            </a:r>
          </a:p>
          <a:p>
            <a:pPr lvl="0" fontAlgn="b">
              <a:spcBef>
                <a:spcPts val="0"/>
              </a:spcBef>
            </a:pPr>
            <a:r>
              <a:rPr lang="nb-NO" sz="2700">
                <a:solidFill>
                  <a:srgbClr val="000000"/>
                </a:solidFill>
              </a:rPr>
              <a:t>Være i beredskap og vinne 2. baller.</a:t>
            </a:r>
            <a:endParaRPr lang="nb-NO" sz="2600"/>
          </a:p>
          <a:p>
            <a:pPr marL="0" indent="0">
              <a:buNone/>
            </a:pPr>
            <a:r>
              <a:rPr lang="nb-NO" sz="2600" b="1">
                <a:solidFill>
                  <a:srgbClr val="000000"/>
                </a:solidFill>
              </a:rPr>
              <a:t>Kontring for</a:t>
            </a:r>
          </a:p>
          <a:p>
            <a:pPr marL="0" fontAlgn="b">
              <a:spcBef>
                <a:spcPts val="0"/>
              </a:spcBef>
            </a:pPr>
            <a:r>
              <a:rPr lang="nb-NO" sz="2600">
                <a:solidFill>
                  <a:srgbClr val="000000"/>
                </a:solidFill>
              </a:rPr>
              <a:t>Ha mål/assist. True bakrommet i sluttfasen av kontringen.</a:t>
            </a:r>
          </a:p>
          <a:p>
            <a:pPr marL="0" fontAlgn="b">
              <a:spcBef>
                <a:spcPts val="0"/>
              </a:spcBef>
            </a:pPr>
            <a:r>
              <a:rPr lang="nb-NO" sz="2600">
                <a:solidFill>
                  <a:srgbClr val="000000"/>
                </a:solidFill>
              </a:rPr>
              <a:t>Bevegelse i sprint foran 1A.</a:t>
            </a:r>
            <a:endParaRPr lang="nb-NO" sz="2600"/>
          </a:p>
          <a:p>
            <a:pPr marL="0" fontAlgn="b">
              <a:spcBef>
                <a:spcPts val="0"/>
              </a:spcBef>
            </a:pPr>
            <a:r>
              <a:rPr lang="nb-NO" sz="2600">
                <a:solidFill>
                  <a:srgbClr val="000000"/>
                </a:solidFill>
              </a:rPr>
              <a:t>Vurdere risiko opp mot potensial i overgangen.</a:t>
            </a:r>
            <a:endParaRPr lang="nb-NO" sz="2600"/>
          </a:p>
          <a:p>
            <a:pPr marL="0" indent="0">
              <a:buNone/>
            </a:pPr>
            <a:r>
              <a:rPr lang="nb-NO" sz="2600" b="1">
                <a:solidFill>
                  <a:srgbClr val="000000"/>
                </a:solidFill>
              </a:rPr>
              <a:t>Kontring i mot</a:t>
            </a:r>
          </a:p>
          <a:p>
            <a:pPr marL="0" lvl="0" fontAlgn="b">
              <a:spcBef>
                <a:spcPts val="0"/>
              </a:spcBef>
            </a:pPr>
            <a:r>
              <a:rPr lang="nb-NO" sz="2400">
                <a:solidFill>
                  <a:srgbClr val="000000"/>
                </a:solidFill>
              </a:rPr>
              <a:t>Gjenvinne ballen ved balltap for laget. </a:t>
            </a:r>
            <a:endParaRPr lang="nb-NO" sz="2400">
              <a:solidFill>
                <a:prstClr val="black"/>
              </a:solidFill>
            </a:endParaRPr>
          </a:p>
          <a:p>
            <a:pPr marL="0" lvl="0" fontAlgn="b">
              <a:spcBef>
                <a:spcPts val="0"/>
              </a:spcBef>
            </a:pPr>
            <a:r>
              <a:rPr lang="nb-NO" sz="2400">
                <a:solidFill>
                  <a:srgbClr val="000000"/>
                </a:solidFill>
              </a:rPr>
              <a:t>Alltid ha en disiplinert omstilling etter balltap.</a:t>
            </a:r>
            <a:endParaRPr lang="nb-NO" sz="2400">
              <a:solidFill>
                <a:prstClr val="black"/>
              </a:solidFill>
            </a:endParaRPr>
          </a:p>
          <a:p>
            <a:pPr marL="0" lvl="0" fontAlgn="b">
              <a:spcBef>
                <a:spcPts val="0"/>
              </a:spcBef>
            </a:pPr>
            <a:r>
              <a:rPr lang="nb-NO" sz="2400">
                <a:solidFill>
                  <a:srgbClr val="000000"/>
                </a:solidFill>
              </a:rPr>
              <a:t>Hente opp kontringen i sprint, når en er på feil side av 1A. </a:t>
            </a:r>
            <a:endParaRPr lang="nb-NO" sz="2600">
              <a:solidFill>
                <a:srgbClr val="000000"/>
              </a:solidFill>
            </a:endParaRPr>
          </a:p>
          <a:p>
            <a:endParaRPr lang="nb-NO"/>
          </a:p>
          <a:p>
            <a:endParaRPr lang="nb-NO"/>
          </a:p>
        </p:txBody>
      </p:sp>
      <p:pic>
        <p:nvPicPr>
          <p:cNvPr id="5" name="Plassholder for innhold 4"/>
          <p:cNvPicPr>
            <a:picLocks noGrp="1" noChangeAspect="1"/>
          </p:cNvPicPr>
          <p:nvPr>
            <p:ph sz="half" idx="2"/>
          </p:nvPr>
        </p:nvPicPr>
        <p:blipFill>
          <a:blip r:embed="rId2"/>
          <a:stretch>
            <a:fillRect/>
          </a:stretch>
        </p:blipFill>
        <p:spPr>
          <a:xfrm>
            <a:off x="5510538" y="746639"/>
            <a:ext cx="3633462" cy="3825365"/>
          </a:xfrm>
          <a:prstGeom prst="rect">
            <a:avLst/>
          </a:prstGeom>
        </p:spPr>
      </p:pic>
    </p:spTree>
    <p:extLst>
      <p:ext uri="{BB962C8B-B14F-4D97-AF65-F5344CB8AC3E}">
        <p14:creationId xmlns:p14="http://schemas.microsoft.com/office/powerpoint/2010/main" val="398116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8"/>
            <a:ext cx="9144000" cy="665293"/>
          </a:xfrm>
          <a:prstGeom prst="rect">
            <a:avLst/>
          </a:prstGeom>
          <a:solidFill>
            <a:schemeClr val="tx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nb-NO" sz="2800" cap="all" dirty="0">
                <a:solidFill>
                  <a:prstClr val="white"/>
                </a:solidFill>
              </a:rPr>
              <a:t>Rollekrav-kantspiller</a:t>
            </a:r>
          </a:p>
        </p:txBody>
      </p:sp>
      <p:graphicFrame>
        <p:nvGraphicFramePr>
          <p:cNvPr id="4" name="Tabell 3">
            <a:extLst>
              <a:ext uri="{FF2B5EF4-FFF2-40B4-BE49-F238E27FC236}">
                <a16:creationId xmlns:a16="http://schemas.microsoft.com/office/drawing/2014/main" id="{02C64074-777D-4D37-B7A5-1E97DC0C6457}"/>
              </a:ext>
            </a:extLst>
          </p:cNvPr>
          <p:cNvGraphicFramePr>
            <a:graphicFrameLocks noGrp="1"/>
          </p:cNvGraphicFramePr>
          <p:nvPr/>
        </p:nvGraphicFramePr>
        <p:xfrm>
          <a:off x="0" y="681050"/>
          <a:ext cx="9144000" cy="6161209"/>
        </p:xfrm>
        <a:graphic>
          <a:graphicData uri="http://schemas.openxmlformats.org/drawingml/2006/table">
            <a:tbl>
              <a:tblPr/>
              <a:tblGrid>
                <a:gridCol w="8554349">
                  <a:extLst>
                    <a:ext uri="{9D8B030D-6E8A-4147-A177-3AD203B41FA5}">
                      <a16:colId xmlns:a16="http://schemas.microsoft.com/office/drawing/2014/main" val="35993312"/>
                    </a:ext>
                  </a:extLst>
                </a:gridCol>
                <a:gridCol w="589651">
                  <a:extLst>
                    <a:ext uri="{9D8B030D-6E8A-4147-A177-3AD203B41FA5}">
                      <a16:colId xmlns:a16="http://schemas.microsoft.com/office/drawing/2014/main" val="1978263171"/>
                    </a:ext>
                  </a:extLst>
                </a:gridCol>
              </a:tblGrid>
              <a:tr h="343963">
                <a:tc>
                  <a:txBody>
                    <a:bodyPr/>
                    <a:lstStyle/>
                    <a:p>
                      <a:pPr algn="ctr" fontAlgn="b"/>
                      <a:r>
                        <a:rPr lang="nb-NO" sz="1400" b="0" i="0" u="none" strike="noStrike">
                          <a:solidFill>
                            <a:srgbClr val="FFFFFF"/>
                          </a:solidFill>
                          <a:effectLst/>
                          <a:latin typeface="Calibri" panose="020F0502020204030204" pitchFamily="34" charset="0"/>
                        </a:rPr>
                        <a:t>Redusere og forebygge trussel mot slottet (området mål scores fra)</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ctr" fontAlgn="b"/>
                      <a:r>
                        <a:rPr lang="nb-NO" sz="1100" b="1" i="0" u="none" strike="noStrike">
                          <a:solidFill>
                            <a:srgbClr val="000000"/>
                          </a:solidFill>
                          <a:effectLst/>
                          <a:latin typeface="Calibri" panose="020F0502020204030204" pitchFamily="34" charset="0"/>
                        </a:rPr>
                        <a:t>1-10</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077497669"/>
                  </a:ext>
                </a:extLst>
              </a:tr>
              <a:tr h="256466">
                <a:tc>
                  <a:txBody>
                    <a:bodyPr/>
                    <a:lstStyle/>
                    <a:p>
                      <a:pPr algn="l" fontAlgn="b"/>
                      <a:r>
                        <a:rPr lang="nb-NO" sz="1400" b="0" i="0" u="none" strike="noStrike">
                          <a:solidFill>
                            <a:srgbClr val="000000"/>
                          </a:solidFill>
                          <a:effectLst/>
                          <a:latin typeface="Calibri" panose="020F0502020204030204" pitchFamily="34" charset="0"/>
                        </a:rPr>
                        <a:t>Mestre 1F aksjoner som hindrer tilgang til rom </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295653276"/>
                  </a:ext>
                </a:extLst>
              </a:tr>
              <a:tr h="256466">
                <a:tc>
                  <a:txBody>
                    <a:bodyPr/>
                    <a:lstStyle/>
                    <a:p>
                      <a:pPr algn="l" fontAlgn="b"/>
                      <a:r>
                        <a:rPr lang="nb-NO" sz="1400" b="0" i="0" u="none" strike="noStrike">
                          <a:solidFill>
                            <a:srgbClr val="000000"/>
                          </a:solidFill>
                          <a:effectLst/>
                          <a:latin typeface="Calibri" panose="020F0502020204030204" pitchFamily="34" charset="0"/>
                        </a:rPr>
                        <a:t>Mestre 1F aksjon for å redusere fremdrift/styre fram innvendig eller utvendig</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425876321"/>
                  </a:ext>
                </a:extLst>
              </a:tr>
              <a:tr h="256466">
                <a:tc>
                  <a:txBody>
                    <a:bodyPr/>
                    <a:lstStyle/>
                    <a:p>
                      <a:pPr algn="l" fontAlgn="b"/>
                      <a:r>
                        <a:rPr lang="nb-NO" sz="1400" b="0" i="0" u="none" strike="noStrike">
                          <a:solidFill>
                            <a:srgbClr val="000000"/>
                          </a:solidFill>
                          <a:effectLst/>
                          <a:latin typeface="Calibri" panose="020F0502020204030204" pitchFamily="34" charset="0"/>
                        </a:rPr>
                        <a:t>Løpende posisjonere og reposisjonere deg for å hindre/redusere og hindre motstanderens tilgang til rom</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486221769"/>
                  </a:ext>
                </a:extLst>
              </a:tr>
              <a:tr h="256466">
                <a:tc>
                  <a:txBody>
                    <a:bodyPr/>
                    <a:lstStyle/>
                    <a:p>
                      <a:pPr algn="l" fontAlgn="b"/>
                      <a:endParaRPr lang="nb-NO" sz="1400" b="0" i="0" u="none" strike="noStrike">
                        <a:solidFill>
                          <a:srgbClr val="000000"/>
                        </a:solidFill>
                        <a:effectLst/>
                        <a:latin typeface="Calibri" panose="020F0502020204030204" pitchFamily="34" charset="0"/>
                      </a:endParaRP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412215536"/>
                  </a:ext>
                </a:extLst>
              </a:tr>
              <a:tr h="343963">
                <a:tc>
                  <a:txBody>
                    <a:bodyPr/>
                    <a:lstStyle/>
                    <a:p>
                      <a:pPr algn="ctr" fontAlgn="b"/>
                      <a:r>
                        <a:rPr lang="nb-NO" sz="1400" b="0" i="0" u="none" strike="noStrike">
                          <a:solidFill>
                            <a:srgbClr val="FFFFFF"/>
                          </a:solidFill>
                          <a:effectLst/>
                          <a:latin typeface="Calibri" panose="020F0502020204030204" pitchFamily="34" charset="0"/>
                        </a:rPr>
                        <a:t>Omstille fra angrep til forsvar</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828194672"/>
                  </a:ext>
                </a:extLst>
              </a:tr>
              <a:tr h="256466">
                <a:tc>
                  <a:txBody>
                    <a:bodyPr/>
                    <a:lstStyle/>
                    <a:p>
                      <a:pPr algn="l" fontAlgn="b"/>
                      <a:r>
                        <a:rPr lang="nb-NO" sz="1400" b="0" i="0" u="none" strike="noStrike">
                          <a:solidFill>
                            <a:srgbClr val="000000"/>
                          </a:solidFill>
                          <a:effectLst/>
                          <a:latin typeface="Calibri" panose="020F0502020204030204" pitchFamily="34" charset="0"/>
                        </a:rPr>
                        <a:t>Mestre 1F aksjoner som nekter/bremser motstanderens angrepsrytme</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535944917"/>
                  </a:ext>
                </a:extLst>
              </a:tr>
              <a:tr h="256466">
                <a:tc>
                  <a:txBody>
                    <a:bodyPr/>
                    <a:lstStyle/>
                    <a:p>
                      <a:pPr algn="l" fontAlgn="b"/>
                      <a:r>
                        <a:rPr lang="nb-NO" sz="1400" b="0" i="0" u="none" strike="noStrike">
                          <a:solidFill>
                            <a:srgbClr val="000000"/>
                          </a:solidFill>
                          <a:effectLst/>
                          <a:latin typeface="Calibri" panose="020F0502020204030204" pitchFamily="34" charset="0"/>
                        </a:rPr>
                        <a:t>Mestre 1F/3F aksjoner for å gjenvinne ballen</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306694093"/>
                  </a:ext>
                </a:extLst>
              </a:tr>
              <a:tr h="256466">
                <a:tc>
                  <a:txBody>
                    <a:bodyPr/>
                    <a:lstStyle/>
                    <a:p>
                      <a:pPr algn="l" fontAlgn="b"/>
                      <a:r>
                        <a:rPr lang="nb-NO" sz="1400" b="0" i="0" u="none" strike="noStrike">
                          <a:solidFill>
                            <a:srgbClr val="000000"/>
                          </a:solidFill>
                          <a:effectLst/>
                          <a:latin typeface="Calibri" panose="020F0502020204030204" pitchFamily="34" charset="0"/>
                        </a:rPr>
                        <a:t>Mestre 1F aksjoner ved løpsduell (feil side) med kroppskontakt</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876939646"/>
                  </a:ext>
                </a:extLst>
              </a:tr>
              <a:tr h="256466">
                <a:tc>
                  <a:txBody>
                    <a:bodyPr/>
                    <a:lstStyle/>
                    <a:p>
                      <a:pPr algn="l" fontAlgn="b"/>
                      <a:r>
                        <a:rPr lang="nb-NO" sz="1400" b="0" i="0" u="none" strike="noStrike">
                          <a:solidFill>
                            <a:srgbClr val="000000"/>
                          </a:solidFill>
                          <a:effectLst/>
                          <a:latin typeface="Calibri" panose="020F0502020204030204" pitchFamily="34" charset="0"/>
                        </a:rPr>
                        <a:t>Mestre 3F aksjoner som nekter/reduserer motstanderen tilgang til rom</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182624581"/>
                  </a:ext>
                </a:extLst>
              </a:tr>
              <a:tr h="256466">
                <a:tc>
                  <a:txBody>
                    <a:bodyPr/>
                    <a:lstStyle/>
                    <a:p>
                      <a:pPr algn="l" fontAlgn="b"/>
                      <a:r>
                        <a:rPr lang="nb-NO" sz="1400" b="0" i="0" u="none" strike="noStrike">
                          <a:solidFill>
                            <a:srgbClr val="000000"/>
                          </a:solidFill>
                          <a:effectLst/>
                          <a:latin typeface="Calibri" panose="020F0502020204030204" pitchFamily="34" charset="0"/>
                        </a:rPr>
                        <a:t>Alltid ha en disiplinert omstilling umiddelbart etter balltap (3F/1F)</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001600549"/>
                  </a:ext>
                </a:extLst>
              </a:tr>
              <a:tr h="256466">
                <a:tc>
                  <a:txBody>
                    <a:bodyPr/>
                    <a:lstStyle/>
                    <a:p>
                      <a:pPr algn="l" fontAlgn="b"/>
                      <a:endParaRPr lang="nb-NO" sz="1400" b="0" i="0" u="none" strike="noStrike">
                        <a:solidFill>
                          <a:srgbClr val="000000"/>
                        </a:solidFill>
                        <a:effectLst/>
                        <a:latin typeface="Calibri" panose="020F0502020204030204" pitchFamily="34" charset="0"/>
                      </a:endParaRP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980909767"/>
                  </a:ext>
                </a:extLst>
              </a:tr>
              <a:tr h="343963">
                <a:tc>
                  <a:txBody>
                    <a:bodyPr/>
                    <a:lstStyle/>
                    <a:p>
                      <a:pPr algn="ctr" fontAlgn="b"/>
                      <a:r>
                        <a:rPr lang="nb-NO" sz="1400" b="0" i="0" u="none" strike="noStrike">
                          <a:solidFill>
                            <a:srgbClr val="FFFFFF"/>
                          </a:solidFill>
                          <a:effectLst/>
                          <a:latin typeface="Calibri" panose="020F0502020204030204" pitchFamily="34" charset="0"/>
                        </a:rPr>
                        <a:t>Omstille fra forsvar til angrep</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629062400"/>
                  </a:ext>
                </a:extLst>
              </a:tr>
              <a:tr h="256466">
                <a:tc>
                  <a:txBody>
                    <a:bodyPr/>
                    <a:lstStyle/>
                    <a:p>
                      <a:pPr algn="l" fontAlgn="b"/>
                      <a:r>
                        <a:rPr lang="nb-NO" sz="1400" b="0" i="0" u="none" strike="noStrike">
                          <a:solidFill>
                            <a:srgbClr val="000000"/>
                          </a:solidFill>
                          <a:effectLst/>
                          <a:latin typeface="Calibri" panose="020F0502020204030204" pitchFamily="34" charset="0"/>
                        </a:rPr>
                        <a:t>Aktivt posisjonere deg for god angrepsberedskap i forsvarsspillet/4F</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128857602"/>
                  </a:ext>
                </a:extLst>
              </a:tr>
              <a:tr h="256466">
                <a:tc>
                  <a:txBody>
                    <a:bodyPr/>
                    <a:lstStyle/>
                    <a:p>
                      <a:pPr algn="l" fontAlgn="b"/>
                      <a:r>
                        <a:rPr lang="nb-NO" sz="1400" b="0" i="0" u="none" strike="noStrike">
                          <a:solidFill>
                            <a:srgbClr val="000000"/>
                          </a:solidFill>
                          <a:effectLst/>
                          <a:latin typeface="Calibri" panose="020F0502020204030204" pitchFamily="34" charset="0"/>
                        </a:rPr>
                        <a:t>Forsterke ubalanse ved å `drive` med ball og håndtere delvis kroppskontakt</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984046195"/>
                  </a:ext>
                </a:extLst>
              </a:tr>
              <a:tr h="256466">
                <a:tc>
                  <a:txBody>
                    <a:bodyPr/>
                    <a:lstStyle/>
                    <a:p>
                      <a:pPr algn="l" fontAlgn="b"/>
                      <a:r>
                        <a:rPr lang="nb-NO" sz="1400" b="0" i="0" u="none" strike="noStrike">
                          <a:solidFill>
                            <a:srgbClr val="000000"/>
                          </a:solidFill>
                          <a:effectLst/>
                          <a:latin typeface="Calibri" panose="020F0502020204030204" pitchFamily="34" charset="0"/>
                        </a:rPr>
                        <a:t>Forsterke ubalanse ved å `drive` med ball å passere motstander i delvis trangt rom</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559135882"/>
                  </a:ext>
                </a:extLst>
              </a:tr>
              <a:tr h="256466">
                <a:tc>
                  <a:txBody>
                    <a:bodyPr/>
                    <a:lstStyle/>
                    <a:p>
                      <a:pPr algn="l" fontAlgn="b"/>
                      <a:r>
                        <a:rPr lang="nb-NO" sz="1400" b="0" i="0" u="none" strike="noStrike">
                          <a:solidFill>
                            <a:srgbClr val="000000"/>
                          </a:solidFill>
                          <a:effectLst/>
                          <a:latin typeface="Calibri" panose="020F0502020204030204" pitchFamily="34" charset="0"/>
                        </a:rPr>
                        <a:t>Komme deg i scoringsposisjon</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992417461"/>
                  </a:ext>
                </a:extLst>
              </a:tr>
              <a:tr h="256466">
                <a:tc>
                  <a:txBody>
                    <a:bodyPr/>
                    <a:lstStyle/>
                    <a:p>
                      <a:pPr algn="l" fontAlgn="b"/>
                      <a:r>
                        <a:rPr lang="nb-NO" sz="1400" b="0" i="0" u="none" strike="noStrike">
                          <a:solidFill>
                            <a:srgbClr val="000000"/>
                          </a:solidFill>
                          <a:effectLst/>
                          <a:latin typeface="Calibri" panose="020F0502020204030204" pitchFamily="34" charset="0"/>
                        </a:rPr>
                        <a:t>Vurdere risiko opp mot potensial i overgangen og velge klokt 1A/2A/3A</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9818545"/>
                  </a:ext>
                </a:extLst>
              </a:tr>
              <a:tr h="256466">
                <a:tc>
                  <a:txBody>
                    <a:bodyPr/>
                    <a:lstStyle/>
                    <a:p>
                      <a:pPr algn="l" fontAlgn="b"/>
                      <a:r>
                        <a:rPr lang="nb-NO" sz="1400" b="0" i="0" u="none" strike="noStrike">
                          <a:solidFill>
                            <a:srgbClr val="000000"/>
                          </a:solidFill>
                          <a:effectLst/>
                          <a:latin typeface="Calibri" panose="020F0502020204030204" pitchFamily="34" charset="0"/>
                        </a:rPr>
                        <a:t>Forsterke ubalanse med pasning</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56879009"/>
                  </a:ext>
                </a:extLst>
              </a:tr>
              <a:tr h="256466">
                <a:tc>
                  <a:txBody>
                    <a:bodyPr/>
                    <a:lstStyle/>
                    <a:p>
                      <a:pPr algn="l" fontAlgn="b"/>
                      <a:r>
                        <a:rPr lang="nb-NO" sz="1400" b="0" i="0" u="none" strike="noStrike">
                          <a:solidFill>
                            <a:srgbClr val="000000"/>
                          </a:solidFill>
                          <a:effectLst/>
                          <a:latin typeface="Calibri" panose="020F0502020204030204" pitchFamily="34" charset="0"/>
                        </a:rPr>
                        <a:t>Forsterke ubalanse ved å `drive` med ball i forholdsvis høy fart med retningsforandringer</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64210192"/>
                  </a:ext>
                </a:extLst>
              </a:tr>
              <a:tr h="256466">
                <a:tc>
                  <a:txBody>
                    <a:bodyPr/>
                    <a:lstStyle/>
                    <a:p>
                      <a:pPr algn="l" fontAlgn="b"/>
                      <a:r>
                        <a:rPr lang="nb-NO" sz="1400" b="0" i="0" u="none" strike="noStrike">
                          <a:solidFill>
                            <a:srgbClr val="000000"/>
                          </a:solidFill>
                          <a:effectLst/>
                          <a:latin typeface="Calibri" panose="020F0502020204030204" pitchFamily="34" charset="0"/>
                        </a:rPr>
                        <a:t>Forsterke ubalanse med bevegelse som 2A/3A</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390759576"/>
                  </a:ext>
                </a:extLst>
              </a:tr>
              <a:tr h="256466">
                <a:tc>
                  <a:txBody>
                    <a:bodyPr/>
                    <a:lstStyle/>
                    <a:p>
                      <a:pPr algn="l" fontAlgn="b"/>
                      <a:r>
                        <a:rPr lang="nb-NO" sz="1400" b="0" i="0" u="none" strike="noStrike">
                          <a:solidFill>
                            <a:srgbClr val="000000"/>
                          </a:solidFill>
                          <a:effectLst/>
                          <a:latin typeface="Calibri" panose="020F0502020204030204" pitchFamily="34" charset="0"/>
                        </a:rPr>
                        <a:t>Vurdere risiko opp mot potensial i overgangen og velge klokt om ballbesittelse skal etableres</a:t>
                      </a: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94986707"/>
                  </a:ext>
                </a:extLst>
              </a:tr>
              <a:tr h="256466">
                <a:tc>
                  <a:txBody>
                    <a:bodyPr/>
                    <a:lstStyle/>
                    <a:p>
                      <a:pPr algn="l" fontAlgn="b"/>
                      <a:endParaRPr lang="nb-NO" sz="1000" b="0" i="0" u="none" strike="noStrike">
                        <a:solidFill>
                          <a:srgbClr val="000000"/>
                        </a:solidFill>
                        <a:effectLst/>
                        <a:latin typeface="Calibri" panose="020F0502020204030204" pitchFamily="34" charset="0"/>
                      </a:endParaRPr>
                    </a:p>
                  </a:txBody>
                  <a:tcPr marL="4555" marR="4555" marT="607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55" marR="4555" marT="60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111486280"/>
                  </a:ext>
                </a:extLst>
              </a:tr>
            </a:tbl>
          </a:graphicData>
        </a:graphic>
      </p:graphicFrame>
    </p:spTree>
    <p:extLst>
      <p:ext uri="{BB962C8B-B14F-4D97-AF65-F5344CB8AC3E}">
        <p14:creationId xmlns:p14="http://schemas.microsoft.com/office/powerpoint/2010/main" val="10012579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8"/>
            <a:ext cx="9144000" cy="665293"/>
          </a:xfrm>
          <a:prstGeom prst="rect">
            <a:avLst/>
          </a:prstGeom>
          <a:solidFill>
            <a:schemeClr val="tx1"/>
          </a:solidFill>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3600" dirty="0">
              <a:solidFill>
                <a:prstClr val="white"/>
              </a:solidFill>
            </a:endParaRPr>
          </a:p>
          <a:p>
            <a:pPr algn="ctr">
              <a:defRPr/>
            </a:pPr>
            <a:r>
              <a:rPr lang="nb-NO" sz="4500" cap="all" dirty="0">
                <a:solidFill>
                  <a:prstClr val="white"/>
                </a:solidFill>
              </a:rPr>
              <a:t>Rollekrav-kantspiller</a:t>
            </a:r>
          </a:p>
        </p:txBody>
      </p:sp>
      <p:graphicFrame>
        <p:nvGraphicFramePr>
          <p:cNvPr id="2" name="Tabell 1">
            <a:extLst>
              <a:ext uri="{FF2B5EF4-FFF2-40B4-BE49-F238E27FC236}">
                <a16:creationId xmlns:a16="http://schemas.microsoft.com/office/drawing/2014/main" id="{4346BFC8-F1D3-4906-BCAF-6E98247BBE07}"/>
              </a:ext>
            </a:extLst>
          </p:cNvPr>
          <p:cNvGraphicFramePr>
            <a:graphicFrameLocks noGrp="1"/>
          </p:cNvGraphicFramePr>
          <p:nvPr/>
        </p:nvGraphicFramePr>
        <p:xfrm>
          <a:off x="0" y="681046"/>
          <a:ext cx="9144001" cy="6317817"/>
        </p:xfrm>
        <a:graphic>
          <a:graphicData uri="http://schemas.openxmlformats.org/drawingml/2006/table">
            <a:tbl>
              <a:tblPr/>
              <a:tblGrid>
                <a:gridCol w="8554349">
                  <a:extLst>
                    <a:ext uri="{9D8B030D-6E8A-4147-A177-3AD203B41FA5}">
                      <a16:colId xmlns:a16="http://schemas.microsoft.com/office/drawing/2014/main" val="3987464652"/>
                    </a:ext>
                  </a:extLst>
                </a:gridCol>
                <a:gridCol w="589652">
                  <a:extLst>
                    <a:ext uri="{9D8B030D-6E8A-4147-A177-3AD203B41FA5}">
                      <a16:colId xmlns:a16="http://schemas.microsoft.com/office/drawing/2014/main" val="1222651853"/>
                    </a:ext>
                  </a:extLst>
                </a:gridCol>
              </a:tblGrid>
              <a:tr h="287274">
                <a:tc>
                  <a:txBody>
                    <a:bodyPr/>
                    <a:lstStyle/>
                    <a:p>
                      <a:pPr algn="ctr" fontAlgn="b"/>
                      <a:r>
                        <a:rPr lang="nb-NO" sz="1200" b="0" i="0" u="none" strike="noStrike">
                          <a:solidFill>
                            <a:srgbClr val="FFFFFF"/>
                          </a:solidFill>
                          <a:effectLst/>
                          <a:latin typeface="Calibri" panose="020F0502020204030204" pitchFamily="34" charset="0"/>
                        </a:rPr>
                        <a:t>Sette opp trussel mot/i slottet (området mål scores fra) - Assist</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666622639"/>
                  </a:ext>
                </a:extLst>
              </a:tr>
              <a:tr h="215187">
                <a:tc>
                  <a:txBody>
                    <a:bodyPr/>
                    <a:lstStyle/>
                    <a:p>
                      <a:pPr algn="l" fontAlgn="b"/>
                      <a:r>
                        <a:rPr lang="nb-NO" sz="1200" b="0" i="0" u="none" strike="noStrike">
                          <a:solidFill>
                            <a:srgbClr val="000000"/>
                          </a:solidFill>
                          <a:effectLst/>
                          <a:latin typeface="Calibri" panose="020F0502020204030204" pitchFamily="34" charset="0"/>
                        </a:rPr>
                        <a:t>Evne å sette opp et rikt trusselbilde med ball i samhandling med andre</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412387549"/>
                  </a:ext>
                </a:extLst>
              </a:tr>
              <a:tr h="215187">
                <a:tc>
                  <a:txBody>
                    <a:bodyPr/>
                    <a:lstStyle/>
                    <a:p>
                      <a:pPr algn="l" fontAlgn="b"/>
                      <a:r>
                        <a:rPr lang="nb-NO" sz="1200" b="0" i="0" u="none" strike="noStrike">
                          <a:solidFill>
                            <a:srgbClr val="000000"/>
                          </a:solidFill>
                          <a:effectLst/>
                          <a:latin typeface="Calibri" panose="020F0502020204030204" pitchFamily="34" charset="0"/>
                        </a:rPr>
                        <a:t>Nå rom mellom spillere i motstanderens forsvar ved innlegg</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963038536"/>
                  </a:ext>
                </a:extLst>
              </a:tr>
              <a:tr h="422164">
                <a:tc>
                  <a:txBody>
                    <a:bodyPr/>
                    <a:lstStyle/>
                    <a:p>
                      <a:pPr algn="l" fontAlgn="b"/>
                      <a:r>
                        <a:rPr lang="nb-NO" sz="1200" b="0" i="0" u="none" strike="noStrike">
                          <a:solidFill>
                            <a:srgbClr val="000000"/>
                          </a:solidFill>
                          <a:effectLst/>
                          <a:latin typeface="Calibri" panose="020F0502020204030204" pitchFamily="34" charset="0"/>
                        </a:rPr>
                        <a:t>Ha timing og god bevegelseskvalitet uten ball på siste 1/3 del både sentralt og i korridor (samtidige bevegelser, åpne/lukke rom, motsatte bevegelser, posisjonsbytte, tredjemanns bevegelser)</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75751689"/>
                  </a:ext>
                </a:extLst>
              </a:tr>
              <a:tr h="215187">
                <a:tc>
                  <a:txBody>
                    <a:bodyPr/>
                    <a:lstStyle/>
                    <a:p>
                      <a:pPr algn="l" fontAlgn="b"/>
                      <a:r>
                        <a:rPr lang="nb-NO" sz="1200" b="0" i="0" u="none" strike="noStrike">
                          <a:solidFill>
                            <a:srgbClr val="000000"/>
                          </a:solidFill>
                          <a:effectLst/>
                          <a:latin typeface="Calibri" panose="020F0502020204030204" pitchFamily="34" charset="0"/>
                        </a:rPr>
                        <a:t>Ha stor handlingsfleksibiltet med ball (Gjøre det situasjonen krever, evne til å tilpasse handling, evne til å ombestemme handling, evne til å forsere handling, evne til å utsette handling)</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603318730"/>
                  </a:ext>
                </a:extLst>
              </a:tr>
              <a:tr h="215187">
                <a:tc>
                  <a:txBody>
                    <a:bodyPr/>
                    <a:lstStyle/>
                    <a:p>
                      <a:pPr algn="l" fontAlgn="b"/>
                      <a:r>
                        <a:rPr lang="nb-NO" sz="1200" b="0" i="0" u="none" strike="noStrike">
                          <a:solidFill>
                            <a:srgbClr val="000000"/>
                          </a:solidFill>
                          <a:effectLst/>
                          <a:latin typeface="Calibri" panose="020F0502020204030204" pitchFamily="34" charset="0"/>
                        </a:rPr>
                        <a:t>Skape og utnytte overtallssituasjon</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292972771"/>
                  </a:ext>
                </a:extLst>
              </a:tr>
              <a:tr h="215187">
                <a:tc>
                  <a:txBody>
                    <a:bodyPr/>
                    <a:lstStyle/>
                    <a:p>
                      <a:pPr algn="l" fontAlgn="b"/>
                      <a:r>
                        <a:rPr lang="nb-NO" sz="1200" b="0" i="0" u="none" strike="noStrike">
                          <a:solidFill>
                            <a:srgbClr val="000000"/>
                          </a:solidFill>
                          <a:effectLst/>
                          <a:latin typeface="Calibri" panose="020F0502020204030204" pitchFamily="34" charset="0"/>
                        </a:rPr>
                        <a:t>Sette opp og inngå i kombinasjonsspill</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695413582"/>
                  </a:ext>
                </a:extLst>
              </a:tr>
              <a:tr h="215187">
                <a:tc>
                  <a:txBody>
                    <a:bodyPr/>
                    <a:lstStyle/>
                    <a:p>
                      <a:pPr algn="l" fontAlgn="b"/>
                      <a:r>
                        <a:rPr lang="nb-NO" sz="1200" b="0" i="0" u="none" strike="noStrike">
                          <a:solidFill>
                            <a:srgbClr val="000000"/>
                          </a:solidFill>
                          <a:effectLst/>
                          <a:latin typeface="Calibri" panose="020F0502020204030204" pitchFamily="34" charset="0"/>
                        </a:rPr>
                        <a:t>Ha høy kvalitet på visuelle søk</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679018867"/>
                  </a:ext>
                </a:extLst>
              </a:tr>
              <a:tr h="215187">
                <a:tc>
                  <a:txBody>
                    <a:bodyPr/>
                    <a:lstStyle/>
                    <a:p>
                      <a:pPr algn="l" fontAlgn="b"/>
                      <a:r>
                        <a:rPr lang="nb-NO" sz="1200" b="0" i="0" u="none" strike="noStrike">
                          <a:solidFill>
                            <a:srgbClr val="000000"/>
                          </a:solidFill>
                          <a:effectLst/>
                          <a:latin typeface="Calibri" panose="020F0502020204030204" pitchFamily="34" charset="0"/>
                        </a:rPr>
                        <a:t>Forløse spiller i scoringssituasjon med pasning sentralt i banen</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350095947"/>
                  </a:ext>
                </a:extLst>
              </a:tr>
              <a:tr h="215187">
                <a:tc>
                  <a:txBody>
                    <a:bodyPr/>
                    <a:lstStyle/>
                    <a:p>
                      <a:pPr algn="l" fontAlgn="b"/>
                      <a:r>
                        <a:rPr lang="nb-NO" sz="1200" b="0" i="0" u="none" strike="noStrike">
                          <a:solidFill>
                            <a:srgbClr val="000000"/>
                          </a:solidFill>
                          <a:effectLst/>
                          <a:latin typeface="Calibri" panose="020F0502020204030204" pitchFamily="34" charset="0"/>
                        </a:rPr>
                        <a:t>Nå rom foran motstanderens bakre ledd ved innlegg</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897765452"/>
                  </a:ext>
                </a:extLst>
              </a:tr>
              <a:tr h="215187">
                <a:tc>
                  <a:txBody>
                    <a:bodyPr/>
                    <a:lstStyle/>
                    <a:p>
                      <a:pPr algn="l" fontAlgn="b"/>
                      <a:r>
                        <a:rPr lang="nb-NO" sz="1200" b="0" i="0" u="none" strike="noStrike">
                          <a:solidFill>
                            <a:srgbClr val="000000"/>
                          </a:solidFill>
                          <a:effectLst/>
                          <a:latin typeface="Calibri" panose="020F0502020204030204" pitchFamily="34" charset="0"/>
                        </a:rPr>
                        <a:t>Ha repertoar for å håndtere ballen under pressede rom- og tidsforhold</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071862296"/>
                  </a:ext>
                </a:extLst>
              </a:tr>
              <a:tr h="215187">
                <a:tc>
                  <a:txBody>
                    <a:bodyPr/>
                    <a:lstStyle/>
                    <a:p>
                      <a:pPr algn="l" fontAlgn="b"/>
                      <a:r>
                        <a:rPr lang="nb-NO" sz="1200" b="0" i="0" u="none" strike="noStrike">
                          <a:solidFill>
                            <a:srgbClr val="000000"/>
                          </a:solidFill>
                          <a:effectLst/>
                          <a:latin typeface="Calibri" panose="020F0502020204030204" pitchFamily="34" charset="0"/>
                        </a:rPr>
                        <a:t>Nå bakrom ved innlegg</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9883769"/>
                  </a:ext>
                </a:extLst>
              </a:tr>
              <a:tr h="215187">
                <a:tc>
                  <a:txBody>
                    <a:bodyPr/>
                    <a:lstStyle/>
                    <a:p>
                      <a:pPr algn="l" fontAlgn="b"/>
                      <a:r>
                        <a:rPr lang="nb-NO" sz="1200" b="0" i="0" u="none" strike="noStrike">
                          <a:solidFill>
                            <a:srgbClr val="000000"/>
                          </a:solidFill>
                          <a:effectLst/>
                          <a:latin typeface="Calibri" panose="020F0502020204030204" pitchFamily="34" charset="0"/>
                        </a:rPr>
                        <a:t>Utøve scoringstrussel med ball</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427913795"/>
                  </a:ext>
                </a:extLst>
              </a:tr>
              <a:tr h="215187">
                <a:tc>
                  <a:txBody>
                    <a:bodyPr/>
                    <a:lstStyle/>
                    <a:p>
                      <a:pPr algn="l" fontAlgn="b"/>
                      <a:r>
                        <a:rPr lang="nb-NO" sz="1200" b="0" i="0" u="none" strike="noStrike">
                          <a:solidFill>
                            <a:srgbClr val="000000"/>
                          </a:solidFill>
                          <a:effectLst/>
                          <a:latin typeface="Calibri" panose="020F0502020204030204" pitchFamily="34" charset="0"/>
                        </a:rPr>
                        <a:t>Oppfatte signal og kjenne igjen mønster i spillsituasjoner, forutse (antesipere) hva som skal skje og handle deretter til optimal tid</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72547572"/>
                  </a:ext>
                </a:extLst>
              </a:tr>
              <a:tr h="215187">
                <a:tc>
                  <a:txBody>
                    <a:bodyPr/>
                    <a:lstStyle/>
                    <a:p>
                      <a:pPr algn="l" fontAlgn="b"/>
                      <a:r>
                        <a:rPr lang="nb-NO" sz="1200" b="0" i="0" u="none" strike="noStrike">
                          <a:solidFill>
                            <a:srgbClr val="000000"/>
                          </a:solidFill>
                          <a:effectLst/>
                          <a:latin typeface="Calibri" panose="020F0502020204030204" pitchFamily="34" charset="0"/>
                        </a:rPr>
                        <a:t>Sette opp trusler ved å ta deg forbi motspillere i ulike 1 mot 1</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720934686"/>
                  </a:ext>
                </a:extLst>
              </a:tr>
              <a:tr h="215187">
                <a:tc>
                  <a:txBody>
                    <a:bodyPr/>
                    <a:lstStyle/>
                    <a:p>
                      <a:pPr algn="l" fontAlgn="b"/>
                      <a:r>
                        <a:rPr lang="nb-NO" sz="1200" b="0" i="0" u="none" strike="noStrike">
                          <a:solidFill>
                            <a:srgbClr val="000000"/>
                          </a:solidFill>
                          <a:effectLst/>
                          <a:latin typeface="Calibri" panose="020F0502020204030204" pitchFamily="34" charset="0"/>
                        </a:rPr>
                        <a:t>Slå `den magiske pasningen`</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440013333"/>
                  </a:ext>
                </a:extLst>
              </a:tr>
              <a:tr h="215187">
                <a:tc>
                  <a:txBody>
                    <a:bodyPr/>
                    <a:lstStyle/>
                    <a:p>
                      <a:pPr algn="l" fontAlgn="b"/>
                      <a:endParaRPr lang="nb-NO" sz="1200" b="0" i="0" u="none" strike="noStrike">
                        <a:solidFill>
                          <a:srgbClr val="000000"/>
                        </a:solidFill>
                        <a:effectLst/>
                        <a:latin typeface="Calibri" panose="020F0502020204030204" pitchFamily="34" charset="0"/>
                      </a:endParaRP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45317479"/>
                  </a:ext>
                </a:extLst>
              </a:tr>
              <a:tr h="287274">
                <a:tc>
                  <a:txBody>
                    <a:bodyPr/>
                    <a:lstStyle/>
                    <a:p>
                      <a:pPr algn="ctr" fontAlgn="b"/>
                      <a:r>
                        <a:rPr lang="nb-NO" sz="1200" b="0" i="0" u="none" strike="noStrike">
                          <a:solidFill>
                            <a:srgbClr val="FFFFFF"/>
                          </a:solidFill>
                          <a:effectLst/>
                          <a:latin typeface="Calibri" panose="020F0502020204030204" pitchFamily="34" charset="0"/>
                        </a:rPr>
                        <a:t>Score mål/Utnytte trussel i slottet (området mål scores fra)</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1267393"/>
                  </a:ext>
                </a:extLst>
              </a:tr>
              <a:tr h="215187">
                <a:tc>
                  <a:txBody>
                    <a:bodyPr/>
                    <a:lstStyle/>
                    <a:p>
                      <a:pPr algn="l" fontAlgn="b"/>
                      <a:r>
                        <a:rPr lang="nb-NO" sz="1200" b="0" i="0" u="none" strike="noStrike">
                          <a:solidFill>
                            <a:srgbClr val="000000"/>
                          </a:solidFill>
                          <a:effectLst/>
                          <a:latin typeface="Calibri" panose="020F0502020204030204" pitchFamily="34" charset="0"/>
                        </a:rPr>
                        <a:t>Omsette avslutningsmuligheter til scoring ved stort bakrom</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09861769"/>
                  </a:ext>
                </a:extLst>
              </a:tr>
              <a:tr h="215187">
                <a:tc>
                  <a:txBody>
                    <a:bodyPr/>
                    <a:lstStyle/>
                    <a:p>
                      <a:pPr algn="l" fontAlgn="b"/>
                      <a:r>
                        <a:rPr lang="nb-NO" sz="1200" b="0" i="0" u="none" strike="noStrike">
                          <a:solidFill>
                            <a:srgbClr val="000000"/>
                          </a:solidFill>
                          <a:effectLst/>
                          <a:latin typeface="Calibri" panose="020F0502020204030204" pitchFamily="34" charset="0"/>
                        </a:rPr>
                        <a:t>Omsette avslutningsmuligheter til scoring etter innlegg</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61153729"/>
                  </a:ext>
                </a:extLst>
              </a:tr>
              <a:tr h="215187">
                <a:tc>
                  <a:txBody>
                    <a:bodyPr/>
                    <a:lstStyle/>
                    <a:p>
                      <a:pPr algn="l" fontAlgn="b"/>
                      <a:r>
                        <a:rPr lang="nb-NO" sz="1200" b="0" i="0" u="none" strike="noStrike">
                          <a:solidFill>
                            <a:srgbClr val="000000"/>
                          </a:solidFill>
                          <a:effectLst/>
                          <a:latin typeface="Calibri" panose="020F0502020204030204" pitchFamily="34" charset="0"/>
                        </a:rPr>
                        <a:t>Omsette avslutningsmuligheter til scoring ved skudd i ledd eller foran ledd</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135765142"/>
                  </a:ext>
                </a:extLst>
              </a:tr>
              <a:tr h="215187">
                <a:tc>
                  <a:txBody>
                    <a:bodyPr/>
                    <a:lstStyle/>
                    <a:p>
                      <a:pPr algn="l" fontAlgn="b"/>
                      <a:r>
                        <a:rPr lang="nb-NO" sz="1200" b="0" i="0" u="none" strike="noStrike">
                          <a:solidFill>
                            <a:srgbClr val="000000"/>
                          </a:solidFill>
                          <a:effectLst/>
                          <a:latin typeface="Calibri" panose="020F0502020204030204" pitchFamily="34" charset="0"/>
                        </a:rPr>
                        <a:t>Skaffe en god utgangsposisjon i scoringssituasjoner</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48425675"/>
                  </a:ext>
                </a:extLst>
              </a:tr>
              <a:tr h="215187">
                <a:tc>
                  <a:txBody>
                    <a:bodyPr/>
                    <a:lstStyle/>
                    <a:p>
                      <a:pPr algn="l" fontAlgn="b"/>
                      <a:r>
                        <a:rPr lang="nb-NO" sz="1200" b="0" i="0" u="none" strike="noStrike">
                          <a:solidFill>
                            <a:srgbClr val="000000"/>
                          </a:solidFill>
                          <a:effectLst/>
                          <a:latin typeface="Calibri" panose="020F0502020204030204" pitchFamily="34" charset="0"/>
                        </a:rPr>
                        <a:t>Omsette avslutningsmuligheter til scoring ved retur/2. ball</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323354972"/>
                  </a:ext>
                </a:extLst>
              </a:tr>
              <a:tr h="215187">
                <a:tc>
                  <a:txBody>
                    <a:bodyPr/>
                    <a:lstStyle/>
                    <a:p>
                      <a:pPr algn="l" fontAlgn="b"/>
                      <a:r>
                        <a:rPr lang="nb-NO" sz="1200" b="0" i="0" u="none" strike="noStrike">
                          <a:solidFill>
                            <a:srgbClr val="000000"/>
                          </a:solidFill>
                          <a:effectLst/>
                          <a:latin typeface="Calibri" panose="020F0502020204030204" pitchFamily="34" charset="0"/>
                        </a:rPr>
                        <a:t>Omsette avslutningsmuligheter til scoring ved lite bakrom</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63923269"/>
                  </a:ext>
                </a:extLst>
              </a:tr>
              <a:tr h="215187">
                <a:tc>
                  <a:txBody>
                    <a:bodyPr/>
                    <a:lstStyle/>
                    <a:p>
                      <a:pPr algn="l" fontAlgn="b"/>
                      <a:r>
                        <a:rPr lang="nb-NO" sz="1200" b="0" i="0" u="none" strike="noStrike">
                          <a:solidFill>
                            <a:srgbClr val="000000"/>
                          </a:solidFill>
                          <a:effectLst/>
                          <a:latin typeface="Calibri" panose="020F0502020204030204" pitchFamily="34" charset="0"/>
                        </a:rPr>
                        <a:t>Omsette avslutningsmuligheter til scoring på dødball på siste 1/3 del</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936412618"/>
                  </a:ext>
                </a:extLst>
              </a:tr>
              <a:tr h="215187">
                <a:tc>
                  <a:txBody>
                    <a:bodyPr/>
                    <a:lstStyle/>
                    <a:p>
                      <a:pPr algn="l" fontAlgn="b"/>
                      <a:r>
                        <a:rPr lang="nb-NO" sz="1200" b="0" i="0" u="none" strike="noStrike">
                          <a:solidFill>
                            <a:srgbClr val="000000"/>
                          </a:solidFill>
                          <a:effectLst/>
                          <a:latin typeface="Calibri" panose="020F0502020204030204" pitchFamily="34" charset="0"/>
                        </a:rPr>
                        <a:t>Vinne scoringsrom i scoringssituasjoner</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060432476"/>
                  </a:ext>
                </a:extLst>
              </a:tr>
              <a:tr h="215187">
                <a:tc>
                  <a:txBody>
                    <a:bodyPr/>
                    <a:lstStyle/>
                    <a:p>
                      <a:pPr algn="l" fontAlgn="b"/>
                      <a:r>
                        <a:rPr lang="nb-NO" sz="1200" b="0" i="0" u="none" strike="noStrike">
                          <a:solidFill>
                            <a:srgbClr val="000000"/>
                          </a:solidFill>
                          <a:effectLst/>
                          <a:latin typeface="Calibri" panose="020F0502020204030204" pitchFamily="34" charset="0"/>
                        </a:rPr>
                        <a:t>Omsette avslutningsmuligheter til scoring ved skudd etter føring/dribling</a:t>
                      </a:r>
                    </a:p>
                  </a:txBody>
                  <a:tcPr marL="4533" marR="4533" marT="60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000" b="0" i="0" u="none" strike="noStrike">
                          <a:solidFill>
                            <a:srgbClr val="000000"/>
                          </a:solidFill>
                          <a:effectLst/>
                          <a:latin typeface="Calibri" panose="020F0502020204030204" pitchFamily="34" charset="0"/>
                        </a:rPr>
                        <a:t> </a:t>
                      </a:r>
                    </a:p>
                  </a:txBody>
                  <a:tcPr marL="4533" marR="4533" marT="60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815198905"/>
                  </a:ext>
                </a:extLst>
              </a:tr>
            </a:tbl>
          </a:graphicData>
        </a:graphic>
      </p:graphicFrame>
    </p:spTree>
    <p:extLst>
      <p:ext uri="{BB962C8B-B14F-4D97-AF65-F5344CB8AC3E}">
        <p14:creationId xmlns:p14="http://schemas.microsoft.com/office/powerpoint/2010/main" val="6993674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8"/>
            <a:ext cx="9144000" cy="665293"/>
          </a:xfrm>
          <a:prstGeom prst="rect">
            <a:avLst/>
          </a:prstGeom>
          <a:solidFill>
            <a:schemeClr val="tx1"/>
          </a:solidFill>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3600" b="1" dirty="0">
              <a:solidFill>
                <a:prstClr val="white"/>
              </a:solidFill>
            </a:endParaRPr>
          </a:p>
          <a:p>
            <a:pPr algn="ctr">
              <a:defRPr/>
            </a:pPr>
            <a:r>
              <a:rPr lang="nb-NO" sz="4500" cap="all" dirty="0">
                <a:solidFill>
                  <a:prstClr val="white"/>
                </a:solidFill>
              </a:rPr>
              <a:t>Rollekrav-kantspiller</a:t>
            </a:r>
          </a:p>
        </p:txBody>
      </p:sp>
      <p:graphicFrame>
        <p:nvGraphicFramePr>
          <p:cNvPr id="2" name="Tabell 1">
            <a:extLst>
              <a:ext uri="{FF2B5EF4-FFF2-40B4-BE49-F238E27FC236}">
                <a16:creationId xmlns:a16="http://schemas.microsoft.com/office/drawing/2014/main" id="{797DBBFA-0191-4175-809D-0FE7D08D52D9}"/>
              </a:ext>
            </a:extLst>
          </p:cNvPr>
          <p:cNvGraphicFramePr>
            <a:graphicFrameLocks noGrp="1"/>
          </p:cNvGraphicFramePr>
          <p:nvPr/>
        </p:nvGraphicFramePr>
        <p:xfrm>
          <a:off x="3" y="681046"/>
          <a:ext cx="9144001" cy="6821189"/>
        </p:xfrm>
        <a:graphic>
          <a:graphicData uri="http://schemas.openxmlformats.org/drawingml/2006/table">
            <a:tbl>
              <a:tblPr/>
              <a:tblGrid>
                <a:gridCol w="281591">
                  <a:extLst>
                    <a:ext uri="{9D8B030D-6E8A-4147-A177-3AD203B41FA5}">
                      <a16:colId xmlns:a16="http://schemas.microsoft.com/office/drawing/2014/main" val="642501691"/>
                    </a:ext>
                  </a:extLst>
                </a:gridCol>
                <a:gridCol w="7167748">
                  <a:extLst>
                    <a:ext uri="{9D8B030D-6E8A-4147-A177-3AD203B41FA5}">
                      <a16:colId xmlns:a16="http://schemas.microsoft.com/office/drawing/2014/main" val="2687696537"/>
                    </a:ext>
                  </a:extLst>
                </a:gridCol>
                <a:gridCol w="703976">
                  <a:extLst>
                    <a:ext uri="{9D8B030D-6E8A-4147-A177-3AD203B41FA5}">
                      <a16:colId xmlns:a16="http://schemas.microsoft.com/office/drawing/2014/main" val="2826531836"/>
                    </a:ext>
                  </a:extLst>
                </a:gridCol>
                <a:gridCol w="637418">
                  <a:extLst>
                    <a:ext uri="{9D8B030D-6E8A-4147-A177-3AD203B41FA5}">
                      <a16:colId xmlns:a16="http://schemas.microsoft.com/office/drawing/2014/main" val="1414251377"/>
                    </a:ext>
                  </a:extLst>
                </a:gridCol>
                <a:gridCol w="353268">
                  <a:extLst>
                    <a:ext uri="{9D8B030D-6E8A-4147-A177-3AD203B41FA5}">
                      <a16:colId xmlns:a16="http://schemas.microsoft.com/office/drawing/2014/main" val="4095284407"/>
                    </a:ext>
                  </a:extLst>
                </a:gridCol>
              </a:tblGrid>
              <a:tr h="505015">
                <a:tc>
                  <a:txBody>
                    <a:bodyPr/>
                    <a:lstStyle/>
                    <a:p>
                      <a:pPr algn="ctr" fontAlgn="b"/>
                      <a:endParaRPr lang="nb-NO" sz="1400" b="0" i="0" u="none" strike="noStrike">
                        <a:solidFill>
                          <a:srgbClr val="000000"/>
                        </a:solidFill>
                        <a:effectLst/>
                        <a:latin typeface="Calibri" panose="020F0502020204030204" pitchFamily="34" charset="0"/>
                      </a:endParaRPr>
                    </a:p>
                  </a:txBody>
                  <a:tcPr marL="5715" marR="5715" marT="7620" marB="0" anchor="b">
                    <a:lnL>
                      <a:noFill/>
                    </a:lnL>
                    <a:lnR>
                      <a:noFill/>
                    </a:lnR>
                    <a:lnT>
                      <a:noFill/>
                    </a:lnT>
                    <a:lnB>
                      <a:noFill/>
                    </a:lnB>
                  </a:tcPr>
                </a:tc>
                <a:tc>
                  <a:txBody>
                    <a:bodyPr/>
                    <a:lstStyle/>
                    <a:p>
                      <a:pPr algn="l" fontAlgn="b"/>
                      <a:endParaRPr lang="nb-NO" sz="1400" b="0" i="0" u="none" strike="noStrike">
                        <a:solidFill>
                          <a:srgbClr val="000000"/>
                        </a:solidFill>
                        <a:effectLst/>
                        <a:latin typeface="Calibri" panose="020F0502020204030204" pitchFamily="34" charset="0"/>
                      </a:endParaRPr>
                    </a:p>
                  </a:txBody>
                  <a:tcPr marL="5715" marR="5715"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nb-NO" sz="1400" b="0" i="0" u="none" strike="noStrike">
                          <a:solidFill>
                            <a:srgbClr val="000000"/>
                          </a:solidFill>
                          <a:effectLst/>
                          <a:latin typeface="Calibri" panose="020F0502020204030204" pitchFamily="34" charset="0"/>
                        </a:rPr>
                        <a:t>Utøver</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nb-NO" sz="1400" b="0" i="0" u="none" strike="noStrike">
                          <a:solidFill>
                            <a:srgbClr val="000000"/>
                          </a:solidFill>
                          <a:effectLst/>
                          <a:latin typeface="Calibri" panose="020F0502020204030204" pitchFamily="34" charset="0"/>
                        </a:rPr>
                        <a:t>Trener/spillerutvikler</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668751164"/>
                  </a:ext>
                </a:extLst>
              </a:tr>
              <a:tr h="269342">
                <a:tc>
                  <a:txBody>
                    <a:bodyPr/>
                    <a:lstStyle/>
                    <a:p>
                      <a:pPr algn="ctr" fontAlgn="b"/>
                      <a:r>
                        <a:rPr lang="nb-NO" sz="1400" b="0" i="0" u="none" strike="noStrike">
                          <a:solidFill>
                            <a:srgbClr val="000000"/>
                          </a:solidFill>
                          <a:effectLst/>
                          <a:latin typeface="Calibri" panose="020F0502020204030204" pitchFamily="34" charset="0"/>
                        </a:rPr>
                        <a:t>#</a:t>
                      </a:r>
                    </a:p>
                  </a:txBody>
                  <a:tcPr marL="5715" marR="5715"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 </a:t>
                      </a:r>
                    </a:p>
                  </a:txBody>
                  <a:tcPr marL="5715" marR="5715"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1-10</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1-10</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GAP</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6820428"/>
                  </a:ext>
                </a:extLst>
              </a:tr>
              <a:tr h="269342">
                <a:tc>
                  <a:txBody>
                    <a:bodyPr/>
                    <a:lstStyle/>
                    <a:p>
                      <a:pPr algn="ctr"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FFFFFF"/>
                          </a:solidFill>
                          <a:effectLst/>
                          <a:latin typeface="Calibri" panose="020F0502020204030204" pitchFamily="34" charset="0"/>
                        </a:rPr>
                        <a:t>Defensive rolleegenskaper</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5468591"/>
                  </a:ext>
                </a:extLst>
              </a:tr>
              <a:tr h="269342">
                <a:tc>
                  <a:txBody>
                    <a:bodyPr/>
                    <a:lstStyle/>
                    <a:p>
                      <a:pPr algn="ctr" fontAlgn="b"/>
                      <a:r>
                        <a:rPr lang="nb-NO" sz="1400" b="0" i="0" u="none" strike="noStrike">
                          <a:solidFill>
                            <a:srgbClr val="000000"/>
                          </a:solidFill>
                          <a:effectLst/>
                          <a:latin typeface="Calibri" panose="020F0502020204030204" pitchFamily="34" charset="0"/>
                        </a:rPr>
                        <a:t>1</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har evnen til å posisjonere med godt som 2F for å bryte ut av ledd som 1F. (1/3-dels-regelen)</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5568364"/>
                  </a:ext>
                </a:extLst>
              </a:tr>
              <a:tr h="269342">
                <a:tc>
                  <a:txBody>
                    <a:bodyPr/>
                    <a:lstStyle/>
                    <a:p>
                      <a:pPr algn="ctr" fontAlgn="b"/>
                      <a:r>
                        <a:rPr lang="nb-NO" sz="1400" b="0" i="0" u="none" strike="noStrike">
                          <a:solidFill>
                            <a:srgbClr val="000000"/>
                          </a:solidFill>
                          <a:effectLst/>
                          <a:latin typeface="Calibri" panose="020F0502020204030204" pitchFamily="34" charset="0"/>
                        </a:rPr>
                        <a:t>2</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evner å vurdere individuelle pressøyeblikk.</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7842575"/>
                  </a:ext>
                </a:extLst>
              </a:tr>
              <a:tr h="269342">
                <a:tc>
                  <a:txBody>
                    <a:bodyPr/>
                    <a:lstStyle/>
                    <a:p>
                      <a:pPr algn="ctr" fontAlgn="b"/>
                      <a:r>
                        <a:rPr lang="nb-NO" sz="1400" b="0" i="0" u="none" strike="noStrike">
                          <a:solidFill>
                            <a:srgbClr val="000000"/>
                          </a:solidFill>
                          <a:effectLst/>
                          <a:latin typeface="Calibri" panose="020F0502020204030204" pitchFamily="34" charset="0"/>
                        </a:rPr>
                        <a:t>3</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raskt klarer å omstille meg fra angrep til forsvar.</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659514"/>
                  </a:ext>
                </a:extLst>
              </a:tr>
              <a:tr h="269342">
                <a:tc>
                  <a:txBody>
                    <a:bodyPr/>
                    <a:lstStyle/>
                    <a:p>
                      <a:pPr algn="ctr" fontAlgn="b"/>
                      <a:r>
                        <a:rPr lang="nb-NO" sz="1400" b="0" i="0" u="none" strike="noStrike">
                          <a:solidFill>
                            <a:srgbClr val="000000"/>
                          </a:solidFill>
                          <a:effectLst/>
                          <a:latin typeface="Calibri" panose="020F0502020204030204" pitchFamily="34" charset="0"/>
                        </a:rPr>
                        <a:t>4</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flink til å «hente» spiller som 1F i defensivt brudd.</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1771501"/>
                  </a:ext>
                </a:extLst>
              </a:tr>
              <a:tr h="269342">
                <a:tc>
                  <a:txBody>
                    <a:bodyPr/>
                    <a:lstStyle/>
                    <a:p>
                      <a:pPr algn="ctr" fontAlgn="b"/>
                      <a:r>
                        <a:rPr lang="nb-NO" sz="1400" b="0" i="0" u="none" strike="noStrike">
                          <a:solidFill>
                            <a:srgbClr val="000000"/>
                          </a:solidFill>
                          <a:effectLst/>
                          <a:latin typeface="Calibri" panose="020F0502020204030204" pitchFamily="34" charset="0"/>
                        </a:rPr>
                        <a:t>5</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klarer å komme meg på rett side av ball som 2F eller 3F i et defensivt brudd.</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149046"/>
                  </a:ext>
                </a:extLst>
              </a:tr>
              <a:tr h="269342">
                <a:tc>
                  <a:txBody>
                    <a:bodyPr/>
                    <a:lstStyle/>
                    <a:p>
                      <a:pPr algn="ctr" fontAlgn="b"/>
                      <a:r>
                        <a:rPr lang="nb-NO" sz="1400" b="0" i="0" u="none" strike="noStrike">
                          <a:solidFill>
                            <a:srgbClr val="000000"/>
                          </a:solidFill>
                          <a:effectLst/>
                          <a:latin typeface="Calibri" panose="020F0502020204030204" pitchFamily="34" charset="0"/>
                        </a:rPr>
                        <a:t>6</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god 1 vs. 1 defensivt.</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5776837"/>
                  </a:ext>
                </a:extLst>
              </a:tr>
              <a:tr h="269342">
                <a:tc>
                  <a:txBody>
                    <a:bodyPr/>
                    <a:lstStyle/>
                    <a:p>
                      <a:pPr algn="ctr"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nb-NO" sz="1400" b="0" i="0" u="none" strike="noStrike">
                          <a:solidFill>
                            <a:srgbClr val="FFFFFF"/>
                          </a:solidFill>
                          <a:effectLst/>
                          <a:latin typeface="Calibri" panose="020F0502020204030204" pitchFamily="34" charset="0"/>
                        </a:rPr>
                        <a:t>Offensive rolleegenskaper</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9915585"/>
                  </a:ext>
                </a:extLst>
              </a:tr>
              <a:tr h="269342">
                <a:tc>
                  <a:txBody>
                    <a:bodyPr/>
                    <a:lstStyle/>
                    <a:p>
                      <a:pPr algn="ctr" fontAlgn="b"/>
                      <a:r>
                        <a:rPr lang="nb-NO" sz="1400" b="0" i="0" u="none" strike="noStrike">
                          <a:solidFill>
                            <a:srgbClr val="000000"/>
                          </a:solidFill>
                          <a:effectLst/>
                          <a:latin typeface="Calibri" panose="020F0502020204030204" pitchFamily="34" charset="0"/>
                        </a:rPr>
                        <a:t>7</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god på å vurdere hvilke rom jeg skal utnytte for å skape ubalanse hos motstanderen, med ball. (1A)</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4442661"/>
                  </a:ext>
                </a:extLst>
              </a:tr>
              <a:tr h="269342">
                <a:tc>
                  <a:txBody>
                    <a:bodyPr/>
                    <a:lstStyle/>
                    <a:p>
                      <a:pPr algn="ctr" fontAlgn="b"/>
                      <a:r>
                        <a:rPr lang="nb-NO" sz="1400" b="0" i="0" u="none" strike="noStrike">
                          <a:solidFill>
                            <a:srgbClr val="000000"/>
                          </a:solidFill>
                          <a:effectLst/>
                          <a:latin typeface="Calibri" panose="020F0502020204030204" pitchFamily="34" charset="0"/>
                        </a:rPr>
                        <a:t>8</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god på å vurdere hvilke rom jeg skal utnytte for å skape ubalanse hos motstanderen uten ball. (2A og 3A)</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9923627"/>
                  </a:ext>
                </a:extLst>
              </a:tr>
              <a:tr h="269342">
                <a:tc>
                  <a:txBody>
                    <a:bodyPr/>
                    <a:lstStyle/>
                    <a:p>
                      <a:pPr algn="ctr" fontAlgn="b"/>
                      <a:r>
                        <a:rPr lang="nb-NO" sz="1400" b="0" i="0" u="none" strike="noStrike">
                          <a:solidFill>
                            <a:srgbClr val="000000"/>
                          </a:solidFill>
                          <a:effectLst/>
                          <a:latin typeface="Calibri" panose="020F0502020204030204" pitchFamily="34" charset="0"/>
                        </a:rPr>
                        <a:t>9</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flink til å kjøre gjennombrudd i lengderetning, når det er hensiktsmessig.</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3665417"/>
                  </a:ext>
                </a:extLst>
              </a:tr>
              <a:tr h="269342">
                <a:tc>
                  <a:txBody>
                    <a:bodyPr/>
                    <a:lstStyle/>
                    <a:p>
                      <a:pPr algn="ctr" fontAlgn="b"/>
                      <a:r>
                        <a:rPr lang="nb-NO" sz="1400" b="0" i="0" u="none" strike="noStrike">
                          <a:solidFill>
                            <a:srgbClr val="000000"/>
                          </a:solidFill>
                          <a:effectLst/>
                          <a:latin typeface="Calibri" panose="020F0502020204030204" pitchFamily="34" charset="0"/>
                        </a:rPr>
                        <a:t>10</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god på å vurdere rom for å inngå i, eller skape kombinasjonsspill.</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9719265"/>
                  </a:ext>
                </a:extLst>
              </a:tr>
              <a:tr h="269342">
                <a:tc>
                  <a:txBody>
                    <a:bodyPr/>
                    <a:lstStyle/>
                    <a:p>
                      <a:pPr algn="ctr" fontAlgn="b"/>
                      <a:r>
                        <a:rPr lang="nb-NO" sz="1400" b="0" i="0" u="none" strike="noStrike">
                          <a:solidFill>
                            <a:srgbClr val="000000"/>
                          </a:solidFill>
                          <a:effectLst/>
                          <a:latin typeface="Calibri" panose="020F0502020204030204" pitchFamily="34" charset="0"/>
                        </a:rPr>
                        <a:t>11</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ofte skaper målsjanser ved å inngå i kombinasjonsspill.</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7534489"/>
                  </a:ext>
                </a:extLst>
              </a:tr>
              <a:tr h="269342">
                <a:tc>
                  <a:txBody>
                    <a:bodyPr/>
                    <a:lstStyle/>
                    <a:p>
                      <a:pPr algn="ctr" fontAlgn="b"/>
                      <a:r>
                        <a:rPr lang="nb-NO" sz="1400" b="0" i="0" u="none" strike="noStrike">
                          <a:solidFill>
                            <a:srgbClr val="000000"/>
                          </a:solidFill>
                          <a:effectLst/>
                          <a:latin typeface="Calibri" panose="020F0502020204030204" pitchFamily="34" charset="0"/>
                        </a:rPr>
                        <a:t>12</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flink til å «time bevegelser». (Motsatte-, samtidige- og etterfølgende bevegelser)</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903949"/>
                  </a:ext>
                </a:extLst>
              </a:tr>
              <a:tr h="269342">
                <a:tc>
                  <a:txBody>
                    <a:bodyPr/>
                    <a:lstStyle/>
                    <a:p>
                      <a:pPr algn="ctr" fontAlgn="b"/>
                      <a:r>
                        <a:rPr lang="nb-NO" sz="1400" b="0" i="0" u="none" strike="noStrike">
                          <a:solidFill>
                            <a:srgbClr val="000000"/>
                          </a:solidFill>
                          <a:effectLst/>
                          <a:latin typeface="Calibri" panose="020F0502020204030204" pitchFamily="34" charset="0"/>
                        </a:rPr>
                        <a:t>13</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har et godt innleggsrepertoar, både fra dødlinjen og tidlige bue innlegg.</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0779677"/>
                  </a:ext>
                </a:extLst>
              </a:tr>
              <a:tr h="269342">
                <a:tc>
                  <a:txBody>
                    <a:bodyPr/>
                    <a:lstStyle/>
                    <a:p>
                      <a:pPr algn="ctr" fontAlgn="b"/>
                      <a:r>
                        <a:rPr lang="nb-NO" sz="1400" b="0" i="0" u="none" strike="noStrike">
                          <a:solidFill>
                            <a:srgbClr val="000000"/>
                          </a:solidFill>
                          <a:effectLst/>
                          <a:latin typeface="Calibri" panose="020F0502020204030204" pitchFamily="34" charset="0"/>
                        </a:rPr>
                        <a:t>14</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med et godt driblerepertoar.</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3336244"/>
                  </a:ext>
                </a:extLst>
              </a:tr>
              <a:tr h="269342">
                <a:tc>
                  <a:txBody>
                    <a:bodyPr/>
                    <a:lstStyle/>
                    <a:p>
                      <a:pPr algn="ctr" fontAlgn="b"/>
                      <a:r>
                        <a:rPr lang="nb-NO" sz="1400" b="0" i="0" u="none" strike="noStrike">
                          <a:solidFill>
                            <a:srgbClr val="000000"/>
                          </a:solidFill>
                          <a:effectLst/>
                          <a:latin typeface="Calibri" panose="020F0502020204030204" pitchFamily="34" charset="0"/>
                        </a:rPr>
                        <a:t>15</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god 1 vs. 1 offensivt.</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4066472"/>
                  </a:ext>
                </a:extLst>
              </a:tr>
              <a:tr h="269342">
                <a:tc>
                  <a:txBody>
                    <a:bodyPr/>
                    <a:lstStyle/>
                    <a:p>
                      <a:pPr algn="ctr" fontAlgn="b"/>
                      <a:r>
                        <a:rPr lang="nb-NO" sz="1400" b="0" i="0" u="none" strike="noStrike">
                          <a:solidFill>
                            <a:srgbClr val="000000"/>
                          </a:solidFill>
                          <a:effectLst/>
                          <a:latin typeface="Calibri" panose="020F0502020204030204" pitchFamily="34" charset="0"/>
                        </a:rPr>
                        <a:t>16</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er flink til å komme meg i scoringsposisjon.</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9062894"/>
                  </a:ext>
                </a:extLst>
              </a:tr>
              <a:tr h="269342">
                <a:tc>
                  <a:txBody>
                    <a:bodyPr/>
                    <a:lstStyle/>
                    <a:p>
                      <a:pPr algn="ctr" fontAlgn="b"/>
                      <a:r>
                        <a:rPr lang="nb-NO" sz="1400" b="0" i="0" u="none" strike="noStrike">
                          <a:solidFill>
                            <a:srgbClr val="000000"/>
                          </a:solidFill>
                          <a:effectLst/>
                          <a:latin typeface="Calibri" panose="020F0502020204030204" pitchFamily="34" charset="0"/>
                        </a:rPr>
                        <a:t>17</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har et godt avslutningsrepertoar.</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400" b="0" i="0" u="none" strike="noStrike">
                          <a:solidFill>
                            <a:srgbClr val="000000"/>
                          </a:solidFill>
                          <a:effectLst/>
                          <a:latin typeface="Calibri" panose="020F0502020204030204" pitchFamily="34" charset="0"/>
                        </a:rPr>
                        <a:t> </a:t>
                      </a: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1984781"/>
                  </a:ext>
                </a:extLst>
              </a:tr>
              <a:tr h="269342">
                <a:tc>
                  <a:txBody>
                    <a:bodyPr/>
                    <a:lstStyle/>
                    <a:p>
                      <a:pPr algn="ctr" fontAlgn="b"/>
                      <a:r>
                        <a:rPr lang="nb-NO" sz="1400" b="0" i="0" u="none" strike="noStrike">
                          <a:solidFill>
                            <a:srgbClr val="000000"/>
                          </a:solidFill>
                          <a:effectLst/>
                          <a:latin typeface="Calibri" panose="020F0502020204030204" pitchFamily="34" charset="0"/>
                        </a:rPr>
                        <a:t>18</a:t>
                      </a:r>
                    </a:p>
                  </a:txBody>
                  <a:tcPr marL="5715" marR="5715"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50"/>
                    </a:solidFill>
                  </a:tcPr>
                </a:tc>
                <a:tc>
                  <a:txBody>
                    <a:bodyPr/>
                    <a:lstStyle/>
                    <a:p>
                      <a:pPr algn="l" fontAlgn="ctr"/>
                      <a:r>
                        <a:rPr lang="nb-NO" sz="1400" b="0" i="0" u="none" strike="noStrike">
                          <a:solidFill>
                            <a:srgbClr val="000000"/>
                          </a:solidFill>
                          <a:effectLst/>
                          <a:latin typeface="Calibri" panose="020F0502020204030204" pitchFamily="34" charset="0"/>
                        </a:rPr>
                        <a:t>Jeg er en spiller som har gode innlegg fra dødlinje. (45 - bakre - fremre stolpe)</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nb-NO" sz="1400" b="0" i="0" u="none" strike="noStrike">
                        <a:solidFill>
                          <a:srgbClr val="000000"/>
                        </a:solidFill>
                        <a:effectLst/>
                        <a:latin typeface="Calibri" panose="020F0502020204030204" pitchFamily="34" charset="0"/>
                      </a:endParaRPr>
                    </a:p>
                  </a:txBody>
                  <a:tcPr marL="5715" marR="5715"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nb-NO" sz="1400" b="0" i="0" u="none" strike="noStrike">
                        <a:solidFill>
                          <a:srgbClr val="000000"/>
                        </a:solidFill>
                        <a:effectLst/>
                        <a:latin typeface="Calibri" panose="020F0502020204030204" pitchFamily="34" charset="0"/>
                      </a:endParaRPr>
                    </a:p>
                  </a:txBody>
                  <a:tcPr marL="5715" marR="5715"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nb-NO" sz="1400" b="0" i="0" u="none" strike="noStrike">
                        <a:solidFill>
                          <a:srgbClr val="000000"/>
                        </a:solidFill>
                        <a:effectLst/>
                        <a:latin typeface="Calibri" panose="020F0502020204030204" pitchFamily="34" charset="0"/>
                      </a:endParaRPr>
                    </a:p>
                  </a:txBody>
                  <a:tcPr marL="5715" marR="5715" marT="762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2484747"/>
                  </a:ext>
                </a:extLst>
              </a:tr>
            </a:tbl>
          </a:graphicData>
        </a:graphic>
      </p:graphicFrame>
    </p:spTree>
    <p:extLst>
      <p:ext uri="{BB962C8B-B14F-4D97-AF65-F5344CB8AC3E}">
        <p14:creationId xmlns:p14="http://schemas.microsoft.com/office/powerpoint/2010/main" val="37814183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0" y="1"/>
            <a:ext cx="7886700" cy="694944"/>
          </a:xfrm>
        </p:spPr>
        <p:txBody>
          <a:bodyPr>
            <a:normAutofit/>
          </a:bodyPr>
          <a:lstStyle/>
          <a:p>
            <a:pPr algn="ctr"/>
            <a:r>
              <a:rPr lang="nb-NO" sz="2800" cap="all" dirty="0"/>
              <a:t>ROLLEKRAV</a:t>
            </a:r>
            <a:r>
              <a:rPr lang="nb-NO" sz="2800" cap="all" dirty="0">
                <a:solidFill>
                  <a:prstClr val="black"/>
                </a:solidFill>
              </a:rPr>
              <a:t>-SPISS</a:t>
            </a:r>
            <a:endParaRPr lang="nb-NO" sz="2800" cap="all" dirty="0"/>
          </a:p>
        </p:txBody>
      </p:sp>
      <p:sp>
        <p:nvSpPr>
          <p:cNvPr id="3" name="Plassholder for innhold 2"/>
          <p:cNvSpPr>
            <a:spLocks noGrp="1"/>
          </p:cNvSpPr>
          <p:nvPr>
            <p:ph sz="half" idx="1"/>
          </p:nvPr>
        </p:nvSpPr>
        <p:spPr>
          <a:xfrm>
            <a:off x="0" y="746634"/>
            <a:ext cx="5131475" cy="6111366"/>
          </a:xfrm>
        </p:spPr>
        <p:txBody>
          <a:bodyPr>
            <a:normAutofit fontScale="47500" lnSpcReduction="20000"/>
          </a:bodyPr>
          <a:lstStyle/>
          <a:p>
            <a:pPr marL="0" indent="0">
              <a:buNone/>
            </a:pPr>
            <a:r>
              <a:rPr lang="nb-NO" sz="2300" b="1"/>
              <a:t>Spissen har stor hurtighet, eller duellstyrke. Spissen er alltid på søken etter å utnytte rom bak motstanders bakre ledd. Vedkommende har sult etter å score mål og avgjøre kamper. Spilleren har gode avslutningsferdigheter innenfor 16-meteren. Spissen er lojal defensivt og jobber hardt. </a:t>
            </a:r>
          </a:p>
          <a:p>
            <a:pPr marL="0" indent="0">
              <a:buNone/>
            </a:pPr>
            <a:r>
              <a:rPr lang="nb-NO" sz="2300" b="1"/>
              <a:t>Etablert angrep</a:t>
            </a:r>
          </a:p>
          <a:p>
            <a:pPr marL="0" fontAlgn="b">
              <a:spcBef>
                <a:spcPts val="0"/>
              </a:spcBef>
            </a:pPr>
            <a:r>
              <a:rPr lang="nb-NO" sz="2400">
                <a:latin typeface="Calibri" panose="020F0502020204030204" pitchFamily="34" charset="0"/>
                <a:ea typeface="Calibri" panose="020F0502020204030204" pitchFamily="34" charset="0"/>
                <a:cs typeface="Times New Roman" panose="02020603050405020304" pitchFamily="18" charset="0"/>
              </a:rPr>
              <a:t>Strekke høyt i banen for å skape mellomrom ved frispilling. </a:t>
            </a:r>
          </a:p>
          <a:p>
            <a:pPr marL="0" fontAlgn="b">
              <a:spcBef>
                <a:spcPts val="0"/>
              </a:spcBef>
            </a:pPr>
            <a:r>
              <a:rPr lang="nb-NO" sz="2400">
                <a:latin typeface="Calibri" panose="020F0502020204030204" pitchFamily="34" charset="0"/>
                <a:ea typeface="Calibri" panose="020F0502020204030204" pitchFamily="34" charset="0"/>
                <a:cs typeface="Times New Roman" panose="02020603050405020304" pitchFamily="18" charset="0"/>
              </a:rPr>
              <a:t>Bevegelig og klar til å true bakrom i siste 3. del.</a:t>
            </a:r>
          </a:p>
          <a:p>
            <a:pPr marL="0" fontAlgn="b">
              <a:spcBef>
                <a:spcPts val="0"/>
              </a:spcBef>
            </a:pPr>
            <a:r>
              <a:rPr lang="nb-NO" sz="2400">
                <a:latin typeface="Calibri" panose="020F0502020204030204" pitchFamily="34" charset="0"/>
                <a:ea typeface="Calibri" panose="020F0502020204030204" pitchFamily="34" charset="0"/>
                <a:cs typeface="Times New Roman" panose="02020603050405020304" pitchFamily="18" charset="0"/>
              </a:rPr>
              <a:t>Klar til å motta oppspill med en bevisst 1.touch. </a:t>
            </a:r>
          </a:p>
          <a:p>
            <a:pPr marL="0" fontAlgn="b">
              <a:spcBef>
                <a:spcPts val="0"/>
              </a:spcBef>
            </a:pPr>
            <a:r>
              <a:rPr lang="nb-NO" sz="2400">
                <a:latin typeface="Calibri" panose="020F0502020204030204" pitchFamily="34" charset="0"/>
                <a:ea typeface="Calibri" panose="020F0502020204030204" pitchFamily="34" charset="0"/>
                <a:cs typeface="Times New Roman" panose="02020603050405020304" pitchFamily="18" charset="0"/>
              </a:rPr>
              <a:t>Klar til å kombinere med indreløper og ving ved oppspill. </a:t>
            </a:r>
          </a:p>
          <a:p>
            <a:pPr marL="0" fontAlgn="b">
              <a:spcBef>
                <a:spcPts val="0"/>
              </a:spcBef>
            </a:pPr>
            <a:r>
              <a:rPr lang="nb-NO" sz="2400">
                <a:latin typeface="Calibri" panose="020F0502020204030204" pitchFamily="34" charset="0"/>
                <a:ea typeface="Calibri" panose="020F0502020204030204" pitchFamily="34" charset="0"/>
                <a:cs typeface="Times New Roman" panose="02020603050405020304" pitchFamily="18" charset="0"/>
              </a:rPr>
              <a:t>Komme seg fri foran mål ved innlegg. </a:t>
            </a:r>
          </a:p>
          <a:p>
            <a:pPr marL="0" fontAlgn="b">
              <a:spcBef>
                <a:spcPts val="0"/>
              </a:spcBef>
            </a:pPr>
            <a:r>
              <a:rPr lang="nb-NO" sz="2400">
                <a:latin typeface="Calibri" panose="020F0502020204030204" pitchFamily="34" charset="0"/>
                <a:ea typeface="Calibri" panose="020F0502020204030204" pitchFamily="34" charset="0"/>
                <a:cs typeface="Times New Roman" panose="02020603050405020304" pitchFamily="18" charset="0"/>
              </a:rPr>
              <a:t>Ta ansvar for å gjennomvinne egen tapt ball. </a:t>
            </a:r>
            <a:endParaRPr lang="nb-NO" sz="2300">
              <a:solidFill>
                <a:srgbClr val="000000"/>
              </a:solidFill>
            </a:endParaRPr>
          </a:p>
          <a:p>
            <a:pPr marL="0" fontAlgn="b">
              <a:spcBef>
                <a:spcPts val="0"/>
              </a:spcBef>
            </a:pPr>
            <a:r>
              <a:rPr lang="nb-NO" sz="2300">
                <a:solidFill>
                  <a:srgbClr val="000000"/>
                </a:solidFill>
              </a:rPr>
              <a:t>Komme forbi motspillere 1 mot 1.</a:t>
            </a:r>
            <a:endParaRPr lang="nb-NO" sz="2300"/>
          </a:p>
          <a:p>
            <a:pPr marL="0" fontAlgn="b">
              <a:spcBef>
                <a:spcPts val="0"/>
              </a:spcBef>
            </a:pPr>
            <a:r>
              <a:rPr lang="nb-NO" sz="2300">
                <a:solidFill>
                  <a:srgbClr val="000000"/>
                </a:solidFill>
              </a:rPr>
              <a:t>Være i beredskap i klareringssituasjon. Utgangsposisjon på stopperen på den siden ballen er, når vi har ballen lavt i banen. Utgangsposisjon på motsatt stopper i siste 3. del.</a:t>
            </a:r>
            <a:endParaRPr lang="nb-NO" sz="2300"/>
          </a:p>
          <a:p>
            <a:pPr marL="0" fontAlgn="b">
              <a:spcBef>
                <a:spcPts val="0"/>
              </a:spcBef>
            </a:pPr>
            <a:r>
              <a:rPr lang="nb-NO" sz="2300">
                <a:solidFill>
                  <a:srgbClr val="000000"/>
                </a:solidFill>
              </a:rPr>
              <a:t>Scoringstrussel med og uten ball, når det er stort eller lite bakrom.</a:t>
            </a:r>
          </a:p>
          <a:p>
            <a:pPr marL="0" fontAlgn="b">
              <a:spcBef>
                <a:spcPts val="0"/>
              </a:spcBef>
            </a:pPr>
            <a:r>
              <a:rPr lang="nb-NO" sz="2300">
                <a:solidFill>
                  <a:srgbClr val="000000"/>
                </a:solidFill>
                <a:latin typeface="Calibri" panose="020F0502020204030204" pitchFamily="34" charset="0"/>
              </a:rPr>
              <a:t>Ha god timing på bevegelser i bakrom i siste 3. del, når eget lag har opparbeidet kort avstand til med og motspillere, eller at motstander avgir kunstig stort bakrom. </a:t>
            </a:r>
          </a:p>
          <a:p>
            <a:pPr marL="0" lvl="0" fontAlgn="b">
              <a:spcBef>
                <a:spcPts val="0"/>
              </a:spcBef>
            </a:pPr>
            <a:r>
              <a:rPr lang="nb-NO" sz="2300">
                <a:solidFill>
                  <a:srgbClr val="000000"/>
                </a:solidFill>
                <a:latin typeface="Calibri" panose="020F0502020204030204" pitchFamily="34" charset="0"/>
              </a:rPr>
              <a:t>Evne å avslutte fra rolle med kjappe og kontrollerte avslutninger.</a:t>
            </a:r>
          </a:p>
          <a:p>
            <a:pPr marL="0" lvl="0" fontAlgn="b">
              <a:spcBef>
                <a:spcPts val="0"/>
              </a:spcBef>
            </a:pPr>
            <a:r>
              <a:rPr lang="nb-NO" sz="2300">
                <a:solidFill>
                  <a:srgbClr val="000000"/>
                </a:solidFill>
                <a:latin typeface="Calibri" panose="020F0502020204030204" pitchFamily="34" charset="0"/>
              </a:rPr>
              <a:t>Finne lukene i mellomrommet, når 1A har kommet seg forbi spissene. Utgangsposisjon mellom stopperne, når vi har ballen sentralt i banen. </a:t>
            </a:r>
          </a:p>
          <a:p>
            <a:pPr marL="0" lvl="0" fontAlgn="b">
              <a:spcBef>
                <a:spcPts val="0"/>
              </a:spcBef>
            </a:pPr>
            <a:r>
              <a:rPr lang="nb-NO" sz="2300">
                <a:solidFill>
                  <a:srgbClr val="000000"/>
                </a:solidFill>
                <a:latin typeface="Calibri" panose="020F0502020204030204" pitchFamily="34" charset="0"/>
              </a:rPr>
              <a:t>Alltid innenfor stengene ved innlegg. Jakte blindside.</a:t>
            </a:r>
          </a:p>
          <a:p>
            <a:pPr marL="0" lvl="0" fontAlgn="b">
              <a:spcBef>
                <a:spcPts val="0"/>
              </a:spcBef>
            </a:pPr>
            <a:r>
              <a:rPr lang="nb-NO" sz="2300">
                <a:solidFill>
                  <a:srgbClr val="000000"/>
                </a:solidFill>
                <a:latin typeface="Calibri" panose="020F0502020204030204" pitchFamily="34" charset="0"/>
              </a:rPr>
              <a:t>Åpne for motsatte bevegelser med indreløpere og kanter.</a:t>
            </a:r>
            <a:endParaRPr lang="nb-NO" sz="2300"/>
          </a:p>
          <a:p>
            <a:pPr marL="0" indent="0">
              <a:buNone/>
            </a:pPr>
            <a:r>
              <a:rPr lang="nb-NO" sz="2300" b="1"/>
              <a:t>Etablert forsvar</a:t>
            </a:r>
          </a:p>
          <a:p>
            <a:pPr marL="0" lvl="0" fontAlgn="b">
              <a:spcBef>
                <a:spcPts val="0"/>
              </a:spcBef>
            </a:pPr>
            <a:r>
              <a:rPr lang="nb-NO" sz="2300">
                <a:solidFill>
                  <a:srgbClr val="000000"/>
                </a:solidFill>
                <a:latin typeface="Calibri" panose="020F0502020204030204" pitchFamily="34" charset="0"/>
              </a:rPr>
              <a:t>Fremprovosere feil fra motstander og sprinte i press på stopper i høyt press. Sikre kanten, når vedkommende er i høyt press på 1A. Finne </a:t>
            </a:r>
            <a:r>
              <a:rPr lang="nb-NO" sz="2300" err="1">
                <a:solidFill>
                  <a:srgbClr val="000000"/>
                </a:solidFill>
                <a:latin typeface="Calibri" panose="020F0502020204030204" pitchFamily="34" charset="0"/>
              </a:rPr>
              <a:t>ca</a:t>
            </a:r>
            <a:r>
              <a:rPr lang="nb-NO" sz="2300">
                <a:solidFill>
                  <a:srgbClr val="000000"/>
                </a:solidFill>
                <a:latin typeface="Calibri" panose="020F0502020204030204" pitchFamily="34" charset="0"/>
              </a:rPr>
              <a:t> 1/3 avstand til stopper da. </a:t>
            </a:r>
          </a:p>
          <a:p>
            <a:pPr marL="0" lvl="0" fontAlgn="b">
              <a:spcBef>
                <a:spcPts val="0"/>
              </a:spcBef>
            </a:pPr>
            <a:r>
              <a:rPr lang="nb-NO" sz="2400">
                <a:solidFill>
                  <a:prstClr val="black"/>
                </a:solidFill>
                <a:latin typeface="Calibri" panose="020F0502020204030204" pitchFamily="34" charset="0"/>
                <a:ea typeface="Calibri" panose="020F0502020204030204" pitchFamily="34" charset="0"/>
                <a:cs typeface="Times New Roman" panose="02020603050405020304" pitchFamily="18" charset="0"/>
              </a:rPr>
              <a:t>Første i presset når motstander starter bakfra - skal lede spillet ut i bredden.</a:t>
            </a:r>
            <a:endParaRPr lang="nb-NO" sz="2300">
              <a:solidFill>
                <a:prstClr val="black"/>
              </a:solidFill>
            </a:endParaRPr>
          </a:p>
          <a:p>
            <a:pPr marL="0" lvl="0" fontAlgn="b">
              <a:spcBef>
                <a:spcPts val="0"/>
              </a:spcBef>
            </a:pPr>
            <a:r>
              <a:rPr lang="nb-NO" sz="2300">
                <a:solidFill>
                  <a:prstClr val="black"/>
                </a:solidFill>
              </a:rPr>
              <a:t>Være en del av frontleddet i det høye presset og kjenne pressøyeblikk/posisjonene. </a:t>
            </a:r>
          </a:p>
          <a:p>
            <a:pPr marL="0" lvl="0" fontAlgn="b">
              <a:spcBef>
                <a:spcPts val="0"/>
              </a:spcBef>
            </a:pPr>
            <a:r>
              <a:rPr lang="nb-NO" sz="2300">
                <a:solidFill>
                  <a:prstClr val="black"/>
                </a:solidFill>
              </a:rPr>
              <a:t>Glemme stopperne og ta ut motstanders midtbanespiller ved lav utgangsposisjon. Finne pressøyeblikkene og gjennomføre det i sprint. </a:t>
            </a:r>
          </a:p>
          <a:p>
            <a:pPr marL="0" lvl="0" fontAlgn="b">
              <a:spcBef>
                <a:spcPts val="0"/>
              </a:spcBef>
            </a:pPr>
            <a:r>
              <a:rPr lang="nb-NO" sz="2300">
                <a:solidFill>
                  <a:prstClr val="black"/>
                </a:solidFill>
              </a:rPr>
              <a:t>Jakte bakfra hvis en blir passert av motspiller.</a:t>
            </a:r>
          </a:p>
          <a:p>
            <a:pPr marL="0" indent="0">
              <a:buNone/>
            </a:pPr>
            <a:r>
              <a:rPr lang="nb-NO" sz="2300" b="1">
                <a:solidFill>
                  <a:srgbClr val="000000"/>
                </a:solidFill>
                <a:latin typeface="Calibri" panose="020F0502020204030204" pitchFamily="34" charset="0"/>
              </a:rPr>
              <a:t>Kontring for</a:t>
            </a:r>
          </a:p>
          <a:p>
            <a:pPr marL="0" lvl="0" fontAlgn="b">
              <a:spcBef>
                <a:spcPts val="0"/>
              </a:spcBef>
            </a:pPr>
            <a:r>
              <a:rPr lang="nb-NO" sz="2300">
                <a:solidFill>
                  <a:srgbClr val="000000"/>
                </a:solidFill>
                <a:latin typeface="Calibri" panose="020F0502020204030204" pitchFamily="34" charset="0"/>
              </a:rPr>
              <a:t>Ha mål/assist. True bakrommet i sluttfasen av kontringen og når vi vinner ballen høyt over midtstreken høyt i banen.</a:t>
            </a:r>
          </a:p>
          <a:p>
            <a:pPr marL="0" lvl="0" fontAlgn="b">
              <a:spcBef>
                <a:spcPts val="0"/>
              </a:spcBef>
            </a:pPr>
            <a:r>
              <a:rPr lang="nb-NO" sz="2400">
                <a:solidFill>
                  <a:prstClr val="black"/>
                </a:solidFill>
                <a:latin typeface="Calibri" panose="020F0502020204030204" pitchFamily="34" charset="0"/>
                <a:ea typeface="Calibri" panose="020F0502020204030204" pitchFamily="34" charset="0"/>
                <a:cs typeface="Times New Roman" panose="02020603050405020304" pitchFamily="18" charset="0"/>
              </a:rPr>
              <a:t>Klar for å være et angrepspunkt sentralt i kontringspillet</a:t>
            </a:r>
            <a:endParaRPr lang="nb-NO" sz="2300">
              <a:solidFill>
                <a:srgbClr val="000000"/>
              </a:solidFill>
              <a:latin typeface="Calibri" panose="020F0502020204030204" pitchFamily="34" charset="0"/>
            </a:endParaRPr>
          </a:p>
          <a:p>
            <a:pPr marL="0" lvl="0" fontAlgn="b">
              <a:spcBef>
                <a:spcPts val="0"/>
              </a:spcBef>
            </a:pPr>
            <a:r>
              <a:rPr lang="nb-NO" sz="2300">
                <a:solidFill>
                  <a:srgbClr val="000000"/>
                </a:solidFill>
                <a:latin typeface="Calibri" panose="020F0502020204030204" pitchFamily="34" charset="0"/>
              </a:rPr>
              <a:t>Være </a:t>
            </a:r>
            <a:r>
              <a:rPr lang="nb-NO" sz="2300" err="1">
                <a:solidFill>
                  <a:srgbClr val="000000"/>
                </a:solidFill>
                <a:latin typeface="Calibri" panose="020F0502020204030204" pitchFamily="34" charset="0"/>
              </a:rPr>
              <a:t>oppspillpunkt</a:t>
            </a:r>
            <a:r>
              <a:rPr lang="nb-NO" sz="2300">
                <a:solidFill>
                  <a:srgbClr val="000000"/>
                </a:solidFill>
                <a:latin typeface="Calibri" panose="020F0502020204030204" pitchFamily="34" charset="0"/>
              </a:rPr>
              <a:t> i første fase ved brudd lavt i banen. </a:t>
            </a:r>
          </a:p>
          <a:p>
            <a:pPr marL="0" fontAlgn="b">
              <a:spcBef>
                <a:spcPts val="0"/>
              </a:spcBef>
            </a:pPr>
            <a:r>
              <a:rPr lang="nb-NO" sz="2300">
                <a:solidFill>
                  <a:srgbClr val="000000"/>
                </a:solidFill>
                <a:latin typeface="Calibri" panose="020F0502020204030204" pitchFamily="34" charset="0"/>
              </a:rPr>
              <a:t>Komme deg i scoringsposisjon. </a:t>
            </a:r>
            <a:endParaRPr lang="nb-NO" sz="2300" b="1">
              <a:solidFill>
                <a:srgbClr val="000000"/>
              </a:solidFill>
              <a:latin typeface="Calibri" panose="020F0502020204030204" pitchFamily="34" charset="0"/>
            </a:endParaRPr>
          </a:p>
          <a:p>
            <a:pPr marL="0" indent="0">
              <a:buNone/>
            </a:pPr>
            <a:r>
              <a:rPr lang="nb-NO" sz="2300" b="1">
                <a:solidFill>
                  <a:srgbClr val="000000"/>
                </a:solidFill>
                <a:latin typeface="Calibri" panose="020F0502020204030204" pitchFamily="34" charset="0"/>
              </a:rPr>
              <a:t>Kontring i mot</a:t>
            </a:r>
          </a:p>
          <a:p>
            <a:pPr marL="0" lvl="0" fontAlgn="b">
              <a:spcBef>
                <a:spcPts val="0"/>
              </a:spcBef>
            </a:pPr>
            <a:r>
              <a:rPr lang="nb-NO" sz="2300">
                <a:solidFill>
                  <a:srgbClr val="000000"/>
                </a:solidFill>
                <a:latin typeface="Calibri" panose="020F0502020204030204" pitchFamily="34" charset="0"/>
              </a:rPr>
              <a:t>Gjenvinne ballen ved balltap for laget. </a:t>
            </a:r>
            <a:endParaRPr lang="nb-NO" sz="2300">
              <a:solidFill>
                <a:prstClr val="black"/>
              </a:solidFill>
              <a:latin typeface="Arial" panose="020B0604020202020204" pitchFamily="34" charset="0"/>
            </a:endParaRPr>
          </a:p>
          <a:p>
            <a:pPr marL="0" lvl="0" fontAlgn="b">
              <a:spcBef>
                <a:spcPts val="0"/>
              </a:spcBef>
            </a:pPr>
            <a:r>
              <a:rPr lang="nb-NO" sz="2300">
                <a:solidFill>
                  <a:srgbClr val="000000"/>
                </a:solidFill>
                <a:latin typeface="Calibri" panose="020F0502020204030204" pitchFamily="34" charset="0"/>
              </a:rPr>
              <a:t>Alltid ha en disiplinert omstilling etter balltap.</a:t>
            </a:r>
            <a:endParaRPr lang="nb-NO" sz="2300">
              <a:solidFill>
                <a:prstClr val="black"/>
              </a:solidFill>
              <a:latin typeface="Arial" panose="020B0604020202020204" pitchFamily="34" charset="0"/>
            </a:endParaRPr>
          </a:p>
          <a:p>
            <a:pPr marL="0" lvl="0" fontAlgn="b">
              <a:spcBef>
                <a:spcPts val="0"/>
              </a:spcBef>
            </a:pPr>
            <a:r>
              <a:rPr lang="nb-NO" sz="2300">
                <a:solidFill>
                  <a:srgbClr val="000000"/>
                </a:solidFill>
                <a:latin typeface="Calibri" panose="020F0502020204030204" pitchFamily="34" charset="0"/>
              </a:rPr>
              <a:t>Hente opp kontringen i sprint.</a:t>
            </a:r>
            <a:endParaRPr lang="nb-NO" sz="2300"/>
          </a:p>
          <a:p>
            <a:endParaRPr lang="nb-NO"/>
          </a:p>
        </p:txBody>
      </p:sp>
      <p:pic>
        <p:nvPicPr>
          <p:cNvPr id="5" name="Plassholder for innhold 4"/>
          <p:cNvPicPr>
            <a:picLocks noGrp="1" noChangeAspect="1"/>
          </p:cNvPicPr>
          <p:nvPr>
            <p:ph sz="half" idx="2"/>
          </p:nvPr>
        </p:nvPicPr>
        <p:blipFill>
          <a:blip r:embed="rId2"/>
          <a:stretch>
            <a:fillRect/>
          </a:stretch>
        </p:blipFill>
        <p:spPr>
          <a:xfrm>
            <a:off x="5131475" y="746634"/>
            <a:ext cx="4012524" cy="4099686"/>
          </a:xfrm>
          <a:prstGeom prst="rect">
            <a:avLst/>
          </a:prstGeom>
        </p:spPr>
      </p:pic>
    </p:spTree>
    <p:extLst>
      <p:ext uri="{BB962C8B-B14F-4D97-AF65-F5344CB8AC3E}">
        <p14:creationId xmlns:p14="http://schemas.microsoft.com/office/powerpoint/2010/main" val="4079826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0" y="-16333"/>
            <a:ext cx="9144000" cy="1137210"/>
          </a:xfrm>
          <a:solidFill>
            <a:schemeClr val="tx1"/>
          </a:solidFill>
        </p:spPr>
        <p:txBody>
          <a:bodyPr>
            <a:normAutofit/>
          </a:bodyPr>
          <a:lstStyle/>
          <a:p>
            <a:pPr algn="ctr"/>
            <a:r>
              <a:rPr lang="nb-NO" sz="2800" b="1" dirty="0">
                <a:solidFill>
                  <a:schemeClr val="bg1"/>
                </a:solidFill>
              </a:rPr>
              <a:t>TRENING</a:t>
            </a:r>
            <a:br>
              <a:rPr lang="nb-NO" sz="2800" b="1" dirty="0">
                <a:solidFill>
                  <a:schemeClr val="bg1"/>
                </a:solidFill>
              </a:rPr>
            </a:br>
            <a:endParaRPr lang="nb-NO" sz="2000" b="1" dirty="0">
              <a:solidFill>
                <a:schemeClr val="bg1"/>
              </a:solidFill>
            </a:endParaRPr>
          </a:p>
        </p:txBody>
      </p:sp>
      <p:graphicFrame>
        <p:nvGraphicFramePr>
          <p:cNvPr id="3" name="Tabell 2"/>
          <p:cNvGraphicFramePr>
            <a:graphicFrameLocks noGrp="1"/>
          </p:cNvGraphicFramePr>
          <p:nvPr/>
        </p:nvGraphicFramePr>
        <p:xfrm>
          <a:off x="0" y="2185501"/>
          <a:ext cx="9144000" cy="5834531"/>
        </p:xfrm>
        <a:graphic>
          <a:graphicData uri="http://schemas.openxmlformats.org/drawingml/2006/table">
            <a:tbl>
              <a:tblPr firstRow="1" bandRow="1">
                <a:tableStyleId>{073A0DAA-6AF3-43AB-8588-CEC1D06C72B9}</a:tableStyleId>
              </a:tblPr>
              <a:tblGrid>
                <a:gridCol w="775484">
                  <a:extLst>
                    <a:ext uri="{9D8B030D-6E8A-4147-A177-3AD203B41FA5}">
                      <a16:colId xmlns:a16="http://schemas.microsoft.com/office/drawing/2014/main" val="20000"/>
                    </a:ext>
                  </a:extLst>
                </a:gridCol>
                <a:gridCol w="3902828">
                  <a:extLst>
                    <a:ext uri="{9D8B030D-6E8A-4147-A177-3AD203B41FA5}">
                      <a16:colId xmlns:a16="http://schemas.microsoft.com/office/drawing/2014/main" val="20001"/>
                    </a:ext>
                  </a:extLst>
                </a:gridCol>
                <a:gridCol w="4465688">
                  <a:extLst>
                    <a:ext uri="{9D8B030D-6E8A-4147-A177-3AD203B41FA5}">
                      <a16:colId xmlns:a16="http://schemas.microsoft.com/office/drawing/2014/main" val="20002"/>
                    </a:ext>
                  </a:extLst>
                </a:gridCol>
              </a:tblGrid>
              <a:tr h="720876">
                <a:tc>
                  <a:txBody>
                    <a:bodyPr/>
                    <a:lstStyle/>
                    <a:p>
                      <a:r>
                        <a:rPr lang="nb-NO" dirty="0"/>
                        <a:t>Alder</a:t>
                      </a:r>
                    </a:p>
                  </a:txBody>
                  <a:tcPr marL="68580" marR="68580">
                    <a:lnB w="12700" cap="flat" cmpd="sng" algn="ctr">
                      <a:solidFill>
                        <a:schemeClr val="tx1"/>
                      </a:solidFill>
                      <a:prstDash val="solid"/>
                      <a:round/>
                      <a:headEnd type="none" w="med" len="med"/>
                      <a:tailEnd type="none" w="med" len="med"/>
                    </a:lnB>
                  </a:tcPr>
                </a:tc>
                <a:tc>
                  <a:txBody>
                    <a:bodyPr/>
                    <a:lstStyle/>
                    <a:p>
                      <a:r>
                        <a:rPr lang="nb-NO" dirty="0"/>
                        <a:t>Spillere</a:t>
                      </a:r>
                    </a:p>
                  </a:txBody>
                  <a:tcPr marL="68580" marR="68580">
                    <a:lnB w="12700" cap="flat" cmpd="sng" algn="ctr">
                      <a:solidFill>
                        <a:schemeClr val="tx1"/>
                      </a:solidFill>
                      <a:prstDash val="solid"/>
                      <a:round/>
                      <a:headEnd type="none" w="med" len="med"/>
                      <a:tailEnd type="none" w="med" len="med"/>
                    </a:lnB>
                  </a:tcPr>
                </a:tc>
                <a:tc>
                  <a:txBody>
                    <a:bodyPr/>
                    <a:lstStyle/>
                    <a:p>
                      <a:r>
                        <a:rPr lang="nb-NO" dirty="0"/>
                        <a:t>Trenere/ledere</a:t>
                      </a:r>
                    </a:p>
                  </a:txBody>
                  <a:tcPr marL="68580" marR="6858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36732">
                <a:tc>
                  <a:txBody>
                    <a:bodyPr/>
                    <a:lstStyle/>
                    <a:p>
                      <a:pPr algn="ctr"/>
                      <a:r>
                        <a:rPr lang="nb-NO" b="1" dirty="0"/>
                        <a:t>12-19 år</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Wingdings" charset="2"/>
                        <a:buChar char="q"/>
                      </a:pPr>
                      <a:r>
                        <a:rPr lang="nb-NO" dirty="0"/>
                        <a:t>Melde avbud til treningen direkte til trener.</a:t>
                      </a:r>
                    </a:p>
                    <a:p>
                      <a:pPr marL="285750" marR="0" indent="-285750" algn="l" defTabSz="914400" rtl="0" eaLnBrk="1" fontAlgn="auto" latinLnBrk="0" hangingPunct="1">
                        <a:lnSpc>
                          <a:spcPct val="100000"/>
                        </a:lnSpc>
                        <a:spcBef>
                          <a:spcPts val="0"/>
                        </a:spcBef>
                        <a:spcAft>
                          <a:spcPts val="0"/>
                        </a:spcAft>
                        <a:buClrTx/>
                        <a:buSzTx/>
                        <a:buFont typeface="Wingdings" charset="2"/>
                        <a:buChar char="q"/>
                        <a:tabLst/>
                        <a:defRPr/>
                      </a:pPr>
                      <a:r>
                        <a:rPr lang="nb-NO" baseline="0" dirty="0"/>
                        <a:t>Vis respekt for andre, ta vare på hospitanter.</a:t>
                      </a:r>
                      <a:endParaRPr lang="nb-NO" dirty="0"/>
                    </a:p>
                    <a:p>
                      <a:pPr marL="285750" indent="-285750">
                        <a:buFont typeface="Wingdings" charset="2"/>
                        <a:buChar char="q"/>
                      </a:pPr>
                      <a:r>
                        <a:rPr lang="nb-NO" b="0" dirty="0"/>
                        <a:t>Vise innsats.</a:t>
                      </a:r>
                    </a:p>
                    <a:p>
                      <a:pPr marL="285750" indent="-285750">
                        <a:buFont typeface="Wingdings" charset="2"/>
                        <a:buChar char="q"/>
                      </a:pPr>
                      <a:r>
                        <a:rPr lang="nb-NO" b="0" dirty="0"/>
                        <a:t>Positivt</a:t>
                      </a:r>
                      <a:r>
                        <a:rPr lang="nb-NO" b="0" baseline="0" dirty="0"/>
                        <a:t> kroppsspråk.</a:t>
                      </a:r>
                      <a:endParaRPr lang="nb-NO" b="0" dirty="0"/>
                    </a:p>
                    <a:p>
                      <a:pPr marL="285750" marR="0" indent="-285750" algn="l" defTabSz="914400" rtl="0" eaLnBrk="1" fontAlgn="auto" latinLnBrk="0" hangingPunct="1">
                        <a:lnSpc>
                          <a:spcPct val="100000"/>
                        </a:lnSpc>
                        <a:spcBef>
                          <a:spcPts val="0"/>
                        </a:spcBef>
                        <a:spcAft>
                          <a:spcPts val="0"/>
                        </a:spcAft>
                        <a:buClrTx/>
                        <a:buSzTx/>
                        <a:buFont typeface="Wingdings" charset="2"/>
                        <a:buChar char="q"/>
                        <a:tabLst/>
                        <a:defRPr/>
                      </a:pPr>
                      <a:r>
                        <a:rPr lang="nb-NO" b="0" baseline="0" dirty="0"/>
                        <a:t>Være en lojal og positiv medspiller – oppbakking.</a:t>
                      </a:r>
                      <a:endParaRPr lang="nb-NO" b="0" dirty="0"/>
                    </a:p>
                    <a:p>
                      <a:pPr marL="285750" indent="-285750">
                        <a:buFont typeface="Wingdings" charset="2"/>
                        <a:buChar char="q"/>
                      </a:pPr>
                      <a:r>
                        <a:rPr lang="nb-NO" b="0" dirty="0"/>
                        <a:t>Ta ansvar for utstyret – ordenspersoner .</a:t>
                      </a:r>
                    </a:p>
                    <a:p>
                      <a:pPr marL="285750" indent="-285750">
                        <a:buFont typeface="Wingdings" charset="2"/>
                        <a:buChar char="q"/>
                      </a:pPr>
                      <a:r>
                        <a:rPr lang="nb-NO" dirty="0"/>
                        <a:t>Lagforståelse – alle</a:t>
                      </a:r>
                      <a:r>
                        <a:rPr lang="nb-NO" baseline="0" dirty="0"/>
                        <a:t> flytter</a:t>
                      </a:r>
                      <a:r>
                        <a:rPr lang="nb-NO" dirty="0"/>
                        <a:t> mål.</a:t>
                      </a:r>
                    </a:p>
                    <a:p>
                      <a:pPr marL="0" indent="0">
                        <a:buFont typeface="Wingdings" charset="2"/>
                        <a:buNone/>
                      </a:pPr>
                      <a:endParaRPr lang="nb-NO" dirty="0"/>
                    </a:p>
                    <a:p>
                      <a:pPr marL="0" indent="0">
                        <a:buFont typeface="Wingdings" charset="2"/>
                        <a:buNone/>
                      </a:pPr>
                      <a:endParaRPr lang="nb-NO" dirty="0"/>
                    </a:p>
                    <a:p>
                      <a:pPr marL="0" indent="0">
                        <a:buFont typeface="Wingdings" charset="2"/>
                        <a:buNone/>
                      </a:pPr>
                      <a:endParaRPr lang="nb-NO" dirty="0"/>
                    </a:p>
                    <a:p>
                      <a:pPr marL="0" indent="0">
                        <a:buFont typeface="Wingdings" charset="2"/>
                        <a:buNone/>
                      </a:pPr>
                      <a:endParaRPr lang="nb-NO" dirty="0"/>
                    </a:p>
                    <a:p>
                      <a:pPr marL="0" indent="0">
                        <a:buFont typeface="Wingdings" charset="2"/>
                        <a:buNone/>
                      </a:pPr>
                      <a:endParaRPr lang="nb-NO" dirty="0"/>
                    </a:p>
                    <a:p>
                      <a:pPr marL="0" marR="0" lvl="0" indent="0" algn="l" defTabSz="914400" rtl="0" eaLnBrk="1" fontAlgn="auto" latinLnBrk="0" hangingPunct="1">
                        <a:lnSpc>
                          <a:spcPct val="107000"/>
                        </a:lnSpc>
                        <a:spcBef>
                          <a:spcPts val="0"/>
                        </a:spcBef>
                        <a:spcAft>
                          <a:spcPts val="0"/>
                        </a:spcAft>
                        <a:buClrTx/>
                        <a:buSzTx/>
                        <a:buFontTx/>
                        <a:buNone/>
                        <a:tabLst/>
                        <a:defRPr/>
                      </a:pPr>
                      <a:r>
                        <a:rPr kumimoji="0" lang="nb-NO"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Teamledere, lagledere og trenere har ansvaret for at dette fungerer i teamet.</a:t>
                      </a:r>
                      <a:endParaRPr kumimoji="0" lang="nb-NO"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indent="0">
                        <a:buFont typeface="Wingdings" charset="2"/>
                        <a:buNone/>
                      </a:pPr>
                      <a:endParaRPr lang="nb-NO"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charset="2"/>
                        <a:buChar char="q"/>
                        <a:tabLst/>
                        <a:defRPr/>
                      </a:pPr>
                      <a:r>
                        <a:rPr lang="nb-NO" sz="1800" b="1" baseline="0" dirty="0">
                          <a:solidFill>
                            <a:schemeClr val="tx1"/>
                          </a:solidFill>
                        </a:rPr>
                        <a:t>Vi skal alltid fremheve de som er flinke til å bidra positivt. Dette gjør vi oftest mulig i plenum, slik at andre hører det</a:t>
                      </a:r>
                      <a:r>
                        <a:rPr lang="nb-NO" sz="1800" b="0" baseline="0" dirty="0">
                          <a:solidFill>
                            <a:schemeClr val="tx1"/>
                          </a:solidFill>
                        </a:rPr>
                        <a:t>.</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nb-NO" baseline="0" dirty="0"/>
                    </a:p>
                    <a:p>
                      <a:pPr marL="285750" marR="0" indent="-285750" algn="l" defTabSz="914400" rtl="0" eaLnBrk="1" fontAlgn="auto" latinLnBrk="0" hangingPunct="1">
                        <a:lnSpc>
                          <a:spcPct val="100000"/>
                        </a:lnSpc>
                        <a:spcBef>
                          <a:spcPts val="0"/>
                        </a:spcBef>
                        <a:spcAft>
                          <a:spcPts val="0"/>
                        </a:spcAft>
                        <a:buClrTx/>
                        <a:buSzTx/>
                        <a:buFont typeface="Wingdings" charset="2"/>
                        <a:buChar char="q"/>
                        <a:tabLst/>
                        <a:defRPr/>
                      </a:pPr>
                      <a:r>
                        <a:rPr lang="nb-NO" baseline="0" dirty="0"/>
                        <a:t>Stille forberedt – følge økta til klubben.</a:t>
                      </a:r>
                    </a:p>
                    <a:p>
                      <a:pPr marL="285750" indent="-285750">
                        <a:buFont typeface="Wingdings" charset="2"/>
                        <a:buChar char="q"/>
                      </a:pPr>
                      <a:r>
                        <a:rPr lang="nb-NO" baseline="0" dirty="0"/>
                        <a:t>Rose innsats hos enkeltspillere i plenum. Belønn den som gjør noe uventet. </a:t>
                      </a:r>
                    </a:p>
                    <a:p>
                      <a:pPr marL="285750" indent="-285750">
                        <a:buFont typeface="Wingdings" charset="2"/>
                        <a:buChar char="q"/>
                      </a:pPr>
                      <a:r>
                        <a:rPr lang="nb-NO" b="0" baseline="0" dirty="0"/>
                        <a:t>Raus med ros – minst en positiv tilbakemelding til alle.</a:t>
                      </a:r>
                    </a:p>
                    <a:p>
                      <a:pPr marL="285750" indent="-285750">
                        <a:buFont typeface="Wingdings" charset="2"/>
                        <a:buChar char="q"/>
                      </a:pPr>
                      <a:r>
                        <a:rPr lang="nb-NO" b="0" baseline="0" dirty="0"/>
                        <a:t>Forsterke gode holdninger.</a:t>
                      </a:r>
                    </a:p>
                    <a:p>
                      <a:pPr marL="285750" indent="-285750">
                        <a:buFont typeface="Wingdings" charset="2"/>
                        <a:buChar char="q"/>
                      </a:pPr>
                      <a:r>
                        <a:rPr lang="nb-NO" sz="1800" b="0" baseline="0" dirty="0">
                          <a:solidFill>
                            <a:schemeClr val="tx1"/>
                          </a:solidFill>
                        </a:rPr>
                        <a:t>Slå ned på/rapporter stygg språkbruk, rasisme, diskriminering. Reaksjon: starter/sitter på benken eller utelates fra kamp. Ny spiller får da muligheten.</a:t>
                      </a:r>
                    </a:p>
                    <a:p>
                      <a:pPr marL="0" indent="0">
                        <a:buFont typeface="Wingdings" charset="2"/>
                        <a:buNone/>
                      </a:pPr>
                      <a:endParaRPr lang="nb-NO" sz="1800" b="0" baseline="0" dirty="0">
                        <a:solidFill>
                          <a:schemeClr val="tx1"/>
                        </a:solidFill>
                      </a:endParaRPr>
                    </a:p>
                    <a:p>
                      <a:pPr marL="0" indent="0">
                        <a:buFont typeface="Wingdings" charset="2"/>
                        <a:buNone/>
                      </a:pPr>
                      <a:endParaRPr lang="nb-NO" sz="1800" b="0" baseline="0"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 name="Rektangel 3"/>
          <p:cNvSpPr/>
          <p:nvPr/>
        </p:nvSpPr>
        <p:spPr>
          <a:xfrm>
            <a:off x="182091" y="1120880"/>
            <a:ext cx="8779823" cy="1200329"/>
          </a:xfrm>
          <a:prstGeom prst="rect">
            <a:avLst/>
          </a:prstGeom>
        </p:spPr>
        <p:txBody>
          <a:bodyPr wrap="square" numCol="2">
            <a:spAutoFit/>
          </a:bodyPr>
          <a:lstStyle/>
          <a:p>
            <a:pPr marL="285750" indent="-285750">
              <a:buFont typeface="Wingdings" charset="2"/>
              <a:buChar char="q"/>
              <a:defRPr/>
            </a:pPr>
            <a:r>
              <a:rPr lang="nb-NO" dirty="0">
                <a:solidFill>
                  <a:prstClr val="black"/>
                </a:solidFill>
              </a:rPr>
              <a:t>Være  ferdig skiftet til trening.</a:t>
            </a:r>
          </a:p>
          <a:p>
            <a:pPr marL="285750" indent="-285750">
              <a:buFont typeface="Wingdings" charset="2"/>
              <a:buChar char="q"/>
              <a:defRPr/>
            </a:pPr>
            <a:r>
              <a:rPr lang="nb-NO" dirty="0">
                <a:solidFill>
                  <a:prstClr val="black"/>
                </a:solidFill>
              </a:rPr>
              <a:t>Personlig utstyr settes ryddig sammen.</a:t>
            </a:r>
          </a:p>
          <a:p>
            <a:pPr marL="285750" indent="-285750">
              <a:buFont typeface="Wingdings" charset="2"/>
              <a:buChar char="q"/>
              <a:defRPr/>
            </a:pPr>
            <a:r>
              <a:rPr lang="nb-NO" dirty="0">
                <a:solidFill>
                  <a:prstClr val="black"/>
                </a:solidFill>
              </a:rPr>
              <a:t>Vis hensyn til de som trener før eller etter oss.</a:t>
            </a:r>
          </a:p>
          <a:p>
            <a:pPr marL="285750" indent="-285750">
              <a:buFont typeface="Wingdings" charset="2"/>
              <a:buChar char="q"/>
              <a:defRPr/>
            </a:pPr>
            <a:r>
              <a:rPr lang="nb-NO" dirty="0">
                <a:solidFill>
                  <a:prstClr val="black"/>
                </a:solidFill>
              </a:rPr>
              <a:t>Tydelige ramme for innledning og avslutning av økta.</a:t>
            </a:r>
          </a:p>
          <a:p>
            <a:pPr marL="285750" indent="-285750">
              <a:buFont typeface="Wingdings" charset="2"/>
              <a:buChar char="q"/>
              <a:defRPr/>
            </a:pPr>
            <a:r>
              <a:rPr lang="nb-NO" dirty="0">
                <a:solidFill>
                  <a:prstClr val="black"/>
                </a:solidFill>
              </a:rPr>
              <a:t> Alltid hilse på hverandre.</a:t>
            </a:r>
          </a:p>
        </p:txBody>
      </p:sp>
    </p:spTree>
    <p:extLst>
      <p:ext uri="{BB962C8B-B14F-4D97-AF65-F5344CB8AC3E}">
        <p14:creationId xmlns:p14="http://schemas.microsoft.com/office/powerpoint/2010/main" val="7473283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8"/>
            <a:ext cx="9144000" cy="665293"/>
          </a:xfrm>
          <a:prstGeom prst="rect">
            <a:avLst/>
          </a:prstGeom>
          <a:solidFill>
            <a:schemeClr val="tx1"/>
          </a:solidFill>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3600" b="1" dirty="0">
              <a:solidFill>
                <a:prstClr val="white"/>
              </a:solidFill>
            </a:endParaRPr>
          </a:p>
          <a:p>
            <a:pPr algn="ctr">
              <a:defRPr/>
            </a:pPr>
            <a:r>
              <a:rPr lang="nb-NO" sz="4500" cap="all" dirty="0">
                <a:solidFill>
                  <a:prstClr val="white"/>
                </a:solidFill>
              </a:rPr>
              <a:t>Rollekrav-SPISS</a:t>
            </a:r>
          </a:p>
        </p:txBody>
      </p:sp>
      <p:graphicFrame>
        <p:nvGraphicFramePr>
          <p:cNvPr id="7" name="Tabell 6">
            <a:extLst>
              <a:ext uri="{FF2B5EF4-FFF2-40B4-BE49-F238E27FC236}">
                <a16:creationId xmlns:a16="http://schemas.microsoft.com/office/drawing/2014/main" id="{DA306FDE-AA9E-457C-A098-4135144B2E4B}"/>
              </a:ext>
            </a:extLst>
          </p:cNvPr>
          <p:cNvGraphicFramePr>
            <a:graphicFrameLocks noGrp="1"/>
          </p:cNvGraphicFramePr>
          <p:nvPr/>
        </p:nvGraphicFramePr>
        <p:xfrm>
          <a:off x="0" y="696806"/>
          <a:ext cx="9144001" cy="6161199"/>
        </p:xfrm>
        <a:graphic>
          <a:graphicData uri="http://schemas.openxmlformats.org/drawingml/2006/table">
            <a:tbl>
              <a:tblPr/>
              <a:tblGrid>
                <a:gridCol w="8356535">
                  <a:extLst>
                    <a:ext uri="{9D8B030D-6E8A-4147-A177-3AD203B41FA5}">
                      <a16:colId xmlns:a16="http://schemas.microsoft.com/office/drawing/2014/main" val="2946099220"/>
                    </a:ext>
                  </a:extLst>
                </a:gridCol>
                <a:gridCol w="787466">
                  <a:extLst>
                    <a:ext uri="{9D8B030D-6E8A-4147-A177-3AD203B41FA5}">
                      <a16:colId xmlns:a16="http://schemas.microsoft.com/office/drawing/2014/main" val="436644324"/>
                    </a:ext>
                  </a:extLst>
                </a:gridCol>
              </a:tblGrid>
              <a:tr h="267215">
                <a:tc>
                  <a:txBody>
                    <a:bodyPr/>
                    <a:lstStyle/>
                    <a:p>
                      <a:pPr algn="ctr" fontAlgn="b"/>
                      <a:r>
                        <a:rPr lang="nb-NO" sz="1100" b="1" i="0" u="none" strike="noStrike">
                          <a:solidFill>
                            <a:srgbClr val="FFFFFF"/>
                          </a:solidFill>
                          <a:effectLst/>
                          <a:latin typeface="Calibri" panose="020F0502020204030204" pitchFamily="34" charset="0"/>
                        </a:rPr>
                        <a:t>Håndtere trussel mot slottet (området mål scores fra)</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ctr" fontAlgn="b"/>
                      <a:r>
                        <a:rPr lang="nb-NO" sz="1000" b="1" i="0" u="none" strike="noStrike">
                          <a:solidFill>
                            <a:srgbClr val="000000"/>
                          </a:solidFill>
                          <a:effectLst/>
                          <a:latin typeface="Calibri" panose="020F0502020204030204" pitchFamily="34" charset="0"/>
                        </a:rPr>
                        <a:t>1-10</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97839694"/>
                  </a:ext>
                </a:extLst>
              </a:tr>
              <a:tr h="198502">
                <a:tc>
                  <a:txBody>
                    <a:bodyPr/>
                    <a:lstStyle/>
                    <a:p>
                      <a:pPr algn="l" fontAlgn="b"/>
                      <a:r>
                        <a:rPr lang="nb-NO" sz="1200" b="0" i="0" u="none" strike="noStrike">
                          <a:solidFill>
                            <a:srgbClr val="000000"/>
                          </a:solidFill>
                          <a:effectLst/>
                          <a:latin typeface="Calibri" panose="020F0502020204030204" pitchFamily="34" charset="0"/>
                        </a:rPr>
                        <a:t>Lese spillutviklingen</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14987886"/>
                  </a:ext>
                </a:extLst>
              </a:tr>
              <a:tr h="198502">
                <a:tc>
                  <a:txBody>
                    <a:bodyPr/>
                    <a:lstStyle/>
                    <a:p>
                      <a:pPr algn="l" fontAlgn="b"/>
                      <a:r>
                        <a:rPr lang="nb-NO" sz="1200" b="0" i="0" u="none" strike="noStrike">
                          <a:solidFill>
                            <a:srgbClr val="000000"/>
                          </a:solidFill>
                          <a:effectLst/>
                          <a:latin typeface="Calibri" panose="020F0502020204030204" pitchFamily="34" charset="0"/>
                        </a:rPr>
                        <a:t>Stoppe skudd fra upresset ballfører fra posisjon utenfor slottet</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280154981"/>
                  </a:ext>
                </a:extLst>
              </a:tr>
              <a:tr h="198502">
                <a:tc>
                  <a:txBody>
                    <a:bodyPr/>
                    <a:lstStyle/>
                    <a:p>
                      <a:pPr algn="l" fontAlgn="b"/>
                      <a:r>
                        <a:rPr lang="nb-NO" sz="1200" b="0" i="0" u="none" strike="noStrike">
                          <a:solidFill>
                            <a:srgbClr val="000000"/>
                          </a:solidFill>
                          <a:effectLst/>
                          <a:latin typeface="Calibri" panose="020F0502020204030204" pitchFamily="34" charset="0"/>
                        </a:rPr>
                        <a:t>Hindre avslutninger ved gjennomspill i stort bakrom utenfor slottet</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748927793"/>
                  </a:ext>
                </a:extLst>
              </a:tr>
              <a:tr h="198502">
                <a:tc>
                  <a:txBody>
                    <a:bodyPr/>
                    <a:lstStyle/>
                    <a:p>
                      <a:pPr algn="l" fontAlgn="b"/>
                      <a:r>
                        <a:rPr lang="nb-NO" sz="1200" b="0" i="0" u="none" strike="noStrike">
                          <a:solidFill>
                            <a:srgbClr val="000000"/>
                          </a:solidFill>
                          <a:effectLst/>
                          <a:latin typeface="Calibri" panose="020F0502020204030204" pitchFamily="34" charset="0"/>
                        </a:rPr>
                        <a:t>Posisjonere/reposisjonere for å kontrollere prioritert rom, vinkel til mål og 1A</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74352608"/>
                  </a:ext>
                </a:extLst>
              </a:tr>
              <a:tr h="198502">
                <a:tc>
                  <a:txBody>
                    <a:bodyPr/>
                    <a:lstStyle/>
                    <a:p>
                      <a:pPr algn="l" fontAlgn="b"/>
                      <a:r>
                        <a:rPr lang="nb-NO" sz="1200" b="0" i="0" u="none" strike="noStrike">
                          <a:solidFill>
                            <a:srgbClr val="000000"/>
                          </a:solidFill>
                          <a:effectLst/>
                          <a:latin typeface="Calibri" panose="020F0502020204030204" pitchFamily="34" charset="0"/>
                        </a:rPr>
                        <a:t>Stoppe skudd fra ballfører under press fra posisjon utenfor slottet</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734039934"/>
                  </a:ext>
                </a:extLst>
              </a:tr>
              <a:tr h="198502">
                <a:tc>
                  <a:txBody>
                    <a:bodyPr/>
                    <a:lstStyle/>
                    <a:p>
                      <a:pPr algn="l" fontAlgn="b"/>
                      <a:r>
                        <a:rPr lang="nb-NO" sz="1200" b="0" i="0" u="none" strike="noStrike">
                          <a:solidFill>
                            <a:srgbClr val="000000"/>
                          </a:solidFill>
                          <a:effectLst/>
                          <a:latin typeface="Calibri" panose="020F0502020204030204" pitchFamily="34" charset="0"/>
                        </a:rPr>
                        <a:t>Hindre avslutninger ved gjennomspill i lite bakrom innenfor slottet</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22542558"/>
                  </a:ext>
                </a:extLst>
              </a:tr>
              <a:tr h="198502">
                <a:tc>
                  <a:txBody>
                    <a:bodyPr/>
                    <a:lstStyle/>
                    <a:p>
                      <a:pPr algn="l" fontAlgn="b"/>
                      <a:r>
                        <a:rPr lang="nb-NO" sz="1200" b="0" i="0" u="none" strike="noStrike">
                          <a:solidFill>
                            <a:srgbClr val="000000"/>
                          </a:solidFill>
                          <a:effectLst/>
                          <a:latin typeface="Calibri" panose="020F0502020204030204" pitchFamily="34" charset="0"/>
                        </a:rPr>
                        <a:t>Kommunisere (Justere høyde på bakre ledd/pumping/enkeltspilleres posisjon ved trussel mot slottet</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134468930"/>
                  </a:ext>
                </a:extLst>
              </a:tr>
              <a:tr h="198502">
                <a:tc>
                  <a:txBody>
                    <a:bodyPr/>
                    <a:lstStyle/>
                    <a:p>
                      <a:pPr algn="l" fontAlgn="b"/>
                      <a:endParaRPr lang="nb-NO" sz="1200" b="0" i="0" u="none" strike="noStrike">
                        <a:solidFill>
                          <a:srgbClr val="000000"/>
                        </a:solidFill>
                        <a:effectLst/>
                        <a:latin typeface="Calibri" panose="020F0502020204030204" pitchFamily="34" charset="0"/>
                      </a:endParaRP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778152066"/>
                  </a:ext>
                </a:extLst>
              </a:tr>
              <a:tr h="267215">
                <a:tc>
                  <a:txBody>
                    <a:bodyPr/>
                    <a:lstStyle/>
                    <a:p>
                      <a:pPr algn="ctr" fontAlgn="b"/>
                      <a:r>
                        <a:rPr lang="nb-NO" sz="1200" b="1" i="0" u="none" strike="noStrike">
                          <a:solidFill>
                            <a:srgbClr val="FFFFFF"/>
                          </a:solidFill>
                          <a:effectLst/>
                          <a:latin typeface="Calibri" panose="020F0502020204030204" pitchFamily="34" charset="0"/>
                        </a:rPr>
                        <a:t>Håndtere trussel i slottet (området mål scores fra)</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95006427"/>
                  </a:ext>
                </a:extLst>
              </a:tr>
              <a:tr h="198502">
                <a:tc>
                  <a:txBody>
                    <a:bodyPr/>
                    <a:lstStyle/>
                    <a:p>
                      <a:pPr algn="l" fontAlgn="b"/>
                      <a:r>
                        <a:rPr lang="nb-NO" sz="1200" b="0" i="0" u="none" strike="noStrike">
                          <a:solidFill>
                            <a:srgbClr val="000000"/>
                          </a:solidFill>
                          <a:effectLst/>
                          <a:latin typeface="Calibri" panose="020F0502020204030204" pitchFamily="34" charset="0"/>
                        </a:rPr>
                        <a:t>Kommunisere (enkeltspilleres posisjon ved trussel i slottet)</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927788871"/>
                  </a:ext>
                </a:extLst>
              </a:tr>
              <a:tr h="198502">
                <a:tc>
                  <a:txBody>
                    <a:bodyPr/>
                    <a:lstStyle/>
                    <a:p>
                      <a:pPr algn="l" fontAlgn="b"/>
                      <a:r>
                        <a:rPr lang="nb-NO" sz="1200" b="0" i="0" u="none" strike="noStrike">
                          <a:solidFill>
                            <a:srgbClr val="000000"/>
                          </a:solidFill>
                          <a:effectLst/>
                          <a:latin typeface="Calibri" panose="020F0502020204030204" pitchFamily="34" charset="0"/>
                        </a:rPr>
                        <a:t>Vinne ballen/Hindre adgang til scoringsrom etter gjennomspill i lite bakrom innenfor slottet</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325053653"/>
                  </a:ext>
                </a:extLst>
              </a:tr>
              <a:tr h="198502">
                <a:tc>
                  <a:txBody>
                    <a:bodyPr/>
                    <a:lstStyle/>
                    <a:p>
                      <a:pPr algn="l" fontAlgn="b"/>
                      <a:r>
                        <a:rPr lang="nb-NO" sz="1200" b="0" i="0" u="none" strike="noStrike">
                          <a:solidFill>
                            <a:srgbClr val="000000"/>
                          </a:solidFill>
                          <a:effectLst/>
                          <a:latin typeface="Calibri" panose="020F0502020204030204" pitchFamily="34" charset="0"/>
                        </a:rPr>
                        <a:t>Stoppe skudd/avslutninger fra dødball på siste 1/3 del</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291739888"/>
                  </a:ext>
                </a:extLst>
              </a:tr>
              <a:tr h="198502">
                <a:tc>
                  <a:txBody>
                    <a:bodyPr/>
                    <a:lstStyle/>
                    <a:p>
                      <a:pPr algn="l" fontAlgn="b"/>
                      <a:r>
                        <a:rPr lang="nb-NO" sz="1200" b="0" i="0" u="none" strike="noStrike">
                          <a:solidFill>
                            <a:srgbClr val="000000"/>
                          </a:solidFill>
                          <a:effectLst/>
                          <a:latin typeface="Calibri" panose="020F0502020204030204" pitchFamily="34" charset="0"/>
                        </a:rPr>
                        <a:t>Lese spillutviklingen</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942946508"/>
                  </a:ext>
                </a:extLst>
              </a:tr>
              <a:tr h="198502">
                <a:tc>
                  <a:txBody>
                    <a:bodyPr/>
                    <a:lstStyle/>
                    <a:p>
                      <a:pPr algn="l" fontAlgn="b"/>
                      <a:r>
                        <a:rPr lang="nb-NO" sz="1200" b="0" i="0" u="none" strike="noStrike">
                          <a:solidFill>
                            <a:srgbClr val="000000"/>
                          </a:solidFill>
                          <a:effectLst/>
                          <a:latin typeface="Calibri" panose="020F0502020204030204" pitchFamily="34" charset="0"/>
                        </a:rPr>
                        <a:t>Vinne ballen/Hindre adgang til scoringsrom etter innlegg i rom foran spillere i bakre ledd</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088937026"/>
                  </a:ext>
                </a:extLst>
              </a:tr>
              <a:tr h="198502">
                <a:tc>
                  <a:txBody>
                    <a:bodyPr/>
                    <a:lstStyle/>
                    <a:p>
                      <a:pPr algn="l" fontAlgn="b"/>
                      <a:r>
                        <a:rPr lang="nb-NO" sz="1200" b="0" i="0" u="none" strike="noStrike">
                          <a:solidFill>
                            <a:srgbClr val="000000"/>
                          </a:solidFill>
                          <a:effectLst/>
                          <a:latin typeface="Calibri" panose="020F0502020204030204" pitchFamily="34" charset="0"/>
                        </a:rPr>
                        <a:t>Stoppe skudd fra posisjoner innenfor slottet i relasjon til 1F i slottet</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168178857"/>
                  </a:ext>
                </a:extLst>
              </a:tr>
              <a:tr h="198502">
                <a:tc>
                  <a:txBody>
                    <a:bodyPr/>
                    <a:lstStyle/>
                    <a:p>
                      <a:pPr algn="l" fontAlgn="b"/>
                      <a:r>
                        <a:rPr lang="nb-NO" sz="1200" b="0" i="0" u="none" strike="noStrike">
                          <a:solidFill>
                            <a:srgbClr val="000000"/>
                          </a:solidFill>
                          <a:effectLst/>
                          <a:latin typeface="Calibri" panose="020F0502020204030204" pitchFamily="34" charset="0"/>
                        </a:rPr>
                        <a:t>Vinne ballen/Hindre adgang til scoringsrom etter innlegg i bakrom</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755718438"/>
                  </a:ext>
                </a:extLst>
              </a:tr>
              <a:tr h="198502">
                <a:tc>
                  <a:txBody>
                    <a:bodyPr/>
                    <a:lstStyle/>
                    <a:p>
                      <a:pPr algn="l" fontAlgn="b"/>
                      <a:r>
                        <a:rPr lang="nb-NO" sz="1200" b="0" i="0" u="none" strike="noStrike">
                          <a:solidFill>
                            <a:srgbClr val="000000"/>
                          </a:solidFill>
                          <a:effectLst/>
                          <a:latin typeface="Calibri" panose="020F0502020204030204" pitchFamily="34" charset="0"/>
                        </a:rPr>
                        <a:t>Stoppe skudd fra upresset ballfører fra posisjon innenfor slottet</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28422599"/>
                  </a:ext>
                </a:extLst>
              </a:tr>
              <a:tr h="198502">
                <a:tc>
                  <a:txBody>
                    <a:bodyPr/>
                    <a:lstStyle/>
                    <a:p>
                      <a:pPr algn="l" fontAlgn="b"/>
                      <a:r>
                        <a:rPr lang="nb-NO" sz="1200" b="0" i="0" u="none" strike="noStrike">
                          <a:solidFill>
                            <a:srgbClr val="000000"/>
                          </a:solidFill>
                          <a:effectLst/>
                          <a:latin typeface="Calibri" panose="020F0502020204030204" pitchFamily="34" charset="0"/>
                        </a:rPr>
                        <a:t>Posisjonere og reposisjonere for å kontrollere prioritert rom, vinkel til mål og 1A</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271563290"/>
                  </a:ext>
                </a:extLst>
              </a:tr>
              <a:tr h="198502">
                <a:tc>
                  <a:txBody>
                    <a:bodyPr/>
                    <a:lstStyle/>
                    <a:p>
                      <a:pPr algn="l" fontAlgn="b"/>
                      <a:r>
                        <a:rPr lang="nb-NO" sz="1200" b="0" i="0" u="none" strike="noStrike">
                          <a:solidFill>
                            <a:srgbClr val="000000"/>
                          </a:solidFill>
                          <a:effectLst/>
                          <a:latin typeface="Calibri" panose="020F0502020204030204" pitchFamily="34" charset="0"/>
                        </a:rPr>
                        <a:t>Vinne ballen/Hindre adgang til scoringsrom etter dødball fra sidekorridor på egen 1/3 del</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176922061"/>
                  </a:ext>
                </a:extLst>
              </a:tr>
              <a:tr h="198502">
                <a:tc>
                  <a:txBody>
                    <a:bodyPr/>
                    <a:lstStyle/>
                    <a:p>
                      <a:pPr algn="l" fontAlgn="b"/>
                      <a:r>
                        <a:rPr lang="nb-NO" sz="1200" b="0" i="0" u="none" strike="noStrike">
                          <a:solidFill>
                            <a:srgbClr val="000000"/>
                          </a:solidFill>
                          <a:effectLst/>
                          <a:latin typeface="Calibri" panose="020F0502020204030204" pitchFamily="34" charset="0"/>
                        </a:rPr>
                        <a:t>Stoppe skudd/avslutninger i 1 v1 situasjoner (upresset/delvis presset)</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888593046"/>
                  </a:ext>
                </a:extLst>
              </a:tr>
              <a:tr h="198502">
                <a:tc>
                  <a:txBody>
                    <a:bodyPr/>
                    <a:lstStyle/>
                    <a:p>
                      <a:pPr algn="l" fontAlgn="b"/>
                      <a:r>
                        <a:rPr lang="nb-NO" sz="1200" b="0" i="0" u="none" strike="noStrike">
                          <a:solidFill>
                            <a:srgbClr val="000000"/>
                          </a:solidFill>
                          <a:effectLst/>
                          <a:latin typeface="Calibri" panose="020F0502020204030204" pitchFamily="34" charset="0"/>
                        </a:rPr>
                        <a:t>Stoppe skudd fra posisjoner utenfor slottet i relasjontil 1F i slottet når ballfører er under press</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505460584"/>
                  </a:ext>
                </a:extLst>
              </a:tr>
              <a:tr h="198502">
                <a:tc>
                  <a:txBody>
                    <a:bodyPr/>
                    <a:lstStyle/>
                    <a:p>
                      <a:pPr algn="l" fontAlgn="b"/>
                      <a:r>
                        <a:rPr lang="nb-NO" sz="1200" b="0" i="0" u="none" strike="noStrike">
                          <a:solidFill>
                            <a:srgbClr val="000000"/>
                          </a:solidFill>
                          <a:effectLst/>
                          <a:latin typeface="Calibri" panose="020F0502020204030204" pitchFamily="34" charset="0"/>
                        </a:rPr>
                        <a:t>Vinne ballen/Hindre adgang til scoringsrom etter innlegg i rom mellom spillere i bakre ledd</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45745061"/>
                  </a:ext>
                </a:extLst>
              </a:tr>
              <a:tr h="198502">
                <a:tc>
                  <a:txBody>
                    <a:bodyPr/>
                    <a:lstStyle/>
                    <a:p>
                      <a:pPr algn="l" fontAlgn="b"/>
                      <a:r>
                        <a:rPr lang="nb-NO" sz="1200" b="0" i="0" u="none" strike="noStrike">
                          <a:solidFill>
                            <a:srgbClr val="000000"/>
                          </a:solidFill>
                          <a:effectLst/>
                          <a:latin typeface="Calibri" panose="020F0502020204030204" pitchFamily="34" charset="0"/>
                        </a:rPr>
                        <a:t>Stoppe skudd fra ballfører under press fra posisjon innenfor slottet</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626026011"/>
                  </a:ext>
                </a:extLst>
              </a:tr>
              <a:tr h="198502">
                <a:tc>
                  <a:txBody>
                    <a:bodyPr/>
                    <a:lstStyle/>
                    <a:p>
                      <a:pPr algn="l" fontAlgn="b"/>
                      <a:endParaRPr lang="nb-NO" sz="1200" b="0" i="0" u="none" strike="noStrike">
                        <a:solidFill>
                          <a:srgbClr val="000000"/>
                        </a:solidFill>
                        <a:effectLst/>
                        <a:latin typeface="Calibri" panose="020F0502020204030204" pitchFamily="34" charset="0"/>
                      </a:endParaRP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552238505"/>
                  </a:ext>
                </a:extLst>
              </a:tr>
              <a:tr h="267215">
                <a:tc>
                  <a:txBody>
                    <a:bodyPr/>
                    <a:lstStyle/>
                    <a:p>
                      <a:pPr algn="ctr" fontAlgn="b"/>
                      <a:r>
                        <a:rPr lang="nb-NO" sz="1200" b="1" i="0" u="none" strike="noStrike">
                          <a:solidFill>
                            <a:srgbClr val="FFFFFF"/>
                          </a:solidFill>
                          <a:effectLst/>
                          <a:latin typeface="Calibri" panose="020F0502020204030204" pitchFamily="34" charset="0"/>
                        </a:rPr>
                        <a:t>Omstille fra angrep ti forsvar</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603610753"/>
                  </a:ext>
                </a:extLst>
              </a:tr>
              <a:tr h="198502">
                <a:tc>
                  <a:txBody>
                    <a:bodyPr/>
                    <a:lstStyle/>
                    <a:p>
                      <a:pPr algn="l" fontAlgn="b"/>
                      <a:r>
                        <a:rPr lang="nb-NO" sz="1200" b="0" i="0" u="none" strike="noStrike">
                          <a:solidFill>
                            <a:srgbClr val="000000"/>
                          </a:solidFill>
                          <a:effectLst/>
                          <a:latin typeface="Calibri" panose="020F0502020204030204" pitchFamily="34" charset="0"/>
                        </a:rPr>
                        <a:t>Kontrollere et mindre bakrom fra posisjon i slottet (området mål scores fra) -1F/2F/3F</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298195962"/>
                  </a:ext>
                </a:extLst>
              </a:tr>
              <a:tr h="198502">
                <a:tc>
                  <a:txBody>
                    <a:bodyPr/>
                    <a:lstStyle/>
                    <a:p>
                      <a:pPr algn="l" fontAlgn="b"/>
                      <a:r>
                        <a:rPr lang="nb-NO" sz="1200" b="0" i="0" u="none" strike="noStrike">
                          <a:solidFill>
                            <a:srgbClr val="000000"/>
                          </a:solidFill>
                          <a:effectLst/>
                          <a:latin typeface="Calibri" panose="020F0502020204030204" pitchFamily="34" charset="0"/>
                        </a:rPr>
                        <a:t>Holde forsvarsberedskap når laget angriper/4A (Posisjonere og reposisjonere deg for å kontrollere eget bakrom)</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888175095"/>
                  </a:ext>
                </a:extLst>
              </a:tr>
              <a:tr h="198502">
                <a:tc>
                  <a:txBody>
                    <a:bodyPr/>
                    <a:lstStyle/>
                    <a:p>
                      <a:pPr algn="l" fontAlgn="b"/>
                      <a:r>
                        <a:rPr lang="nb-NO" sz="1200" b="0" i="0" u="none" strike="noStrike">
                          <a:solidFill>
                            <a:srgbClr val="000000"/>
                          </a:solidFill>
                          <a:effectLst/>
                          <a:latin typeface="Calibri" panose="020F0502020204030204" pitchFamily="34" charset="0"/>
                        </a:rPr>
                        <a:t>Kontrollere et stort bakrom fra posisjon utenfor slottet (området mål scores fra) - 1F/2F/3F</a:t>
                      </a: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466964603"/>
                  </a:ext>
                </a:extLst>
              </a:tr>
              <a:tr h="198502">
                <a:tc>
                  <a:txBody>
                    <a:bodyPr/>
                    <a:lstStyle/>
                    <a:p>
                      <a:pPr algn="l" fontAlgn="b"/>
                      <a:endParaRPr lang="nb-NO" sz="800" b="0" i="0" u="none" strike="noStrike">
                        <a:solidFill>
                          <a:srgbClr val="000000"/>
                        </a:solidFill>
                        <a:effectLst/>
                        <a:latin typeface="Calibri" panose="020F0502020204030204" pitchFamily="34" charset="0"/>
                      </a:endParaRPr>
                    </a:p>
                  </a:txBody>
                  <a:tcPr marL="4044" marR="4044" marT="539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4044" marR="4044" marT="53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090541135"/>
                  </a:ext>
                </a:extLst>
              </a:tr>
            </a:tbl>
          </a:graphicData>
        </a:graphic>
      </p:graphicFrame>
    </p:spTree>
    <p:extLst>
      <p:ext uri="{BB962C8B-B14F-4D97-AF65-F5344CB8AC3E}">
        <p14:creationId xmlns:p14="http://schemas.microsoft.com/office/powerpoint/2010/main" val="17197573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5758"/>
            <a:ext cx="9144000" cy="665293"/>
          </a:xfrm>
          <a:prstGeom prst="rect">
            <a:avLst/>
          </a:prstGeom>
          <a:solidFill>
            <a:schemeClr val="tx1"/>
          </a:solidFill>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3600" b="1" dirty="0">
              <a:solidFill>
                <a:prstClr val="white"/>
              </a:solidFill>
            </a:endParaRPr>
          </a:p>
          <a:p>
            <a:pPr algn="ctr">
              <a:defRPr/>
            </a:pPr>
            <a:r>
              <a:rPr lang="nb-NO" sz="4500" cap="all" dirty="0">
                <a:solidFill>
                  <a:prstClr val="white"/>
                </a:solidFill>
              </a:rPr>
              <a:t>Rollekrav-spiss</a:t>
            </a:r>
          </a:p>
        </p:txBody>
      </p:sp>
      <p:graphicFrame>
        <p:nvGraphicFramePr>
          <p:cNvPr id="4" name="Tabell 3">
            <a:extLst>
              <a:ext uri="{FF2B5EF4-FFF2-40B4-BE49-F238E27FC236}">
                <a16:creationId xmlns:a16="http://schemas.microsoft.com/office/drawing/2014/main" id="{3CF64856-F079-4044-AD51-0916B2028E9C}"/>
              </a:ext>
            </a:extLst>
          </p:cNvPr>
          <p:cNvGraphicFramePr>
            <a:graphicFrameLocks noGrp="1"/>
          </p:cNvGraphicFramePr>
          <p:nvPr/>
        </p:nvGraphicFramePr>
        <p:xfrm>
          <a:off x="3" y="681046"/>
          <a:ext cx="9144000" cy="6161204"/>
        </p:xfrm>
        <a:graphic>
          <a:graphicData uri="http://schemas.openxmlformats.org/drawingml/2006/table">
            <a:tbl>
              <a:tblPr/>
              <a:tblGrid>
                <a:gridCol w="296534">
                  <a:extLst>
                    <a:ext uri="{9D8B030D-6E8A-4147-A177-3AD203B41FA5}">
                      <a16:colId xmlns:a16="http://schemas.microsoft.com/office/drawing/2014/main" val="1403175540"/>
                    </a:ext>
                  </a:extLst>
                </a:gridCol>
                <a:gridCol w="6968524">
                  <a:extLst>
                    <a:ext uri="{9D8B030D-6E8A-4147-A177-3AD203B41FA5}">
                      <a16:colId xmlns:a16="http://schemas.microsoft.com/office/drawing/2014/main" val="2002222133"/>
                    </a:ext>
                  </a:extLst>
                </a:gridCol>
                <a:gridCol w="835684">
                  <a:extLst>
                    <a:ext uri="{9D8B030D-6E8A-4147-A177-3AD203B41FA5}">
                      <a16:colId xmlns:a16="http://schemas.microsoft.com/office/drawing/2014/main" val="3475147051"/>
                    </a:ext>
                  </a:extLst>
                </a:gridCol>
                <a:gridCol w="671243">
                  <a:extLst>
                    <a:ext uri="{9D8B030D-6E8A-4147-A177-3AD203B41FA5}">
                      <a16:colId xmlns:a16="http://schemas.microsoft.com/office/drawing/2014/main" val="503230159"/>
                    </a:ext>
                  </a:extLst>
                </a:gridCol>
                <a:gridCol w="372015">
                  <a:extLst>
                    <a:ext uri="{9D8B030D-6E8A-4147-A177-3AD203B41FA5}">
                      <a16:colId xmlns:a16="http://schemas.microsoft.com/office/drawing/2014/main" val="1579762802"/>
                    </a:ext>
                  </a:extLst>
                </a:gridCol>
              </a:tblGrid>
              <a:tr h="485358">
                <a:tc>
                  <a:txBody>
                    <a:bodyPr/>
                    <a:lstStyle/>
                    <a:p>
                      <a:pPr algn="ctr" fontAlgn="b"/>
                      <a:endParaRPr lang="nb-NO" sz="1100" b="0" i="0" u="none" strike="noStrike">
                        <a:solidFill>
                          <a:srgbClr val="000000"/>
                        </a:solidFill>
                        <a:effectLst/>
                        <a:latin typeface="Calibri" panose="020F0502020204030204" pitchFamily="34" charset="0"/>
                      </a:endParaRPr>
                    </a:p>
                  </a:txBody>
                  <a:tcPr marL="5696" marR="5696" marT="7594" marB="0" anchor="b">
                    <a:lnL>
                      <a:noFill/>
                    </a:lnL>
                    <a:lnR>
                      <a:noFill/>
                    </a:lnR>
                    <a:lnT>
                      <a:noFill/>
                    </a:lnT>
                    <a:lnB>
                      <a:noFill/>
                    </a:lnB>
                  </a:tcPr>
                </a:tc>
                <a:tc>
                  <a:txBody>
                    <a:bodyPr/>
                    <a:lstStyle/>
                    <a:p>
                      <a:pPr algn="l" fontAlgn="b"/>
                      <a:endParaRPr lang="nb-NO" sz="1100" b="0" i="0" u="none" strike="noStrike">
                        <a:solidFill>
                          <a:srgbClr val="000000"/>
                        </a:solidFill>
                        <a:effectLst/>
                        <a:latin typeface="Calibri" panose="020F0502020204030204" pitchFamily="34" charset="0"/>
                      </a:endParaRPr>
                    </a:p>
                  </a:txBody>
                  <a:tcPr marL="5696" marR="5696" marT="759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nb-NO" sz="1100" b="0" i="0" u="none" strike="noStrike">
                          <a:solidFill>
                            <a:srgbClr val="000000"/>
                          </a:solidFill>
                          <a:effectLst/>
                          <a:latin typeface="Calibri" panose="020F0502020204030204" pitchFamily="34" charset="0"/>
                        </a:rPr>
                        <a:t>Utøver</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nb-NO" sz="1100" b="0" i="0" u="none" strike="noStrike">
                          <a:solidFill>
                            <a:srgbClr val="000000"/>
                          </a:solidFill>
                          <a:effectLst/>
                          <a:latin typeface="Calibri" panose="020F0502020204030204" pitchFamily="34" charset="0"/>
                        </a:rPr>
                        <a:t>Trener/spillerutvikler</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2887204728"/>
                  </a:ext>
                </a:extLst>
              </a:tr>
              <a:tr h="257993">
                <a:tc>
                  <a:txBody>
                    <a:bodyPr/>
                    <a:lstStyle/>
                    <a:p>
                      <a:pPr algn="ctr" fontAlgn="b"/>
                      <a:r>
                        <a:rPr lang="nb-NO" sz="1100" b="0" i="0" u="none" strike="noStrike">
                          <a:solidFill>
                            <a:srgbClr val="000000"/>
                          </a:solidFill>
                          <a:effectLst/>
                          <a:latin typeface="Calibri" panose="020F0502020204030204" pitchFamily="34" charset="0"/>
                        </a:rPr>
                        <a:t>#</a:t>
                      </a:r>
                    </a:p>
                  </a:txBody>
                  <a:tcPr marL="5696" marR="5696" marT="759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a:solidFill>
                            <a:srgbClr val="000000"/>
                          </a:solidFill>
                          <a:effectLst/>
                          <a:latin typeface="Calibri" panose="020F0502020204030204" pitchFamily="34" charset="0"/>
                        </a:rPr>
                        <a:t> </a:t>
                      </a:r>
                    </a:p>
                  </a:txBody>
                  <a:tcPr marL="5696" marR="5696" marT="759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a:solidFill>
                            <a:srgbClr val="000000"/>
                          </a:solidFill>
                          <a:effectLst/>
                          <a:latin typeface="Calibri" panose="020F0502020204030204" pitchFamily="34" charset="0"/>
                        </a:rPr>
                        <a:t>1-10</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a:solidFill>
                            <a:srgbClr val="000000"/>
                          </a:solidFill>
                          <a:effectLst/>
                          <a:latin typeface="Calibri" panose="020F0502020204030204" pitchFamily="34" charset="0"/>
                        </a:rPr>
                        <a:t>1-10</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a:solidFill>
                            <a:srgbClr val="000000"/>
                          </a:solidFill>
                          <a:effectLst/>
                          <a:latin typeface="Calibri" panose="020F0502020204030204" pitchFamily="34" charset="0"/>
                        </a:rPr>
                        <a:t>GAP</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9453631"/>
                  </a:ext>
                </a:extLst>
              </a:tr>
              <a:tr h="257993">
                <a:tc>
                  <a:txBody>
                    <a:bodyPr/>
                    <a:lstStyle/>
                    <a:p>
                      <a:pPr algn="ctr"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a:solidFill>
                            <a:srgbClr val="FFFFFF"/>
                          </a:solidFill>
                          <a:effectLst/>
                          <a:latin typeface="Calibri" panose="020F0502020204030204" pitchFamily="34" charset="0"/>
                        </a:rPr>
                        <a:t>Defensive rolleegenskaper</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907911"/>
                  </a:ext>
                </a:extLst>
              </a:tr>
              <a:tr h="257993">
                <a:tc>
                  <a:txBody>
                    <a:bodyPr/>
                    <a:lstStyle/>
                    <a:p>
                      <a:pPr algn="ctr" fontAlgn="b"/>
                      <a:r>
                        <a:rPr lang="nb-NO" sz="1100" b="0" i="0" u="none" strike="noStrike">
                          <a:solidFill>
                            <a:srgbClr val="000000"/>
                          </a:solidFill>
                          <a:effectLst/>
                          <a:latin typeface="Calibri" panose="020F0502020204030204" pitchFamily="34" charset="0"/>
                        </a:rPr>
                        <a:t>1</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100" b="0" i="0" u="none" strike="noStrike">
                          <a:solidFill>
                            <a:srgbClr val="000000"/>
                          </a:solidFill>
                          <a:effectLst/>
                          <a:latin typeface="Calibri" panose="020F0502020204030204" pitchFamily="34" charset="0"/>
                        </a:rPr>
                        <a:t>Jeg er en spiller som klarer å skape dybde i den defensive fasen av spillet</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137781"/>
                  </a:ext>
                </a:extLst>
              </a:tr>
              <a:tr h="257993">
                <a:tc>
                  <a:txBody>
                    <a:bodyPr/>
                    <a:lstStyle/>
                    <a:p>
                      <a:pPr algn="ctr" fontAlgn="b"/>
                      <a:r>
                        <a:rPr lang="nb-NO" sz="1100" b="0" i="0" u="none" strike="noStrike">
                          <a:solidFill>
                            <a:srgbClr val="000000"/>
                          </a:solidFill>
                          <a:effectLst/>
                          <a:latin typeface="Calibri" panose="020F0502020204030204" pitchFamily="34" charset="0"/>
                        </a:rPr>
                        <a:t>2</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som evner å vurdere individuelle pressøyeblikk.</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1416459"/>
                  </a:ext>
                </a:extLst>
              </a:tr>
              <a:tr h="257993">
                <a:tc>
                  <a:txBody>
                    <a:bodyPr/>
                    <a:lstStyle/>
                    <a:p>
                      <a:pPr algn="ctr" fontAlgn="b"/>
                      <a:r>
                        <a:rPr lang="nb-NO" sz="1100" b="0" i="0" u="none" strike="noStrike">
                          <a:solidFill>
                            <a:srgbClr val="000000"/>
                          </a:solidFill>
                          <a:effectLst/>
                          <a:latin typeface="Calibri" panose="020F0502020204030204" pitchFamily="34" charset="0"/>
                        </a:rPr>
                        <a:t>3</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som er flink til å vurdere kollektive pressøyeblikk.</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6954138"/>
                  </a:ext>
                </a:extLst>
              </a:tr>
              <a:tr h="257993">
                <a:tc>
                  <a:txBody>
                    <a:bodyPr/>
                    <a:lstStyle/>
                    <a:p>
                      <a:pPr algn="ctr" fontAlgn="b"/>
                      <a:r>
                        <a:rPr lang="nb-NO" sz="1100" b="0" i="0" u="none" strike="noStrike">
                          <a:solidFill>
                            <a:srgbClr val="000000"/>
                          </a:solidFill>
                          <a:effectLst/>
                          <a:latin typeface="Calibri" panose="020F0502020204030204" pitchFamily="34" charset="0"/>
                        </a:rPr>
                        <a:t>4</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som er god på å ha kontroll på rommet foran egen midtbane.</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0655981"/>
                  </a:ext>
                </a:extLst>
              </a:tr>
              <a:tr h="257993">
                <a:tc>
                  <a:txBody>
                    <a:bodyPr/>
                    <a:lstStyle/>
                    <a:p>
                      <a:pPr algn="ctr" fontAlgn="b"/>
                      <a:r>
                        <a:rPr lang="nb-NO" sz="1100" b="0" i="0" u="none" strike="noStrike">
                          <a:solidFill>
                            <a:srgbClr val="000000"/>
                          </a:solidFill>
                          <a:effectLst/>
                          <a:latin typeface="Calibri" panose="020F0502020204030204" pitchFamily="34" charset="0"/>
                        </a:rPr>
                        <a:t>5</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som ofte vinner ball som 1F når pressøyeblikk er opprettet.</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2012810"/>
                  </a:ext>
                </a:extLst>
              </a:tr>
              <a:tr h="257993">
                <a:tc>
                  <a:txBody>
                    <a:bodyPr/>
                    <a:lstStyle/>
                    <a:p>
                      <a:pPr algn="ctr" fontAlgn="b"/>
                      <a:r>
                        <a:rPr lang="nb-NO" sz="1100" b="0" i="0" u="none" strike="noStrike">
                          <a:solidFill>
                            <a:srgbClr val="000000"/>
                          </a:solidFill>
                          <a:effectLst/>
                          <a:latin typeface="Calibri" panose="020F0502020204030204" pitchFamily="34" charset="0"/>
                        </a:rPr>
                        <a:t>6</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som er flink til å «hente» spiller som 1F i defensivt brudd.</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3709653"/>
                  </a:ext>
                </a:extLst>
              </a:tr>
              <a:tr h="257993">
                <a:tc>
                  <a:txBody>
                    <a:bodyPr/>
                    <a:lstStyle/>
                    <a:p>
                      <a:pPr algn="ctr"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nb-NO" sz="1100" b="0" i="0" u="none" strike="noStrike">
                          <a:solidFill>
                            <a:srgbClr val="FFFFFF"/>
                          </a:solidFill>
                          <a:effectLst/>
                          <a:latin typeface="Calibri" panose="020F0502020204030204" pitchFamily="34" charset="0"/>
                        </a:rPr>
                        <a:t>Offensive rolleegenskaper</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2235163"/>
                  </a:ext>
                </a:extLst>
              </a:tr>
              <a:tr h="257993">
                <a:tc>
                  <a:txBody>
                    <a:bodyPr/>
                    <a:lstStyle/>
                    <a:p>
                      <a:pPr algn="ctr" fontAlgn="b"/>
                      <a:r>
                        <a:rPr lang="nb-NO" sz="1100" b="0" i="0" u="none" strike="noStrike">
                          <a:solidFill>
                            <a:srgbClr val="000000"/>
                          </a:solidFill>
                          <a:effectLst/>
                          <a:latin typeface="Calibri" panose="020F0502020204030204" pitchFamily="34" charset="0"/>
                        </a:rPr>
                        <a:t>7</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som er flink til å vurdere mulighetene for en overgang.</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6896405"/>
                  </a:ext>
                </a:extLst>
              </a:tr>
              <a:tr h="257993">
                <a:tc>
                  <a:txBody>
                    <a:bodyPr/>
                    <a:lstStyle/>
                    <a:p>
                      <a:pPr algn="ctr" fontAlgn="b"/>
                      <a:r>
                        <a:rPr lang="nb-NO" sz="1100" b="0" i="0" u="none" strike="noStrike">
                          <a:solidFill>
                            <a:srgbClr val="000000"/>
                          </a:solidFill>
                          <a:effectLst/>
                          <a:latin typeface="Calibri" panose="020F0502020204030204" pitchFamily="34" charset="0"/>
                        </a:rPr>
                        <a:t>8</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som klarer å skaffe meg gode utgangsposisjoner som 2A og 3A, for å komme meg i scoringsposisjoner.</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0822830"/>
                  </a:ext>
                </a:extLst>
              </a:tr>
              <a:tr h="257993">
                <a:tc>
                  <a:txBody>
                    <a:bodyPr/>
                    <a:lstStyle/>
                    <a:p>
                      <a:pPr algn="ctr" fontAlgn="b"/>
                      <a:r>
                        <a:rPr lang="nb-NO" sz="1100" b="0" i="0" u="none" strike="noStrike">
                          <a:solidFill>
                            <a:srgbClr val="000000"/>
                          </a:solidFill>
                          <a:effectLst/>
                          <a:latin typeface="Calibri" panose="020F0502020204030204" pitchFamily="34" charset="0"/>
                        </a:rPr>
                        <a:t>9</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som klarer å skape ubalanse hos motstanderen med ball. (1A)</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900441"/>
                  </a:ext>
                </a:extLst>
              </a:tr>
              <a:tr h="257993">
                <a:tc>
                  <a:txBody>
                    <a:bodyPr/>
                    <a:lstStyle/>
                    <a:p>
                      <a:pPr algn="ctr" fontAlgn="b"/>
                      <a:r>
                        <a:rPr lang="nb-NO" sz="1100" b="0" i="0" u="none" strike="noStrike">
                          <a:solidFill>
                            <a:srgbClr val="000000"/>
                          </a:solidFill>
                          <a:effectLst/>
                          <a:latin typeface="Calibri" panose="020F0502020204030204" pitchFamily="34" charset="0"/>
                        </a:rPr>
                        <a:t>10</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som er god til å vurdere rom for å skape ubalanse uten ball.</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9891141"/>
                  </a:ext>
                </a:extLst>
              </a:tr>
              <a:tr h="257993">
                <a:tc>
                  <a:txBody>
                    <a:bodyPr/>
                    <a:lstStyle/>
                    <a:p>
                      <a:pPr algn="ctr" fontAlgn="b"/>
                      <a:r>
                        <a:rPr lang="nb-NO" sz="1100" b="0" i="0" u="none" strike="noStrike">
                          <a:solidFill>
                            <a:srgbClr val="000000"/>
                          </a:solidFill>
                          <a:effectLst/>
                          <a:latin typeface="Calibri" panose="020F0502020204030204" pitchFamily="34" charset="0"/>
                        </a:rPr>
                        <a:t>11</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som er god på å vurdere rom for å inngå i, eller skape kombinasjonsspill.</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3319178"/>
                  </a:ext>
                </a:extLst>
              </a:tr>
              <a:tr h="257993">
                <a:tc>
                  <a:txBody>
                    <a:bodyPr/>
                    <a:lstStyle/>
                    <a:p>
                      <a:pPr algn="ctr" fontAlgn="b"/>
                      <a:r>
                        <a:rPr lang="nb-NO" sz="1100" b="0" i="0" u="none" strike="noStrike">
                          <a:solidFill>
                            <a:srgbClr val="000000"/>
                          </a:solidFill>
                          <a:effectLst/>
                          <a:latin typeface="Calibri" panose="020F0502020204030204" pitchFamily="34" charset="0"/>
                        </a:rPr>
                        <a:t>12</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som er god på å vurdere rom og bevegelse for å skape gjennombrudd.</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1165145"/>
                  </a:ext>
                </a:extLst>
              </a:tr>
              <a:tr h="257993">
                <a:tc>
                  <a:txBody>
                    <a:bodyPr/>
                    <a:lstStyle/>
                    <a:p>
                      <a:pPr algn="ctr" fontAlgn="b"/>
                      <a:r>
                        <a:rPr lang="nb-NO" sz="1100" b="0" i="0" u="none" strike="noStrike">
                          <a:solidFill>
                            <a:srgbClr val="000000"/>
                          </a:solidFill>
                          <a:effectLst/>
                          <a:latin typeface="Calibri" panose="020F0502020204030204" pitchFamily="34" charset="0"/>
                        </a:rPr>
                        <a:t>13</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som har tydelige bevegelser og er lett å spille opp for lagkameratene mine.</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5501574"/>
                  </a:ext>
                </a:extLst>
              </a:tr>
              <a:tr h="257993">
                <a:tc>
                  <a:txBody>
                    <a:bodyPr/>
                    <a:lstStyle/>
                    <a:p>
                      <a:pPr algn="ctr" fontAlgn="b"/>
                      <a:r>
                        <a:rPr lang="nb-NO" sz="1100" b="0" i="0" u="none" strike="noStrike">
                          <a:solidFill>
                            <a:srgbClr val="000000"/>
                          </a:solidFill>
                          <a:effectLst/>
                          <a:latin typeface="Calibri" panose="020F0502020204030204" pitchFamily="34" charset="0"/>
                        </a:rPr>
                        <a:t>14</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som er flink til å time mine bevegelser. (Motsatte, samtidige og etterfølgende bevegelser.)</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884908"/>
                  </a:ext>
                </a:extLst>
              </a:tr>
              <a:tr h="257993">
                <a:tc>
                  <a:txBody>
                    <a:bodyPr/>
                    <a:lstStyle/>
                    <a:p>
                      <a:pPr algn="ctr" fontAlgn="b"/>
                      <a:r>
                        <a:rPr lang="nb-NO" sz="1100" b="0" i="0" u="none" strike="noStrike">
                          <a:solidFill>
                            <a:srgbClr val="000000"/>
                          </a:solidFill>
                          <a:effectLst/>
                          <a:latin typeface="Calibri" panose="020F0502020204030204" pitchFamily="34" charset="0"/>
                        </a:rPr>
                        <a:t>15</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som har mange 0-100 løp/involveringer i løpet av kamp/trening.</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8070822"/>
                  </a:ext>
                </a:extLst>
              </a:tr>
              <a:tr h="257993">
                <a:tc>
                  <a:txBody>
                    <a:bodyPr/>
                    <a:lstStyle/>
                    <a:p>
                      <a:pPr algn="ctr" fontAlgn="b"/>
                      <a:r>
                        <a:rPr lang="nb-NO" sz="1100" b="0" i="0" u="none" strike="noStrike">
                          <a:solidFill>
                            <a:srgbClr val="000000"/>
                          </a:solidFill>
                          <a:effectLst/>
                          <a:latin typeface="Calibri" panose="020F0502020204030204" pitchFamily="34" charset="0"/>
                        </a:rPr>
                        <a:t>16</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som er god på å skaffe meg god posisjon, plass og tid innenfor slottet.</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6847970"/>
                  </a:ext>
                </a:extLst>
              </a:tr>
              <a:tr h="257993">
                <a:tc>
                  <a:txBody>
                    <a:bodyPr/>
                    <a:lstStyle/>
                    <a:p>
                      <a:pPr algn="ctr" fontAlgn="b"/>
                      <a:r>
                        <a:rPr lang="nb-NO" sz="1100" b="0" i="0" u="none" strike="noStrike">
                          <a:solidFill>
                            <a:srgbClr val="000000"/>
                          </a:solidFill>
                          <a:effectLst/>
                          <a:latin typeface="Calibri" panose="020F0502020204030204" pitchFamily="34" charset="0"/>
                        </a:rPr>
                        <a:t>17</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som har et godt avslutningsrepertoar.</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765836"/>
                  </a:ext>
                </a:extLst>
              </a:tr>
              <a:tr h="257993">
                <a:tc>
                  <a:txBody>
                    <a:bodyPr/>
                    <a:lstStyle/>
                    <a:p>
                      <a:pPr algn="ctr" fontAlgn="b"/>
                      <a:r>
                        <a:rPr lang="nb-NO" sz="1100" b="0" i="0" u="none" strike="noStrike">
                          <a:solidFill>
                            <a:srgbClr val="000000"/>
                          </a:solidFill>
                          <a:effectLst/>
                          <a:latin typeface="Calibri" panose="020F0502020204030204" pitchFamily="34" charset="0"/>
                        </a:rPr>
                        <a:t>18</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som har et godt førerrepertoar.</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699192"/>
                  </a:ext>
                </a:extLst>
              </a:tr>
              <a:tr h="257993">
                <a:tc>
                  <a:txBody>
                    <a:bodyPr/>
                    <a:lstStyle/>
                    <a:p>
                      <a:pPr algn="ctr" fontAlgn="b"/>
                      <a:r>
                        <a:rPr lang="nb-NO" sz="1100" b="0" i="0" u="none" strike="noStrike">
                          <a:solidFill>
                            <a:srgbClr val="000000"/>
                          </a:solidFill>
                          <a:effectLst/>
                          <a:latin typeface="Calibri" panose="020F0502020204030204" pitchFamily="34" charset="0"/>
                        </a:rPr>
                        <a:t>19</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nb-NO" sz="1100" b="0" i="0" u="none" strike="noStrike">
                          <a:solidFill>
                            <a:srgbClr val="000000"/>
                          </a:solidFill>
                          <a:effectLst/>
                          <a:latin typeface="Calibri" panose="020F0502020204030204" pitchFamily="34" charset="0"/>
                        </a:rPr>
                        <a:t>Jeg er en spiller med et godt driblerepertoar.</a:t>
                      </a:r>
                    </a:p>
                  </a:txBody>
                  <a:tcPr marL="5696" marR="5696" marT="7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Calibri" panose="020F0502020204030204" pitchFamily="34" charset="0"/>
                        </a:rPr>
                        <a:t> </a:t>
                      </a:r>
                    </a:p>
                  </a:txBody>
                  <a:tcPr marL="5696" marR="5696" marT="75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2164820"/>
                  </a:ext>
                </a:extLst>
              </a:tr>
            </a:tbl>
          </a:graphicData>
        </a:graphic>
      </p:graphicFrame>
    </p:spTree>
    <p:extLst>
      <p:ext uri="{BB962C8B-B14F-4D97-AF65-F5344CB8AC3E}">
        <p14:creationId xmlns:p14="http://schemas.microsoft.com/office/powerpoint/2010/main" val="42759609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14"/>
            <a:ext cx="9144000" cy="1574799"/>
          </a:xfrm>
          <a:prstGeom prst="rect">
            <a:avLst/>
          </a:prstGeom>
          <a:solidFill>
            <a:schemeClr val="tx1"/>
          </a:solidFill>
        </p:spPr>
        <p:txBody>
          <a:bodyP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8000" b="1" dirty="0">
              <a:solidFill>
                <a:prstClr val="white"/>
              </a:solidFill>
            </a:endParaRPr>
          </a:p>
          <a:p>
            <a:pPr algn="ctr">
              <a:defRPr/>
            </a:pPr>
            <a:r>
              <a:rPr lang="nb-NO" sz="5900" b="1" cap="all" dirty="0">
                <a:solidFill>
                  <a:prstClr val="white"/>
                </a:solidFill>
              </a:rPr>
              <a:t>Fysisk trening-GRUNNLAG </a:t>
            </a:r>
          </a:p>
          <a:p>
            <a:pPr algn="ctr">
              <a:defRPr/>
            </a:pPr>
            <a:endParaRPr lang="nb-NO" sz="5900" b="1" cap="all" dirty="0">
              <a:solidFill>
                <a:prstClr val="white"/>
              </a:solidFill>
            </a:endParaRPr>
          </a:p>
          <a:p>
            <a:pPr algn="ctr">
              <a:defRPr/>
            </a:pPr>
            <a:r>
              <a:rPr lang="nb-NO" sz="5900" b="1" cap="all" dirty="0">
                <a:solidFill>
                  <a:prstClr val="white"/>
                </a:solidFill>
              </a:rPr>
              <a:t> </a:t>
            </a:r>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90564"/>
            <a:ext cx="9144000" cy="5267449"/>
          </a:xfrm>
          <a:prstGeom prst="rect">
            <a:avLst/>
          </a:prstGeom>
        </p:spPr>
      </p:pic>
      <p:sp>
        <p:nvSpPr>
          <p:cNvPr id="2" name="Plassholder for bunntekst 1"/>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Tree>
    <p:extLst>
      <p:ext uri="{BB962C8B-B14F-4D97-AF65-F5344CB8AC3E}">
        <p14:creationId xmlns:p14="http://schemas.microsoft.com/office/powerpoint/2010/main" val="17373678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nvGraphicFramePr>
        <p:xfrm>
          <a:off x="7" y="523221"/>
          <a:ext cx="9143999" cy="5869928"/>
        </p:xfrm>
        <a:graphic>
          <a:graphicData uri="http://schemas.openxmlformats.org/drawingml/2006/table">
            <a:tbl>
              <a:tblPr firstRow="1" bandRow="1">
                <a:tableStyleId>{073A0DAA-6AF3-43AB-8588-CEC1D06C72B9}</a:tableStyleId>
              </a:tblPr>
              <a:tblGrid>
                <a:gridCol w="2968053">
                  <a:extLst>
                    <a:ext uri="{9D8B030D-6E8A-4147-A177-3AD203B41FA5}">
                      <a16:colId xmlns:a16="http://schemas.microsoft.com/office/drawing/2014/main" val="20000"/>
                    </a:ext>
                  </a:extLst>
                </a:gridCol>
                <a:gridCol w="1603946">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80124">
                <a:tc>
                  <a:txBody>
                    <a:bodyPr/>
                    <a:lstStyle/>
                    <a:p>
                      <a:r>
                        <a:rPr lang="nb-NO" sz="1600" dirty="0">
                          <a:solidFill>
                            <a:schemeClr val="bg1"/>
                          </a:solidFill>
                        </a:rPr>
                        <a:t>Øvelse</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600" dirty="0">
                          <a:solidFill>
                            <a:schemeClr val="tx1"/>
                          </a:solidFill>
                        </a:rPr>
                        <a:t>Nivå 1</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Nivå 2</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Nivå 3</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9909">
                <a:tc>
                  <a:txBody>
                    <a:bodyPr/>
                    <a:lstStyle/>
                    <a:p>
                      <a:r>
                        <a:rPr lang="nb-NO" sz="1600" dirty="0">
                          <a:solidFill>
                            <a:schemeClr val="tx1"/>
                          </a:solidFill>
                        </a:rPr>
                        <a:t>Løp med motstand fra partner</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6 rep x 1 sett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6 rep x 2 sett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600" dirty="0">
                          <a:solidFill>
                            <a:schemeClr val="tx1"/>
                          </a:solidFill>
                        </a:rPr>
                        <a:t>6 rep x 3 sett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12669">
                <a:tc>
                  <a:txBody>
                    <a:bodyPr/>
                    <a:lstStyle/>
                    <a:p>
                      <a:r>
                        <a:rPr lang="nb-NO" sz="1600" dirty="0">
                          <a:solidFill>
                            <a:schemeClr val="tx1"/>
                          </a:solidFill>
                        </a:rPr>
                        <a:t>Utfallgange framover</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12 skritt x 1 sett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12 skritt x 2 sett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12 skritt x 3 sett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2670">
                <a:tc>
                  <a:txBody>
                    <a:bodyPr/>
                    <a:lstStyle/>
                    <a:p>
                      <a:r>
                        <a:rPr lang="nb-NO" sz="1600" dirty="0">
                          <a:solidFill>
                            <a:schemeClr val="tx1"/>
                          </a:solidFill>
                        </a:rPr>
                        <a:t>Hinke med ¼ rotasjon</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12 reps pr. bein x 1 sett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600" dirty="0">
                          <a:solidFill>
                            <a:schemeClr val="tx1"/>
                          </a:solidFill>
                        </a:rPr>
                        <a:t>12 reps pr. bein x 2 sett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600" dirty="0">
                          <a:solidFill>
                            <a:schemeClr val="tx1"/>
                          </a:solidFill>
                        </a:rPr>
                        <a:t>12 reps pr. bein x 3 sett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06998">
                <a:tc>
                  <a:txBody>
                    <a:bodyPr/>
                    <a:lstStyle/>
                    <a:p>
                      <a:r>
                        <a:rPr lang="nb-NO" sz="1600" dirty="0">
                          <a:solidFill>
                            <a:schemeClr val="tx1"/>
                          </a:solidFill>
                        </a:rPr>
                        <a:t>Planken</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 20 reps</a:t>
                      </a:r>
                      <a:r>
                        <a:rPr lang="nb-NO" sz="1600" baseline="0" dirty="0">
                          <a:solidFill>
                            <a:schemeClr val="tx1"/>
                          </a:solidFill>
                        </a:rPr>
                        <a:t> x 1 sett</a:t>
                      </a:r>
                      <a:endParaRPr lang="nb-NO" sz="1600"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20 reps</a:t>
                      </a:r>
                      <a:r>
                        <a:rPr lang="nb-NO" sz="1600" baseline="0" dirty="0">
                          <a:solidFill>
                            <a:schemeClr val="tx1"/>
                          </a:solidFill>
                        </a:rPr>
                        <a:t> x 2 sett</a:t>
                      </a:r>
                      <a:endParaRPr lang="nb-NO" sz="1600"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20 reps</a:t>
                      </a:r>
                      <a:r>
                        <a:rPr lang="nb-NO" sz="1600" baseline="0" dirty="0">
                          <a:solidFill>
                            <a:schemeClr val="tx1"/>
                          </a:solidFill>
                        </a:rPr>
                        <a:t> x 3 sett</a:t>
                      </a:r>
                      <a:endParaRPr lang="nb-NO" sz="1600"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45215">
                <a:tc>
                  <a:txBody>
                    <a:bodyPr/>
                    <a:lstStyle/>
                    <a:p>
                      <a:r>
                        <a:rPr lang="nb-NO" sz="1600" dirty="0">
                          <a:solidFill>
                            <a:schemeClr val="tx1"/>
                          </a:solidFill>
                        </a:rPr>
                        <a:t>Sideplanken</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20 reps x 1</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20 reps x 2</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20 reps x 3</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60293">
                <a:tc>
                  <a:txBody>
                    <a:bodyPr/>
                    <a:lstStyle/>
                    <a:p>
                      <a:r>
                        <a:rPr lang="nb-NO" sz="1600" dirty="0">
                          <a:solidFill>
                            <a:schemeClr val="tx1"/>
                          </a:solidFill>
                        </a:rPr>
                        <a:t>Push</a:t>
                      </a:r>
                      <a:r>
                        <a:rPr lang="nb-NO" sz="1600" baseline="0" dirty="0">
                          <a:solidFill>
                            <a:schemeClr val="tx1"/>
                          </a:solidFill>
                        </a:rPr>
                        <a:t> </a:t>
                      </a:r>
                      <a:r>
                        <a:rPr lang="nb-NO" sz="1600" baseline="0" dirty="0" err="1">
                          <a:solidFill>
                            <a:schemeClr val="tx1"/>
                          </a:solidFill>
                        </a:rPr>
                        <a:t>ups</a:t>
                      </a:r>
                      <a:endParaRPr lang="nb-NO" sz="1600"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6 reps x 1</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6</a:t>
                      </a:r>
                      <a:r>
                        <a:rPr lang="nb-NO" sz="1600" baseline="0" dirty="0">
                          <a:solidFill>
                            <a:schemeClr val="tx1"/>
                          </a:solidFill>
                        </a:rPr>
                        <a:t> reps x 2</a:t>
                      </a:r>
                      <a:endParaRPr lang="nb-NO" sz="1600"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600" dirty="0">
                          <a:solidFill>
                            <a:schemeClr val="tx1"/>
                          </a:solidFill>
                        </a:rPr>
                        <a:t>6</a:t>
                      </a:r>
                      <a:r>
                        <a:rPr lang="nb-NO" sz="1600" baseline="0" dirty="0">
                          <a:solidFill>
                            <a:schemeClr val="tx1"/>
                          </a:solidFill>
                        </a:rPr>
                        <a:t> reps x 3</a:t>
                      </a:r>
                      <a:endParaRPr lang="nb-NO" sz="1600"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63582">
                <a:tc>
                  <a:txBody>
                    <a:bodyPr/>
                    <a:lstStyle/>
                    <a:p>
                      <a:r>
                        <a:rPr lang="nb-NO" sz="1600" dirty="0">
                          <a:solidFill>
                            <a:schemeClr val="tx1"/>
                          </a:solidFill>
                        </a:rPr>
                        <a:t>To beins trillebår med skyv</a:t>
                      </a:r>
                      <a:r>
                        <a:rPr lang="nb-NO" sz="1600" baseline="0" dirty="0">
                          <a:solidFill>
                            <a:schemeClr val="tx1"/>
                          </a:solidFill>
                        </a:rPr>
                        <a:t> framover</a:t>
                      </a:r>
                      <a:endParaRPr lang="nb-NO" sz="1600"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6 reps x 1</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6 reps x 2</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6 reps x 3</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07918">
                <a:tc>
                  <a:txBody>
                    <a:bodyPr/>
                    <a:lstStyle/>
                    <a:p>
                      <a:r>
                        <a:rPr lang="nb-NO" sz="1600" dirty="0" err="1">
                          <a:solidFill>
                            <a:schemeClr val="tx1"/>
                          </a:solidFill>
                        </a:rPr>
                        <a:t>Sit</a:t>
                      </a:r>
                      <a:r>
                        <a:rPr lang="nb-NO" sz="1600" baseline="0" dirty="0">
                          <a:solidFill>
                            <a:schemeClr val="tx1"/>
                          </a:solidFill>
                        </a:rPr>
                        <a:t> </a:t>
                      </a:r>
                      <a:r>
                        <a:rPr lang="nb-NO" sz="1600" baseline="0" dirty="0" err="1">
                          <a:solidFill>
                            <a:schemeClr val="tx1"/>
                          </a:solidFill>
                        </a:rPr>
                        <a:t>ups</a:t>
                      </a:r>
                      <a:endParaRPr lang="nb-NO" sz="1600"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6 reps x 1</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6 reps x 2</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6 reps x 3</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506994">
                <a:tc>
                  <a:txBody>
                    <a:bodyPr/>
                    <a:lstStyle/>
                    <a:p>
                      <a:r>
                        <a:rPr lang="nb-NO" sz="1600" dirty="0">
                          <a:solidFill>
                            <a:schemeClr val="tx1"/>
                          </a:solidFill>
                        </a:rPr>
                        <a:t>Sideveis kroppsheving</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10 x 1 på begge bein</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600" dirty="0">
                          <a:solidFill>
                            <a:schemeClr val="tx1"/>
                          </a:solidFill>
                        </a:rPr>
                        <a:t>10 x 2 på begge bein</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600" dirty="0">
                          <a:solidFill>
                            <a:schemeClr val="tx1"/>
                          </a:solidFill>
                        </a:rPr>
                        <a:t>10 x 3 på begge bein</a:t>
                      </a:r>
                    </a:p>
                    <a:p>
                      <a:endParaRPr lang="nb-NO" sz="1600"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554155">
                <a:tc>
                  <a:txBody>
                    <a:bodyPr/>
                    <a:lstStyle/>
                    <a:p>
                      <a:r>
                        <a:rPr lang="nb-NO" sz="1600" dirty="0">
                          <a:solidFill>
                            <a:schemeClr val="tx1"/>
                          </a:solidFill>
                        </a:rPr>
                        <a:t>Bein-, sete og </a:t>
                      </a:r>
                      <a:r>
                        <a:rPr lang="nb-NO" sz="1600" dirty="0" err="1">
                          <a:solidFill>
                            <a:schemeClr val="tx1"/>
                          </a:solidFill>
                        </a:rPr>
                        <a:t>hoftehev</a:t>
                      </a:r>
                      <a:r>
                        <a:rPr lang="nb-NO" sz="1600" dirty="0">
                          <a:solidFill>
                            <a:schemeClr val="tx1"/>
                          </a:solidFill>
                        </a:rPr>
                        <a:t> (beina slenges mot bakken enten rett</a:t>
                      </a:r>
                      <a:r>
                        <a:rPr lang="nb-NO" sz="1600" baseline="0" dirty="0">
                          <a:solidFill>
                            <a:schemeClr val="tx1"/>
                          </a:solidFill>
                        </a:rPr>
                        <a:t> fram eller på skrå)</a:t>
                      </a:r>
                      <a:endParaRPr lang="nb-NO" sz="1600"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10 x 1 reps</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10 x 2 reps</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10 x 3 reps</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480124">
                <a:tc>
                  <a:txBody>
                    <a:bodyPr/>
                    <a:lstStyle/>
                    <a:p>
                      <a:r>
                        <a:rPr lang="nb-NO" sz="1600" dirty="0">
                          <a:solidFill>
                            <a:schemeClr val="tx1"/>
                          </a:solidFill>
                        </a:rPr>
                        <a:t>«sykle» i lufta med beina liggende på rygg</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6 reps x 1</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sz="1600" dirty="0">
                          <a:solidFill>
                            <a:schemeClr val="tx1"/>
                          </a:solidFill>
                        </a:rPr>
                        <a:t>6</a:t>
                      </a:r>
                      <a:r>
                        <a:rPr lang="nb-NO" sz="1600" baseline="0" dirty="0">
                          <a:solidFill>
                            <a:schemeClr val="tx1"/>
                          </a:solidFill>
                        </a:rPr>
                        <a:t> reps x 2</a:t>
                      </a:r>
                      <a:endParaRPr lang="nb-NO" sz="1600"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600" dirty="0">
                          <a:solidFill>
                            <a:schemeClr val="tx1"/>
                          </a:solidFill>
                        </a:rPr>
                        <a:t>6</a:t>
                      </a:r>
                      <a:r>
                        <a:rPr lang="nb-NO" sz="1600" baseline="0" dirty="0">
                          <a:solidFill>
                            <a:schemeClr val="tx1"/>
                          </a:solidFill>
                        </a:rPr>
                        <a:t> reps x 3</a:t>
                      </a:r>
                      <a:endParaRPr lang="nb-NO" sz="1600"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3" name="TekstSylinder 2"/>
          <p:cNvSpPr txBox="1"/>
          <p:nvPr/>
        </p:nvSpPr>
        <p:spPr>
          <a:xfrm>
            <a:off x="7" y="1"/>
            <a:ext cx="9143999" cy="523220"/>
          </a:xfrm>
          <a:prstGeom prst="rect">
            <a:avLst/>
          </a:prstGeom>
          <a:solidFill>
            <a:schemeClr val="tx1"/>
          </a:solidFill>
        </p:spPr>
        <p:txBody>
          <a:bodyPr wrap="square" rtlCol="0">
            <a:spAutoFit/>
          </a:bodyPr>
          <a:lstStyle/>
          <a:p>
            <a:pPr algn="ctr">
              <a:defRPr/>
            </a:pPr>
            <a:r>
              <a:rPr lang="nb-NO" sz="2800" cap="all" dirty="0">
                <a:solidFill>
                  <a:prstClr val="white"/>
                </a:solidFill>
              </a:rPr>
              <a:t>Styrke-egen vekt </a:t>
            </a:r>
          </a:p>
        </p:txBody>
      </p:sp>
      <p:sp>
        <p:nvSpPr>
          <p:cNvPr id="4" name="TekstSylinder 3"/>
          <p:cNvSpPr txBox="1"/>
          <p:nvPr/>
        </p:nvSpPr>
        <p:spPr>
          <a:xfrm>
            <a:off x="6" y="5567659"/>
            <a:ext cx="9143999" cy="1754326"/>
          </a:xfrm>
          <a:prstGeom prst="rect">
            <a:avLst/>
          </a:prstGeom>
          <a:solidFill>
            <a:schemeClr val="tx1"/>
          </a:solidFill>
        </p:spPr>
        <p:txBody>
          <a:bodyPr wrap="square" rtlCol="0">
            <a:spAutoFit/>
          </a:bodyPr>
          <a:lstStyle/>
          <a:p>
            <a:pPr>
              <a:defRPr/>
            </a:pPr>
            <a:r>
              <a:rPr lang="nb-NO" dirty="0">
                <a:solidFill>
                  <a:prstClr val="white"/>
                </a:solidFill>
              </a:rPr>
              <a:t>Bør gjennomfører minst to ganger i uka</a:t>
            </a:r>
          </a:p>
          <a:p>
            <a:pPr>
              <a:defRPr/>
            </a:pPr>
            <a:r>
              <a:rPr lang="nb-NO" dirty="0">
                <a:solidFill>
                  <a:prstClr val="white"/>
                </a:solidFill>
              </a:rPr>
              <a:t>Variasjon. Spesielt tilpasset rolle/skadeutsatthet- Vi ønsker at kompetanse i klubben vurderer eget opplegg</a:t>
            </a:r>
          </a:p>
          <a:p>
            <a:pPr>
              <a:defRPr/>
            </a:pPr>
            <a:endParaRPr lang="nb-NO" dirty="0">
              <a:solidFill>
                <a:prstClr val="white"/>
              </a:solidFill>
            </a:endParaRPr>
          </a:p>
          <a:p>
            <a:pPr>
              <a:defRPr/>
            </a:pPr>
            <a:endParaRPr lang="nb-NO" dirty="0">
              <a:solidFill>
                <a:prstClr val="white"/>
              </a:solidFill>
            </a:endParaRPr>
          </a:p>
          <a:p>
            <a:pPr>
              <a:defRPr/>
            </a:pPr>
            <a:endParaRPr lang="nb-NO" dirty="0">
              <a:solidFill>
                <a:prstClr val="white"/>
              </a:solidFill>
            </a:endParaRPr>
          </a:p>
        </p:txBody>
      </p:sp>
      <p:sp>
        <p:nvSpPr>
          <p:cNvPr id="5" name="Plassholder for bunntekst 4"/>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Tree>
    <p:extLst>
      <p:ext uri="{BB962C8B-B14F-4D97-AF65-F5344CB8AC3E}">
        <p14:creationId xmlns:p14="http://schemas.microsoft.com/office/powerpoint/2010/main" val="42029970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0" y="0"/>
            <a:ext cx="9144000" cy="954107"/>
          </a:xfrm>
          <a:prstGeom prst="rect">
            <a:avLst/>
          </a:prstGeom>
          <a:solidFill>
            <a:schemeClr val="tx1"/>
          </a:solidFill>
        </p:spPr>
        <p:txBody>
          <a:bodyPr wrap="square" rtlCol="0">
            <a:spAutoFit/>
          </a:bodyPr>
          <a:lstStyle/>
          <a:p>
            <a:pPr algn="ctr">
              <a:defRPr/>
            </a:pPr>
            <a:r>
              <a:rPr lang="nb-NO" sz="2800" cap="all" dirty="0">
                <a:solidFill>
                  <a:prstClr val="white"/>
                </a:solidFill>
              </a:rPr>
              <a:t>fotballhurtighet og </a:t>
            </a:r>
            <a:r>
              <a:rPr lang="nb-NO" sz="2800" cap="all">
                <a:solidFill>
                  <a:prstClr val="white"/>
                </a:solidFill>
              </a:rPr>
              <a:t>utholdenhet  </a:t>
            </a:r>
            <a:endParaRPr lang="nb-NO" sz="2800" cap="all" dirty="0">
              <a:solidFill>
                <a:prstClr val="white"/>
              </a:solidFill>
            </a:endParaRPr>
          </a:p>
          <a:p>
            <a:pPr algn="ctr">
              <a:defRPr/>
            </a:pPr>
            <a:endParaRPr lang="nb-NO" sz="2800" b="1" dirty="0">
              <a:solidFill>
                <a:prstClr val="white"/>
              </a:solidFill>
            </a:endParaRPr>
          </a:p>
        </p:txBody>
      </p:sp>
      <p:graphicFrame>
        <p:nvGraphicFramePr>
          <p:cNvPr id="3" name="Tabell 2"/>
          <p:cNvGraphicFramePr>
            <a:graphicFrameLocks noGrp="1"/>
          </p:cNvGraphicFramePr>
          <p:nvPr/>
        </p:nvGraphicFramePr>
        <p:xfrm>
          <a:off x="6" y="715402"/>
          <a:ext cx="9144001" cy="7345680"/>
        </p:xfrm>
        <a:graphic>
          <a:graphicData uri="http://schemas.openxmlformats.org/drawingml/2006/table">
            <a:tbl>
              <a:tblPr firstRow="1" bandRow="1">
                <a:tableStyleId>{5C22544A-7EE6-4342-B048-85BDC9FD1C3A}</a:tableStyleId>
              </a:tblPr>
              <a:tblGrid>
                <a:gridCol w="1736766">
                  <a:extLst>
                    <a:ext uri="{9D8B030D-6E8A-4147-A177-3AD203B41FA5}">
                      <a16:colId xmlns:a16="http://schemas.microsoft.com/office/drawing/2014/main" val="20000"/>
                    </a:ext>
                  </a:extLst>
                </a:gridCol>
                <a:gridCol w="2455091">
                  <a:extLst>
                    <a:ext uri="{9D8B030D-6E8A-4147-A177-3AD203B41FA5}">
                      <a16:colId xmlns:a16="http://schemas.microsoft.com/office/drawing/2014/main" val="20001"/>
                    </a:ext>
                  </a:extLst>
                </a:gridCol>
                <a:gridCol w="2691830">
                  <a:extLst>
                    <a:ext uri="{9D8B030D-6E8A-4147-A177-3AD203B41FA5}">
                      <a16:colId xmlns:a16="http://schemas.microsoft.com/office/drawing/2014/main" val="20002"/>
                    </a:ext>
                  </a:extLst>
                </a:gridCol>
                <a:gridCol w="2260314">
                  <a:extLst>
                    <a:ext uri="{9D8B030D-6E8A-4147-A177-3AD203B41FA5}">
                      <a16:colId xmlns:a16="http://schemas.microsoft.com/office/drawing/2014/main" val="20003"/>
                    </a:ext>
                  </a:extLst>
                </a:gridCol>
              </a:tblGrid>
              <a:tr h="6050646">
                <a:tc>
                  <a:txBody>
                    <a:bodyPr/>
                    <a:lstStyle/>
                    <a:p>
                      <a:pPr algn="ctr"/>
                      <a:endParaRPr lang="nb-NO" sz="1400" b="0" dirty="0">
                        <a:solidFill>
                          <a:schemeClr val="tx1"/>
                        </a:solidFill>
                      </a:endParaRPr>
                    </a:p>
                    <a:p>
                      <a:pPr algn="ctr"/>
                      <a:r>
                        <a:rPr lang="nb-NO" sz="1400" b="1" dirty="0">
                          <a:solidFill>
                            <a:schemeClr val="tx1"/>
                          </a:solidFill>
                        </a:rPr>
                        <a:t>2 – Aerob</a:t>
                      </a:r>
                    </a:p>
                    <a:p>
                      <a:pPr algn="ctr"/>
                      <a:endParaRPr lang="nb-NO" sz="1400" b="0" dirty="0">
                        <a:solidFill>
                          <a:schemeClr val="tx1"/>
                        </a:solidFill>
                      </a:endParaRPr>
                    </a:p>
                    <a:p>
                      <a:pPr algn="ctr"/>
                      <a:endParaRPr lang="nb-NO" sz="1400" b="0" dirty="0">
                        <a:solidFill>
                          <a:schemeClr val="tx1"/>
                        </a:solidFill>
                      </a:endParaRPr>
                    </a:p>
                    <a:p>
                      <a:pPr algn="ctr"/>
                      <a:endParaRPr lang="nb-NO" sz="1400" b="0" dirty="0">
                        <a:solidFill>
                          <a:schemeClr val="tx1"/>
                        </a:solidFill>
                      </a:endParaRPr>
                    </a:p>
                    <a:p>
                      <a:pPr algn="l"/>
                      <a:r>
                        <a:rPr lang="nb-NO" sz="1400" b="0" dirty="0">
                          <a:solidFill>
                            <a:schemeClr val="tx1"/>
                          </a:solidFill>
                        </a:rPr>
                        <a:t>Puls: Opp til 150. </a:t>
                      </a:r>
                    </a:p>
                    <a:p>
                      <a:pPr algn="l"/>
                      <a:r>
                        <a:rPr lang="nb-NO" sz="1400" b="0" dirty="0">
                          <a:solidFill>
                            <a:schemeClr val="tx1"/>
                          </a:solidFill>
                        </a:rPr>
                        <a:t>Varighet</a:t>
                      </a:r>
                      <a:r>
                        <a:rPr lang="nb-NO" sz="1400" b="0" baseline="0" dirty="0">
                          <a:solidFill>
                            <a:schemeClr val="tx1"/>
                          </a:solidFill>
                        </a:rPr>
                        <a:t> fra 2-30 min.</a:t>
                      </a:r>
                      <a:endParaRPr lang="nb-NO" sz="1400" b="0" dirty="0">
                        <a:solidFill>
                          <a:schemeClr val="tx1"/>
                        </a:solidFill>
                      </a:endParaRPr>
                    </a:p>
                  </a:txBody>
                  <a:tcPr marL="68580" marR="68580">
                    <a:noFill/>
                  </a:tcPr>
                </a:tc>
                <a:tc>
                  <a:txBody>
                    <a:bodyPr/>
                    <a:lstStyle/>
                    <a:p>
                      <a:pPr algn="l"/>
                      <a:endParaRPr lang="nb-NO" sz="1400" b="0" dirty="0">
                        <a:solidFill>
                          <a:schemeClr val="tx1"/>
                        </a:solidFill>
                      </a:endParaRPr>
                    </a:p>
                    <a:p>
                      <a:pPr algn="ctr"/>
                      <a:r>
                        <a:rPr lang="nb-NO" sz="1400" b="1" dirty="0">
                          <a:solidFill>
                            <a:schemeClr val="tx1"/>
                          </a:solidFill>
                        </a:rPr>
                        <a:t> 3 - Hurtighet opp </a:t>
                      </a:r>
                    </a:p>
                    <a:p>
                      <a:pPr algn="ctr"/>
                      <a:r>
                        <a:rPr lang="nb-NO" sz="1400" b="1" dirty="0">
                          <a:solidFill>
                            <a:schemeClr val="tx1"/>
                          </a:solidFill>
                        </a:rPr>
                        <a:t>mot</a:t>
                      </a:r>
                      <a:r>
                        <a:rPr lang="nb-NO" sz="1400" b="1" baseline="0" dirty="0">
                          <a:solidFill>
                            <a:schemeClr val="tx1"/>
                          </a:solidFill>
                        </a:rPr>
                        <a:t> 50 m</a:t>
                      </a:r>
                    </a:p>
                    <a:p>
                      <a:pPr algn="ctr"/>
                      <a:endParaRPr lang="nb-NO" sz="1400" b="0" baseline="0" dirty="0">
                        <a:solidFill>
                          <a:schemeClr val="tx1"/>
                        </a:solidFill>
                      </a:endParaRPr>
                    </a:p>
                    <a:p>
                      <a:pPr algn="ctr"/>
                      <a:endParaRPr lang="nb-NO" sz="1400" b="0" baseline="0" dirty="0">
                        <a:solidFill>
                          <a:schemeClr val="tx1"/>
                        </a:solidFill>
                      </a:endParaRPr>
                    </a:p>
                    <a:p>
                      <a:pPr algn="l"/>
                      <a:r>
                        <a:rPr lang="nb-NO" sz="1400" b="0" baseline="0" dirty="0">
                          <a:solidFill>
                            <a:schemeClr val="tx1"/>
                          </a:solidFill>
                        </a:rPr>
                        <a:t>Puls: 175-190/200</a:t>
                      </a:r>
                    </a:p>
                    <a:p>
                      <a:pPr algn="l"/>
                      <a:r>
                        <a:rPr lang="nb-NO" sz="1400" b="0" baseline="0" dirty="0">
                          <a:solidFill>
                            <a:schemeClr val="tx1"/>
                          </a:solidFill>
                        </a:rPr>
                        <a:t>Ikke begynn med ny øvelse før pulsen er nede 120 slag(15 sek x 4 x antall slag)</a:t>
                      </a:r>
                    </a:p>
                    <a:p>
                      <a:pPr algn="l"/>
                      <a:r>
                        <a:rPr lang="nb-NO" sz="1400" b="0" baseline="0" dirty="0">
                          <a:solidFill>
                            <a:schemeClr val="tx1"/>
                          </a:solidFill>
                        </a:rPr>
                        <a:t>Varighet: 5-15 sekunder</a:t>
                      </a:r>
                    </a:p>
                    <a:p>
                      <a:pPr algn="l"/>
                      <a:r>
                        <a:rPr lang="nb-NO" sz="1400" b="0" baseline="0" dirty="0">
                          <a:solidFill>
                            <a:schemeClr val="tx1"/>
                          </a:solidFill>
                        </a:rPr>
                        <a:t>Hvileforhold 1/5.</a:t>
                      </a:r>
                    </a:p>
                    <a:p>
                      <a:pPr algn="l"/>
                      <a:r>
                        <a:rPr lang="nb-NO" sz="1400" b="0" baseline="0" dirty="0" err="1">
                          <a:solidFill>
                            <a:schemeClr val="tx1"/>
                          </a:solidFill>
                        </a:rPr>
                        <a:t>Feks</a:t>
                      </a:r>
                      <a:r>
                        <a:rPr lang="nb-NO" sz="1400" b="0" baseline="0" dirty="0">
                          <a:solidFill>
                            <a:schemeClr val="tx1"/>
                          </a:solidFill>
                        </a:rPr>
                        <a:t> pasningsøvelse med aktiv 1. touch (sprint i 10 meter etter pasning) x 5 sprinter</a:t>
                      </a:r>
                    </a:p>
                    <a:p>
                      <a:pPr algn="l"/>
                      <a:endParaRPr lang="nb-NO" sz="1400" b="0" baseline="0" dirty="0">
                        <a:solidFill>
                          <a:schemeClr val="tx1"/>
                        </a:solidFill>
                      </a:endParaRPr>
                    </a:p>
                    <a:p>
                      <a:pPr algn="l"/>
                      <a:r>
                        <a:rPr lang="nb-NO" sz="1400" b="0" baseline="0" dirty="0">
                          <a:solidFill>
                            <a:schemeClr val="tx1"/>
                          </a:solidFill>
                        </a:rPr>
                        <a:t>Avslutningstrening</a:t>
                      </a:r>
                    </a:p>
                    <a:p>
                      <a:pPr algn="l"/>
                      <a:endParaRPr lang="nb-NO" sz="1400" b="0" baseline="0" dirty="0">
                        <a:solidFill>
                          <a:schemeClr val="tx1"/>
                        </a:solidFill>
                      </a:endParaRPr>
                    </a:p>
                    <a:p>
                      <a:pPr algn="l"/>
                      <a:r>
                        <a:rPr lang="nb-NO" sz="1400" b="0" baseline="0" dirty="0">
                          <a:solidFill>
                            <a:schemeClr val="tx1"/>
                          </a:solidFill>
                        </a:rPr>
                        <a:t>Spill 1v1, 2v2, 5v5, 4v4 på små områder – to, tre touch touch</a:t>
                      </a:r>
                    </a:p>
                    <a:p>
                      <a:pPr algn="l"/>
                      <a:endParaRPr lang="nb-NO" sz="1400" b="0" baseline="0" dirty="0">
                        <a:solidFill>
                          <a:schemeClr val="tx1"/>
                        </a:solidFill>
                      </a:endParaRPr>
                    </a:p>
                    <a:p>
                      <a:pPr algn="l"/>
                      <a:r>
                        <a:rPr lang="nb-NO" sz="1400" b="0" baseline="0" dirty="0">
                          <a:solidFill>
                            <a:schemeClr val="tx1"/>
                          </a:solidFill>
                        </a:rPr>
                        <a:t>Kamper på </a:t>
                      </a:r>
                      <a:r>
                        <a:rPr lang="nb-NO" sz="1400" b="0" baseline="0" dirty="0" err="1">
                          <a:solidFill>
                            <a:schemeClr val="tx1"/>
                          </a:solidFill>
                        </a:rPr>
                        <a:t>ca</a:t>
                      </a:r>
                      <a:r>
                        <a:rPr lang="nb-NO" sz="1400" b="0" baseline="0" dirty="0">
                          <a:solidFill>
                            <a:schemeClr val="tx1"/>
                          </a:solidFill>
                        </a:rPr>
                        <a:t> 2 minutter</a:t>
                      </a:r>
                    </a:p>
                    <a:p>
                      <a:pPr algn="ctr"/>
                      <a:endParaRPr lang="nb-NO" sz="1400" b="0" baseline="0" dirty="0">
                        <a:solidFill>
                          <a:schemeClr val="tx1"/>
                        </a:solidFill>
                      </a:endParaRPr>
                    </a:p>
                    <a:p>
                      <a:pPr algn="ctr"/>
                      <a:endParaRPr lang="nb-NO" sz="1400" b="0" dirty="0">
                        <a:solidFill>
                          <a:schemeClr val="tx1"/>
                        </a:solidFill>
                      </a:endParaRPr>
                    </a:p>
                  </a:txBody>
                  <a:tcPr marL="68580" marR="68580">
                    <a:noFill/>
                  </a:tcPr>
                </a:tc>
                <a:tc>
                  <a:txBody>
                    <a:bodyPr/>
                    <a:lstStyle/>
                    <a:p>
                      <a:endParaRPr lang="nb-NO" sz="1400" b="0" dirty="0">
                        <a:solidFill>
                          <a:schemeClr val="tx1"/>
                        </a:solidFill>
                      </a:endParaRPr>
                    </a:p>
                    <a:p>
                      <a:pPr algn="ctr"/>
                      <a:r>
                        <a:rPr lang="nb-NO" sz="1400" b="1" dirty="0">
                          <a:solidFill>
                            <a:schemeClr val="tx1"/>
                          </a:solidFill>
                        </a:rPr>
                        <a:t> 4 - Hurtighet </a:t>
                      </a:r>
                    </a:p>
                    <a:p>
                      <a:pPr algn="ctr"/>
                      <a:r>
                        <a:rPr lang="nb-NO" sz="1400" b="1" dirty="0">
                          <a:solidFill>
                            <a:schemeClr val="tx1"/>
                          </a:solidFill>
                        </a:rPr>
                        <a:t>100m-200m</a:t>
                      </a:r>
                    </a:p>
                    <a:p>
                      <a:pPr algn="ctr"/>
                      <a:endParaRPr lang="nb-NO" sz="1400" b="0" dirty="0">
                        <a:solidFill>
                          <a:schemeClr val="tx1"/>
                        </a:solidFill>
                      </a:endParaRPr>
                    </a:p>
                    <a:p>
                      <a:pPr algn="ctr"/>
                      <a:endParaRPr lang="nb-NO" sz="1400" b="0" dirty="0">
                        <a:solidFill>
                          <a:schemeClr val="tx1"/>
                        </a:solidFill>
                      </a:endParaRPr>
                    </a:p>
                    <a:p>
                      <a:pPr algn="l"/>
                      <a:r>
                        <a:rPr lang="nb-NO" sz="1400" b="0" dirty="0">
                          <a:solidFill>
                            <a:schemeClr val="tx1"/>
                          </a:solidFill>
                        </a:rPr>
                        <a:t>Puls: 175-190/200.</a:t>
                      </a:r>
                    </a:p>
                    <a:p>
                      <a:pPr marL="0" marR="0" indent="0" algn="l" defTabSz="914400" rtl="0" eaLnBrk="1" fontAlgn="auto" latinLnBrk="0" hangingPunct="1">
                        <a:lnSpc>
                          <a:spcPct val="100000"/>
                        </a:lnSpc>
                        <a:spcBef>
                          <a:spcPts val="0"/>
                        </a:spcBef>
                        <a:spcAft>
                          <a:spcPts val="0"/>
                        </a:spcAft>
                        <a:buClrTx/>
                        <a:buSzTx/>
                        <a:buFontTx/>
                        <a:buNone/>
                        <a:tabLst/>
                        <a:defRPr/>
                      </a:pPr>
                      <a:r>
                        <a:rPr lang="nb-NO" sz="1400" b="0" baseline="0" dirty="0">
                          <a:solidFill>
                            <a:schemeClr val="tx1"/>
                          </a:solidFill>
                        </a:rPr>
                        <a:t>Ikke begynn med ny øvelse før pulsen er nede 135slag(15 sek x 4 x antall slag)</a:t>
                      </a:r>
                    </a:p>
                    <a:p>
                      <a:pPr algn="l"/>
                      <a:r>
                        <a:rPr lang="nb-NO" sz="1400" b="0" dirty="0">
                          <a:solidFill>
                            <a:schemeClr val="tx1"/>
                          </a:solidFill>
                        </a:rPr>
                        <a:t>Varighet: 20</a:t>
                      </a:r>
                      <a:r>
                        <a:rPr lang="nb-NO" sz="1400" b="0" baseline="0" dirty="0">
                          <a:solidFill>
                            <a:schemeClr val="tx1"/>
                          </a:solidFill>
                        </a:rPr>
                        <a:t> sek-2 min.</a:t>
                      </a:r>
                    </a:p>
                    <a:p>
                      <a:pPr algn="l"/>
                      <a:r>
                        <a:rPr lang="nb-NO" sz="1400" b="0" baseline="0" dirty="0">
                          <a:solidFill>
                            <a:schemeClr val="tx1"/>
                          </a:solidFill>
                        </a:rPr>
                        <a:t>Hvileforhold 2-3 min mellom hver serie.</a:t>
                      </a:r>
                      <a:endParaRPr lang="nb-NO" sz="1400" b="0" dirty="0">
                        <a:solidFill>
                          <a:schemeClr val="tx1"/>
                        </a:solidFill>
                      </a:endParaRPr>
                    </a:p>
                    <a:p>
                      <a:pPr algn="l"/>
                      <a:endParaRPr lang="nb-NO" sz="1400" b="0" dirty="0">
                        <a:solidFill>
                          <a:schemeClr val="tx1"/>
                        </a:solidFill>
                      </a:endParaRPr>
                    </a:p>
                    <a:p>
                      <a:pPr algn="l"/>
                      <a:r>
                        <a:rPr lang="nb-NO" sz="1400" b="0" dirty="0">
                          <a:solidFill>
                            <a:schemeClr val="tx1"/>
                          </a:solidFill>
                        </a:rPr>
                        <a:t>Pasningsøvelse</a:t>
                      </a:r>
                      <a:r>
                        <a:rPr lang="nb-NO" sz="1400" b="0" baseline="0" dirty="0">
                          <a:solidFill>
                            <a:schemeClr val="tx1"/>
                          </a:solidFill>
                        </a:rPr>
                        <a:t> med lengre lavstander (løpslengde)</a:t>
                      </a:r>
                    </a:p>
                    <a:p>
                      <a:pPr algn="l"/>
                      <a:r>
                        <a:rPr lang="nb-NO" sz="1400" b="0" baseline="0" dirty="0">
                          <a:solidFill>
                            <a:schemeClr val="tx1"/>
                          </a:solidFill>
                        </a:rPr>
                        <a:t>Eller ved å øke antall repetisjoner før de pause.</a:t>
                      </a:r>
                    </a:p>
                    <a:p>
                      <a:pPr algn="l"/>
                      <a:endParaRPr lang="nb-NO" sz="1400" b="0" baseline="0" dirty="0">
                        <a:solidFill>
                          <a:schemeClr val="tx1"/>
                        </a:solidFill>
                      </a:endParaRPr>
                    </a:p>
                    <a:p>
                      <a:pPr algn="l"/>
                      <a:r>
                        <a:rPr lang="nb-NO" sz="1400" b="0" baseline="0" dirty="0">
                          <a:solidFill>
                            <a:schemeClr val="tx1"/>
                          </a:solidFill>
                        </a:rPr>
                        <a:t>Spill 1v1, 2v2, 5v5, 4v4 på små områder – to, tre touch </a:t>
                      </a:r>
                    </a:p>
                    <a:p>
                      <a:pPr algn="l"/>
                      <a:endParaRPr lang="nb-NO" sz="1400" b="0" baseline="0" dirty="0">
                        <a:solidFill>
                          <a:schemeClr val="tx1"/>
                        </a:solidFill>
                      </a:endParaRPr>
                    </a:p>
                    <a:p>
                      <a:pPr algn="l"/>
                      <a:r>
                        <a:rPr lang="nb-NO" sz="1400" b="0" baseline="0" dirty="0">
                          <a:solidFill>
                            <a:schemeClr val="tx1"/>
                          </a:solidFill>
                        </a:rPr>
                        <a:t>Kamper 4v4, 5v5 </a:t>
                      </a:r>
                    </a:p>
                    <a:p>
                      <a:pPr algn="l"/>
                      <a:r>
                        <a:rPr lang="nb-NO" sz="1400" b="0" baseline="0" dirty="0" err="1">
                          <a:solidFill>
                            <a:schemeClr val="tx1"/>
                          </a:solidFill>
                        </a:rPr>
                        <a:t>Ca</a:t>
                      </a:r>
                      <a:r>
                        <a:rPr lang="nb-NO" sz="1400" b="0" baseline="0" dirty="0">
                          <a:solidFill>
                            <a:schemeClr val="tx1"/>
                          </a:solidFill>
                        </a:rPr>
                        <a:t> 2 minutter. Fritt spill</a:t>
                      </a:r>
                    </a:p>
                    <a:p>
                      <a:pPr algn="l"/>
                      <a:endParaRPr lang="nb-NO" sz="1400" b="0" baseline="0" dirty="0">
                        <a:solidFill>
                          <a:schemeClr val="tx1"/>
                        </a:solidFill>
                      </a:endParaRPr>
                    </a:p>
                    <a:p>
                      <a:pPr algn="l"/>
                      <a:r>
                        <a:rPr lang="nb-NO" sz="1400" b="0" baseline="0" dirty="0">
                          <a:solidFill>
                            <a:schemeClr val="tx1"/>
                          </a:solidFill>
                        </a:rPr>
                        <a:t>En måte å løse det på er å ha </a:t>
                      </a:r>
                      <a:r>
                        <a:rPr lang="nb-NO" sz="1400" b="0" baseline="0" dirty="0" err="1">
                          <a:solidFill>
                            <a:schemeClr val="tx1"/>
                          </a:solidFill>
                        </a:rPr>
                        <a:t>feks</a:t>
                      </a:r>
                      <a:r>
                        <a:rPr lang="nb-NO" sz="1400" b="0" baseline="0" dirty="0">
                          <a:solidFill>
                            <a:schemeClr val="tx1"/>
                          </a:solidFill>
                        </a:rPr>
                        <a:t> to deler aktivisering der en del er vanlig boks, den andre er pasningsøvelse </a:t>
                      </a:r>
                      <a:r>
                        <a:rPr lang="nb-NO" sz="1400" b="0" baseline="0" dirty="0" err="1">
                          <a:solidFill>
                            <a:schemeClr val="tx1"/>
                          </a:solidFill>
                        </a:rPr>
                        <a:t>iht</a:t>
                      </a:r>
                      <a:r>
                        <a:rPr lang="nb-NO" sz="1400" b="0" baseline="0" dirty="0">
                          <a:solidFill>
                            <a:schemeClr val="tx1"/>
                          </a:solidFill>
                        </a:rPr>
                        <a:t> til løpslengde</a:t>
                      </a:r>
                    </a:p>
                    <a:p>
                      <a:pPr algn="l"/>
                      <a:endParaRPr lang="nb-NO" sz="1400" b="0" baseline="0" dirty="0">
                        <a:solidFill>
                          <a:schemeClr val="tx1"/>
                        </a:solidFill>
                      </a:endParaRPr>
                    </a:p>
                    <a:p>
                      <a:pPr algn="l"/>
                      <a:r>
                        <a:rPr lang="nb-NO" sz="1400" b="0" baseline="0" dirty="0">
                          <a:solidFill>
                            <a:schemeClr val="tx1"/>
                          </a:solidFill>
                        </a:rPr>
                        <a:t>I spill kan </a:t>
                      </a:r>
                      <a:r>
                        <a:rPr lang="nb-NO" sz="1400" b="0" baseline="0" dirty="0" err="1">
                          <a:solidFill>
                            <a:schemeClr val="tx1"/>
                          </a:solidFill>
                        </a:rPr>
                        <a:t>feks</a:t>
                      </a:r>
                      <a:r>
                        <a:rPr lang="nb-NO" sz="1400" b="0" baseline="0" dirty="0">
                          <a:solidFill>
                            <a:schemeClr val="tx1"/>
                          </a:solidFill>
                        </a:rPr>
                        <a:t> 15 min være </a:t>
                      </a:r>
                      <a:r>
                        <a:rPr lang="nb-NO" sz="1400" b="0" baseline="0" dirty="0" err="1">
                          <a:solidFill>
                            <a:schemeClr val="tx1"/>
                          </a:solidFill>
                        </a:rPr>
                        <a:t>iht</a:t>
                      </a:r>
                      <a:r>
                        <a:rPr lang="nb-NO" sz="1400" b="0" baseline="0" dirty="0">
                          <a:solidFill>
                            <a:schemeClr val="tx1"/>
                          </a:solidFill>
                        </a:rPr>
                        <a:t> til hurtighet og den neste spilldelen kan vi øke </a:t>
                      </a:r>
                      <a:r>
                        <a:rPr lang="nb-NO" sz="1400" b="0" baseline="0" dirty="0" err="1">
                          <a:solidFill>
                            <a:schemeClr val="tx1"/>
                          </a:solidFill>
                        </a:rPr>
                        <a:t>banestr</a:t>
                      </a:r>
                      <a:r>
                        <a:rPr lang="nb-NO" sz="1400" b="0" baseline="0" dirty="0">
                          <a:solidFill>
                            <a:schemeClr val="tx1"/>
                          </a:solidFill>
                        </a:rPr>
                        <a:t>., flere spillere og lengre kamper</a:t>
                      </a:r>
                    </a:p>
                    <a:p>
                      <a:pPr algn="l"/>
                      <a:endParaRPr lang="nb-NO" sz="1400" b="0" dirty="0">
                        <a:solidFill>
                          <a:schemeClr val="tx1"/>
                        </a:solidFill>
                      </a:endParaRPr>
                    </a:p>
                  </a:txBody>
                  <a:tcPr marL="68580" marR="68580">
                    <a:noFill/>
                  </a:tcPr>
                </a:tc>
                <a:tc>
                  <a:txBody>
                    <a:bodyPr/>
                    <a:lstStyle/>
                    <a:p>
                      <a:endParaRPr lang="nb-NO" sz="1400" b="0" dirty="0">
                        <a:solidFill>
                          <a:schemeClr val="tx1"/>
                        </a:solidFill>
                      </a:endParaRPr>
                    </a:p>
                    <a:p>
                      <a:pPr algn="ctr"/>
                      <a:r>
                        <a:rPr lang="nb-NO" sz="1400" b="1" dirty="0">
                          <a:solidFill>
                            <a:schemeClr val="tx1"/>
                          </a:solidFill>
                        </a:rPr>
                        <a:t>5- Hurtighet/</a:t>
                      </a:r>
                    </a:p>
                    <a:p>
                      <a:pPr algn="ctr"/>
                      <a:r>
                        <a:rPr lang="nb-NO" sz="1400" b="1" dirty="0">
                          <a:solidFill>
                            <a:schemeClr val="tx1"/>
                          </a:solidFill>
                        </a:rPr>
                        <a:t>Utholdenhet </a:t>
                      </a:r>
                    </a:p>
                    <a:p>
                      <a:pPr algn="ctr"/>
                      <a:endParaRPr lang="nb-NO" sz="1400" b="1" dirty="0">
                        <a:solidFill>
                          <a:schemeClr val="tx1"/>
                        </a:solidFill>
                      </a:endParaRPr>
                    </a:p>
                    <a:p>
                      <a:pPr algn="ctr"/>
                      <a:r>
                        <a:rPr lang="nb-NO" sz="1400" b="1" dirty="0">
                          <a:solidFill>
                            <a:schemeClr val="tx1"/>
                          </a:solidFill>
                        </a:rPr>
                        <a:t>(100-400m)</a:t>
                      </a:r>
                    </a:p>
                    <a:p>
                      <a:pPr algn="ctr"/>
                      <a:r>
                        <a:rPr lang="nb-NO" sz="1400" b="1" dirty="0">
                          <a:solidFill>
                            <a:schemeClr val="tx1"/>
                          </a:solidFill>
                        </a:rPr>
                        <a:t>Optimalt</a:t>
                      </a:r>
                      <a:r>
                        <a:rPr lang="nb-NO" sz="1400" b="1" baseline="0" dirty="0">
                          <a:solidFill>
                            <a:schemeClr val="tx1"/>
                          </a:solidFill>
                        </a:rPr>
                        <a:t> 250-350m</a:t>
                      </a:r>
                    </a:p>
                    <a:p>
                      <a:endParaRPr lang="nb-NO" sz="1400" b="0" baseline="0" dirty="0">
                        <a:solidFill>
                          <a:schemeClr val="tx1"/>
                        </a:solidFill>
                      </a:endParaRPr>
                    </a:p>
                    <a:p>
                      <a:r>
                        <a:rPr lang="nb-NO" sz="1400" b="0" baseline="0" dirty="0">
                          <a:solidFill>
                            <a:schemeClr val="tx1"/>
                          </a:solidFill>
                        </a:rPr>
                        <a:t>Puls: 135-175-190/200</a:t>
                      </a:r>
                    </a:p>
                    <a:p>
                      <a:r>
                        <a:rPr lang="nb-NO" sz="1400" b="0" baseline="0" dirty="0">
                          <a:solidFill>
                            <a:schemeClr val="tx1"/>
                          </a:solidFill>
                        </a:rPr>
                        <a:t>Varighet: 2-15 min</a:t>
                      </a:r>
                    </a:p>
                    <a:p>
                      <a:endParaRPr lang="nb-NO" sz="1400" b="0" baseline="0" dirty="0">
                        <a:solidFill>
                          <a:schemeClr val="tx1"/>
                        </a:solidFill>
                      </a:endParaRPr>
                    </a:p>
                    <a:p>
                      <a:r>
                        <a:rPr lang="nb-NO" sz="1400" b="0" dirty="0">
                          <a:solidFill>
                            <a:schemeClr val="tx1"/>
                          </a:solidFill>
                        </a:rPr>
                        <a:t>Lengre arbeidsperioder</a:t>
                      </a:r>
                      <a:r>
                        <a:rPr lang="nb-NO" sz="1400" b="0" baseline="0" dirty="0">
                          <a:solidFill>
                            <a:schemeClr val="tx1"/>
                          </a:solidFill>
                        </a:rPr>
                        <a:t> eller lengre løpslengder (7x 30,40, 50)m</a:t>
                      </a:r>
                    </a:p>
                    <a:p>
                      <a:r>
                        <a:rPr lang="nb-NO" sz="1400" b="0" baseline="0" dirty="0">
                          <a:solidFill>
                            <a:schemeClr val="tx1"/>
                          </a:solidFill>
                        </a:rPr>
                        <a:t>Arbeidsperioder 20 sek til 2 min</a:t>
                      </a:r>
                    </a:p>
                    <a:p>
                      <a:r>
                        <a:rPr lang="nb-NO" sz="1400" b="0" baseline="0" dirty="0">
                          <a:solidFill>
                            <a:schemeClr val="tx1"/>
                          </a:solidFill>
                        </a:rPr>
                        <a:t>2-3 min hvile</a:t>
                      </a:r>
                    </a:p>
                    <a:p>
                      <a:endParaRPr lang="nb-NO" sz="1400" b="0" baseline="0" dirty="0">
                        <a:solidFill>
                          <a:schemeClr val="tx1"/>
                        </a:solidFill>
                      </a:endParaRPr>
                    </a:p>
                    <a:p>
                      <a:endParaRPr lang="nb-NO" sz="1400" b="0" baseline="0" dirty="0">
                        <a:solidFill>
                          <a:schemeClr val="tx1"/>
                        </a:solidFill>
                      </a:endParaRPr>
                    </a:p>
                    <a:p>
                      <a:r>
                        <a:rPr lang="nb-NO" sz="1400" b="0" baseline="0" dirty="0">
                          <a:solidFill>
                            <a:schemeClr val="tx1"/>
                          </a:solidFill>
                        </a:rPr>
                        <a:t>Spill: 6v6 med seks vegger ute – </a:t>
                      </a:r>
                      <a:r>
                        <a:rPr lang="nb-NO" sz="1400" b="0" baseline="0" dirty="0" err="1">
                          <a:solidFill>
                            <a:schemeClr val="tx1"/>
                          </a:solidFill>
                        </a:rPr>
                        <a:t>feks</a:t>
                      </a:r>
                      <a:r>
                        <a:rPr lang="nb-NO" sz="1400" b="0" baseline="0" dirty="0">
                          <a:solidFill>
                            <a:schemeClr val="tx1"/>
                          </a:solidFill>
                        </a:rPr>
                        <a:t> 3 min</a:t>
                      </a:r>
                    </a:p>
                    <a:p>
                      <a:endParaRPr lang="nb-NO" sz="1400" b="0" baseline="0" dirty="0">
                        <a:solidFill>
                          <a:schemeClr val="tx1"/>
                        </a:solidFill>
                      </a:endParaRPr>
                    </a:p>
                    <a:p>
                      <a:r>
                        <a:rPr lang="nb-NO" sz="1400" b="0" baseline="0" dirty="0">
                          <a:solidFill>
                            <a:schemeClr val="tx1"/>
                          </a:solidFill>
                        </a:rPr>
                        <a:t>Større </a:t>
                      </a:r>
                      <a:r>
                        <a:rPr lang="nb-NO" sz="1400" b="0" baseline="0" dirty="0" err="1">
                          <a:solidFill>
                            <a:schemeClr val="tx1"/>
                          </a:solidFill>
                        </a:rPr>
                        <a:t>spillflate</a:t>
                      </a:r>
                      <a:endParaRPr lang="nb-NO" sz="1400" b="0" baseline="0" dirty="0">
                        <a:solidFill>
                          <a:schemeClr val="tx1"/>
                        </a:solidFill>
                      </a:endParaRPr>
                    </a:p>
                    <a:p>
                      <a:r>
                        <a:rPr lang="nb-NO" sz="1400" b="0" baseline="0" dirty="0">
                          <a:solidFill>
                            <a:schemeClr val="tx1"/>
                          </a:solidFill>
                        </a:rPr>
                        <a:t> 3-10 min kamper</a:t>
                      </a:r>
                      <a:endParaRPr lang="nb-NO" sz="1400" b="0" dirty="0">
                        <a:solidFill>
                          <a:schemeClr val="tx1"/>
                        </a:solidFill>
                      </a:endParaRPr>
                    </a:p>
                  </a:txBody>
                  <a:tcPr marL="68580" marR="68580">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029412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nvGraphicFramePr>
        <p:xfrm>
          <a:off x="0" y="0"/>
          <a:ext cx="9144000" cy="8418242"/>
        </p:xfrm>
        <a:graphic>
          <a:graphicData uri="http://schemas.openxmlformats.org/drawingml/2006/table">
            <a:tbl>
              <a:tblPr firstRow="1" bandRow="1">
                <a:tableStyleId>{073A0DAA-6AF3-43AB-8588-CEC1D06C72B9}</a:tableStyleId>
              </a:tblPr>
              <a:tblGrid>
                <a:gridCol w="963312">
                  <a:extLst>
                    <a:ext uri="{9D8B030D-6E8A-4147-A177-3AD203B41FA5}">
                      <a16:colId xmlns:a16="http://schemas.microsoft.com/office/drawing/2014/main" val="20000"/>
                    </a:ext>
                  </a:extLst>
                </a:gridCol>
                <a:gridCol w="2850059">
                  <a:extLst>
                    <a:ext uri="{9D8B030D-6E8A-4147-A177-3AD203B41FA5}">
                      <a16:colId xmlns:a16="http://schemas.microsoft.com/office/drawing/2014/main" val="20001"/>
                    </a:ext>
                  </a:extLst>
                </a:gridCol>
                <a:gridCol w="3044629">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944034">
                <a:tc>
                  <a:txBody>
                    <a:bodyPr/>
                    <a:lstStyle/>
                    <a:p>
                      <a:r>
                        <a:rPr lang="nb-NO" dirty="0"/>
                        <a:t>Grad</a:t>
                      </a:r>
                      <a:r>
                        <a:rPr lang="nb-NO" baseline="0" dirty="0"/>
                        <a:t> av fysisk</a:t>
                      </a:r>
                      <a:br>
                        <a:rPr lang="nb-NO" baseline="0" dirty="0"/>
                      </a:br>
                      <a:r>
                        <a:rPr lang="nb-NO" baseline="0" dirty="0"/>
                        <a:t>belastning</a:t>
                      </a:r>
                      <a:endParaRPr lang="nb-NO" dirty="0"/>
                    </a:p>
                  </a:txBody>
                  <a:tcPr marL="68580" marR="68580"/>
                </a:tc>
                <a:tc>
                  <a:txBody>
                    <a:bodyPr/>
                    <a:lstStyle/>
                    <a:p>
                      <a:r>
                        <a:rPr lang="nb-NO" dirty="0"/>
                        <a:t>Fotballhurtighet</a:t>
                      </a:r>
                    </a:p>
                    <a:p>
                      <a:r>
                        <a:rPr lang="nb-NO" dirty="0"/>
                        <a:t>50 m</a:t>
                      </a:r>
                    </a:p>
                    <a:p>
                      <a:endParaRPr lang="nb-NO" dirty="0"/>
                    </a:p>
                  </a:txBody>
                  <a:tcPr marL="68580" marR="68580"/>
                </a:tc>
                <a:tc>
                  <a:txBody>
                    <a:bodyPr/>
                    <a:lstStyle/>
                    <a:p>
                      <a:r>
                        <a:rPr lang="nb-NO" dirty="0"/>
                        <a:t>Fotballhurtighet</a:t>
                      </a:r>
                      <a:r>
                        <a:rPr lang="nb-NO" baseline="0" dirty="0"/>
                        <a:t> </a:t>
                      </a:r>
                    </a:p>
                    <a:p>
                      <a:r>
                        <a:rPr lang="nb-NO" baseline="0" dirty="0"/>
                        <a:t>100-2000m</a:t>
                      </a:r>
                      <a:endParaRPr lang="nb-NO" dirty="0"/>
                    </a:p>
                  </a:txBody>
                  <a:tcPr marL="68580" marR="68580"/>
                </a:tc>
                <a:tc>
                  <a:txBody>
                    <a:bodyPr/>
                    <a:lstStyle/>
                    <a:p>
                      <a:r>
                        <a:rPr lang="nb-NO" dirty="0"/>
                        <a:t>Fotballhurtighet </a:t>
                      </a:r>
                    </a:p>
                    <a:p>
                      <a:r>
                        <a:rPr lang="nb-NO" dirty="0"/>
                        <a:t>300 m</a:t>
                      </a:r>
                    </a:p>
                  </a:txBody>
                  <a:tcPr marL="68580" marR="68580"/>
                </a:tc>
                <a:extLst>
                  <a:ext uri="{0D108BD9-81ED-4DB2-BD59-A6C34878D82A}">
                    <a16:rowId xmlns:a16="http://schemas.microsoft.com/office/drawing/2014/main" val="10000"/>
                  </a:ext>
                </a:extLst>
              </a:tr>
              <a:tr h="457200">
                <a:tc>
                  <a:txBody>
                    <a:bodyPr/>
                    <a:lstStyle/>
                    <a:p>
                      <a:endParaRPr lang="nb-NO"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 Stige med ulike øvelser.</a:t>
                      </a:r>
                      <a:r>
                        <a:rPr lang="nb-NO" baseline="0" dirty="0"/>
                        <a:t>  Sprint i 5-10meter etter stigen. 7-8 spillere i hver stige for å få riktig hvileforhold</a:t>
                      </a:r>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a:t>Firkant med </a:t>
                      </a:r>
                      <a:r>
                        <a:rPr lang="nb-NO" baseline="0" dirty="0" err="1"/>
                        <a:t>pasn.og</a:t>
                      </a:r>
                      <a:r>
                        <a:rPr lang="nb-NO" baseline="0" dirty="0"/>
                        <a:t> etterfølgende sprint 5-10 m. </a:t>
                      </a:r>
                      <a:r>
                        <a:rPr lang="nb-NO" dirty="0"/>
                        <a:t>6-7 spillere</a:t>
                      </a: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r>
                        <a:rPr lang="nb-NO" dirty="0"/>
                        <a:t>Opp-tilbake-gjennom med påfølgende sprint.</a:t>
                      </a:r>
                      <a:r>
                        <a:rPr lang="nb-NO" baseline="0" dirty="0"/>
                        <a:t> </a:t>
                      </a:r>
                      <a:r>
                        <a:rPr lang="nb-NO" dirty="0"/>
                        <a:t>1 ball – 8 spillere.</a:t>
                      </a:r>
                      <a:r>
                        <a:rPr lang="nb-NO" baseline="0" dirty="0"/>
                        <a:t> </a:t>
                      </a:r>
                      <a:r>
                        <a:rPr lang="nb-NO" dirty="0"/>
                        <a:t>2 baller 12 spillere</a:t>
                      </a: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r>
                        <a:rPr lang="nb-NO" dirty="0"/>
                        <a:t>Føring i sprint</a:t>
                      </a:r>
                      <a:r>
                        <a:rPr lang="nb-NO" baseline="0" dirty="0"/>
                        <a:t> i 10 meter, rundt en kjegle, spille ballen ned til makker og sprint i 10 meter. 4-5 spillere</a:t>
                      </a:r>
                      <a:endParaRPr lang="nb-NO"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Stige med ulike øvelser.</a:t>
                      </a:r>
                      <a:r>
                        <a:rPr lang="nb-NO" baseline="0" dirty="0"/>
                        <a:t>  Sprint i 15-20 meter etter stigen. 7-8 spillere i hver stige for å få riktig hvileforhold</a:t>
                      </a:r>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a:t>Firkant med </a:t>
                      </a:r>
                      <a:r>
                        <a:rPr lang="nb-NO" baseline="0" dirty="0" err="1"/>
                        <a:t>pasn.og</a:t>
                      </a:r>
                      <a:r>
                        <a:rPr lang="nb-NO" baseline="0" dirty="0"/>
                        <a:t> etterfølgende sprint 15-20 m. </a:t>
                      </a:r>
                      <a:r>
                        <a:rPr lang="nb-NO" dirty="0"/>
                        <a:t>6-7 spillere</a:t>
                      </a: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r>
                        <a:rPr lang="nb-NO" dirty="0"/>
                        <a:t>Opp-tilbake-gjennom med påfølgende sprint.</a:t>
                      </a:r>
                      <a:r>
                        <a:rPr lang="nb-NO" baseline="0" dirty="0"/>
                        <a:t> </a:t>
                      </a:r>
                      <a:r>
                        <a:rPr lang="nb-NO" dirty="0"/>
                        <a:t>1 ball – 8 spillere.</a:t>
                      </a:r>
                      <a:r>
                        <a:rPr lang="nb-NO" baseline="0" dirty="0"/>
                        <a:t> </a:t>
                      </a:r>
                      <a:r>
                        <a:rPr lang="nb-NO" dirty="0"/>
                        <a:t>2 baller 12 spillere</a:t>
                      </a: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r>
                        <a:rPr lang="nb-NO" dirty="0"/>
                        <a:t>Føring i sprint</a:t>
                      </a:r>
                      <a:r>
                        <a:rPr lang="nb-NO" baseline="0" dirty="0"/>
                        <a:t> i 10 meter, rundt en kjegle, spille ballen ned til makker og sprint i 10 meter. 4-5 spillere</a:t>
                      </a:r>
                      <a:endParaRPr lang="nb-NO" dirty="0"/>
                    </a:p>
                  </a:txBody>
                  <a:tcPr marL="68580" marR="68580"/>
                </a:tc>
                <a:tc>
                  <a:txBody>
                    <a:bodyPr/>
                    <a:lstStyle/>
                    <a:p>
                      <a:r>
                        <a:rPr lang="nb-NO" dirty="0"/>
                        <a:t>20-30-40</a:t>
                      </a:r>
                      <a:r>
                        <a:rPr lang="nb-NO" baseline="0" dirty="0"/>
                        <a:t> meters løp med/ uten ball</a:t>
                      </a:r>
                    </a:p>
                    <a:p>
                      <a:endParaRPr lang="nb-NO" baseline="0" dirty="0"/>
                    </a:p>
                    <a:p>
                      <a:endParaRPr lang="nb-NO" baseline="0" dirty="0"/>
                    </a:p>
                    <a:p>
                      <a:r>
                        <a:rPr lang="nb-NO" baseline="0" dirty="0"/>
                        <a:t>3spillere--------------2 spillere</a:t>
                      </a:r>
                    </a:p>
                    <a:p>
                      <a:r>
                        <a:rPr lang="nb-NO" baseline="0" dirty="0"/>
                        <a:t>----------------20--------30-----40</a:t>
                      </a:r>
                    </a:p>
                  </a:txBody>
                  <a:tcPr marL="68580" marR="68580"/>
                </a:tc>
                <a:extLst>
                  <a:ext uri="{0D108BD9-81ED-4DB2-BD59-A6C34878D82A}">
                    <a16:rowId xmlns:a16="http://schemas.microsoft.com/office/drawing/2014/main" val="10001"/>
                  </a:ext>
                </a:extLst>
              </a:tr>
              <a:tr h="371522">
                <a:tc>
                  <a:txBody>
                    <a:bodyPr/>
                    <a:lstStyle/>
                    <a:p>
                      <a:r>
                        <a:rPr lang="nb-NO" dirty="0"/>
                        <a:t>1</a:t>
                      </a:r>
                    </a:p>
                  </a:txBody>
                  <a:tcPr marL="68580" marR="68580"/>
                </a:tc>
                <a:tc>
                  <a:txBody>
                    <a:bodyPr/>
                    <a:lstStyle/>
                    <a:p>
                      <a:r>
                        <a:rPr lang="nb-NO" dirty="0"/>
                        <a:t>9 rep totalt</a:t>
                      </a:r>
                    </a:p>
                  </a:txBody>
                  <a:tcPr marL="68580" marR="68580"/>
                </a:tc>
                <a:tc>
                  <a:txBody>
                    <a:bodyPr/>
                    <a:lstStyle/>
                    <a:p>
                      <a:r>
                        <a:rPr lang="nb-NO" dirty="0"/>
                        <a:t>9 rep totalt</a:t>
                      </a:r>
                    </a:p>
                  </a:txBody>
                  <a:tcPr marL="68580" marR="68580"/>
                </a:tc>
                <a:tc>
                  <a:txBody>
                    <a:bodyPr/>
                    <a:lstStyle/>
                    <a:p>
                      <a:r>
                        <a:rPr lang="nb-NO" dirty="0"/>
                        <a:t>3 rep på hver distanse</a:t>
                      </a:r>
                    </a:p>
                  </a:txBody>
                  <a:tcPr marL="68580" marR="68580"/>
                </a:tc>
                <a:extLst>
                  <a:ext uri="{0D108BD9-81ED-4DB2-BD59-A6C34878D82A}">
                    <a16:rowId xmlns:a16="http://schemas.microsoft.com/office/drawing/2014/main" val="10002"/>
                  </a:ext>
                </a:extLst>
              </a:tr>
              <a:tr h="355600">
                <a:tc>
                  <a:txBody>
                    <a:bodyPr/>
                    <a:lstStyle/>
                    <a:p>
                      <a:r>
                        <a:rPr lang="nb-NO" dirty="0"/>
                        <a:t>2</a:t>
                      </a:r>
                    </a:p>
                  </a:txBody>
                  <a:tcPr marL="68580" marR="68580"/>
                </a:tc>
                <a:tc>
                  <a:txBody>
                    <a:bodyPr/>
                    <a:lstStyle/>
                    <a:p>
                      <a:r>
                        <a:rPr lang="nb-NO" dirty="0"/>
                        <a:t>15 rep</a:t>
                      </a:r>
                    </a:p>
                  </a:txBody>
                  <a:tcPr marL="68580" marR="68580"/>
                </a:tc>
                <a:tc>
                  <a:txBody>
                    <a:bodyPr/>
                    <a:lstStyle/>
                    <a:p>
                      <a:r>
                        <a:rPr lang="nb-NO" dirty="0"/>
                        <a:t>15 rep</a:t>
                      </a:r>
                    </a:p>
                  </a:txBody>
                  <a:tcPr marL="68580" marR="68580"/>
                </a:tc>
                <a:tc>
                  <a:txBody>
                    <a:bodyPr/>
                    <a:lstStyle/>
                    <a:p>
                      <a:r>
                        <a:rPr lang="nb-NO" dirty="0"/>
                        <a:t>4</a:t>
                      </a:r>
                    </a:p>
                  </a:txBody>
                  <a:tcPr marL="68580" marR="68580"/>
                </a:tc>
                <a:extLst>
                  <a:ext uri="{0D108BD9-81ED-4DB2-BD59-A6C34878D82A}">
                    <a16:rowId xmlns:a16="http://schemas.microsoft.com/office/drawing/2014/main" val="10003"/>
                  </a:ext>
                </a:extLst>
              </a:tr>
              <a:tr h="355600">
                <a:tc>
                  <a:txBody>
                    <a:bodyPr/>
                    <a:lstStyle/>
                    <a:p>
                      <a:r>
                        <a:rPr lang="nb-NO" dirty="0"/>
                        <a:t>3</a:t>
                      </a:r>
                    </a:p>
                  </a:txBody>
                  <a:tcPr marL="68580" marR="68580"/>
                </a:tc>
                <a:tc>
                  <a:txBody>
                    <a:bodyPr/>
                    <a:lstStyle/>
                    <a:p>
                      <a:r>
                        <a:rPr lang="nb-NO" dirty="0"/>
                        <a:t>21 rep</a:t>
                      </a:r>
                    </a:p>
                  </a:txBody>
                  <a:tcPr marL="68580" marR="68580"/>
                </a:tc>
                <a:tc>
                  <a:txBody>
                    <a:bodyPr/>
                    <a:lstStyle/>
                    <a:p>
                      <a:r>
                        <a:rPr lang="nb-NO" dirty="0"/>
                        <a:t>21 rep</a:t>
                      </a:r>
                    </a:p>
                    <a:p>
                      <a:endParaRPr lang="nb-NO" dirty="0"/>
                    </a:p>
                    <a:p>
                      <a:endParaRPr lang="nb-NO" dirty="0"/>
                    </a:p>
                    <a:p>
                      <a:endParaRPr lang="nb-NO" dirty="0"/>
                    </a:p>
                    <a:p>
                      <a:endParaRPr lang="nb-NO" dirty="0"/>
                    </a:p>
                  </a:txBody>
                  <a:tcPr marL="68580" marR="68580"/>
                </a:tc>
                <a:tc>
                  <a:txBody>
                    <a:bodyPr/>
                    <a:lstStyle/>
                    <a:p>
                      <a:r>
                        <a:rPr lang="nb-NO" dirty="0"/>
                        <a:t>5</a:t>
                      </a:r>
                    </a:p>
                    <a:p>
                      <a:endParaRPr lang="nb-NO" dirty="0"/>
                    </a:p>
                    <a:p>
                      <a:endParaRPr lang="nb-NO" dirty="0"/>
                    </a:p>
                    <a:p>
                      <a:endParaRPr lang="nb-NO" dirty="0"/>
                    </a:p>
                  </a:txBody>
                  <a:tcPr marL="68580" marR="68580"/>
                </a:tc>
                <a:extLst>
                  <a:ext uri="{0D108BD9-81ED-4DB2-BD59-A6C34878D82A}">
                    <a16:rowId xmlns:a16="http://schemas.microsoft.com/office/drawing/2014/main" val="10004"/>
                  </a:ext>
                </a:extLst>
              </a:tr>
            </a:tbl>
          </a:graphicData>
        </a:graphic>
      </p:graphicFrame>
      <p:sp>
        <p:nvSpPr>
          <p:cNvPr id="3" name="Plassholder for bunntekst 2"/>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Tree>
    <p:extLst>
      <p:ext uri="{BB962C8B-B14F-4D97-AF65-F5344CB8AC3E}">
        <p14:creationId xmlns:p14="http://schemas.microsoft.com/office/powerpoint/2010/main" val="22342257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5" y="672353"/>
            <a:ext cx="9143999" cy="6185646"/>
          </a:xfrm>
        </p:spPr>
        <p:txBody>
          <a:bodyPr>
            <a:normAutofit/>
          </a:bodyPr>
          <a:lstStyle/>
          <a:p>
            <a:pPr marL="514350" indent="-514350">
              <a:buAutoNum type="arabicPeriod"/>
            </a:pPr>
            <a:endParaRPr lang="nb-NO" sz="2000" dirty="0"/>
          </a:p>
          <a:p>
            <a:pPr marL="514350" indent="-514350">
              <a:buAutoNum type="arabicPeriod"/>
            </a:pPr>
            <a:r>
              <a:rPr lang="nb-NO" sz="2000" dirty="0"/>
              <a:t>Løping 17/13. Spillerne løper 90-95% av maks i 17 sekunder, så er det helt lett jogg i 13 sekunder. Før det blir en ny runde. Trener blåser hver gang det har gått 17 og 13 sekunder. Vi gjør dette i 8 løp. Så 2 min pause og 8 nye løp. Totalt 10 min.</a:t>
            </a:r>
          </a:p>
          <a:p>
            <a:pPr marL="514350" indent="-514350">
              <a:buAutoNum type="arabicPeriod"/>
            </a:pPr>
            <a:endParaRPr lang="nb-NO" sz="2000" dirty="0"/>
          </a:p>
          <a:p>
            <a:pPr marL="514350" indent="-514350">
              <a:buAutoNum type="arabicPeriod"/>
            </a:pPr>
            <a:r>
              <a:rPr lang="nb-NO" sz="2000" dirty="0"/>
              <a:t>Sette opp bane 60m i lengde som vist på bildet. Den er stykket opp i 60,40 og 10 m. Del laget inn i tre grupper. En gruppe løper alltid, mens to hviler. Da siste fot er i «mål», så løper neste gruppe. Det løpes da slik. 4*60m, 6*40m og 10*10m. Det betyr at første gruppe går litt inn til nærmeste kjegle etter 4 endte løp. Løp på 90-95% av maks.</a:t>
            </a:r>
          </a:p>
          <a:p>
            <a:pPr marL="514350" indent="-514350">
              <a:buAutoNum type="arabicPeriod"/>
            </a:pPr>
            <a:endParaRPr lang="nb-NO" sz="2000" dirty="0"/>
          </a:p>
          <a:p>
            <a:pPr marL="514350" indent="-514350">
              <a:buAutoNum type="arabicPeriod"/>
            </a:pPr>
            <a:r>
              <a:rPr lang="nb-NO" sz="2000" dirty="0"/>
              <a:t>Sette opp et rektangel som vist på bildet. Spillerne løper samtidig. Det skal løpes rundt kjeglene. Spillerne løper kontinuerlig i 3min. Deretter er det 1.30 min helt rolig jogg. Vi kjører 3*3min løp.</a:t>
            </a:r>
          </a:p>
        </p:txBody>
      </p:sp>
      <p:sp>
        <p:nvSpPr>
          <p:cNvPr id="4" name="Plassholder for bunntekst 3"/>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
        <p:nvSpPr>
          <p:cNvPr id="6" name="Tittel 1">
            <a:extLst>
              <a:ext uri="{FF2B5EF4-FFF2-40B4-BE49-F238E27FC236}">
                <a16:creationId xmlns:a16="http://schemas.microsoft.com/office/drawing/2014/main" id="{6B4A39EB-29FD-498B-AA2F-BE1CF59C62D8}"/>
              </a:ext>
            </a:extLst>
          </p:cNvPr>
          <p:cNvSpPr>
            <a:spLocks noGrp="1"/>
          </p:cNvSpPr>
          <p:nvPr>
            <p:ph type="title"/>
          </p:nvPr>
        </p:nvSpPr>
        <p:spPr>
          <a:xfrm>
            <a:off x="0" y="-57150"/>
            <a:ext cx="9144000" cy="673100"/>
          </a:xfrm>
          <a:solidFill>
            <a:schemeClr val="tx1"/>
          </a:solidFill>
        </p:spPr>
        <p:txBody>
          <a:bodyPr>
            <a:normAutofit/>
          </a:bodyPr>
          <a:lstStyle/>
          <a:p>
            <a:pPr algn="ctr"/>
            <a:r>
              <a:rPr lang="nb-NO" sz="2800" b="1" dirty="0">
                <a:solidFill>
                  <a:schemeClr val="bg1"/>
                </a:solidFill>
              </a:rPr>
              <a:t>UTHOLDENHETSTRENING </a:t>
            </a:r>
          </a:p>
        </p:txBody>
      </p:sp>
    </p:spTree>
    <p:extLst>
      <p:ext uri="{BB962C8B-B14F-4D97-AF65-F5344CB8AC3E}">
        <p14:creationId xmlns:p14="http://schemas.microsoft.com/office/powerpoint/2010/main" val="39710914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
        <p:nvSpPr>
          <p:cNvPr id="6" name="Tittel 1">
            <a:extLst>
              <a:ext uri="{FF2B5EF4-FFF2-40B4-BE49-F238E27FC236}">
                <a16:creationId xmlns:a16="http://schemas.microsoft.com/office/drawing/2014/main" id="{6B4A39EB-29FD-498B-AA2F-BE1CF59C62D8}"/>
              </a:ext>
            </a:extLst>
          </p:cNvPr>
          <p:cNvSpPr>
            <a:spLocks noGrp="1"/>
          </p:cNvSpPr>
          <p:nvPr>
            <p:ph type="title"/>
          </p:nvPr>
        </p:nvSpPr>
        <p:spPr>
          <a:xfrm>
            <a:off x="0" y="5896"/>
            <a:ext cx="9144000" cy="673100"/>
          </a:xfrm>
          <a:solidFill>
            <a:schemeClr val="tx1"/>
          </a:solidFill>
        </p:spPr>
        <p:txBody>
          <a:bodyPr>
            <a:normAutofit/>
          </a:bodyPr>
          <a:lstStyle/>
          <a:p>
            <a:pPr algn="ctr"/>
            <a:r>
              <a:rPr lang="nb-NO" sz="2800" b="1" dirty="0">
                <a:solidFill>
                  <a:schemeClr val="bg1"/>
                </a:solidFill>
              </a:rPr>
              <a:t>UTHOLDENHETSTRENING </a:t>
            </a:r>
          </a:p>
        </p:txBody>
      </p:sp>
      <p:pic>
        <p:nvPicPr>
          <p:cNvPr id="11" name="Bilde 10" descr="Et bilde som inneholder krets, elektronikk, gress, bord&#10;&#10;Automatisk generert beskrivelse">
            <a:extLst>
              <a:ext uri="{FF2B5EF4-FFF2-40B4-BE49-F238E27FC236}">
                <a16:creationId xmlns:a16="http://schemas.microsoft.com/office/drawing/2014/main" id="{B851D5B9-0DEE-4418-B598-D0B0243C5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673100"/>
            <a:ext cx="9143999" cy="6184900"/>
          </a:xfrm>
          <a:prstGeom prst="rect">
            <a:avLst/>
          </a:prstGeom>
        </p:spPr>
      </p:pic>
    </p:spTree>
    <p:extLst>
      <p:ext uri="{BB962C8B-B14F-4D97-AF65-F5344CB8AC3E}">
        <p14:creationId xmlns:p14="http://schemas.microsoft.com/office/powerpoint/2010/main" val="3736331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0" y="874059"/>
            <a:ext cx="9144000" cy="5983940"/>
          </a:xfrm>
        </p:spPr>
        <p:txBody>
          <a:bodyPr>
            <a:normAutofit/>
          </a:bodyPr>
          <a:lstStyle/>
          <a:p>
            <a:pPr marL="0" indent="0">
              <a:buNone/>
            </a:pPr>
            <a:endParaRPr lang="nb-NO" sz="2400" b="1" dirty="0"/>
          </a:p>
          <a:p>
            <a:pPr marL="0" indent="0">
              <a:buNone/>
            </a:pPr>
            <a:r>
              <a:rPr lang="nb-NO" sz="2000" dirty="0"/>
              <a:t>Sett opp kjeglene som vist på bildet, hvis du bare har halv bane så setter du opp tilsvarende på halv bane. </a:t>
            </a:r>
          </a:p>
          <a:p>
            <a:pPr marL="0" indent="0">
              <a:buNone/>
            </a:pPr>
            <a:endParaRPr lang="nb-NO" sz="2000" dirty="0"/>
          </a:p>
          <a:p>
            <a:pPr marL="0" indent="0">
              <a:buNone/>
            </a:pPr>
            <a:r>
              <a:rPr lang="nb-NO" sz="2000" dirty="0"/>
              <a:t>Fordel spillerne ut i roller. Hvis du er usikker på rolle så velger du bare en. Det kan gjerne være flere i samme rolle.</a:t>
            </a:r>
          </a:p>
          <a:p>
            <a:pPr marL="0" indent="0">
              <a:buNone/>
            </a:pPr>
            <a:endParaRPr lang="nb-NO" sz="2000" dirty="0"/>
          </a:p>
          <a:p>
            <a:pPr marL="0" indent="0">
              <a:buNone/>
            </a:pPr>
            <a:r>
              <a:rPr lang="nb-NO" sz="2000" dirty="0"/>
              <a:t>Spillerne løper 90-95% av </a:t>
            </a:r>
            <a:r>
              <a:rPr lang="nb-NO" sz="2000" dirty="0" err="1"/>
              <a:t>max</a:t>
            </a:r>
            <a:r>
              <a:rPr lang="nb-NO" sz="2000" dirty="0"/>
              <a:t> i 8 sekund. Deretter er det 8 s. med helt rolig jogg. 3*8 løp. Det er 1. min pause etter 8 løp. Spillerne løper som vist på bildet.</a:t>
            </a:r>
          </a:p>
          <a:p>
            <a:pPr marL="0" indent="0">
              <a:buNone/>
            </a:pPr>
            <a:endParaRPr lang="nb-NO" sz="2000" dirty="0"/>
          </a:p>
          <a:p>
            <a:pPr marL="0" indent="0">
              <a:buNone/>
            </a:pPr>
            <a:endParaRPr lang="nb-NO" dirty="0"/>
          </a:p>
        </p:txBody>
      </p:sp>
      <p:sp>
        <p:nvSpPr>
          <p:cNvPr id="4" name="Plassholder for bunntekst 3"/>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
        <p:nvSpPr>
          <p:cNvPr id="7" name="Tittel 1">
            <a:extLst>
              <a:ext uri="{FF2B5EF4-FFF2-40B4-BE49-F238E27FC236}">
                <a16:creationId xmlns:a16="http://schemas.microsoft.com/office/drawing/2014/main" id="{314B3EA9-5A80-4214-8002-E5DA39C638CC}"/>
              </a:ext>
            </a:extLst>
          </p:cNvPr>
          <p:cNvSpPr>
            <a:spLocks noGrp="1"/>
          </p:cNvSpPr>
          <p:nvPr>
            <p:ph type="title"/>
          </p:nvPr>
        </p:nvSpPr>
        <p:spPr>
          <a:xfrm>
            <a:off x="0" y="2"/>
            <a:ext cx="9144000" cy="874059"/>
          </a:xfrm>
          <a:solidFill>
            <a:schemeClr val="tx1"/>
          </a:solidFill>
        </p:spPr>
        <p:txBody>
          <a:bodyPr>
            <a:normAutofit/>
          </a:bodyPr>
          <a:lstStyle/>
          <a:p>
            <a:pPr algn="ctr"/>
            <a:r>
              <a:rPr lang="nb-NO" sz="2800" b="1" dirty="0">
                <a:solidFill>
                  <a:schemeClr val="bg1"/>
                </a:solidFill>
              </a:rPr>
              <a:t>UTHOLDENHETSTRENING</a:t>
            </a:r>
            <a:r>
              <a:rPr lang="nb-NO" sz="2800" b="1" dirty="0">
                <a:solidFill>
                  <a:prstClr val="white"/>
                </a:solidFill>
              </a:rPr>
              <a:t> </a:t>
            </a:r>
            <a:endParaRPr lang="nb-NO" sz="2800" b="1" dirty="0">
              <a:solidFill>
                <a:schemeClr val="bg1"/>
              </a:solidFill>
            </a:endParaRPr>
          </a:p>
        </p:txBody>
      </p:sp>
    </p:spTree>
    <p:extLst>
      <p:ext uri="{BB962C8B-B14F-4D97-AF65-F5344CB8AC3E}">
        <p14:creationId xmlns:p14="http://schemas.microsoft.com/office/powerpoint/2010/main" val="4866023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0" y="874059"/>
            <a:ext cx="9144000" cy="5983940"/>
          </a:xfrm>
        </p:spPr>
        <p:txBody>
          <a:bodyPr>
            <a:normAutofit/>
          </a:bodyPr>
          <a:lstStyle/>
          <a:p>
            <a:pPr marL="0" indent="0">
              <a:buNone/>
            </a:pPr>
            <a:endParaRPr lang="nb-NO" sz="2400" b="1" dirty="0"/>
          </a:p>
          <a:p>
            <a:pPr marL="0" indent="0">
              <a:buNone/>
            </a:pPr>
            <a:endParaRPr lang="nb-NO" dirty="0"/>
          </a:p>
          <a:p>
            <a:pPr marL="0" indent="0">
              <a:buNone/>
            </a:pPr>
            <a:endParaRPr lang="nb-NO" dirty="0"/>
          </a:p>
        </p:txBody>
      </p:sp>
      <p:sp>
        <p:nvSpPr>
          <p:cNvPr id="4" name="Plassholder for bunntekst 3"/>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
        <p:nvSpPr>
          <p:cNvPr id="7" name="Tittel 1">
            <a:extLst>
              <a:ext uri="{FF2B5EF4-FFF2-40B4-BE49-F238E27FC236}">
                <a16:creationId xmlns:a16="http://schemas.microsoft.com/office/drawing/2014/main" id="{314B3EA9-5A80-4214-8002-E5DA39C638CC}"/>
              </a:ext>
            </a:extLst>
          </p:cNvPr>
          <p:cNvSpPr>
            <a:spLocks noGrp="1"/>
          </p:cNvSpPr>
          <p:nvPr>
            <p:ph type="title"/>
          </p:nvPr>
        </p:nvSpPr>
        <p:spPr>
          <a:xfrm>
            <a:off x="0" y="2"/>
            <a:ext cx="9144000" cy="874059"/>
          </a:xfrm>
          <a:solidFill>
            <a:schemeClr val="tx1"/>
          </a:solidFill>
        </p:spPr>
        <p:txBody>
          <a:bodyPr>
            <a:normAutofit/>
          </a:bodyPr>
          <a:lstStyle/>
          <a:p>
            <a:pPr algn="ctr"/>
            <a:r>
              <a:rPr lang="nb-NO" sz="2800" b="1" dirty="0">
                <a:solidFill>
                  <a:schemeClr val="bg1"/>
                </a:solidFill>
              </a:rPr>
              <a:t>UTHOLDENHETSTRENING I ROLLE</a:t>
            </a:r>
            <a:r>
              <a:rPr lang="nb-NO" sz="2800" b="1" dirty="0">
                <a:solidFill>
                  <a:prstClr val="white"/>
                </a:solidFill>
              </a:rPr>
              <a:t> </a:t>
            </a:r>
            <a:endParaRPr lang="nb-NO" sz="2800" b="1" dirty="0">
              <a:solidFill>
                <a:schemeClr val="bg1"/>
              </a:solidFill>
            </a:endParaRPr>
          </a:p>
        </p:txBody>
      </p:sp>
      <p:pic>
        <p:nvPicPr>
          <p:cNvPr id="5" name="Bilde 4">
            <a:extLst>
              <a:ext uri="{FF2B5EF4-FFF2-40B4-BE49-F238E27FC236}">
                <a16:creationId xmlns:a16="http://schemas.microsoft.com/office/drawing/2014/main" id="{AED592C9-8555-49B8-941C-647B72EDA8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874060"/>
            <a:ext cx="9143999" cy="5983941"/>
          </a:xfrm>
          <a:prstGeom prst="rect">
            <a:avLst/>
          </a:prstGeom>
        </p:spPr>
      </p:pic>
    </p:spTree>
    <p:extLst>
      <p:ext uri="{BB962C8B-B14F-4D97-AF65-F5344CB8AC3E}">
        <p14:creationId xmlns:p14="http://schemas.microsoft.com/office/powerpoint/2010/main" val="3550826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 y="25245"/>
            <a:ext cx="9143999" cy="485744"/>
          </a:xfrm>
          <a:solidFill>
            <a:schemeClr val="tx1"/>
          </a:solidFill>
        </p:spPr>
        <p:txBody>
          <a:bodyPr>
            <a:normAutofit/>
          </a:bodyPr>
          <a:lstStyle/>
          <a:p>
            <a:pPr algn="ctr"/>
            <a:r>
              <a:rPr lang="nb-NO" sz="2800" b="1" dirty="0">
                <a:solidFill>
                  <a:schemeClr val="bg1"/>
                </a:solidFill>
              </a:rPr>
              <a:t>KAMPER</a:t>
            </a:r>
          </a:p>
        </p:txBody>
      </p:sp>
      <p:graphicFrame>
        <p:nvGraphicFramePr>
          <p:cNvPr id="3" name="Tabell 2"/>
          <p:cNvGraphicFramePr>
            <a:graphicFrameLocks noGrp="1"/>
          </p:cNvGraphicFramePr>
          <p:nvPr/>
        </p:nvGraphicFramePr>
        <p:xfrm>
          <a:off x="1" y="2265315"/>
          <a:ext cx="9144000" cy="6220930"/>
        </p:xfrm>
        <a:graphic>
          <a:graphicData uri="http://schemas.openxmlformats.org/drawingml/2006/table">
            <a:tbl>
              <a:tblPr firstRow="1" bandRow="1">
                <a:tableStyleId>{073A0DAA-6AF3-43AB-8588-CEC1D06C72B9}</a:tableStyleId>
              </a:tblPr>
              <a:tblGrid>
                <a:gridCol w="775484">
                  <a:extLst>
                    <a:ext uri="{9D8B030D-6E8A-4147-A177-3AD203B41FA5}">
                      <a16:colId xmlns:a16="http://schemas.microsoft.com/office/drawing/2014/main" val="20000"/>
                    </a:ext>
                  </a:extLst>
                </a:gridCol>
                <a:gridCol w="3755229">
                  <a:extLst>
                    <a:ext uri="{9D8B030D-6E8A-4147-A177-3AD203B41FA5}">
                      <a16:colId xmlns:a16="http://schemas.microsoft.com/office/drawing/2014/main" val="20001"/>
                    </a:ext>
                  </a:extLst>
                </a:gridCol>
                <a:gridCol w="4613287">
                  <a:extLst>
                    <a:ext uri="{9D8B030D-6E8A-4147-A177-3AD203B41FA5}">
                      <a16:colId xmlns:a16="http://schemas.microsoft.com/office/drawing/2014/main" val="20002"/>
                    </a:ext>
                  </a:extLst>
                </a:gridCol>
              </a:tblGrid>
              <a:tr h="643090">
                <a:tc>
                  <a:txBody>
                    <a:bodyPr/>
                    <a:lstStyle/>
                    <a:p>
                      <a:r>
                        <a:rPr lang="nb-NO" dirty="0"/>
                        <a:t>Alder</a:t>
                      </a:r>
                    </a:p>
                  </a:txBody>
                  <a:tcPr marL="68580" marR="68580">
                    <a:lnB w="12700" cap="flat" cmpd="sng" algn="ctr">
                      <a:solidFill>
                        <a:schemeClr val="tx1"/>
                      </a:solidFill>
                      <a:prstDash val="solid"/>
                      <a:round/>
                      <a:headEnd type="none" w="med" len="med"/>
                      <a:tailEnd type="none" w="med" len="med"/>
                    </a:lnB>
                  </a:tcPr>
                </a:tc>
                <a:tc>
                  <a:txBody>
                    <a:bodyPr/>
                    <a:lstStyle/>
                    <a:p>
                      <a:r>
                        <a:rPr lang="nb-NO" dirty="0"/>
                        <a:t>Spillere</a:t>
                      </a:r>
                    </a:p>
                  </a:txBody>
                  <a:tcPr marL="68580" marR="68580">
                    <a:lnB w="12700" cap="flat" cmpd="sng" algn="ctr">
                      <a:solidFill>
                        <a:schemeClr val="tx1"/>
                      </a:solidFill>
                      <a:prstDash val="solid"/>
                      <a:round/>
                      <a:headEnd type="none" w="med" len="med"/>
                      <a:tailEnd type="none" w="med" len="med"/>
                    </a:lnB>
                  </a:tcPr>
                </a:tc>
                <a:tc>
                  <a:txBody>
                    <a:bodyPr/>
                    <a:lstStyle/>
                    <a:p>
                      <a:r>
                        <a:rPr lang="nb-NO" dirty="0"/>
                        <a:t>Trenere/ledere</a:t>
                      </a:r>
                    </a:p>
                  </a:txBody>
                  <a:tcPr marL="68580" marR="6858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16833">
                <a:tc>
                  <a:txBody>
                    <a:bodyPr/>
                    <a:lstStyle/>
                    <a:p>
                      <a:pPr algn="ctr"/>
                      <a:r>
                        <a:rPr lang="nb-NO" b="1" dirty="0"/>
                        <a:t>12-19 år</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Wingdings" charset="2"/>
                        <a:buChar char="q"/>
                      </a:pPr>
                      <a:r>
                        <a:rPr lang="nb-NO" dirty="0"/>
                        <a:t>Fair</a:t>
                      </a:r>
                      <a:r>
                        <a:rPr lang="nb-NO" baseline="0" dirty="0"/>
                        <a:t> Play-hilsen.</a:t>
                      </a:r>
                    </a:p>
                    <a:p>
                      <a:pPr marL="285750" indent="-285750">
                        <a:buFont typeface="Wingdings" charset="2"/>
                        <a:buChar char="q"/>
                      </a:pPr>
                      <a:r>
                        <a:rPr lang="nb-NO" baseline="0" dirty="0"/>
                        <a:t>Utvise Fair Play.</a:t>
                      </a:r>
                    </a:p>
                    <a:p>
                      <a:pPr marL="285750" indent="-285750">
                        <a:buFont typeface="Wingdings" charset="2"/>
                        <a:buChar char="q"/>
                      </a:pPr>
                      <a:r>
                        <a:rPr lang="nb-NO" dirty="0"/>
                        <a:t>Positiv og konstruktiv</a:t>
                      </a:r>
                      <a:r>
                        <a:rPr lang="nb-NO" baseline="0" dirty="0"/>
                        <a:t> i tilbakemeldinger til medspilleres valg i spillet.</a:t>
                      </a:r>
                    </a:p>
                    <a:p>
                      <a:pPr marL="285750" indent="-285750">
                        <a:buFont typeface="Wingdings" charset="2"/>
                        <a:buChar char="q"/>
                      </a:pPr>
                      <a:r>
                        <a:rPr lang="nb-NO" baseline="0" dirty="0"/>
                        <a:t>Være en lojal medspiller – oppbakking.</a:t>
                      </a:r>
                    </a:p>
                    <a:p>
                      <a:pPr marL="285750" indent="-285750">
                        <a:buFont typeface="Wingdings" charset="2"/>
                        <a:buChar char="q"/>
                      </a:pPr>
                      <a:r>
                        <a:rPr lang="nb-NO" baseline="0" dirty="0"/>
                        <a:t>Rydde etter oss i garderoben.</a:t>
                      </a:r>
                    </a:p>
                    <a:p>
                      <a:pPr marL="285750" marR="0" indent="-285750" algn="l" defTabSz="914400" rtl="0" eaLnBrk="1" fontAlgn="auto" latinLnBrk="0" hangingPunct="1">
                        <a:lnSpc>
                          <a:spcPct val="100000"/>
                        </a:lnSpc>
                        <a:spcBef>
                          <a:spcPts val="0"/>
                        </a:spcBef>
                        <a:spcAft>
                          <a:spcPts val="0"/>
                        </a:spcAft>
                        <a:buClrTx/>
                        <a:buSzTx/>
                        <a:buFont typeface="Wingdings" charset="2"/>
                        <a:buChar char="q"/>
                        <a:tabLst/>
                        <a:defRPr/>
                      </a:pPr>
                      <a:r>
                        <a:rPr lang="nb-NO" baseline="0" dirty="0"/>
                        <a:t>Være gode vinnere og gode tapere.</a:t>
                      </a:r>
                    </a:p>
                    <a:p>
                      <a:pPr marL="0" indent="0">
                        <a:buFont typeface="Wingdings" charset="2"/>
                        <a:buNone/>
                      </a:pPr>
                      <a:endParaRPr lang="nb-NO" dirty="0"/>
                    </a:p>
                    <a:p>
                      <a:pPr marL="0" indent="0">
                        <a:buFont typeface="Wingdings" charset="2"/>
                        <a:buNone/>
                      </a:pPr>
                      <a:endParaRPr lang="nb-NO" dirty="0"/>
                    </a:p>
                    <a:p>
                      <a:pPr marL="0" indent="0">
                        <a:buFont typeface="Wingdings" charset="2"/>
                        <a:buNone/>
                      </a:pPr>
                      <a:endParaRPr lang="nb-NO" dirty="0"/>
                    </a:p>
                    <a:p>
                      <a:pPr marL="0" indent="0">
                        <a:buFont typeface="Wingdings" charset="2"/>
                        <a:buNone/>
                      </a:pPr>
                      <a:endParaRPr lang="nb-NO" dirty="0"/>
                    </a:p>
                    <a:p>
                      <a:pPr marL="0" indent="0">
                        <a:buFont typeface="Wingdings" charset="2"/>
                        <a:buNone/>
                      </a:pPr>
                      <a:endParaRPr lang="nb-NO" dirty="0"/>
                    </a:p>
                    <a:p>
                      <a:pPr marL="0" marR="0" lvl="0" indent="0" algn="l" defTabSz="914400" rtl="0" eaLnBrk="1" fontAlgn="auto" latinLnBrk="0" hangingPunct="1">
                        <a:lnSpc>
                          <a:spcPct val="107000"/>
                        </a:lnSpc>
                        <a:spcBef>
                          <a:spcPts val="0"/>
                        </a:spcBef>
                        <a:spcAft>
                          <a:spcPts val="0"/>
                        </a:spcAft>
                        <a:buClrTx/>
                        <a:buSzTx/>
                        <a:buFontTx/>
                        <a:buNone/>
                        <a:tabLst/>
                        <a:defRPr/>
                      </a:pPr>
                      <a:r>
                        <a:rPr kumimoji="0" lang="nb-NO"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Teamledere, lagledere og trenere har ansvaret for at dette fungerer i teamet.</a:t>
                      </a:r>
                      <a:endParaRPr kumimoji="0" lang="nb-NO"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indent="0">
                        <a:buFont typeface="Wingdings" charset="2"/>
                        <a:buNone/>
                      </a:pPr>
                      <a:endParaRPr lang="nb-NO" dirty="0"/>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Wingdings" charset="2"/>
                        <a:buChar char="q"/>
                      </a:pPr>
                      <a:r>
                        <a:rPr lang="nb-NO" baseline="0" dirty="0"/>
                        <a:t>Rose innsats og god oppførsel hos enkeltspillere i plenum.</a:t>
                      </a:r>
                    </a:p>
                    <a:p>
                      <a:pPr marL="285750" indent="-285750">
                        <a:buFont typeface="Wingdings" charset="2"/>
                        <a:buChar char="q"/>
                      </a:pPr>
                      <a:r>
                        <a:rPr lang="nb-NO" baseline="0" dirty="0"/>
                        <a:t>Positiv og konstruktiv </a:t>
                      </a:r>
                      <a:r>
                        <a:rPr lang="nb-NO" baseline="0" dirty="0" err="1"/>
                        <a:t>coaching</a:t>
                      </a:r>
                      <a:r>
                        <a:rPr lang="nb-NO" baseline="0" dirty="0"/>
                        <a:t>.</a:t>
                      </a:r>
                    </a:p>
                    <a:p>
                      <a:pPr marL="285750" indent="-285750">
                        <a:buFont typeface="Wingdings" charset="2"/>
                        <a:buChar char="q"/>
                      </a:pPr>
                      <a:r>
                        <a:rPr lang="nb-NO" baseline="0" dirty="0"/>
                        <a:t>Ha et </a:t>
                      </a:r>
                      <a:r>
                        <a:rPr lang="nb-NO" baseline="0" dirty="0" err="1"/>
                        <a:t>utviklingstema</a:t>
                      </a:r>
                      <a:r>
                        <a:rPr lang="nb-NO" baseline="0" dirty="0"/>
                        <a:t> for kampen.</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q"/>
                        <a:tabLst/>
                        <a:defRPr/>
                      </a:pPr>
                      <a:r>
                        <a:rPr lang="nb-NO" baseline="0" dirty="0"/>
                        <a:t>Ta av spillere som ikke utøver Fair Play og kritiserer dommer. Fremheve høflighet. </a:t>
                      </a:r>
                    </a:p>
                    <a:p>
                      <a:pPr marL="285750" marR="0" indent="-285750" algn="l" defTabSz="914400" rtl="0" eaLnBrk="1" fontAlgn="auto" latinLnBrk="0" hangingPunct="1">
                        <a:lnSpc>
                          <a:spcPct val="100000"/>
                        </a:lnSpc>
                        <a:spcBef>
                          <a:spcPts val="0"/>
                        </a:spcBef>
                        <a:spcAft>
                          <a:spcPts val="0"/>
                        </a:spcAft>
                        <a:buClrTx/>
                        <a:buSzTx/>
                        <a:buFont typeface="Wingdings" charset="2"/>
                        <a:buChar char="q"/>
                        <a:tabLst/>
                        <a:defRPr/>
                      </a:pPr>
                      <a:r>
                        <a:rPr lang="nb-NO" baseline="0" dirty="0"/>
                        <a:t>Slå ned på stygg språkbruk, fremheve høflighet. </a:t>
                      </a:r>
                    </a:p>
                    <a:p>
                      <a:pPr marL="285750" marR="0" indent="-285750" algn="l" defTabSz="914400" rtl="0" eaLnBrk="1" fontAlgn="auto" latinLnBrk="0" hangingPunct="1">
                        <a:lnSpc>
                          <a:spcPct val="100000"/>
                        </a:lnSpc>
                        <a:spcBef>
                          <a:spcPts val="0"/>
                        </a:spcBef>
                        <a:spcAft>
                          <a:spcPts val="0"/>
                        </a:spcAft>
                        <a:buClrTx/>
                        <a:buSzTx/>
                        <a:buFont typeface="Wingdings" charset="2"/>
                        <a:buChar char="q"/>
                        <a:tabLst/>
                        <a:defRPr/>
                      </a:pPr>
                      <a:r>
                        <a:rPr lang="nb-NO" baseline="0" dirty="0"/>
                        <a:t>Påvirke spillerne til å gi positive tilbakemeldinger til hverandre – håndtere negative på to-mannshånd</a:t>
                      </a:r>
                    </a:p>
                    <a:p>
                      <a:pPr marL="285750" marR="0" indent="-285750" algn="l" defTabSz="914400" rtl="0" eaLnBrk="1" fontAlgn="auto" latinLnBrk="0" hangingPunct="1">
                        <a:lnSpc>
                          <a:spcPct val="100000"/>
                        </a:lnSpc>
                        <a:spcBef>
                          <a:spcPts val="0"/>
                        </a:spcBef>
                        <a:spcAft>
                          <a:spcPts val="0"/>
                        </a:spcAft>
                        <a:buClrTx/>
                        <a:buSzTx/>
                        <a:buFont typeface="Wingdings" charset="2"/>
                        <a:buChar char="q"/>
                        <a:tabLst/>
                        <a:defRPr/>
                      </a:pPr>
                      <a:r>
                        <a:rPr lang="nb-NO" baseline="0" dirty="0"/>
                        <a:t>Heve oss over andres negative oppførsel. Vi er ikke slik.</a:t>
                      </a:r>
                    </a:p>
                    <a:p>
                      <a:pPr marL="285750" marR="0" indent="-285750" algn="l" defTabSz="914400" rtl="0" eaLnBrk="1" fontAlgn="auto" latinLnBrk="0" hangingPunct="1">
                        <a:lnSpc>
                          <a:spcPct val="100000"/>
                        </a:lnSpc>
                        <a:spcBef>
                          <a:spcPts val="0"/>
                        </a:spcBef>
                        <a:spcAft>
                          <a:spcPts val="0"/>
                        </a:spcAft>
                        <a:buClrTx/>
                        <a:buSzTx/>
                        <a:buFont typeface="Wingdings" charset="2"/>
                        <a:buChar char="q"/>
                        <a:tabLst/>
                        <a:defRPr/>
                      </a:pPr>
                      <a:r>
                        <a:rPr lang="nb-NO" baseline="0" dirty="0"/>
                        <a:t>Ha ordenspersoner på kampene(ryddige garderober </a:t>
                      </a:r>
                      <a:r>
                        <a:rPr lang="nb-NO" baseline="0" dirty="0" err="1"/>
                        <a:t>osv</a:t>
                      </a:r>
                      <a:r>
                        <a:rPr lang="nb-NO" baseline="0" dirty="0"/>
                        <a:t>).</a:t>
                      </a:r>
                    </a:p>
                    <a:p>
                      <a:pPr marL="285750" marR="0" indent="-285750" algn="l" defTabSz="914400" rtl="0" eaLnBrk="1" fontAlgn="auto" latinLnBrk="0" hangingPunct="1">
                        <a:lnSpc>
                          <a:spcPct val="100000"/>
                        </a:lnSpc>
                        <a:spcBef>
                          <a:spcPts val="0"/>
                        </a:spcBef>
                        <a:spcAft>
                          <a:spcPts val="0"/>
                        </a:spcAft>
                        <a:buClrTx/>
                        <a:buSzTx/>
                        <a:buFont typeface="Wingdings" charset="2"/>
                        <a:buChar char="q"/>
                        <a:tabLst/>
                        <a:defRPr/>
                      </a:pPr>
                      <a:r>
                        <a:rPr lang="nb-NO" sz="1800" b="0" baseline="0" dirty="0">
                          <a:solidFill>
                            <a:schemeClr val="tx1"/>
                          </a:solidFill>
                        </a:rPr>
                        <a:t>Ved brudd på våre regler skal spilleren starte neste kamp på benken. Ny spiller får da muligheten.</a:t>
                      </a:r>
                    </a:p>
                    <a:p>
                      <a:pPr marL="285750" marR="0" indent="-285750" algn="l" defTabSz="914400" rtl="0" eaLnBrk="1" fontAlgn="auto" latinLnBrk="0" hangingPunct="1">
                        <a:lnSpc>
                          <a:spcPct val="100000"/>
                        </a:lnSpc>
                        <a:spcBef>
                          <a:spcPts val="0"/>
                        </a:spcBef>
                        <a:spcAft>
                          <a:spcPts val="0"/>
                        </a:spcAft>
                        <a:buClrTx/>
                        <a:buSzTx/>
                        <a:buFont typeface="Wingdings" charset="2"/>
                        <a:buChar char="q"/>
                        <a:tabLst/>
                        <a:defRPr/>
                      </a:pPr>
                      <a:endParaRPr lang="nb-NO" sz="1800" b="0"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nb-NO" sz="1800" b="0" baseline="0"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 name="TekstSylinder 3"/>
          <p:cNvSpPr txBox="1"/>
          <p:nvPr/>
        </p:nvSpPr>
        <p:spPr>
          <a:xfrm>
            <a:off x="-1" y="510990"/>
            <a:ext cx="9143998" cy="2308324"/>
          </a:xfrm>
          <a:prstGeom prst="rect">
            <a:avLst/>
          </a:prstGeom>
          <a:noFill/>
        </p:spPr>
        <p:txBody>
          <a:bodyPr wrap="square" numCol="2" rtlCol="0">
            <a:spAutoFit/>
          </a:bodyPr>
          <a:lstStyle/>
          <a:p>
            <a:pPr marL="285750" indent="-285750">
              <a:buFont typeface="Wingdings" charset="2"/>
              <a:buChar char="q"/>
              <a:defRPr/>
            </a:pPr>
            <a:r>
              <a:rPr lang="nb-NO" dirty="0">
                <a:solidFill>
                  <a:prstClr val="black"/>
                </a:solidFill>
              </a:rPr>
              <a:t>Alltid hilse på hverandre.</a:t>
            </a:r>
          </a:p>
          <a:p>
            <a:pPr marL="285750" indent="-285750">
              <a:buFont typeface="Wingdings" charset="2"/>
              <a:buChar char="q"/>
              <a:defRPr/>
            </a:pPr>
            <a:r>
              <a:rPr lang="nb-NO" dirty="0">
                <a:solidFill>
                  <a:prstClr val="black"/>
                </a:solidFill>
              </a:rPr>
              <a:t>Vi ønsker at kun trenere og lagledere er på benken.</a:t>
            </a:r>
          </a:p>
          <a:p>
            <a:pPr marL="285750" indent="-285750">
              <a:buFont typeface="Wingdings" charset="2"/>
              <a:buChar char="q"/>
              <a:defRPr/>
            </a:pPr>
            <a:r>
              <a:rPr lang="nb-NO" dirty="0">
                <a:solidFill>
                  <a:prstClr val="black"/>
                </a:solidFill>
              </a:rPr>
              <a:t>Ikke </a:t>
            </a:r>
            <a:r>
              <a:rPr lang="nb-NO" dirty="0" err="1">
                <a:solidFill>
                  <a:prstClr val="black"/>
                </a:solidFill>
              </a:rPr>
              <a:t>coaching</a:t>
            </a:r>
            <a:r>
              <a:rPr lang="nb-NO" dirty="0">
                <a:solidFill>
                  <a:prstClr val="black"/>
                </a:solidFill>
              </a:rPr>
              <a:t> fra andre enn de tilhørende laget.</a:t>
            </a:r>
          </a:p>
          <a:p>
            <a:pPr marL="285750" indent="-285750">
              <a:buFont typeface="Wingdings" charset="2"/>
              <a:buChar char="q"/>
              <a:defRPr/>
            </a:pPr>
            <a:r>
              <a:rPr lang="nb-NO" dirty="0">
                <a:solidFill>
                  <a:prstClr val="black"/>
                </a:solidFill>
              </a:rPr>
              <a:t>Alltid hilse på motstanderlagets trenere etter fair play-hilsen.</a:t>
            </a:r>
          </a:p>
          <a:p>
            <a:pPr marL="285750" indent="-285750">
              <a:buFont typeface="Wingdings" charset="2"/>
              <a:buChar char="q"/>
              <a:defRPr/>
            </a:pPr>
            <a:r>
              <a:rPr lang="nb-NO" dirty="0">
                <a:solidFill>
                  <a:prstClr val="black"/>
                </a:solidFill>
              </a:rPr>
              <a:t>Trenere skal alltid gi ros for noe til motstanderlaget.</a:t>
            </a:r>
          </a:p>
          <a:p>
            <a:pPr marL="285750" indent="-285750">
              <a:buFont typeface="Wingdings" charset="2"/>
              <a:buChar char="q"/>
              <a:defRPr/>
            </a:pPr>
            <a:r>
              <a:rPr lang="nb-NO" dirty="0">
                <a:solidFill>
                  <a:prstClr val="black"/>
                </a:solidFill>
              </a:rPr>
              <a:t>Alltid takke for kampen.</a:t>
            </a:r>
          </a:p>
          <a:p>
            <a:pPr marL="285750" indent="-285750">
              <a:buFont typeface="Wingdings" charset="2"/>
              <a:buChar char="q"/>
              <a:defRPr/>
            </a:pPr>
            <a:endParaRPr lang="nb-NO" dirty="0">
              <a:solidFill>
                <a:prstClr val="black"/>
              </a:solidFill>
            </a:endParaRPr>
          </a:p>
          <a:p>
            <a:pPr marL="285750" indent="-285750">
              <a:buFont typeface="Wingdings" charset="2"/>
              <a:buChar char="q"/>
              <a:defRPr/>
            </a:pPr>
            <a:endParaRPr lang="nb-NO" dirty="0">
              <a:solidFill>
                <a:prstClr val="black"/>
              </a:solidFill>
            </a:endParaRPr>
          </a:p>
          <a:p>
            <a:pPr marL="285750" indent="-285750">
              <a:buFont typeface="Wingdings" charset="2"/>
              <a:buChar char="q"/>
              <a:defRPr/>
            </a:pPr>
            <a:endParaRPr lang="nb-NO" dirty="0">
              <a:solidFill>
                <a:prstClr val="black"/>
              </a:solidFill>
            </a:endParaRPr>
          </a:p>
          <a:p>
            <a:pPr marL="285750" indent="-285750">
              <a:buFont typeface="Wingdings" charset="2"/>
              <a:buChar char="q"/>
              <a:defRPr/>
            </a:pPr>
            <a:endParaRPr lang="nb-NO" dirty="0">
              <a:solidFill>
                <a:prstClr val="black"/>
              </a:solidFill>
            </a:endParaRPr>
          </a:p>
          <a:p>
            <a:pPr marL="285750" indent="-285750">
              <a:buFont typeface="Wingdings" charset="2"/>
              <a:buChar char="q"/>
              <a:defRPr/>
            </a:pPr>
            <a:endParaRPr lang="nb-NO" dirty="0">
              <a:solidFill>
                <a:prstClr val="black"/>
              </a:solidFill>
            </a:endParaRPr>
          </a:p>
          <a:p>
            <a:pPr marL="285750" indent="-285750">
              <a:buFont typeface="Wingdings" charset="2"/>
              <a:buChar char="q"/>
              <a:defRPr/>
            </a:pPr>
            <a:endParaRPr lang="nb-NO" dirty="0">
              <a:solidFill>
                <a:prstClr val="black"/>
              </a:solidFill>
            </a:endParaRPr>
          </a:p>
        </p:txBody>
      </p:sp>
    </p:spTree>
    <p:extLst>
      <p:ext uri="{BB962C8B-B14F-4D97-AF65-F5344CB8AC3E}">
        <p14:creationId xmlns:p14="http://schemas.microsoft.com/office/powerpoint/2010/main" val="33353989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8CEBA3D7-3D4C-4880-898A-34034153E066}"/>
              </a:ext>
            </a:extLst>
          </p:cNvPr>
          <p:cNvSpPr>
            <a:spLocks noGrp="1"/>
          </p:cNvSpPr>
          <p:nvPr>
            <p:ph idx="1"/>
          </p:nvPr>
        </p:nvSpPr>
        <p:spPr>
          <a:xfrm>
            <a:off x="291873" y="1105180"/>
            <a:ext cx="7886700" cy="4351338"/>
          </a:xfrm>
        </p:spPr>
        <p:txBody>
          <a:bodyPr/>
          <a:lstStyle/>
          <a:p>
            <a:r>
              <a:rPr lang="nb-NO" dirty="0"/>
              <a:t>30m mellom kjeglene.</a:t>
            </a:r>
          </a:p>
          <a:p>
            <a:r>
              <a:rPr lang="nb-NO" dirty="0"/>
              <a:t>Total løpetid 7 min.</a:t>
            </a:r>
          </a:p>
          <a:p>
            <a:r>
              <a:rPr lang="nb-NO" dirty="0"/>
              <a:t>Løper i 8 tall rundt kjeglene.</a:t>
            </a:r>
          </a:p>
          <a:p>
            <a:r>
              <a:rPr lang="nb-NO" dirty="0"/>
              <a:t>Teller antall runder totalt.</a:t>
            </a:r>
          </a:p>
          <a:p>
            <a:endParaRPr lang="nb-NO" dirty="0"/>
          </a:p>
        </p:txBody>
      </p:sp>
      <p:sp>
        <p:nvSpPr>
          <p:cNvPr id="2" name="Plassholder for bunntekst 1">
            <a:extLst>
              <a:ext uri="{FF2B5EF4-FFF2-40B4-BE49-F238E27FC236}">
                <a16:creationId xmlns:a16="http://schemas.microsoft.com/office/drawing/2014/main" id="{30851A87-F63B-4BD3-B62E-97369E1160EE}"/>
              </a:ext>
            </a:extLst>
          </p:cNvPr>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
        <p:nvSpPr>
          <p:cNvPr id="5" name="Tittel 1">
            <a:extLst>
              <a:ext uri="{FF2B5EF4-FFF2-40B4-BE49-F238E27FC236}">
                <a16:creationId xmlns:a16="http://schemas.microsoft.com/office/drawing/2014/main" id="{BF07F8D2-2C8B-4D78-BA8F-B63B25F9E40E}"/>
              </a:ext>
            </a:extLst>
          </p:cNvPr>
          <p:cNvSpPr txBox="1">
            <a:spLocks/>
          </p:cNvSpPr>
          <p:nvPr/>
        </p:nvSpPr>
        <p:spPr>
          <a:xfrm>
            <a:off x="0" y="-10632"/>
            <a:ext cx="9144000" cy="1102658"/>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b="1" dirty="0">
              <a:solidFill>
                <a:prstClr val="white"/>
              </a:solidFill>
            </a:endParaRPr>
          </a:p>
          <a:p>
            <a:pPr algn="ctr">
              <a:defRPr/>
            </a:pPr>
            <a:r>
              <a:rPr lang="nb-NO" sz="2800" b="1" dirty="0">
                <a:solidFill>
                  <a:prstClr val="white"/>
                </a:solidFill>
              </a:rPr>
              <a:t>UTHOLDENHETSTEST </a:t>
            </a:r>
          </a:p>
        </p:txBody>
      </p:sp>
    </p:spTree>
    <p:extLst>
      <p:ext uri="{BB962C8B-B14F-4D97-AF65-F5344CB8AC3E}">
        <p14:creationId xmlns:p14="http://schemas.microsoft.com/office/powerpoint/2010/main" val="7535282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30851A87-F63B-4BD3-B62E-97369E1160EE}"/>
              </a:ext>
            </a:extLst>
          </p:cNvPr>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
        <p:nvSpPr>
          <p:cNvPr id="5" name="Tittel 1">
            <a:extLst>
              <a:ext uri="{FF2B5EF4-FFF2-40B4-BE49-F238E27FC236}">
                <a16:creationId xmlns:a16="http://schemas.microsoft.com/office/drawing/2014/main" id="{BF07F8D2-2C8B-4D78-BA8F-B63B25F9E40E}"/>
              </a:ext>
            </a:extLst>
          </p:cNvPr>
          <p:cNvSpPr txBox="1">
            <a:spLocks/>
          </p:cNvSpPr>
          <p:nvPr/>
        </p:nvSpPr>
        <p:spPr>
          <a:xfrm>
            <a:off x="0" y="-47208"/>
            <a:ext cx="9144000" cy="1208496"/>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b="1" dirty="0">
              <a:solidFill>
                <a:prstClr val="white"/>
              </a:solidFill>
            </a:endParaRPr>
          </a:p>
          <a:p>
            <a:pPr algn="ctr">
              <a:defRPr/>
            </a:pPr>
            <a:r>
              <a:rPr lang="nb-NO" sz="2800" b="1" dirty="0">
                <a:solidFill>
                  <a:prstClr val="white"/>
                </a:solidFill>
              </a:rPr>
              <a:t>UTHOLDENHETSTEST </a:t>
            </a:r>
          </a:p>
        </p:txBody>
      </p:sp>
      <p:pic>
        <p:nvPicPr>
          <p:cNvPr id="4" name="Bilde 3" descr="Et bilde som inneholder krets, elektronikk, gress, grønn&#10;&#10;Automatisk generert beskrivelse">
            <a:extLst>
              <a:ext uri="{FF2B5EF4-FFF2-40B4-BE49-F238E27FC236}">
                <a16:creationId xmlns:a16="http://schemas.microsoft.com/office/drawing/2014/main" id="{D4B8195B-A4BB-44CE-822D-083CE491E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 y="1161288"/>
            <a:ext cx="9140571" cy="5696712"/>
          </a:xfrm>
          <a:prstGeom prst="rect">
            <a:avLst/>
          </a:prstGeom>
        </p:spPr>
      </p:pic>
    </p:spTree>
    <p:extLst>
      <p:ext uri="{BB962C8B-B14F-4D97-AF65-F5344CB8AC3E}">
        <p14:creationId xmlns:p14="http://schemas.microsoft.com/office/powerpoint/2010/main" val="2449415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0" y="916677"/>
            <a:ext cx="9144000" cy="5941322"/>
          </a:xfrm>
        </p:spPr>
        <p:txBody>
          <a:bodyPr>
            <a:normAutofit/>
          </a:bodyPr>
          <a:lstStyle/>
          <a:p>
            <a:endParaRPr lang="nb-NO" sz="1800" dirty="0"/>
          </a:p>
          <a:p>
            <a:r>
              <a:rPr lang="nb-NO" sz="2000" dirty="0"/>
              <a:t>Sette opp kjeglene </a:t>
            </a:r>
            <a:r>
              <a:rPr lang="nb-NO" sz="2000" dirty="0" err="1"/>
              <a:t>ca</a:t>
            </a:r>
            <a:r>
              <a:rPr lang="nb-NO" sz="2000" dirty="0"/>
              <a:t> 1-3 meter fra hverandre i en trekant. Den ene personen starter med ball. Makker beveger seg sideveis med raske skritt og gjennomfører ulike handlinger.</a:t>
            </a:r>
          </a:p>
          <a:p>
            <a:r>
              <a:rPr lang="nb-NO" sz="2000" dirty="0"/>
              <a:t>Sekvenser på </a:t>
            </a:r>
            <a:r>
              <a:rPr lang="nb-NO" sz="2000" dirty="0" err="1"/>
              <a:t>ca</a:t>
            </a:r>
            <a:r>
              <a:rPr lang="nb-NO" sz="2000" dirty="0"/>
              <a:t> 30 sekunder, deretter bytte. Ved fokus på utholdenhet kjøres lengre sekvenser.</a:t>
            </a:r>
          </a:p>
          <a:p>
            <a:r>
              <a:rPr lang="nb-NO" sz="2000" dirty="0"/>
              <a:t>Beina skal flyttes med korte skritt med veldig høy hastighet.</a:t>
            </a:r>
          </a:p>
          <a:p>
            <a:pPr marL="342900" indent="-342900">
              <a:buAutoNum type="arabicPeriod"/>
            </a:pPr>
            <a:r>
              <a:rPr lang="nb-NO" sz="2000" dirty="0"/>
              <a:t>En touch pasninger</a:t>
            </a:r>
          </a:p>
          <a:p>
            <a:pPr marL="342900" indent="-342900">
              <a:buAutoNum type="arabicPeriod"/>
            </a:pPr>
            <a:r>
              <a:rPr lang="nb-NO" sz="2000" dirty="0"/>
              <a:t>2 touch</a:t>
            </a:r>
          </a:p>
          <a:p>
            <a:pPr marL="342900" indent="-342900">
              <a:buAutoNum type="arabicPeriod"/>
            </a:pPr>
            <a:r>
              <a:rPr lang="nb-NO" sz="2000" dirty="0"/>
              <a:t>Innside volley etter kast</a:t>
            </a:r>
          </a:p>
          <a:p>
            <a:pPr marL="342900" indent="-342900">
              <a:buAutoNum type="arabicPeriod"/>
            </a:pPr>
            <a:r>
              <a:rPr lang="nb-NO" sz="2000" dirty="0"/>
              <a:t>Lår-fot etter kast</a:t>
            </a:r>
          </a:p>
          <a:p>
            <a:pPr marL="342900" indent="-342900">
              <a:buAutoNum type="arabicPeriod"/>
            </a:pPr>
            <a:r>
              <a:rPr lang="nb-NO" sz="2000" dirty="0"/>
              <a:t>Headinger i lufta</a:t>
            </a:r>
          </a:p>
          <a:p>
            <a:pPr marL="0" indent="0">
              <a:buNone/>
            </a:pPr>
            <a:endParaRPr lang="nb-NO" sz="2000" dirty="0"/>
          </a:p>
          <a:p>
            <a:pPr marL="0" indent="0">
              <a:buNone/>
            </a:pPr>
            <a:endParaRPr lang="nb-NO" dirty="0"/>
          </a:p>
        </p:txBody>
      </p:sp>
      <p:sp>
        <p:nvSpPr>
          <p:cNvPr id="4" name="Plassholder for bunntekst 3"/>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
        <p:nvSpPr>
          <p:cNvPr id="6" name="Tittel 1">
            <a:extLst>
              <a:ext uri="{FF2B5EF4-FFF2-40B4-BE49-F238E27FC236}">
                <a16:creationId xmlns:a16="http://schemas.microsoft.com/office/drawing/2014/main" id="{C7A327DF-48C9-4133-B54D-AAD5225C4DE2}"/>
              </a:ext>
            </a:extLst>
          </p:cNvPr>
          <p:cNvSpPr>
            <a:spLocks noGrp="1"/>
          </p:cNvSpPr>
          <p:nvPr>
            <p:ph type="title"/>
          </p:nvPr>
        </p:nvSpPr>
        <p:spPr>
          <a:xfrm>
            <a:off x="0" y="4"/>
            <a:ext cx="9144000" cy="1008063"/>
          </a:xfrm>
          <a:solidFill>
            <a:schemeClr val="tx1"/>
          </a:solidFill>
        </p:spPr>
        <p:txBody>
          <a:bodyPr>
            <a:normAutofit/>
          </a:bodyPr>
          <a:lstStyle/>
          <a:p>
            <a:pPr algn="ctr"/>
            <a:r>
              <a:rPr lang="nb-NO" sz="2800" b="1" dirty="0">
                <a:solidFill>
                  <a:schemeClr val="bg1"/>
                </a:solidFill>
              </a:rPr>
              <a:t>KORDINASJON MED BALL </a:t>
            </a:r>
          </a:p>
        </p:txBody>
      </p:sp>
    </p:spTree>
    <p:extLst>
      <p:ext uri="{BB962C8B-B14F-4D97-AF65-F5344CB8AC3E}">
        <p14:creationId xmlns:p14="http://schemas.microsoft.com/office/powerpoint/2010/main" val="15421600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0" y="916677"/>
            <a:ext cx="4514850" cy="5941322"/>
          </a:xfrm>
        </p:spPr>
        <p:txBody>
          <a:bodyPr>
            <a:normAutofit/>
          </a:bodyPr>
          <a:lstStyle/>
          <a:p>
            <a:pPr marL="0" indent="0">
              <a:buNone/>
            </a:pPr>
            <a:endParaRPr lang="nb-NO" sz="1800" dirty="0"/>
          </a:p>
          <a:p>
            <a:pPr marL="0" indent="0">
              <a:buNone/>
            </a:pPr>
            <a:endParaRPr lang="nb-NO" dirty="0"/>
          </a:p>
        </p:txBody>
      </p:sp>
      <p:sp>
        <p:nvSpPr>
          <p:cNvPr id="4" name="Plassholder for bunntekst 3"/>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
        <p:nvSpPr>
          <p:cNvPr id="6" name="Tittel 1">
            <a:extLst>
              <a:ext uri="{FF2B5EF4-FFF2-40B4-BE49-F238E27FC236}">
                <a16:creationId xmlns:a16="http://schemas.microsoft.com/office/drawing/2014/main" id="{C7A327DF-48C9-4133-B54D-AAD5225C4DE2}"/>
              </a:ext>
            </a:extLst>
          </p:cNvPr>
          <p:cNvSpPr>
            <a:spLocks noGrp="1"/>
          </p:cNvSpPr>
          <p:nvPr>
            <p:ph type="title"/>
          </p:nvPr>
        </p:nvSpPr>
        <p:spPr>
          <a:xfrm>
            <a:off x="0" y="4"/>
            <a:ext cx="9144000" cy="1008063"/>
          </a:xfrm>
          <a:solidFill>
            <a:schemeClr val="tx1"/>
          </a:solidFill>
        </p:spPr>
        <p:txBody>
          <a:bodyPr>
            <a:normAutofit/>
          </a:bodyPr>
          <a:lstStyle/>
          <a:p>
            <a:pPr algn="ctr"/>
            <a:r>
              <a:rPr lang="nb-NO" sz="2800" b="1" dirty="0">
                <a:solidFill>
                  <a:schemeClr val="bg1"/>
                </a:solidFill>
              </a:rPr>
              <a:t>KORDINASJON MED BALL</a:t>
            </a:r>
            <a:r>
              <a:rPr lang="nb-NO" sz="2800" b="1" dirty="0">
                <a:solidFill>
                  <a:prstClr val="white"/>
                </a:solidFill>
              </a:rPr>
              <a:t> </a:t>
            </a:r>
            <a:endParaRPr lang="nb-NO" sz="2800" b="1" dirty="0">
              <a:solidFill>
                <a:schemeClr val="bg1"/>
              </a:solidFill>
            </a:endParaRPr>
          </a:p>
        </p:txBody>
      </p:sp>
      <p:pic>
        <p:nvPicPr>
          <p:cNvPr id="7" name="Bilde 6" descr="Et bilde som inneholder krets, grønn, gress, fotball&#10;&#10;Automatisk generert beskrivelse">
            <a:extLst>
              <a:ext uri="{FF2B5EF4-FFF2-40B4-BE49-F238E27FC236}">
                <a16:creationId xmlns:a16="http://schemas.microsoft.com/office/drawing/2014/main" id="{BA5B26CF-D823-4491-BD87-57C7FD167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1008063"/>
            <a:ext cx="9143999" cy="5849936"/>
          </a:xfrm>
          <a:prstGeom prst="rect">
            <a:avLst/>
          </a:prstGeom>
        </p:spPr>
      </p:pic>
    </p:spTree>
    <p:extLst>
      <p:ext uri="{BB962C8B-B14F-4D97-AF65-F5344CB8AC3E}">
        <p14:creationId xmlns:p14="http://schemas.microsoft.com/office/powerpoint/2010/main" val="18920012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4" y="916677"/>
            <a:ext cx="9143999" cy="5941322"/>
          </a:xfrm>
        </p:spPr>
        <p:txBody>
          <a:bodyPr>
            <a:normAutofit/>
          </a:bodyPr>
          <a:lstStyle/>
          <a:p>
            <a:endParaRPr lang="nb-NO" sz="1800" dirty="0"/>
          </a:p>
          <a:p>
            <a:r>
              <a:rPr lang="nb-NO" sz="2000" dirty="0"/>
              <a:t>Sette opp kjeglene </a:t>
            </a:r>
            <a:r>
              <a:rPr lang="nb-NO" sz="2000" dirty="0" err="1"/>
              <a:t>ca</a:t>
            </a:r>
            <a:r>
              <a:rPr lang="nb-NO" sz="2000" dirty="0"/>
              <a:t> 1-2 meter fra hverandre i en firkant. Den ene personen starter med ball. Makker beveger seg på ulike måter med raske skritt og gjennomfører forskjellige handlinger.</a:t>
            </a:r>
          </a:p>
          <a:p>
            <a:r>
              <a:rPr lang="nb-NO" sz="2000" dirty="0"/>
              <a:t>Sekvenser på </a:t>
            </a:r>
            <a:r>
              <a:rPr lang="nb-NO" sz="2000" dirty="0" err="1"/>
              <a:t>ca</a:t>
            </a:r>
            <a:r>
              <a:rPr lang="nb-NO" sz="2000" dirty="0"/>
              <a:t> 30 sekunder, deretter bytte. Ved fokus på utholdenhet kjøres lengre sekvenser.</a:t>
            </a:r>
          </a:p>
          <a:p>
            <a:r>
              <a:rPr lang="nb-NO" sz="2000" dirty="0"/>
              <a:t>Beina skal flyttes med korte skritt med veldig høy hastighet.</a:t>
            </a:r>
          </a:p>
          <a:p>
            <a:pPr marL="0" indent="0">
              <a:buNone/>
            </a:pPr>
            <a:r>
              <a:rPr lang="nb-NO" sz="2000" dirty="0"/>
              <a:t>Bevegelser frem og tilbake i firkant,  deretter gjøre bevegelsene sideveis med korte skritt:</a:t>
            </a:r>
          </a:p>
          <a:p>
            <a:pPr marL="342900" indent="-342900">
              <a:buAutoNum type="arabicPeriod"/>
            </a:pPr>
            <a:r>
              <a:rPr lang="nb-NO" sz="2000" dirty="0"/>
              <a:t>En touch pasninger</a:t>
            </a:r>
          </a:p>
          <a:p>
            <a:pPr marL="342900" indent="-342900">
              <a:buAutoNum type="arabicPeriod"/>
            </a:pPr>
            <a:r>
              <a:rPr lang="nb-NO" sz="2000" dirty="0"/>
              <a:t>Bryst-innside volley</a:t>
            </a:r>
          </a:p>
          <a:p>
            <a:pPr marL="342900" indent="-342900">
              <a:buAutoNum type="arabicPeriod"/>
            </a:pPr>
            <a:r>
              <a:rPr lang="nb-NO" sz="2000" dirty="0"/>
              <a:t>Lår-fot etter kast</a:t>
            </a:r>
          </a:p>
          <a:p>
            <a:pPr marL="342900" indent="-342900">
              <a:buAutoNum type="arabicPeriod"/>
            </a:pPr>
            <a:r>
              <a:rPr lang="nb-NO" sz="2000" dirty="0"/>
              <a:t>Headinger. Deretter bruke pinne som skal akkurat over hode ved headinger. Bruke headinger både i lufta og langs bakken. </a:t>
            </a:r>
          </a:p>
          <a:p>
            <a:pPr marL="0" indent="0">
              <a:buNone/>
            </a:pPr>
            <a:endParaRPr lang="nb-NO" dirty="0"/>
          </a:p>
        </p:txBody>
      </p:sp>
      <p:sp>
        <p:nvSpPr>
          <p:cNvPr id="4" name="Plassholder for bunntekst 3"/>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
        <p:nvSpPr>
          <p:cNvPr id="7" name="Tittel 1">
            <a:extLst>
              <a:ext uri="{FF2B5EF4-FFF2-40B4-BE49-F238E27FC236}">
                <a16:creationId xmlns:a16="http://schemas.microsoft.com/office/drawing/2014/main" id="{DD13444C-F7C4-4486-A8EF-3C4740CD2602}"/>
              </a:ext>
            </a:extLst>
          </p:cNvPr>
          <p:cNvSpPr>
            <a:spLocks noGrp="1"/>
          </p:cNvSpPr>
          <p:nvPr>
            <p:ph type="title"/>
          </p:nvPr>
        </p:nvSpPr>
        <p:spPr>
          <a:xfrm>
            <a:off x="0" y="4"/>
            <a:ext cx="9144000" cy="1008063"/>
          </a:xfrm>
          <a:solidFill>
            <a:schemeClr val="tx1"/>
          </a:solidFill>
        </p:spPr>
        <p:txBody>
          <a:bodyPr>
            <a:normAutofit/>
          </a:bodyPr>
          <a:lstStyle/>
          <a:p>
            <a:pPr algn="ctr"/>
            <a:r>
              <a:rPr lang="nb-NO" sz="2800" b="1" dirty="0">
                <a:solidFill>
                  <a:schemeClr val="bg1"/>
                </a:solidFill>
              </a:rPr>
              <a:t>KORDINASJON MED BALL</a:t>
            </a:r>
          </a:p>
        </p:txBody>
      </p:sp>
    </p:spTree>
    <p:extLst>
      <p:ext uri="{BB962C8B-B14F-4D97-AF65-F5344CB8AC3E}">
        <p14:creationId xmlns:p14="http://schemas.microsoft.com/office/powerpoint/2010/main" val="25415822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
        <p:nvSpPr>
          <p:cNvPr id="7" name="Tittel 1">
            <a:extLst>
              <a:ext uri="{FF2B5EF4-FFF2-40B4-BE49-F238E27FC236}">
                <a16:creationId xmlns:a16="http://schemas.microsoft.com/office/drawing/2014/main" id="{DD13444C-F7C4-4486-A8EF-3C4740CD2602}"/>
              </a:ext>
            </a:extLst>
          </p:cNvPr>
          <p:cNvSpPr>
            <a:spLocks noGrp="1"/>
          </p:cNvSpPr>
          <p:nvPr>
            <p:ph type="title"/>
          </p:nvPr>
        </p:nvSpPr>
        <p:spPr>
          <a:xfrm>
            <a:off x="0" y="4"/>
            <a:ext cx="9144000" cy="1008063"/>
          </a:xfrm>
          <a:solidFill>
            <a:schemeClr val="tx1"/>
          </a:solidFill>
        </p:spPr>
        <p:txBody>
          <a:bodyPr>
            <a:normAutofit/>
          </a:bodyPr>
          <a:lstStyle/>
          <a:p>
            <a:pPr algn="ctr"/>
            <a:r>
              <a:rPr lang="nb-NO" sz="2800" b="1" dirty="0">
                <a:solidFill>
                  <a:schemeClr val="bg1"/>
                </a:solidFill>
              </a:rPr>
              <a:t>KORDINASJON MED BALL</a:t>
            </a:r>
            <a:r>
              <a:rPr lang="nb-NO" sz="2800" b="1" dirty="0">
                <a:solidFill>
                  <a:prstClr val="white"/>
                </a:solidFill>
              </a:rPr>
              <a:t> </a:t>
            </a:r>
            <a:endParaRPr lang="nb-NO" sz="2800" b="1" dirty="0">
              <a:solidFill>
                <a:schemeClr val="bg1"/>
              </a:solidFill>
            </a:endParaRPr>
          </a:p>
        </p:txBody>
      </p:sp>
      <p:pic>
        <p:nvPicPr>
          <p:cNvPr id="9" name="Plassholder for innhold 8" descr="Et bilde som inneholder krets, grønn, gress, fotball&#10;&#10;Automatisk generert beskrivelse">
            <a:extLst>
              <a:ext uri="{FF2B5EF4-FFF2-40B4-BE49-F238E27FC236}">
                <a16:creationId xmlns:a16="http://schemas.microsoft.com/office/drawing/2014/main" id="{A3A5BEBC-1D0F-4A56-9563-8171FCA06E9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 y="1008069"/>
            <a:ext cx="9143999" cy="5849937"/>
          </a:xfrm>
        </p:spPr>
      </p:pic>
    </p:spTree>
    <p:extLst>
      <p:ext uri="{BB962C8B-B14F-4D97-AF65-F5344CB8AC3E}">
        <p14:creationId xmlns:p14="http://schemas.microsoft.com/office/powerpoint/2010/main" val="24053267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4" y="916677"/>
            <a:ext cx="9143999" cy="5941322"/>
          </a:xfrm>
        </p:spPr>
        <p:txBody>
          <a:bodyPr>
            <a:normAutofit/>
          </a:bodyPr>
          <a:lstStyle/>
          <a:p>
            <a:endParaRPr lang="nb-NO" sz="2400" dirty="0"/>
          </a:p>
          <a:p>
            <a:r>
              <a:rPr lang="nb-NO" sz="2000" dirty="0"/>
              <a:t>Sette opp 3 baner. </a:t>
            </a:r>
            <a:r>
              <a:rPr lang="nb-NO" sz="2000" dirty="0" err="1"/>
              <a:t>Ca</a:t>
            </a:r>
            <a:r>
              <a:rPr lang="nb-NO" sz="2000" dirty="0"/>
              <a:t> 5 m mellom spillerne. </a:t>
            </a:r>
          </a:p>
          <a:p>
            <a:r>
              <a:rPr lang="nb-NO" sz="2000" dirty="0"/>
              <a:t>Spillerne slår pasninger seg i mellom, som vist på bildet. De bytter så plass. Den spilleren som er nærmest sidelinjen skal gjennomføre ulike </a:t>
            </a:r>
            <a:r>
              <a:rPr lang="nb-NO" sz="2000" dirty="0" err="1"/>
              <a:t>koordinative</a:t>
            </a:r>
            <a:r>
              <a:rPr lang="nb-NO" sz="2000" dirty="0"/>
              <a:t> sekvenser. </a:t>
            </a:r>
          </a:p>
          <a:p>
            <a:r>
              <a:rPr lang="nb-NO" sz="2000" dirty="0"/>
              <a:t>Variere med pasningsvarianter. </a:t>
            </a:r>
          </a:p>
          <a:p>
            <a:r>
              <a:rPr lang="nb-NO" sz="2000" dirty="0"/>
              <a:t>Kjøre sekvenser på </a:t>
            </a:r>
            <a:r>
              <a:rPr lang="nb-NO" sz="2000" dirty="0" err="1"/>
              <a:t>ca</a:t>
            </a:r>
            <a:r>
              <a:rPr lang="nb-NO" sz="2000" dirty="0"/>
              <a:t> 2 min. Deretter bytte.</a:t>
            </a:r>
          </a:p>
          <a:p>
            <a:r>
              <a:rPr lang="nb-NO" sz="2000" dirty="0"/>
              <a:t>A: Hinke over og så lande med to bein mellom de to kjeglene i midten. Deretter hinke videre med det andre beinet.</a:t>
            </a:r>
          </a:p>
          <a:p>
            <a:r>
              <a:rPr lang="nb-NO" sz="2000" dirty="0"/>
              <a:t>B: Ulike varianter over pinner eller stige.</a:t>
            </a:r>
          </a:p>
          <a:p>
            <a:r>
              <a:rPr lang="nb-NO" sz="2000" dirty="0"/>
              <a:t>C: Bevegelser sideveis i </a:t>
            </a:r>
            <a:r>
              <a:rPr lang="nb-NO" sz="2000" dirty="0" err="1"/>
              <a:t>slalom</a:t>
            </a:r>
            <a:r>
              <a:rPr lang="nb-NO" sz="2000" dirty="0"/>
              <a:t> gjennom kjeglene. </a:t>
            </a:r>
          </a:p>
        </p:txBody>
      </p:sp>
      <p:sp>
        <p:nvSpPr>
          <p:cNvPr id="4" name="Plassholder for bunntekst 3"/>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
        <p:nvSpPr>
          <p:cNvPr id="6" name="Tittel 1">
            <a:extLst>
              <a:ext uri="{FF2B5EF4-FFF2-40B4-BE49-F238E27FC236}">
                <a16:creationId xmlns:a16="http://schemas.microsoft.com/office/drawing/2014/main" id="{39F123F6-A7DC-4CB7-84B5-18229254F09E}"/>
              </a:ext>
            </a:extLst>
          </p:cNvPr>
          <p:cNvSpPr>
            <a:spLocks noGrp="1"/>
          </p:cNvSpPr>
          <p:nvPr>
            <p:ph type="title"/>
          </p:nvPr>
        </p:nvSpPr>
        <p:spPr>
          <a:xfrm>
            <a:off x="0" y="4"/>
            <a:ext cx="9144000" cy="1008063"/>
          </a:xfrm>
          <a:solidFill>
            <a:schemeClr val="tx1"/>
          </a:solidFill>
        </p:spPr>
        <p:txBody>
          <a:bodyPr>
            <a:normAutofit/>
          </a:bodyPr>
          <a:lstStyle/>
          <a:p>
            <a:pPr algn="ctr"/>
            <a:r>
              <a:rPr lang="nb-NO" sz="2800" b="1" dirty="0">
                <a:solidFill>
                  <a:schemeClr val="bg1"/>
                </a:solidFill>
              </a:rPr>
              <a:t>KORDINASJON MED BALL</a:t>
            </a:r>
            <a:r>
              <a:rPr lang="nb-NO" sz="2800" b="1" dirty="0">
                <a:solidFill>
                  <a:prstClr val="white"/>
                </a:solidFill>
              </a:rPr>
              <a:t> </a:t>
            </a:r>
            <a:endParaRPr lang="nb-NO" sz="2800" b="1" dirty="0">
              <a:solidFill>
                <a:schemeClr val="bg1"/>
              </a:solidFill>
            </a:endParaRPr>
          </a:p>
        </p:txBody>
      </p:sp>
    </p:spTree>
    <p:extLst>
      <p:ext uri="{BB962C8B-B14F-4D97-AF65-F5344CB8AC3E}">
        <p14:creationId xmlns:p14="http://schemas.microsoft.com/office/powerpoint/2010/main" val="39533014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
        <p:nvSpPr>
          <p:cNvPr id="6" name="Tittel 1">
            <a:extLst>
              <a:ext uri="{FF2B5EF4-FFF2-40B4-BE49-F238E27FC236}">
                <a16:creationId xmlns:a16="http://schemas.microsoft.com/office/drawing/2014/main" id="{39F123F6-A7DC-4CB7-84B5-18229254F09E}"/>
              </a:ext>
            </a:extLst>
          </p:cNvPr>
          <p:cNvSpPr>
            <a:spLocks noGrp="1"/>
          </p:cNvSpPr>
          <p:nvPr>
            <p:ph type="title"/>
          </p:nvPr>
        </p:nvSpPr>
        <p:spPr>
          <a:xfrm>
            <a:off x="0" y="4"/>
            <a:ext cx="9144000" cy="1008063"/>
          </a:xfrm>
          <a:solidFill>
            <a:schemeClr val="tx1"/>
          </a:solidFill>
        </p:spPr>
        <p:txBody>
          <a:bodyPr>
            <a:normAutofit/>
          </a:bodyPr>
          <a:lstStyle/>
          <a:p>
            <a:pPr algn="ctr"/>
            <a:r>
              <a:rPr lang="nb-NO" sz="2800" b="1" dirty="0">
                <a:solidFill>
                  <a:schemeClr val="bg1"/>
                </a:solidFill>
              </a:rPr>
              <a:t>KORDINASJON MED BALL</a:t>
            </a:r>
            <a:r>
              <a:rPr lang="nb-NO" sz="2800" b="1" dirty="0">
                <a:solidFill>
                  <a:prstClr val="white"/>
                </a:solidFill>
              </a:rPr>
              <a:t> </a:t>
            </a:r>
            <a:endParaRPr lang="nb-NO" sz="2800" b="1" dirty="0">
              <a:solidFill>
                <a:schemeClr val="bg1"/>
              </a:solidFill>
            </a:endParaRPr>
          </a:p>
        </p:txBody>
      </p:sp>
      <p:pic>
        <p:nvPicPr>
          <p:cNvPr id="9" name="Bilde 8" descr="Et bilde som inneholder krets, elektronikk, grønn, mann&#10;&#10;Automatisk generert beskrivelse">
            <a:extLst>
              <a:ext uri="{FF2B5EF4-FFF2-40B4-BE49-F238E27FC236}">
                <a16:creationId xmlns:a16="http://schemas.microsoft.com/office/drawing/2014/main" id="{1C943304-C445-4325-966C-87A63D5F1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1008069"/>
            <a:ext cx="9143999" cy="5849937"/>
          </a:xfrm>
          <a:prstGeom prst="rect">
            <a:avLst/>
          </a:prstGeom>
        </p:spPr>
      </p:pic>
    </p:spTree>
    <p:extLst>
      <p:ext uri="{BB962C8B-B14F-4D97-AF65-F5344CB8AC3E}">
        <p14:creationId xmlns:p14="http://schemas.microsoft.com/office/powerpoint/2010/main" val="17701374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unntekst 2"/>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
        <p:nvSpPr>
          <p:cNvPr id="6" name="Tittel 1">
            <a:extLst>
              <a:ext uri="{FF2B5EF4-FFF2-40B4-BE49-F238E27FC236}">
                <a16:creationId xmlns:a16="http://schemas.microsoft.com/office/drawing/2014/main" id="{CD147F71-4E1B-45DE-BF59-BC0B62D23452}"/>
              </a:ext>
            </a:extLst>
          </p:cNvPr>
          <p:cNvSpPr>
            <a:spLocks noGrp="1"/>
          </p:cNvSpPr>
          <p:nvPr>
            <p:ph type="title"/>
          </p:nvPr>
        </p:nvSpPr>
        <p:spPr>
          <a:xfrm>
            <a:off x="0" y="9"/>
            <a:ext cx="9144000" cy="1196975"/>
          </a:xfrm>
          <a:solidFill>
            <a:schemeClr val="tx1"/>
          </a:solidFill>
        </p:spPr>
        <p:txBody>
          <a:bodyPr>
            <a:normAutofit/>
          </a:bodyPr>
          <a:lstStyle/>
          <a:p>
            <a:pPr algn="ctr"/>
            <a:r>
              <a:rPr lang="nb-NO" sz="2800" b="1" dirty="0">
                <a:solidFill>
                  <a:schemeClr val="bg1"/>
                </a:solidFill>
              </a:rPr>
              <a:t>KORDINASJON  MED BALL</a:t>
            </a:r>
            <a:r>
              <a:rPr lang="nb-NO" sz="2800" b="1" dirty="0">
                <a:solidFill>
                  <a:prstClr val="white"/>
                </a:solidFill>
              </a:rPr>
              <a:t> </a:t>
            </a:r>
            <a:endParaRPr lang="nb-NO" sz="2800" b="1" dirty="0">
              <a:solidFill>
                <a:schemeClr val="bg1"/>
              </a:solidFill>
            </a:endParaRPr>
          </a:p>
        </p:txBody>
      </p:sp>
      <p:pic>
        <p:nvPicPr>
          <p:cNvPr id="8" name="Plassholder for innhold 7" descr="Et bilde som inneholder krets, grønn&#10;&#10;Automatisk generert beskrivelse">
            <a:extLst>
              <a:ext uri="{FF2B5EF4-FFF2-40B4-BE49-F238E27FC236}">
                <a16:creationId xmlns:a16="http://schemas.microsoft.com/office/drawing/2014/main" id="{91060FE7-84FC-40A9-97CD-07869D2644A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196983"/>
            <a:ext cx="9144000" cy="5661025"/>
          </a:xfrm>
        </p:spPr>
      </p:pic>
    </p:spTree>
    <p:extLst>
      <p:ext uri="{BB962C8B-B14F-4D97-AF65-F5344CB8AC3E}">
        <p14:creationId xmlns:p14="http://schemas.microsoft.com/office/powerpoint/2010/main" val="10465201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30851A87-F63B-4BD3-B62E-97369E1160EE}"/>
              </a:ext>
            </a:extLst>
          </p:cNvPr>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
        <p:nvSpPr>
          <p:cNvPr id="5" name="Tittel 1">
            <a:extLst>
              <a:ext uri="{FF2B5EF4-FFF2-40B4-BE49-F238E27FC236}">
                <a16:creationId xmlns:a16="http://schemas.microsoft.com/office/drawing/2014/main" id="{BF07F8D2-2C8B-4D78-BA8F-B63B25F9E40E}"/>
              </a:ext>
            </a:extLst>
          </p:cNvPr>
          <p:cNvSpPr txBox="1">
            <a:spLocks/>
          </p:cNvSpPr>
          <p:nvPr/>
        </p:nvSpPr>
        <p:spPr>
          <a:xfrm>
            <a:off x="0" y="1"/>
            <a:ext cx="9144000" cy="1102658"/>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b="1" dirty="0">
              <a:solidFill>
                <a:prstClr val="white"/>
              </a:solidFill>
            </a:endParaRPr>
          </a:p>
          <a:p>
            <a:pPr algn="ctr">
              <a:defRPr/>
            </a:pPr>
            <a:r>
              <a:rPr lang="nb-NO" sz="2800" b="1" dirty="0">
                <a:solidFill>
                  <a:prstClr val="white"/>
                </a:solidFill>
              </a:rPr>
              <a:t>HURTIGHET </a:t>
            </a:r>
          </a:p>
        </p:txBody>
      </p:sp>
      <p:pic>
        <p:nvPicPr>
          <p:cNvPr id="4" name="Bilde 3">
            <a:extLst>
              <a:ext uri="{FF2B5EF4-FFF2-40B4-BE49-F238E27FC236}">
                <a16:creationId xmlns:a16="http://schemas.microsoft.com/office/drawing/2014/main" id="{1C2EF2CA-E7B6-4CCA-9AD0-2D8958CAF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2659"/>
            <a:ext cx="9144000" cy="5762065"/>
          </a:xfrm>
          <a:prstGeom prst="rect">
            <a:avLst/>
          </a:prstGeom>
        </p:spPr>
      </p:pic>
    </p:spTree>
    <p:extLst>
      <p:ext uri="{BB962C8B-B14F-4D97-AF65-F5344CB8AC3E}">
        <p14:creationId xmlns:p14="http://schemas.microsoft.com/office/powerpoint/2010/main" val="582190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p:cNvSpPr txBox="1">
            <a:spLocks/>
          </p:cNvSpPr>
          <p:nvPr/>
        </p:nvSpPr>
        <p:spPr>
          <a:xfrm>
            <a:off x="0" y="6"/>
            <a:ext cx="9144000" cy="1574799"/>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b="1" cap="all" dirty="0">
              <a:solidFill>
                <a:prstClr val="white"/>
              </a:solidFill>
            </a:endParaRPr>
          </a:p>
          <a:p>
            <a:pPr algn="ctr">
              <a:defRPr/>
            </a:pPr>
            <a:r>
              <a:rPr lang="nb-NO" sz="2800" cap="all" dirty="0">
                <a:solidFill>
                  <a:prstClr val="white"/>
                </a:solidFill>
              </a:rPr>
              <a:t>LEDELSE I trening og kamp</a:t>
            </a:r>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7066" y="1574805"/>
            <a:ext cx="5438659" cy="5285305"/>
          </a:xfrm>
          <a:prstGeom prst="rect">
            <a:avLst/>
          </a:prstGeom>
        </p:spPr>
      </p:pic>
      <p:sp>
        <p:nvSpPr>
          <p:cNvPr id="2" name="Plassholder for bunntekst 1"/>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Tree>
    <p:extLst>
      <p:ext uri="{BB962C8B-B14F-4D97-AF65-F5344CB8AC3E}">
        <p14:creationId xmlns:p14="http://schemas.microsoft.com/office/powerpoint/2010/main" val="25736112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C6F583FE-63AF-4CCC-9169-46EEC6EF014C}"/>
              </a:ext>
            </a:extLst>
          </p:cNvPr>
          <p:cNvSpPr>
            <a:spLocks noGrp="1"/>
          </p:cNvSpPr>
          <p:nvPr>
            <p:ph sz="half" idx="1"/>
          </p:nvPr>
        </p:nvSpPr>
        <p:spPr>
          <a:xfrm>
            <a:off x="0" y="1093880"/>
            <a:ext cx="3386092" cy="4351338"/>
          </a:xfrm>
        </p:spPr>
        <p:txBody>
          <a:bodyPr>
            <a:normAutofit/>
          </a:bodyPr>
          <a:lstStyle/>
          <a:p>
            <a:endParaRPr lang="nb-NO" sz="2000" dirty="0"/>
          </a:p>
          <a:p>
            <a:r>
              <a:rPr lang="nb-NO" sz="2000" dirty="0"/>
              <a:t>Hvilken spiller gjør først mål, når treneren blåser i fløyta?</a:t>
            </a:r>
          </a:p>
          <a:p>
            <a:r>
              <a:rPr lang="nb-NO" sz="2000" dirty="0"/>
              <a:t>Hver sin definerte ball og retning.</a:t>
            </a:r>
          </a:p>
        </p:txBody>
      </p:sp>
      <p:pic>
        <p:nvPicPr>
          <p:cNvPr id="9" name="Plassholder for innhold 8">
            <a:extLst>
              <a:ext uri="{FF2B5EF4-FFF2-40B4-BE49-F238E27FC236}">
                <a16:creationId xmlns:a16="http://schemas.microsoft.com/office/drawing/2014/main" id="{DED11DBC-655F-4553-B477-55BDBA2CF62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386092" y="1100091"/>
            <a:ext cx="5757908" cy="5757908"/>
          </a:xfrm>
        </p:spPr>
      </p:pic>
      <p:sp>
        <p:nvSpPr>
          <p:cNvPr id="2" name="Plassholder for bunntekst 1">
            <a:extLst>
              <a:ext uri="{FF2B5EF4-FFF2-40B4-BE49-F238E27FC236}">
                <a16:creationId xmlns:a16="http://schemas.microsoft.com/office/drawing/2014/main" id="{30851A87-F63B-4BD3-B62E-97369E1160EE}"/>
              </a:ext>
            </a:extLst>
          </p:cNvPr>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
        <p:nvSpPr>
          <p:cNvPr id="5" name="Tittel 1">
            <a:extLst>
              <a:ext uri="{FF2B5EF4-FFF2-40B4-BE49-F238E27FC236}">
                <a16:creationId xmlns:a16="http://schemas.microsoft.com/office/drawing/2014/main" id="{BF07F8D2-2C8B-4D78-BA8F-B63B25F9E40E}"/>
              </a:ext>
            </a:extLst>
          </p:cNvPr>
          <p:cNvSpPr txBox="1">
            <a:spLocks/>
          </p:cNvSpPr>
          <p:nvPr/>
        </p:nvSpPr>
        <p:spPr>
          <a:xfrm>
            <a:off x="0" y="1"/>
            <a:ext cx="9144000" cy="1102658"/>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b="1" dirty="0">
              <a:solidFill>
                <a:prstClr val="white"/>
              </a:solidFill>
            </a:endParaRPr>
          </a:p>
          <a:p>
            <a:pPr algn="ctr">
              <a:defRPr/>
            </a:pPr>
            <a:r>
              <a:rPr lang="nb-NO" sz="2800" b="1" dirty="0">
                <a:solidFill>
                  <a:prstClr val="white"/>
                </a:solidFill>
              </a:rPr>
              <a:t>HURTIGHET</a:t>
            </a:r>
          </a:p>
        </p:txBody>
      </p:sp>
    </p:spTree>
    <p:extLst>
      <p:ext uri="{BB962C8B-B14F-4D97-AF65-F5344CB8AC3E}">
        <p14:creationId xmlns:p14="http://schemas.microsoft.com/office/powerpoint/2010/main" val="29002574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1A1694AB-787E-4FBD-B9F2-07A7BA2E77BE}"/>
              </a:ext>
            </a:extLst>
          </p:cNvPr>
          <p:cNvSpPr>
            <a:spLocks noGrp="1"/>
          </p:cNvSpPr>
          <p:nvPr>
            <p:ph sz="half" idx="1"/>
          </p:nvPr>
        </p:nvSpPr>
        <p:spPr>
          <a:xfrm>
            <a:off x="0" y="1102659"/>
            <a:ext cx="3379368" cy="4351338"/>
          </a:xfrm>
        </p:spPr>
        <p:txBody>
          <a:bodyPr/>
          <a:lstStyle/>
          <a:p>
            <a:endParaRPr lang="nb-NO" dirty="0"/>
          </a:p>
          <a:p>
            <a:r>
              <a:rPr lang="nb-NO" sz="2000" dirty="0"/>
              <a:t>Sprinte til kjegla og bremse. Deretter utføre en hel volley. </a:t>
            </a:r>
          </a:p>
          <a:p>
            <a:r>
              <a:rPr lang="nb-NO" sz="2000" dirty="0"/>
              <a:t>Så sprinte til siste kjegle.</a:t>
            </a:r>
          </a:p>
        </p:txBody>
      </p:sp>
      <p:pic>
        <p:nvPicPr>
          <p:cNvPr id="9" name="Plassholder for innhold 8">
            <a:extLst>
              <a:ext uri="{FF2B5EF4-FFF2-40B4-BE49-F238E27FC236}">
                <a16:creationId xmlns:a16="http://schemas.microsoft.com/office/drawing/2014/main" id="{222CEA78-CF8D-4B39-AD62-B7C216BA4EA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379368" y="1102659"/>
            <a:ext cx="5764632" cy="5764632"/>
          </a:xfrm>
        </p:spPr>
      </p:pic>
      <p:sp>
        <p:nvSpPr>
          <p:cNvPr id="2" name="Plassholder for bunntekst 1">
            <a:extLst>
              <a:ext uri="{FF2B5EF4-FFF2-40B4-BE49-F238E27FC236}">
                <a16:creationId xmlns:a16="http://schemas.microsoft.com/office/drawing/2014/main" id="{30851A87-F63B-4BD3-B62E-97369E1160EE}"/>
              </a:ext>
            </a:extLst>
          </p:cNvPr>
          <p:cNvSpPr>
            <a:spLocks noGrp="1"/>
          </p:cNvSpPr>
          <p:nvPr>
            <p:ph type="ftr" sz="quarter" idx="11"/>
          </p:nvPr>
        </p:nvSpPr>
        <p:spPr/>
        <p:txBody>
          <a:bodyPr/>
          <a:lstStyle/>
          <a:p>
            <a:pPr>
              <a:defRPr/>
            </a:pPr>
            <a:r>
              <a:rPr lang="nb-NO">
                <a:solidFill>
                  <a:prstClr val="black">
                    <a:tint val="75000"/>
                  </a:prstClr>
                </a:solidFill>
              </a:rPr>
              <a:t>Dette dokumentet eies av Elverum Fotball og skal ikke brukes eller kopieres uten tillatelse fra klubben</a:t>
            </a:r>
          </a:p>
        </p:txBody>
      </p:sp>
      <p:sp>
        <p:nvSpPr>
          <p:cNvPr id="5" name="Tittel 1">
            <a:extLst>
              <a:ext uri="{FF2B5EF4-FFF2-40B4-BE49-F238E27FC236}">
                <a16:creationId xmlns:a16="http://schemas.microsoft.com/office/drawing/2014/main" id="{BF07F8D2-2C8B-4D78-BA8F-B63B25F9E40E}"/>
              </a:ext>
            </a:extLst>
          </p:cNvPr>
          <p:cNvSpPr txBox="1">
            <a:spLocks/>
          </p:cNvSpPr>
          <p:nvPr/>
        </p:nvSpPr>
        <p:spPr>
          <a:xfrm>
            <a:off x="0" y="1"/>
            <a:ext cx="9144000" cy="1102658"/>
          </a:xfrm>
          <a:prstGeom prst="rect">
            <a:avLst/>
          </a:prstGeom>
          <a:solidFill>
            <a:schemeClr val="tx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nb-NO" sz="2800" b="1" dirty="0">
              <a:solidFill>
                <a:prstClr val="white"/>
              </a:solidFill>
            </a:endParaRPr>
          </a:p>
          <a:p>
            <a:pPr algn="ctr">
              <a:defRPr/>
            </a:pPr>
            <a:r>
              <a:rPr lang="nb-NO" sz="2800" b="1" dirty="0">
                <a:solidFill>
                  <a:prstClr val="white"/>
                </a:solidFill>
              </a:rPr>
              <a:t>HURTIGHET </a:t>
            </a:r>
          </a:p>
        </p:txBody>
      </p:sp>
    </p:spTree>
    <p:extLst>
      <p:ext uri="{BB962C8B-B14F-4D97-AF65-F5344CB8AC3E}">
        <p14:creationId xmlns:p14="http://schemas.microsoft.com/office/powerpoint/2010/main" val="1148023016"/>
      </p:ext>
    </p:extLst>
  </p:cSld>
  <p:clrMapOvr>
    <a:masterClrMapping/>
  </p:clrMapOvr>
</p:sld>
</file>

<file path=ppt/theme/theme1.xml><?xml version="1.0" encoding="utf-8"?>
<a:theme xmlns:a="http://schemas.openxmlformats.org/drawingml/2006/main" name="4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C97EDF5AA22E04494EDBD362789D0DC" ma:contentTypeVersion="17" ma:contentTypeDescription="Opprett et nytt dokument." ma:contentTypeScope="" ma:versionID="4933302b6af5a9259538499ac8e00369">
  <xsd:schema xmlns:xsd="http://www.w3.org/2001/XMLSchema" xmlns:xs="http://www.w3.org/2001/XMLSchema" xmlns:p="http://schemas.microsoft.com/office/2006/metadata/properties" xmlns:ns2="3bb424dc-b0a7-4f38-b8bc-94e8cd4654f4" xmlns:ns3="777a24ef-aff0-4d0c-bc80-f56fc8e8d3c5" targetNamespace="http://schemas.microsoft.com/office/2006/metadata/properties" ma:root="true" ma:fieldsID="a6ae01643d332ebf4d068e58e4ad9d08" ns2:_="" ns3:_="">
    <xsd:import namespace="3bb424dc-b0a7-4f38-b8bc-94e8cd4654f4"/>
    <xsd:import namespace="777a24ef-aff0-4d0c-bc80-f56fc8e8d3c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b424dc-b0a7-4f38-b8bc-94e8cd4654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7ab16b92-eb1e-4628-83db-d339a1722c6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7a24ef-aff0-4d0c-bc80-f56fc8e8d3c5"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c839385a-fb35-4933-94e9-67219f75302d}" ma:internalName="TaxCatchAll" ma:showField="CatchAllData" ma:web="777a24ef-aff0-4d0c-bc80-f56fc8e8d3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77a24ef-aff0-4d0c-bc80-f56fc8e8d3c5" xsi:nil="true"/>
    <lcf76f155ced4ddcb4097134ff3c332f xmlns="3bb424dc-b0a7-4f38-b8bc-94e8cd4654f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CDC77C-36A5-4EE6-9910-E141E31D6C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b424dc-b0a7-4f38-b8bc-94e8cd4654f4"/>
    <ds:schemaRef ds:uri="777a24ef-aff0-4d0c-bc80-f56fc8e8d3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C1F54B-C605-45A7-A7AB-93C4D9799A4E}">
  <ds:schemaRefs>
    <ds:schemaRef ds:uri="http://schemas.microsoft.com/office/2006/metadata/properties"/>
    <ds:schemaRef ds:uri="http://schemas.microsoft.com/office/infopath/2007/PartnerControls"/>
    <ds:schemaRef ds:uri="777a24ef-aff0-4d0c-bc80-f56fc8e8d3c5"/>
    <ds:schemaRef ds:uri="3bb424dc-b0a7-4f38-b8bc-94e8cd4654f4"/>
  </ds:schemaRefs>
</ds:datastoreItem>
</file>

<file path=customXml/itemProps3.xml><?xml version="1.0" encoding="utf-8"?>
<ds:datastoreItem xmlns:ds="http://schemas.openxmlformats.org/officeDocument/2006/customXml" ds:itemID="{9D2E611E-DC9F-455F-896B-6718D07265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TotalTime>
  <Words>18741</Words>
  <Application>Microsoft Office PowerPoint</Application>
  <PresentationFormat>Skjermfremvisning (4:3)</PresentationFormat>
  <Paragraphs>3619</Paragraphs>
  <Slides>91</Slides>
  <Notes>0</Notes>
  <HiddenSlides>0</HiddenSlides>
  <MMClips>0</MMClips>
  <ScaleCrop>false</ScaleCrop>
  <HeadingPairs>
    <vt:vector size="6" baseType="variant">
      <vt:variant>
        <vt:lpstr>Brukte skrifter</vt:lpstr>
      </vt:variant>
      <vt:variant>
        <vt:i4>6</vt:i4>
      </vt:variant>
      <vt:variant>
        <vt:lpstr>Tema</vt:lpstr>
      </vt:variant>
      <vt:variant>
        <vt:i4>2</vt:i4>
      </vt:variant>
      <vt:variant>
        <vt:lpstr>Lysbildetitler</vt:lpstr>
      </vt:variant>
      <vt:variant>
        <vt:i4>91</vt:i4>
      </vt:variant>
    </vt:vector>
  </HeadingPairs>
  <TitlesOfParts>
    <vt:vector size="99" baseType="lpstr">
      <vt:lpstr>Arial</vt:lpstr>
      <vt:lpstr>Calibri</vt:lpstr>
      <vt:lpstr>Calibri (Brødtekst)</vt:lpstr>
      <vt:lpstr>Calibri Light</vt:lpstr>
      <vt:lpstr>Times New Roman</vt:lpstr>
      <vt:lpstr>Wingdings</vt:lpstr>
      <vt:lpstr>4_Office-tema</vt:lpstr>
      <vt:lpstr>5_Office-tema</vt:lpstr>
      <vt:lpstr>PowerPoint-presentasjon</vt:lpstr>
      <vt:lpstr>PowerPoint-presentasjon</vt:lpstr>
      <vt:lpstr>GRUNNFILOSOFI</vt:lpstr>
      <vt:lpstr> IDENTITET  «I ALT VI GJØR»</vt:lpstr>
      <vt:lpstr> POSITIV KULTUR </vt:lpstr>
      <vt:lpstr>HOLDNINGER-VI FREMHEVER DET POSITIVE </vt:lpstr>
      <vt:lpstr>TRENING </vt:lpstr>
      <vt:lpstr>KAMPER</vt:lpstr>
      <vt:lpstr>PowerPoint-presentasjon</vt:lpstr>
      <vt:lpstr>spillemøte FØR KAMP-TRENERS JOBB ER HJELPE SPILLERNE</vt:lpstr>
      <vt:lpstr>KAMPLEDELSE-TRENERS JOBB ER Å HJELPE SPILLERNE</vt:lpstr>
      <vt:lpstr>PAUSE-TRENERS JOBB ER Å HJELPE SPILLERNE</vt:lpstr>
      <vt:lpstr>EVALUERING AV KAMP-TRENERS JOBB ER Å HJELPE SPILLERNE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KJENNETEGN TOPPSPILLERE</vt:lpstr>
      <vt:lpstr>PowerPoint-presentasjon</vt:lpstr>
      <vt:lpstr>PowerPoint-presentasjon</vt:lpstr>
      <vt:lpstr>PowerPoint-presentasjon</vt:lpstr>
      <vt:lpstr>PowerPoint-presentasjon</vt:lpstr>
      <vt:lpstr>         UTVIKLINGSMÅL   Navn: Posisjon:’ Alder:   </vt:lpstr>
      <vt:lpstr>PowerPoint-presentasjon</vt:lpstr>
      <vt:lpstr>PowerPoint-presentasjon</vt:lpstr>
      <vt:lpstr>PowerPoint-presentasjon</vt:lpstr>
      <vt:lpstr>PowerPoint-presentasjon</vt:lpstr>
      <vt:lpstr>PowerPoint-presentasjon</vt:lpstr>
      <vt:lpstr>PowerPoint-presentasjon</vt:lpstr>
      <vt:lpstr>ROLLEKRAV-Keeper</vt:lpstr>
      <vt:lpstr>ROLLEKRAV Keeper </vt:lpstr>
      <vt:lpstr>ROLLEKRAV-Back</vt:lpstr>
      <vt:lpstr>PowerPoint-presentasjon</vt:lpstr>
      <vt:lpstr>PowerPoint-presentasjon</vt:lpstr>
      <vt:lpstr>PowerPoint-presentasjon</vt:lpstr>
      <vt:lpstr>ROLLEKRAV-MIDTSTOPPER</vt:lpstr>
      <vt:lpstr>PowerPoint-presentasjon</vt:lpstr>
      <vt:lpstr>PowerPoint-presentasjon</vt:lpstr>
      <vt:lpstr>PowerPoint-presentasjon</vt:lpstr>
      <vt:lpstr>ROLLEKRAV-Midtbaneanker</vt:lpstr>
      <vt:lpstr>PowerPoint-presentasjon</vt:lpstr>
      <vt:lpstr>PowerPoint-presentasjon</vt:lpstr>
      <vt:lpstr>PowerPoint-presentasjon</vt:lpstr>
      <vt:lpstr>ROLLEKRAV-INDRELØPER</vt:lpstr>
      <vt:lpstr>PowerPoint-presentasjon</vt:lpstr>
      <vt:lpstr>PowerPoint-presentasjon</vt:lpstr>
      <vt:lpstr>ROLLEKRAV-Kantspiller</vt:lpstr>
      <vt:lpstr>PowerPoint-presentasjon</vt:lpstr>
      <vt:lpstr>PowerPoint-presentasjon</vt:lpstr>
      <vt:lpstr>PowerPoint-presentasjon</vt:lpstr>
      <vt:lpstr>ROLLEKRAV-SPISS</vt:lpstr>
      <vt:lpstr>PowerPoint-presentasjon</vt:lpstr>
      <vt:lpstr>PowerPoint-presentasjon</vt:lpstr>
      <vt:lpstr>PowerPoint-presentasjon</vt:lpstr>
      <vt:lpstr>PowerPoint-presentasjon</vt:lpstr>
      <vt:lpstr>PowerPoint-presentasjon</vt:lpstr>
      <vt:lpstr>PowerPoint-presentasjon</vt:lpstr>
      <vt:lpstr>UTHOLDENHETSTRENING </vt:lpstr>
      <vt:lpstr>UTHOLDENHETSTRENING </vt:lpstr>
      <vt:lpstr>UTHOLDENHETSTRENING </vt:lpstr>
      <vt:lpstr>UTHOLDENHETSTRENING I ROLLE </vt:lpstr>
      <vt:lpstr>PowerPoint-presentasjon</vt:lpstr>
      <vt:lpstr>PowerPoint-presentasjon</vt:lpstr>
      <vt:lpstr>KORDINASJON MED BALL </vt:lpstr>
      <vt:lpstr>KORDINASJON MED BALL </vt:lpstr>
      <vt:lpstr>KORDINASJON MED BALL</vt:lpstr>
      <vt:lpstr>KORDINASJON MED BALL </vt:lpstr>
      <vt:lpstr>KORDINASJON MED BALL </vt:lpstr>
      <vt:lpstr>KORDINASJON MED BALL </vt:lpstr>
      <vt:lpstr>KORDINASJON  MED BALL </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mona</dc:creator>
  <cp:lastModifiedBy>Stian</cp:lastModifiedBy>
  <cp:revision>6</cp:revision>
  <dcterms:created xsi:type="dcterms:W3CDTF">2020-08-12T18:40:34Z</dcterms:created>
  <dcterms:modified xsi:type="dcterms:W3CDTF">2023-09-28T14:21:49Z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0x010100EC97EDF5AA22E04494EDBD362789D0DC</vt:lpwstr>
  </property>
  <property fmtid="{D5CDD505-2E9C-101B-9397-08002B2CF9AE}" pid="3" name="MediaServiceImageTags">
    <vt:lpwstr/>
  </property>
</Properties>
</file>