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302" r:id="rId4"/>
  </p:sldIdLst>
  <p:sldSz cx="12192000" cy="6858000"/>
  <p:notesSz cx="6797675" cy="98726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0FE0-1254-494B-83B5-DD16106E537F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40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E127-C493-40DD-9148-E9D104937107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46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8B69-ABBA-4BF6-A75B-BBFA713FDC9E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6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0F65-84CF-4CB8-8BE5-268CABB623F0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14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ACE0-99CB-4882-BD59-3E16155EAF9F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3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9E33-DBA0-4551-9FBE-974A7C0654ED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3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9B5A0-0AC1-4884-8A1B-57CCB9585F59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1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EF89-8649-42E6-8534-B16CB35209AE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14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0E0A-F03B-498B-8DBA-329951216C03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6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F3E8-6A16-4321-BFA0-35C5EAF75A0C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75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E93F-1DBF-41C4-BFCB-D3BF3ECD4642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70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74000">
              <a:schemeClr val="bg1">
                <a:alpha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6282E-899B-4798-AFEA-48414FEDE239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22.08.2023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Dette dokumentet eies av Elverum Fotball og skal ikke brukes eller kopieres uten tillatelse fra klubben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4ABDE-DB9B-4082-9F5D-B9FA36C2C8A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30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ssholder for innhold 6">
            <a:extLst>
              <a:ext uri="{FF2B5EF4-FFF2-40B4-BE49-F238E27FC236}">
                <a16:creationId xmlns:a16="http://schemas.microsoft.com/office/drawing/2014/main" id="{4FBFE920-103C-1980-C6FA-3906D413EE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305104"/>
              </p:ext>
            </p:extLst>
          </p:nvPr>
        </p:nvGraphicFramePr>
        <p:xfrm>
          <a:off x="0" y="22310"/>
          <a:ext cx="12192003" cy="6813380"/>
        </p:xfrm>
        <a:graphic>
          <a:graphicData uri="http://schemas.openxmlformats.org/drawingml/2006/table">
            <a:tbl>
              <a:tblPr/>
              <a:tblGrid>
                <a:gridCol w="36470">
                  <a:extLst>
                    <a:ext uri="{9D8B030D-6E8A-4147-A177-3AD203B41FA5}">
                      <a16:colId xmlns:a16="http://schemas.microsoft.com/office/drawing/2014/main" val="881536452"/>
                    </a:ext>
                  </a:extLst>
                </a:gridCol>
                <a:gridCol w="814515">
                  <a:extLst>
                    <a:ext uri="{9D8B030D-6E8A-4147-A177-3AD203B41FA5}">
                      <a16:colId xmlns:a16="http://schemas.microsoft.com/office/drawing/2014/main" val="1676031078"/>
                    </a:ext>
                  </a:extLst>
                </a:gridCol>
                <a:gridCol w="716790">
                  <a:extLst>
                    <a:ext uri="{9D8B030D-6E8A-4147-A177-3AD203B41FA5}">
                      <a16:colId xmlns:a16="http://schemas.microsoft.com/office/drawing/2014/main" val="547048529"/>
                    </a:ext>
                  </a:extLst>
                </a:gridCol>
                <a:gridCol w="628421">
                  <a:extLst>
                    <a:ext uri="{9D8B030D-6E8A-4147-A177-3AD203B41FA5}">
                      <a16:colId xmlns:a16="http://schemas.microsoft.com/office/drawing/2014/main" val="2935149011"/>
                    </a:ext>
                  </a:extLst>
                </a:gridCol>
                <a:gridCol w="697153">
                  <a:extLst>
                    <a:ext uri="{9D8B030D-6E8A-4147-A177-3AD203B41FA5}">
                      <a16:colId xmlns:a16="http://schemas.microsoft.com/office/drawing/2014/main" val="1655009026"/>
                    </a:ext>
                  </a:extLst>
                </a:gridCol>
                <a:gridCol w="706973">
                  <a:extLst>
                    <a:ext uri="{9D8B030D-6E8A-4147-A177-3AD203B41FA5}">
                      <a16:colId xmlns:a16="http://schemas.microsoft.com/office/drawing/2014/main" val="963182703"/>
                    </a:ext>
                  </a:extLst>
                </a:gridCol>
                <a:gridCol w="687335">
                  <a:extLst>
                    <a:ext uri="{9D8B030D-6E8A-4147-A177-3AD203B41FA5}">
                      <a16:colId xmlns:a16="http://schemas.microsoft.com/office/drawing/2014/main" val="3978872602"/>
                    </a:ext>
                  </a:extLst>
                </a:gridCol>
                <a:gridCol w="608782">
                  <a:extLst>
                    <a:ext uri="{9D8B030D-6E8A-4147-A177-3AD203B41FA5}">
                      <a16:colId xmlns:a16="http://schemas.microsoft.com/office/drawing/2014/main" val="141729914"/>
                    </a:ext>
                  </a:extLst>
                </a:gridCol>
                <a:gridCol w="1096462">
                  <a:extLst>
                    <a:ext uri="{9D8B030D-6E8A-4147-A177-3AD203B41FA5}">
                      <a16:colId xmlns:a16="http://schemas.microsoft.com/office/drawing/2014/main" val="2824355327"/>
                    </a:ext>
                  </a:extLst>
                </a:gridCol>
                <a:gridCol w="932811">
                  <a:extLst>
                    <a:ext uri="{9D8B030D-6E8A-4147-A177-3AD203B41FA5}">
                      <a16:colId xmlns:a16="http://schemas.microsoft.com/office/drawing/2014/main" val="989881542"/>
                    </a:ext>
                  </a:extLst>
                </a:gridCol>
                <a:gridCol w="1001544">
                  <a:extLst>
                    <a:ext uri="{9D8B030D-6E8A-4147-A177-3AD203B41FA5}">
                      <a16:colId xmlns:a16="http://schemas.microsoft.com/office/drawing/2014/main" val="1587824601"/>
                    </a:ext>
                  </a:extLst>
                </a:gridCol>
                <a:gridCol w="765887">
                  <a:extLst>
                    <a:ext uri="{9D8B030D-6E8A-4147-A177-3AD203B41FA5}">
                      <a16:colId xmlns:a16="http://schemas.microsoft.com/office/drawing/2014/main" val="3260249939"/>
                    </a:ext>
                  </a:extLst>
                </a:gridCol>
                <a:gridCol w="844439">
                  <a:extLst>
                    <a:ext uri="{9D8B030D-6E8A-4147-A177-3AD203B41FA5}">
                      <a16:colId xmlns:a16="http://schemas.microsoft.com/office/drawing/2014/main" val="294990453"/>
                    </a:ext>
                  </a:extLst>
                </a:gridCol>
                <a:gridCol w="706973">
                  <a:extLst>
                    <a:ext uri="{9D8B030D-6E8A-4147-A177-3AD203B41FA5}">
                      <a16:colId xmlns:a16="http://schemas.microsoft.com/office/drawing/2014/main" val="1596807285"/>
                    </a:ext>
                  </a:extLst>
                </a:gridCol>
                <a:gridCol w="1947448">
                  <a:extLst>
                    <a:ext uri="{9D8B030D-6E8A-4147-A177-3AD203B41FA5}">
                      <a16:colId xmlns:a16="http://schemas.microsoft.com/office/drawing/2014/main" val="1948853844"/>
                    </a:ext>
                  </a:extLst>
                </a:gridCol>
              </a:tblGrid>
              <a:tr h="464771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nb-NO" sz="1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ONEPAGER. VERDIER: GLEDER-RESPEKT-ENGASJEMENT-STOLTHET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035699"/>
                  </a:ext>
                </a:extLst>
              </a:tr>
              <a:tr h="22663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ÅR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nb-NO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17-19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B-LAG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A-LAG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650821"/>
                  </a:ext>
                </a:extLst>
              </a:tr>
              <a:tr h="23535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Formingsfase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Kritisk utviklingsfase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Profesjonaliseringsfase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877995"/>
                  </a:ext>
                </a:extLst>
              </a:tr>
              <a:tr h="23535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3v3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5v5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7v7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9v9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11v11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38044"/>
                  </a:ext>
                </a:extLst>
              </a:tr>
              <a:tr h="39276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Anbefalt: 4-5 spillere på kamp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Anbefalt: 7-8 spillere på kamp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Anbefalt: 9-11 spillere på kamp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Anbefalt: 11-14 spillere på kamp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Anbefalt: 13-15 spillere på kamp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Anbefalt: 18 spillere i kamptropp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213811"/>
                  </a:ext>
                </a:extLst>
              </a:tr>
              <a:tr h="39276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Tilnærmet lik spilletid gjennom sesongen. Alle på kamp spiller minst en omgang. Bytter på å starte kamper</a:t>
                      </a:r>
                    </a:p>
                    <a:p>
                      <a:pPr algn="ctr" fontAlgn="b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 spiller minst en omgang og bytter på å starte kamper/differensiert på G16E og regional J 16/17</a:t>
                      </a:r>
                    </a:p>
                    <a:p>
                      <a:pPr algn="ctr" fontAlgn="b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Differensiert spilletid</a:t>
                      </a:r>
                    </a:p>
                    <a:p>
                      <a:pPr algn="ctr" fontAlgn="b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Spilletid etter behov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97009"/>
                  </a:ext>
                </a:extLst>
              </a:tr>
              <a:tr h="235353"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14">
                  <a:txBody>
                    <a:bodyPr/>
                    <a:lstStyle/>
                    <a:p>
                      <a:pPr algn="l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Ikke  </a:t>
                      </a:r>
                      <a:r>
                        <a:rPr lang="nb-NO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nivådifferensiere</a:t>
                      </a:r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på turneringer                                                                                                                                                               Kan </a:t>
                      </a:r>
                      <a:r>
                        <a:rPr lang="nb-NO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nivådifferensiere</a:t>
                      </a:r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på elite/talentcup                                                                                               kan </a:t>
                      </a:r>
                      <a:r>
                        <a:rPr lang="nb-NO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nivåfferensierere</a:t>
                      </a:r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på alle turneringer</a:t>
                      </a:r>
                    </a:p>
                  </a:txBody>
                  <a:tcPr marL="5535" marR="5535" marT="553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nb-NO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816927"/>
                  </a:ext>
                </a:extLst>
              </a:tr>
              <a:tr h="23535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Trenere Grasrottrener del 1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Grasrottrenerkurs del 2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sv-S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Grarottrener 1-4 - helst UEFA-B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Hovedtrenere med UEFA B       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Hovedtrener UEFA A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87718"/>
                  </a:ext>
                </a:extLst>
              </a:tr>
              <a:tr h="23535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Foreldretrenere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Eksterne/høgskole-trenere i samarbeid med foreldretrenere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Ansatte trenere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292887"/>
                  </a:ext>
                </a:extLst>
              </a:tr>
              <a:tr h="23535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Lære å like spillet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Lære å mestre spillet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Lære å trene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Lære å konkurre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Lære å vinne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 for å vinne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439407"/>
                  </a:ext>
                </a:extLst>
              </a:tr>
              <a:tr h="226638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Ikke-konkurranse-tilnærming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Konkurranse-tilpassing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Konkurranse-tilnærming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397555"/>
                  </a:ext>
                </a:extLst>
              </a:tr>
              <a:tr h="23535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Skolekretsmodell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Nivådelte lag på to nivå                                                                                                                 Nivådelt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Ett lag - utlån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811950"/>
                  </a:ext>
                </a:extLst>
              </a:tr>
              <a:tr h="23535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Trening i nærmiljø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Trening på samme sted til samme tid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Adskilte lag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181874"/>
                  </a:ext>
                </a:extLst>
              </a:tr>
              <a:tr h="22663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trening i uka + kamp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2-3 treninger + kamp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treninger i uka + kamp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3-4 treninger i uka + kamp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3-5 treninger i uka + kamp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596068"/>
                  </a:ext>
                </a:extLst>
              </a:tr>
              <a:tr h="22663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FFO + Fotballskole Akademitrening 12-14 år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Akademitrening 12-14 år + Proffskole 12-16 år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Fotballinja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Morgentrening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879711"/>
                  </a:ext>
                </a:extLst>
              </a:tr>
              <a:tr h="23535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Ingen hospitering 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helst ikke </a:t>
                      </a:r>
                      <a:r>
                        <a:rPr lang="nb-NO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</a:t>
                      </a:r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  Hospitering etter avtale med utviklingssjef – skal trene med eget kull. Unntak etter avtale med </a:t>
                      </a:r>
                      <a:r>
                        <a:rPr lang="nb-NO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utviklingsjef</a:t>
                      </a:r>
                      <a:endParaRPr lang="nb-NO" dirty="0"/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Hospitering etter avtale - tilhold i eget kull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817141"/>
                  </a:ext>
                </a:extLst>
              </a:tr>
              <a:tr h="23535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Temabasert trening på basisferdigheter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Temabasert trening med </a:t>
                      </a:r>
                      <a:r>
                        <a:rPr lang="nb-NO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spillfaser</a:t>
                      </a:r>
                      <a:endParaRPr lang="nb-NO" dirty="0"/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Temabasert trening med spillfaser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Tema utfra kampen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40930"/>
                  </a:ext>
                </a:extLst>
              </a:tr>
              <a:tr h="235353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Samling før og etter økta - mest implisitt læring - konkurranse – 95%med ball - alle øvelser til tema - kvikke bein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620910"/>
                  </a:ext>
                </a:extLst>
              </a:tr>
              <a:tr h="39276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Individuelle ferdigheter                             Meg + ballen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Individuelle + relasjonelle ferdigheter                            </a:t>
                      </a:r>
                    </a:p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Meg + ballen + med/motspillere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Indiduduelt + relasjonelt + strukturelt                          Meg + ballen + med/motspillere + formasjoner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Individuelt + relasjonelt + strukturelt + konkurranse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362852"/>
                  </a:ext>
                </a:extLst>
              </a:tr>
              <a:tr h="96882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Utforske forsvar og angrep</a:t>
                      </a:r>
                    </a:p>
                    <a:p>
                      <a:pPr algn="ctr" fontAlgn="b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Få et forhold til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forsvar – angrep</a:t>
                      </a: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Få et forhold til posisjoner/roller</a:t>
                      </a: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Begynne med ledd og roller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Spillfaser</a:t>
                      </a:r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Lære ledd og roller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Spillfaser</a:t>
                      </a:r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Lære og kunne roller 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Spillfaser</a:t>
                      </a:r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Spesialisering rolle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Spillfaser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Kampfaser</a:t>
                      </a: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Spisskompetanse rolle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Spillfaser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Kampfaser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Sluttprodukt</a:t>
                      </a:r>
                      <a:b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nb-N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5" marR="5535" marT="55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9649"/>
                  </a:ext>
                </a:extLst>
              </a:tr>
              <a:tr h="23535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 den enkelte-skjema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Minst to utviklingssamtaler med fokus på ind.utviklingsmål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Kontinuelig oppfølging</a:t>
                      </a:r>
                    </a:p>
                  </a:txBody>
                  <a:tcPr marL="5535" marR="5535" marT="553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646742"/>
                  </a:ext>
                </a:extLst>
              </a:tr>
              <a:tr h="235353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Identitet Elverum-spilleren = uredd, nyskapende og kreativ, trygg og </a:t>
                      </a:r>
                      <a:r>
                        <a:rPr lang="nb-NO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roilg</a:t>
                      </a:r>
                      <a:r>
                        <a:rPr lang="nb-N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 ball, frekvens i beina, sterk kjernemuskulatur, høflig og hilser, ryddig, smilende og positiv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457723"/>
                  </a:ext>
                </a:extLst>
              </a:tr>
              <a:tr h="235353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nb-NO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Identitet Elverum-treneren = elsker spill og korte pauser, fokus på hver enkelt, fremhever det positive, gjør alt med ball, høflig, smilende og ryddig, skaper trygghet og glede</a:t>
                      </a:r>
                    </a:p>
                  </a:txBody>
                  <a:tcPr marL="5535" marR="5535" marT="55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815767"/>
                  </a:ext>
                </a:extLst>
              </a:tr>
            </a:tbl>
          </a:graphicData>
        </a:graphic>
      </p:graphicFrame>
      <p:cxnSp>
        <p:nvCxnSpPr>
          <p:cNvPr id="3" name="Rett linje 2">
            <a:extLst>
              <a:ext uri="{FF2B5EF4-FFF2-40B4-BE49-F238E27FC236}">
                <a16:creationId xmlns:a16="http://schemas.microsoft.com/office/drawing/2014/main" id="{F6046E4B-3EE0-8CCC-7D9F-CCA1E8439056}"/>
              </a:ext>
            </a:extLst>
          </p:cNvPr>
          <p:cNvCxnSpPr/>
          <p:nvPr/>
        </p:nvCxnSpPr>
        <p:spPr>
          <a:xfrm>
            <a:off x="4998128" y="4057095"/>
            <a:ext cx="0" cy="310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E23834B2-738D-1C1F-018C-2238D892DB57}"/>
              </a:ext>
            </a:extLst>
          </p:cNvPr>
          <p:cNvCxnSpPr/>
          <p:nvPr/>
        </p:nvCxnSpPr>
        <p:spPr>
          <a:xfrm>
            <a:off x="9507984" y="3142695"/>
            <a:ext cx="0" cy="286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C184030B-4287-E449-970A-50E2C5ADA5E7}"/>
              </a:ext>
            </a:extLst>
          </p:cNvPr>
          <p:cNvCxnSpPr/>
          <p:nvPr/>
        </p:nvCxnSpPr>
        <p:spPr>
          <a:xfrm>
            <a:off x="4900474" y="1997476"/>
            <a:ext cx="0" cy="2396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17372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97EDF5AA22E04494EDBD362789D0DC" ma:contentTypeVersion="17" ma:contentTypeDescription="Opprett et nytt dokument." ma:contentTypeScope="" ma:versionID="4933302b6af5a9259538499ac8e00369">
  <xsd:schema xmlns:xsd="http://www.w3.org/2001/XMLSchema" xmlns:xs="http://www.w3.org/2001/XMLSchema" xmlns:p="http://schemas.microsoft.com/office/2006/metadata/properties" xmlns:ns2="3bb424dc-b0a7-4f38-b8bc-94e8cd4654f4" xmlns:ns3="777a24ef-aff0-4d0c-bc80-f56fc8e8d3c5" targetNamespace="http://schemas.microsoft.com/office/2006/metadata/properties" ma:root="true" ma:fieldsID="a6ae01643d332ebf4d068e58e4ad9d08" ns2:_="" ns3:_="">
    <xsd:import namespace="3bb424dc-b0a7-4f38-b8bc-94e8cd4654f4"/>
    <xsd:import namespace="777a24ef-aff0-4d0c-bc80-f56fc8e8d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424dc-b0a7-4f38-b8bc-94e8cd465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ab16b92-eb1e-4628-83db-d339a1722c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a24ef-aff0-4d0c-bc80-f56fc8e8d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39385a-fb35-4933-94e9-67219f75302d}" ma:internalName="TaxCatchAll" ma:showField="CatchAllData" ma:web="777a24ef-aff0-4d0c-bc80-f56fc8e8d3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60854E-497A-4E5A-9EE2-D49D189BEA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1A001D-D78C-4FB2-A19B-49C348293EC0}"/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495</Words>
  <Application>Microsoft Office PowerPoint</Application>
  <PresentationFormat>Widescreen</PresentationFormat>
  <Paragraphs>107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4_Office-tema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Stian</dc:creator>
  <cp:lastModifiedBy>Stian</cp:lastModifiedBy>
  <cp:revision>12</cp:revision>
  <cp:lastPrinted>2023-01-23T13:13:08Z</cp:lastPrinted>
  <dcterms:created xsi:type="dcterms:W3CDTF">2022-10-16T10:17:36Z</dcterms:created>
  <dcterms:modified xsi:type="dcterms:W3CDTF">2023-08-22T11:55:36Z</dcterms:modified>
</cp:coreProperties>
</file>