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72" r:id="rId5"/>
    <p:sldMasterId id="2147483684" r:id="rId6"/>
  </p:sldMasterIdLst>
  <p:notesMasterIdLst>
    <p:notesMasterId r:id="rId622"/>
  </p:notesMasterIdLst>
  <p:sldIdLst>
    <p:sldId id="257" r:id="rId7"/>
    <p:sldId id="1828" r:id="rId8"/>
    <p:sldId id="1824" r:id="rId9"/>
    <p:sldId id="1825" r:id="rId10"/>
    <p:sldId id="1826" r:id="rId11"/>
    <p:sldId id="1827" r:id="rId12"/>
    <p:sldId id="837" r:id="rId13"/>
    <p:sldId id="1829" r:id="rId14"/>
    <p:sldId id="318" r:id="rId15"/>
    <p:sldId id="835" r:id="rId16"/>
    <p:sldId id="258" r:id="rId17"/>
    <p:sldId id="259" r:id="rId18"/>
    <p:sldId id="260" r:id="rId19"/>
    <p:sldId id="262" r:id="rId20"/>
    <p:sldId id="263" r:id="rId21"/>
    <p:sldId id="264" r:id="rId22"/>
    <p:sldId id="265" r:id="rId23"/>
    <p:sldId id="266" r:id="rId24"/>
    <p:sldId id="267" r:id="rId25"/>
    <p:sldId id="268" r:id="rId26"/>
    <p:sldId id="269" r:id="rId27"/>
    <p:sldId id="317" r:id="rId28"/>
    <p:sldId id="272" r:id="rId29"/>
    <p:sldId id="273" r:id="rId30"/>
    <p:sldId id="274" r:id="rId31"/>
    <p:sldId id="275" r:id="rId32"/>
    <p:sldId id="276" r:id="rId33"/>
    <p:sldId id="278" r:id="rId34"/>
    <p:sldId id="279" r:id="rId35"/>
    <p:sldId id="281" r:id="rId36"/>
    <p:sldId id="282" r:id="rId37"/>
    <p:sldId id="283" r:id="rId38"/>
    <p:sldId id="284" r:id="rId39"/>
    <p:sldId id="285" r:id="rId40"/>
    <p:sldId id="288" r:id="rId41"/>
    <p:sldId id="289" r:id="rId42"/>
    <p:sldId id="293" r:id="rId43"/>
    <p:sldId id="294" r:id="rId44"/>
    <p:sldId id="295" r:id="rId45"/>
    <p:sldId id="296" r:id="rId46"/>
    <p:sldId id="297" r:id="rId47"/>
    <p:sldId id="298" r:id="rId48"/>
    <p:sldId id="299" r:id="rId49"/>
    <p:sldId id="300"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9" r:id="rId64"/>
    <p:sldId id="320" r:id="rId65"/>
    <p:sldId id="321" r:id="rId66"/>
    <p:sldId id="322" r:id="rId67"/>
    <p:sldId id="261" r:id="rId68"/>
    <p:sldId id="323" r:id="rId69"/>
    <p:sldId id="324" r:id="rId70"/>
    <p:sldId id="325" r:id="rId71"/>
    <p:sldId id="326" r:id="rId72"/>
    <p:sldId id="327" r:id="rId73"/>
    <p:sldId id="328" r:id="rId74"/>
    <p:sldId id="329" r:id="rId75"/>
    <p:sldId id="330" r:id="rId76"/>
    <p:sldId id="345" r:id="rId77"/>
    <p:sldId id="346" r:id="rId78"/>
    <p:sldId id="347" r:id="rId79"/>
    <p:sldId id="348" r:id="rId80"/>
    <p:sldId id="349" r:id="rId81"/>
    <p:sldId id="350" r:id="rId82"/>
    <p:sldId id="277" r:id="rId83"/>
    <p:sldId id="351" r:id="rId84"/>
    <p:sldId id="280" r:id="rId85"/>
    <p:sldId id="352" r:id="rId86"/>
    <p:sldId id="353" r:id="rId87"/>
    <p:sldId id="354" r:id="rId88"/>
    <p:sldId id="355" r:id="rId89"/>
    <p:sldId id="287" r:id="rId90"/>
    <p:sldId id="356" r:id="rId91"/>
    <p:sldId id="357" r:id="rId92"/>
    <p:sldId id="290" r:id="rId93"/>
    <p:sldId id="292" r:id="rId94"/>
    <p:sldId id="358" r:id="rId95"/>
    <p:sldId id="359" r:id="rId96"/>
    <p:sldId id="360" r:id="rId97"/>
    <p:sldId id="361" r:id="rId98"/>
    <p:sldId id="362" r:id="rId99"/>
    <p:sldId id="301" r:id="rId100"/>
    <p:sldId id="302" r:id="rId101"/>
    <p:sldId id="363" r:id="rId102"/>
    <p:sldId id="364" r:id="rId103"/>
    <p:sldId id="365" r:id="rId104"/>
    <p:sldId id="366" r:id="rId105"/>
    <p:sldId id="367" r:id="rId106"/>
    <p:sldId id="368" r:id="rId107"/>
    <p:sldId id="369" r:id="rId108"/>
    <p:sldId id="370" r:id="rId109"/>
    <p:sldId id="371" r:id="rId110"/>
    <p:sldId id="372" r:id="rId111"/>
    <p:sldId id="373" r:id="rId112"/>
    <p:sldId id="374" r:id="rId113"/>
    <p:sldId id="316" r:id="rId114"/>
    <p:sldId id="375" r:id="rId115"/>
    <p:sldId id="376" r:id="rId116"/>
    <p:sldId id="377" r:id="rId117"/>
    <p:sldId id="378" r:id="rId118"/>
    <p:sldId id="379" r:id="rId119"/>
    <p:sldId id="380" r:id="rId120"/>
    <p:sldId id="381" r:id="rId121"/>
    <p:sldId id="382" r:id="rId122"/>
    <p:sldId id="383" r:id="rId123"/>
    <p:sldId id="384" r:id="rId124"/>
    <p:sldId id="385" r:id="rId125"/>
    <p:sldId id="386" r:id="rId126"/>
    <p:sldId id="387" r:id="rId127"/>
    <p:sldId id="388" r:id="rId128"/>
    <p:sldId id="331" r:id="rId129"/>
    <p:sldId id="332" r:id="rId130"/>
    <p:sldId id="333" r:id="rId131"/>
    <p:sldId id="334" r:id="rId132"/>
    <p:sldId id="335" r:id="rId133"/>
    <p:sldId id="336" r:id="rId134"/>
    <p:sldId id="337" r:id="rId135"/>
    <p:sldId id="338" r:id="rId136"/>
    <p:sldId id="339" r:id="rId137"/>
    <p:sldId id="340" r:id="rId138"/>
    <p:sldId id="341" r:id="rId139"/>
    <p:sldId id="342" r:id="rId140"/>
    <p:sldId id="343" r:id="rId141"/>
    <p:sldId id="344" r:id="rId142"/>
    <p:sldId id="389" r:id="rId143"/>
    <p:sldId id="390" r:id="rId144"/>
    <p:sldId id="391" r:id="rId145"/>
    <p:sldId id="392" r:id="rId146"/>
    <p:sldId id="393" r:id="rId147"/>
    <p:sldId id="394" r:id="rId148"/>
    <p:sldId id="395" r:id="rId149"/>
    <p:sldId id="396" r:id="rId150"/>
    <p:sldId id="397" r:id="rId151"/>
    <p:sldId id="398" r:id="rId152"/>
    <p:sldId id="399" r:id="rId153"/>
    <p:sldId id="400" r:id="rId154"/>
    <p:sldId id="401" r:id="rId155"/>
    <p:sldId id="270" r:id="rId156"/>
    <p:sldId id="271" r:id="rId157"/>
    <p:sldId id="402" r:id="rId158"/>
    <p:sldId id="403" r:id="rId159"/>
    <p:sldId id="404" r:id="rId160"/>
    <p:sldId id="405" r:id="rId161"/>
    <p:sldId id="406" r:id="rId162"/>
    <p:sldId id="407" r:id="rId163"/>
    <p:sldId id="408" r:id="rId164"/>
    <p:sldId id="409" r:id="rId165"/>
    <p:sldId id="410" r:id="rId166"/>
    <p:sldId id="411" r:id="rId167"/>
    <p:sldId id="286" r:id="rId168"/>
    <p:sldId id="412" r:id="rId169"/>
    <p:sldId id="413" r:id="rId170"/>
    <p:sldId id="414" r:id="rId171"/>
    <p:sldId id="291" r:id="rId172"/>
    <p:sldId id="415" r:id="rId173"/>
    <p:sldId id="416" r:id="rId174"/>
    <p:sldId id="417" r:id="rId175"/>
    <p:sldId id="418" r:id="rId176"/>
    <p:sldId id="419" r:id="rId177"/>
    <p:sldId id="420" r:id="rId178"/>
    <p:sldId id="421" r:id="rId179"/>
    <p:sldId id="422" r:id="rId180"/>
    <p:sldId id="423" r:id="rId181"/>
    <p:sldId id="424" r:id="rId182"/>
    <p:sldId id="425" r:id="rId183"/>
    <p:sldId id="426" r:id="rId184"/>
    <p:sldId id="427" r:id="rId185"/>
    <p:sldId id="428" r:id="rId186"/>
    <p:sldId id="429" r:id="rId187"/>
    <p:sldId id="430" r:id="rId188"/>
    <p:sldId id="431" r:id="rId189"/>
    <p:sldId id="432" r:id="rId190"/>
    <p:sldId id="433" r:id="rId191"/>
    <p:sldId id="434" r:id="rId192"/>
    <p:sldId id="435" r:id="rId193"/>
    <p:sldId id="436" r:id="rId194"/>
    <p:sldId id="437" r:id="rId195"/>
    <p:sldId id="438" r:id="rId196"/>
    <p:sldId id="439" r:id="rId197"/>
    <p:sldId id="440" r:id="rId198"/>
    <p:sldId id="441" r:id="rId199"/>
    <p:sldId id="442" r:id="rId200"/>
    <p:sldId id="443" r:id="rId201"/>
    <p:sldId id="444" r:id="rId202"/>
    <p:sldId id="445" r:id="rId203"/>
    <p:sldId id="446" r:id="rId204"/>
    <p:sldId id="447" r:id="rId205"/>
    <p:sldId id="448" r:id="rId206"/>
    <p:sldId id="449" r:id="rId207"/>
    <p:sldId id="450" r:id="rId208"/>
    <p:sldId id="451" r:id="rId209"/>
    <p:sldId id="452" r:id="rId210"/>
    <p:sldId id="453" r:id="rId211"/>
    <p:sldId id="454" r:id="rId212"/>
    <p:sldId id="455" r:id="rId213"/>
    <p:sldId id="456" r:id="rId214"/>
    <p:sldId id="457" r:id="rId215"/>
    <p:sldId id="458" r:id="rId216"/>
    <p:sldId id="459" r:id="rId217"/>
    <p:sldId id="460" r:id="rId218"/>
    <p:sldId id="461" r:id="rId219"/>
    <p:sldId id="462" r:id="rId220"/>
    <p:sldId id="463" r:id="rId221"/>
    <p:sldId id="464" r:id="rId222"/>
    <p:sldId id="465" r:id="rId223"/>
    <p:sldId id="466" r:id="rId224"/>
    <p:sldId id="467" r:id="rId225"/>
    <p:sldId id="468" r:id="rId226"/>
    <p:sldId id="469" r:id="rId227"/>
    <p:sldId id="470" r:id="rId228"/>
    <p:sldId id="471" r:id="rId229"/>
    <p:sldId id="472" r:id="rId230"/>
    <p:sldId id="473" r:id="rId231"/>
    <p:sldId id="474" r:id="rId232"/>
    <p:sldId id="475" r:id="rId233"/>
    <p:sldId id="476" r:id="rId234"/>
    <p:sldId id="477" r:id="rId235"/>
    <p:sldId id="478" r:id="rId236"/>
    <p:sldId id="479" r:id="rId237"/>
    <p:sldId id="480" r:id="rId238"/>
    <p:sldId id="481" r:id="rId239"/>
    <p:sldId id="482" r:id="rId240"/>
    <p:sldId id="483" r:id="rId241"/>
    <p:sldId id="484" r:id="rId242"/>
    <p:sldId id="485" r:id="rId243"/>
    <p:sldId id="486" r:id="rId244"/>
    <p:sldId id="487" r:id="rId245"/>
    <p:sldId id="488" r:id="rId246"/>
    <p:sldId id="489" r:id="rId247"/>
    <p:sldId id="490" r:id="rId248"/>
    <p:sldId id="491" r:id="rId249"/>
    <p:sldId id="492" r:id="rId250"/>
    <p:sldId id="493" r:id="rId251"/>
    <p:sldId id="494" r:id="rId252"/>
    <p:sldId id="495" r:id="rId253"/>
    <p:sldId id="496" r:id="rId254"/>
    <p:sldId id="497" r:id="rId255"/>
    <p:sldId id="498" r:id="rId256"/>
    <p:sldId id="499" r:id="rId257"/>
    <p:sldId id="500" r:id="rId258"/>
    <p:sldId id="501" r:id="rId259"/>
    <p:sldId id="502" r:id="rId260"/>
    <p:sldId id="503" r:id="rId261"/>
    <p:sldId id="504" r:id="rId262"/>
    <p:sldId id="505" r:id="rId263"/>
    <p:sldId id="506" r:id="rId264"/>
    <p:sldId id="507" r:id="rId265"/>
    <p:sldId id="508" r:id="rId266"/>
    <p:sldId id="509" r:id="rId267"/>
    <p:sldId id="510" r:id="rId268"/>
    <p:sldId id="511" r:id="rId269"/>
    <p:sldId id="512" r:id="rId270"/>
    <p:sldId id="513" r:id="rId271"/>
    <p:sldId id="514" r:id="rId272"/>
    <p:sldId id="515" r:id="rId273"/>
    <p:sldId id="516" r:id="rId274"/>
    <p:sldId id="517" r:id="rId275"/>
    <p:sldId id="518" r:id="rId276"/>
    <p:sldId id="519" r:id="rId277"/>
    <p:sldId id="520" r:id="rId278"/>
    <p:sldId id="521" r:id="rId279"/>
    <p:sldId id="522" r:id="rId280"/>
    <p:sldId id="523" r:id="rId281"/>
    <p:sldId id="524" r:id="rId282"/>
    <p:sldId id="525" r:id="rId283"/>
    <p:sldId id="526" r:id="rId284"/>
    <p:sldId id="527" r:id="rId285"/>
    <p:sldId id="528" r:id="rId286"/>
    <p:sldId id="529" r:id="rId287"/>
    <p:sldId id="530" r:id="rId288"/>
    <p:sldId id="531" r:id="rId289"/>
    <p:sldId id="532" r:id="rId290"/>
    <p:sldId id="533" r:id="rId291"/>
    <p:sldId id="534" r:id="rId292"/>
    <p:sldId id="535" r:id="rId293"/>
    <p:sldId id="536" r:id="rId294"/>
    <p:sldId id="537" r:id="rId295"/>
    <p:sldId id="538" r:id="rId296"/>
    <p:sldId id="539" r:id="rId297"/>
    <p:sldId id="540" r:id="rId298"/>
    <p:sldId id="541" r:id="rId299"/>
    <p:sldId id="542" r:id="rId300"/>
    <p:sldId id="543" r:id="rId301"/>
    <p:sldId id="544" r:id="rId302"/>
    <p:sldId id="545" r:id="rId303"/>
    <p:sldId id="546" r:id="rId304"/>
    <p:sldId id="547" r:id="rId305"/>
    <p:sldId id="548" r:id="rId306"/>
    <p:sldId id="549" r:id="rId307"/>
    <p:sldId id="550" r:id="rId308"/>
    <p:sldId id="551" r:id="rId309"/>
    <p:sldId id="552" r:id="rId310"/>
    <p:sldId id="553" r:id="rId311"/>
    <p:sldId id="554" r:id="rId312"/>
    <p:sldId id="555" r:id="rId313"/>
    <p:sldId id="556" r:id="rId314"/>
    <p:sldId id="557" r:id="rId315"/>
    <p:sldId id="558" r:id="rId316"/>
    <p:sldId id="559" r:id="rId317"/>
    <p:sldId id="560" r:id="rId318"/>
    <p:sldId id="561" r:id="rId319"/>
    <p:sldId id="562" r:id="rId320"/>
    <p:sldId id="563" r:id="rId321"/>
    <p:sldId id="564" r:id="rId322"/>
    <p:sldId id="565" r:id="rId323"/>
    <p:sldId id="566" r:id="rId324"/>
    <p:sldId id="567" r:id="rId325"/>
    <p:sldId id="568" r:id="rId326"/>
    <p:sldId id="569" r:id="rId327"/>
    <p:sldId id="570" r:id="rId328"/>
    <p:sldId id="571" r:id="rId329"/>
    <p:sldId id="572" r:id="rId330"/>
    <p:sldId id="573" r:id="rId331"/>
    <p:sldId id="574" r:id="rId332"/>
    <p:sldId id="575" r:id="rId333"/>
    <p:sldId id="576" r:id="rId334"/>
    <p:sldId id="577" r:id="rId335"/>
    <p:sldId id="578" r:id="rId336"/>
    <p:sldId id="579" r:id="rId337"/>
    <p:sldId id="580" r:id="rId338"/>
    <p:sldId id="581" r:id="rId339"/>
    <p:sldId id="582" r:id="rId340"/>
    <p:sldId id="583" r:id="rId341"/>
    <p:sldId id="584" r:id="rId342"/>
    <p:sldId id="585" r:id="rId343"/>
    <p:sldId id="586" r:id="rId344"/>
    <p:sldId id="587" r:id="rId345"/>
    <p:sldId id="588" r:id="rId346"/>
    <p:sldId id="589" r:id="rId347"/>
    <p:sldId id="590" r:id="rId348"/>
    <p:sldId id="591" r:id="rId349"/>
    <p:sldId id="592" r:id="rId350"/>
    <p:sldId id="593" r:id="rId351"/>
    <p:sldId id="594" r:id="rId352"/>
    <p:sldId id="595" r:id="rId353"/>
    <p:sldId id="596" r:id="rId354"/>
    <p:sldId id="597" r:id="rId355"/>
    <p:sldId id="598" r:id="rId356"/>
    <p:sldId id="599" r:id="rId357"/>
    <p:sldId id="600" r:id="rId358"/>
    <p:sldId id="601" r:id="rId359"/>
    <p:sldId id="602" r:id="rId360"/>
    <p:sldId id="603" r:id="rId361"/>
    <p:sldId id="604" r:id="rId362"/>
    <p:sldId id="605" r:id="rId363"/>
    <p:sldId id="606" r:id="rId364"/>
    <p:sldId id="607" r:id="rId365"/>
    <p:sldId id="608" r:id="rId366"/>
    <p:sldId id="609" r:id="rId367"/>
    <p:sldId id="610" r:id="rId368"/>
    <p:sldId id="611" r:id="rId369"/>
    <p:sldId id="612" r:id="rId370"/>
    <p:sldId id="613" r:id="rId371"/>
    <p:sldId id="614" r:id="rId372"/>
    <p:sldId id="615" r:id="rId373"/>
    <p:sldId id="616" r:id="rId374"/>
    <p:sldId id="617" r:id="rId375"/>
    <p:sldId id="618" r:id="rId376"/>
    <p:sldId id="619" r:id="rId377"/>
    <p:sldId id="620" r:id="rId378"/>
    <p:sldId id="621" r:id="rId379"/>
    <p:sldId id="622" r:id="rId380"/>
    <p:sldId id="623" r:id="rId381"/>
    <p:sldId id="624" r:id="rId382"/>
    <p:sldId id="625" r:id="rId383"/>
    <p:sldId id="626" r:id="rId384"/>
    <p:sldId id="627" r:id="rId385"/>
    <p:sldId id="628" r:id="rId386"/>
    <p:sldId id="629" r:id="rId387"/>
    <p:sldId id="630" r:id="rId388"/>
    <p:sldId id="631" r:id="rId389"/>
    <p:sldId id="632" r:id="rId390"/>
    <p:sldId id="633" r:id="rId391"/>
    <p:sldId id="634" r:id="rId392"/>
    <p:sldId id="635" r:id="rId393"/>
    <p:sldId id="636" r:id="rId394"/>
    <p:sldId id="637" r:id="rId395"/>
    <p:sldId id="638" r:id="rId396"/>
    <p:sldId id="639" r:id="rId397"/>
    <p:sldId id="640" r:id="rId398"/>
    <p:sldId id="641" r:id="rId399"/>
    <p:sldId id="642" r:id="rId400"/>
    <p:sldId id="643" r:id="rId401"/>
    <p:sldId id="644" r:id="rId402"/>
    <p:sldId id="645" r:id="rId403"/>
    <p:sldId id="646" r:id="rId404"/>
    <p:sldId id="647" r:id="rId405"/>
    <p:sldId id="648" r:id="rId406"/>
    <p:sldId id="649" r:id="rId407"/>
    <p:sldId id="650" r:id="rId408"/>
    <p:sldId id="651" r:id="rId409"/>
    <p:sldId id="652" r:id="rId410"/>
    <p:sldId id="653" r:id="rId411"/>
    <p:sldId id="654" r:id="rId412"/>
    <p:sldId id="655" r:id="rId413"/>
    <p:sldId id="656" r:id="rId414"/>
    <p:sldId id="657" r:id="rId415"/>
    <p:sldId id="658" r:id="rId416"/>
    <p:sldId id="659" r:id="rId417"/>
    <p:sldId id="660" r:id="rId418"/>
    <p:sldId id="661" r:id="rId419"/>
    <p:sldId id="662" r:id="rId420"/>
    <p:sldId id="663" r:id="rId421"/>
    <p:sldId id="664" r:id="rId422"/>
    <p:sldId id="665" r:id="rId423"/>
    <p:sldId id="666" r:id="rId424"/>
    <p:sldId id="667" r:id="rId425"/>
    <p:sldId id="668" r:id="rId426"/>
    <p:sldId id="669" r:id="rId427"/>
    <p:sldId id="670" r:id="rId428"/>
    <p:sldId id="671" r:id="rId429"/>
    <p:sldId id="672" r:id="rId430"/>
    <p:sldId id="673" r:id="rId431"/>
    <p:sldId id="674" r:id="rId432"/>
    <p:sldId id="675" r:id="rId433"/>
    <p:sldId id="676" r:id="rId434"/>
    <p:sldId id="677" r:id="rId435"/>
    <p:sldId id="678" r:id="rId436"/>
    <p:sldId id="679" r:id="rId437"/>
    <p:sldId id="680" r:id="rId438"/>
    <p:sldId id="681" r:id="rId439"/>
    <p:sldId id="682" r:id="rId440"/>
    <p:sldId id="683" r:id="rId441"/>
    <p:sldId id="684" r:id="rId442"/>
    <p:sldId id="685" r:id="rId443"/>
    <p:sldId id="686" r:id="rId444"/>
    <p:sldId id="687" r:id="rId445"/>
    <p:sldId id="688" r:id="rId446"/>
    <p:sldId id="689" r:id="rId447"/>
    <p:sldId id="690" r:id="rId448"/>
    <p:sldId id="691" r:id="rId449"/>
    <p:sldId id="692" r:id="rId450"/>
    <p:sldId id="693" r:id="rId451"/>
    <p:sldId id="694" r:id="rId452"/>
    <p:sldId id="695" r:id="rId453"/>
    <p:sldId id="696" r:id="rId454"/>
    <p:sldId id="697" r:id="rId455"/>
    <p:sldId id="698" r:id="rId456"/>
    <p:sldId id="699" r:id="rId457"/>
    <p:sldId id="700" r:id="rId458"/>
    <p:sldId id="701" r:id="rId459"/>
    <p:sldId id="702" r:id="rId460"/>
    <p:sldId id="703" r:id="rId461"/>
    <p:sldId id="704" r:id="rId462"/>
    <p:sldId id="705" r:id="rId463"/>
    <p:sldId id="706" r:id="rId464"/>
    <p:sldId id="707" r:id="rId465"/>
    <p:sldId id="708" r:id="rId466"/>
    <p:sldId id="709" r:id="rId467"/>
    <p:sldId id="710" r:id="rId468"/>
    <p:sldId id="711" r:id="rId469"/>
    <p:sldId id="712" r:id="rId470"/>
    <p:sldId id="713" r:id="rId471"/>
    <p:sldId id="714" r:id="rId472"/>
    <p:sldId id="715" r:id="rId473"/>
    <p:sldId id="716" r:id="rId474"/>
    <p:sldId id="717" r:id="rId475"/>
    <p:sldId id="718" r:id="rId476"/>
    <p:sldId id="719" r:id="rId477"/>
    <p:sldId id="720" r:id="rId478"/>
    <p:sldId id="721" r:id="rId479"/>
    <p:sldId id="722" r:id="rId480"/>
    <p:sldId id="723" r:id="rId481"/>
    <p:sldId id="724" r:id="rId482"/>
    <p:sldId id="725" r:id="rId483"/>
    <p:sldId id="726" r:id="rId484"/>
    <p:sldId id="727" r:id="rId485"/>
    <p:sldId id="728" r:id="rId486"/>
    <p:sldId id="729" r:id="rId487"/>
    <p:sldId id="730" r:id="rId488"/>
    <p:sldId id="731" r:id="rId489"/>
    <p:sldId id="732" r:id="rId490"/>
    <p:sldId id="733" r:id="rId491"/>
    <p:sldId id="734" r:id="rId492"/>
    <p:sldId id="735" r:id="rId493"/>
    <p:sldId id="736" r:id="rId494"/>
    <p:sldId id="737" r:id="rId495"/>
    <p:sldId id="738" r:id="rId496"/>
    <p:sldId id="739" r:id="rId497"/>
    <p:sldId id="740" r:id="rId498"/>
    <p:sldId id="741" r:id="rId499"/>
    <p:sldId id="742" r:id="rId500"/>
    <p:sldId id="743" r:id="rId501"/>
    <p:sldId id="744" r:id="rId502"/>
    <p:sldId id="745" r:id="rId503"/>
    <p:sldId id="746" r:id="rId504"/>
    <p:sldId id="747" r:id="rId505"/>
    <p:sldId id="748" r:id="rId506"/>
    <p:sldId id="749" r:id="rId507"/>
    <p:sldId id="750" r:id="rId508"/>
    <p:sldId id="751" r:id="rId509"/>
    <p:sldId id="752" r:id="rId510"/>
    <p:sldId id="753" r:id="rId511"/>
    <p:sldId id="754" r:id="rId512"/>
    <p:sldId id="755" r:id="rId513"/>
    <p:sldId id="756" r:id="rId514"/>
    <p:sldId id="757" r:id="rId515"/>
    <p:sldId id="758" r:id="rId516"/>
    <p:sldId id="759" r:id="rId517"/>
    <p:sldId id="760" r:id="rId518"/>
    <p:sldId id="761" r:id="rId519"/>
    <p:sldId id="762" r:id="rId520"/>
    <p:sldId id="763" r:id="rId521"/>
    <p:sldId id="764" r:id="rId522"/>
    <p:sldId id="765" r:id="rId523"/>
    <p:sldId id="766" r:id="rId524"/>
    <p:sldId id="767" r:id="rId525"/>
    <p:sldId id="768" r:id="rId526"/>
    <p:sldId id="769" r:id="rId527"/>
    <p:sldId id="770" r:id="rId528"/>
    <p:sldId id="771" r:id="rId529"/>
    <p:sldId id="1317" r:id="rId530"/>
    <p:sldId id="1339" r:id="rId531"/>
    <p:sldId id="1680" r:id="rId532"/>
    <p:sldId id="1696" r:id="rId533"/>
    <p:sldId id="1697" r:id="rId534"/>
    <p:sldId id="1702" r:id="rId535"/>
    <p:sldId id="1752" r:id="rId536"/>
    <p:sldId id="1753" r:id="rId537"/>
    <p:sldId id="1681" r:id="rId538"/>
    <p:sldId id="1698" r:id="rId539"/>
    <p:sldId id="1699" r:id="rId540"/>
    <p:sldId id="1705" r:id="rId541"/>
    <p:sldId id="1754" r:id="rId542"/>
    <p:sldId id="1755" r:id="rId543"/>
    <p:sldId id="1682" r:id="rId544"/>
    <p:sldId id="1700" r:id="rId545"/>
    <p:sldId id="1701" r:id="rId546"/>
    <p:sldId id="1821" r:id="rId547"/>
    <p:sldId id="1822" r:id="rId548"/>
    <p:sldId id="1823" r:id="rId549"/>
    <p:sldId id="1708" r:id="rId550"/>
    <p:sldId id="1756" r:id="rId551"/>
    <p:sldId id="1757" r:id="rId552"/>
    <p:sldId id="1683" r:id="rId553"/>
    <p:sldId id="1709" r:id="rId554"/>
    <p:sldId id="1710" r:id="rId555"/>
    <p:sldId id="1684" r:id="rId556"/>
    <p:sldId id="1758" r:id="rId557"/>
    <p:sldId id="1759" r:id="rId558"/>
    <p:sldId id="772" r:id="rId559"/>
    <p:sldId id="773" r:id="rId560"/>
    <p:sldId id="774" r:id="rId561"/>
    <p:sldId id="775" r:id="rId562"/>
    <p:sldId id="776" r:id="rId563"/>
    <p:sldId id="777" r:id="rId564"/>
    <p:sldId id="778" r:id="rId565"/>
    <p:sldId id="779" r:id="rId566"/>
    <p:sldId id="780" r:id="rId567"/>
    <p:sldId id="781" r:id="rId568"/>
    <p:sldId id="782" r:id="rId569"/>
    <p:sldId id="783" r:id="rId570"/>
    <p:sldId id="784" r:id="rId571"/>
    <p:sldId id="785" r:id="rId572"/>
    <p:sldId id="786" r:id="rId573"/>
    <p:sldId id="787" r:id="rId574"/>
    <p:sldId id="788" r:id="rId575"/>
    <p:sldId id="789" r:id="rId576"/>
    <p:sldId id="790" r:id="rId577"/>
    <p:sldId id="791" r:id="rId578"/>
    <p:sldId id="792" r:id="rId579"/>
    <p:sldId id="793" r:id="rId580"/>
    <p:sldId id="794" r:id="rId581"/>
    <p:sldId id="795" r:id="rId582"/>
    <p:sldId id="796" r:id="rId583"/>
    <p:sldId id="797" r:id="rId584"/>
    <p:sldId id="798" r:id="rId585"/>
    <p:sldId id="799" r:id="rId586"/>
    <p:sldId id="800" r:id="rId587"/>
    <p:sldId id="801" r:id="rId588"/>
    <p:sldId id="802" r:id="rId589"/>
    <p:sldId id="803" r:id="rId590"/>
    <p:sldId id="804" r:id="rId591"/>
    <p:sldId id="805" r:id="rId592"/>
    <p:sldId id="806" r:id="rId593"/>
    <p:sldId id="807" r:id="rId594"/>
    <p:sldId id="808" r:id="rId595"/>
    <p:sldId id="809" r:id="rId596"/>
    <p:sldId id="810" r:id="rId597"/>
    <p:sldId id="811" r:id="rId598"/>
    <p:sldId id="812" r:id="rId599"/>
    <p:sldId id="813" r:id="rId600"/>
    <p:sldId id="814" r:id="rId601"/>
    <p:sldId id="815" r:id="rId602"/>
    <p:sldId id="816" r:id="rId603"/>
    <p:sldId id="817" r:id="rId604"/>
    <p:sldId id="818" r:id="rId605"/>
    <p:sldId id="819" r:id="rId606"/>
    <p:sldId id="820" r:id="rId607"/>
    <p:sldId id="821" r:id="rId608"/>
    <p:sldId id="822" r:id="rId609"/>
    <p:sldId id="823" r:id="rId610"/>
    <p:sldId id="824" r:id="rId611"/>
    <p:sldId id="825" r:id="rId612"/>
    <p:sldId id="826" r:id="rId613"/>
    <p:sldId id="827" r:id="rId614"/>
    <p:sldId id="828" r:id="rId615"/>
    <p:sldId id="829" r:id="rId616"/>
    <p:sldId id="830" r:id="rId617"/>
    <p:sldId id="831" r:id="rId618"/>
    <p:sldId id="832" r:id="rId619"/>
    <p:sldId id="833" r:id="rId620"/>
    <p:sldId id="834" r:id="rId621"/>
  </p:sldIdLst>
  <p:sldSz cx="9144000" cy="6858000" type="screen4x3"/>
  <p:notesSz cx="6858000" cy="9144000"/>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E335744-9FEF-409C-972F-5C421E8BFCDA}" v="9" dt="2024-01-12T10:48:37.22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105" d="100"/>
          <a:sy n="105" d="100"/>
        </p:scale>
        <p:origin x="1794" y="102"/>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324" Type="http://schemas.openxmlformats.org/officeDocument/2006/relationships/slide" Target="slides/slide318.xml"/><Relationship Id="rId531" Type="http://schemas.openxmlformats.org/officeDocument/2006/relationships/slide" Target="slides/slide525.xml"/><Relationship Id="rId170" Type="http://schemas.openxmlformats.org/officeDocument/2006/relationships/slide" Target="slides/slide164.xml"/><Relationship Id="rId268" Type="http://schemas.openxmlformats.org/officeDocument/2006/relationships/slide" Target="slides/slide262.xml"/><Relationship Id="rId475" Type="http://schemas.openxmlformats.org/officeDocument/2006/relationships/slide" Target="slides/slide469.xml"/><Relationship Id="rId32" Type="http://schemas.openxmlformats.org/officeDocument/2006/relationships/slide" Target="slides/slide26.xml"/><Relationship Id="rId128" Type="http://schemas.openxmlformats.org/officeDocument/2006/relationships/slide" Target="slides/slide122.xml"/><Relationship Id="rId335" Type="http://schemas.openxmlformats.org/officeDocument/2006/relationships/slide" Target="slides/slide329.xml"/><Relationship Id="rId542" Type="http://schemas.openxmlformats.org/officeDocument/2006/relationships/slide" Target="slides/slide536.xml"/><Relationship Id="rId181" Type="http://schemas.openxmlformats.org/officeDocument/2006/relationships/slide" Target="slides/slide175.xml"/><Relationship Id="rId402" Type="http://schemas.openxmlformats.org/officeDocument/2006/relationships/slide" Target="slides/slide396.xml"/><Relationship Id="rId279" Type="http://schemas.openxmlformats.org/officeDocument/2006/relationships/slide" Target="slides/slide273.xml"/><Relationship Id="rId486" Type="http://schemas.openxmlformats.org/officeDocument/2006/relationships/slide" Target="slides/slide480.xml"/><Relationship Id="rId43" Type="http://schemas.openxmlformats.org/officeDocument/2006/relationships/slide" Target="slides/slide37.xml"/><Relationship Id="rId139" Type="http://schemas.openxmlformats.org/officeDocument/2006/relationships/slide" Target="slides/slide133.xml"/><Relationship Id="rId346" Type="http://schemas.openxmlformats.org/officeDocument/2006/relationships/slide" Target="slides/slide340.xml"/><Relationship Id="rId553" Type="http://schemas.openxmlformats.org/officeDocument/2006/relationships/slide" Target="slides/slide547.xml"/><Relationship Id="rId192" Type="http://schemas.openxmlformats.org/officeDocument/2006/relationships/slide" Target="slides/slide186.xml"/><Relationship Id="rId206" Type="http://schemas.openxmlformats.org/officeDocument/2006/relationships/slide" Target="slides/slide200.xml"/><Relationship Id="rId413" Type="http://schemas.openxmlformats.org/officeDocument/2006/relationships/slide" Target="slides/slide407.xml"/><Relationship Id="rId497" Type="http://schemas.openxmlformats.org/officeDocument/2006/relationships/slide" Target="slides/slide491.xml"/><Relationship Id="rId620" Type="http://schemas.openxmlformats.org/officeDocument/2006/relationships/slide" Target="slides/slide614.xml"/><Relationship Id="rId357" Type="http://schemas.openxmlformats.org/officeDocument/2006/relationships/slide" Target="slides/slide351.xml"/><Relationship Id="rId54" Type="http://schemas.openxmlformats.org/officeDocument/2006/relationships/slide" Target="slides/slide48.xml"/><Relationship Id="rId217" Type="http://schemas.openxmlformats.org/officeDocument/2006/relationships/slide" Target="slides/slide211.xml"/><Relationship Id="rId564" Type="http://schemas.openxmlformats.org/officeDocument/2006/relationships/slide" Target="slides/slide558.xml"/><Relationship Id="rId424" Type="http://schemas.openxmlformats.org/officeDocument/2006/relationships/slide" Target="slides/slide418.xml"/><Relationship Id="rId270" Type="http://schemas.openxmlformats.org/officeDocument/2006/relationships/slide" Target="slides/slide264.xml"/><Relationship Id="rId65" Type="http://schemas.openxmlformats.org/officeDocument/2006/relationships/slide" Target="slides/slide59.xml"/><Relationship Id="rId130" Type="http://schemas.openxmlformats.org/officeDocument/2006/relationships/slide" Target="slides/slide124.xml"/><Relationship Id="rId368" Type="http://schemas.openxmlformats.org/officeDocument/2006/relationships/slide" Target="slides/slide362.xml"/><Relationship Id="rId575" Type="http://schemas.openxmlformats.org/officeDocument/2006/relationships/slide" Target="slides/slide569.xml"/><Relationship Id="rId228" Type="http://schemas.openxmlformats.org/officeDocument/2006/relationships/slide" Target="slides/slide222.xml"/><Relationship Id="rId435" Type="http://schemas.openxmlformats.org/officeDocument/2006/relationships/slide" Target="slides/slide429.xml"/><Relationship Id="rId281" Type="http://schemas.openxmlformats.org/officeDocument/2006/relationships/slide" Target="slides/slide275.xml"/><Relationship Id="rId502" Type="http://schemas.openxmlformats.org/officeDocument/2006/relationships/slide" Target="slides/slide496.xml"/><Relationship Id="rId76" Type="http://schemas.openxmlformats.org/officeDocument/2006/relationships/slide" Target="slides/slide70.xml"/><Relationship Id="rId141" Type="http://schemas.openxmlformats.org/officeDocument/2006/relationships/slide" Target="slides/slide135.xml"/><Relationship Id="rId379" Type="http://schemas.openxmlformats.org/officeDocument/2006/relationships/slide" Target="slides/slide373.xml"/><Relationship Id="rId586" Type="http://schemas.openxmlformats.org/officeDocument/2006/relationships/slide" Target="slides/slide580.xml"/><Relationship Id="rId7" Type="http://schemas.openxmlformats.org/officeDocument/2006/relationships/slide" Target="slides/slide1.xml"/><Relationship Id="rId239" Type="http://schemas.openxmlformats.org/officeDocument/2006/relationships/slide" Target="slides/slide233.xml"/><Relationship Id="rId446" Type="http://schemas.openxmlformats.org/officeDocument/2006/relationships/slide" Target="slides/slide440.xml"/><Relationship Id="rId292" Type="http://schemas.openxmlformats.org/officeDocument/2006/relationships/slide" Target="slides/slide286.xml"/><Relationship Id="rId306" Type="http://schemas.openxmlformats.org/officeDocument/2006/relationships/slide" Target="slides/slide300.xml"/><Relationship Id="rId87" Type="http://schemas.openxmlformats.org/officeDocument/2006/relationships/slide" Target="slides/slide81.xml"/><Relationship Id="rId513" Type="http://schemas.openxmlformats.org/officeDocument/2006/relationships/slide" Target="slides/slide507.xml"/><Relationship Id="rId597" Type="http://schemas.openxmlformats.org/officeDocument/2006/relationships/slide" Target="slides/slide591.xml"/><Relationship Id="rId152" Type="http://schemas.openxmlformats.org/officeDocument/2006/relationships/slide" Target="slides/slide146.xml"/><Relationship Id="rId457" Type="http://schemas.openxmlformats.org/officeDocument/2006/relationships/slide" Target="slides/slide451.xml"/><Relationship Id="rId14" Type="http://schemas.openxmlformats.org/officeDocument/2006/relationships/slide" Target="slides/slide8.xml"/><Relationship Id="rId317" Type="http://schemas.openxmlformats.org/officeDocument/2006/relationships/slide" Target="slides/slide311.xml"/><Relationship Id="rId524" Type="http://schemas.openxmlformats.org/officeDocument/2006/relationships/slide" Target="slides/slide518.xml"/><Relationship Id="rId98" Type="http://schemas.openxmlformats.org/officeDocument/2006/relationships/slide" Target="slides/slide92.xml"/><Relationship Id="rId163" Type="http://schemas.openxmlformats.org/officeDocument/2006/relationships/slide" Target="slides/slide157.xml"/><Relationship Id="rId370" Type="http://schemas.openxmlformats.org/officeDocument/2006/relationships/slide" Target="slides/slide364.xml"/><Relationship Id="rId230" Type="http://schemas.openxmlformats.org/officeDocument/2006/relationships/slide" Target="slides/slide224.xml"/><Relationship Id="rId468" Type="http://schemas.openxmlformats.org/officeDocument/2006/relationships/slide" Target="slides/slide462.xml"/><Relationship Id="rId25" Type="http://schemas.openxmlformats.org/officeDocument/2006/relationships/slide" Target="slides/slide19.xml"/><Relationship Id="rId328" Type="http://schemas.openxmlformats.org/officeDocument/2006/relationships/slide" Target="slides/slide322.xml"/><Relationship Id="rId535" Type="http://schemas.openxmlformats.org/officeDocument/2006/relationships/slide" Target="slides/slide529.xml"/><Relationship Id="rId174" Type="http://schemas.openxmlformats.org/officeDocument/2006/relationships/slide" Target="slides/slide168.xml"/><Relationship Id="rId381" Type="http://schemas.openxmlformats.org/officeDocument/2006/relationships/slide" Target="slides/slide375.xml"/><Relationship Id="rId602" Type="http://schemas.openxmlformats.org/officeDocument/2006/relationships/slide" Target="slides/slide596.xml"/><Relationship Id="rId241" Type="http://schemas.openxmlformats.org/officeDocument/2006/relationships/slide" Target="slides/slide235.xml"/><Relationship Id="rId479" Type="http://schemas.openxmlformats.org/officeDocument/2006/relationships/slide" Target="slides/slide473.xml"/><Relationship Id="rId36" Type="http://schemas.openxmlformats.org/officeDocument/2006/relationships/slide" Target="slides/slide30.xml"/><Relationship Id="rId283" Type="http://schemas.openxmlformats.org/officeDocument/2006/relationships/slide" Target="slides/slide277.xml"/><Relationship Id="rId339" Type="http://schemas.openxmlformats.org/officeDocument/2006/relationships/slide" Target="slides/slide333.xml"/><Relationship Id="rId490" Type="http://schemas.openxmlformats.org/officeDocument/2006/relationships/slide" Target="slides/slide484.xml"/><Relationship Id="rId504" Type="http://schemas.openxmlformats.org/officeDocument/2006/relationships/slide" Target="slides/slide498.xml"/><Relationship Id="rId546" Type="http://schemas.openxmlformats.org/officeDocument/2006/relationships/slide" Target="slides/slide540.xml"/><Relationship Id="rId78" Type="http://schemas.openxmlformats.org/officeDocument/2006/relationships/slide" Target="slides/slide72.xml"/><Relationship Id="rId101" Type="http://schemas.openxmlformats.org/officeDocument/2006/relationships/slide" Target="slides/slide95.xml"/><Relationship Id="rId143" Type="http://schemas.openxmlformats.org/officeDocument/2006/relationships/slide" Target="slides/slide137.xml"/><Relationship Id="rId185" Type="http://schemas.openxmlformats.org/officeDocument/2006/relationships/slide" Target="slides/slide179.xml"/><Relationship Id="rId350" Type="http://schemas.openxmlformats.org/officeDocument/2006/relationships/slide" Target="slides/slide344.xml"/><Relationship Id="rId406" Type="http://schemas.openxmlformats.org/officeDocument/2006/relationships/slide" Target="slides/slide400.xml"/><Relationship Id="rId588" Type="http://schemas.openxmlformats.org/officeDocument/2006/relationships/slide" Target="slides/slide582.xml"/><Relationship Id="rId9" Type="http://schemas.openxmlformats.org/officeDocument/2006/relationships/slide" Target="slides/slide3.xml"/><Relationship Id="rId210" Type="http://schemas.openxmlformats.org/officeDocument/2006/relationships/slide" Target="slides/slide204.xml"/><Relationship Id="rId392" Type="http://schemas.openxmlformats.org/officeDocument/2006/relationships/slide" Target="slides/slide386.xml"/><Relationship Id="rId448" Type="http://schemas.openxmlformats.org/officeDocument/2006/relationships/slide" Target="slides/slide442.xml"/><Relationship Id="rId613" Type="http://schemas.openxmlformats.org/officeDocument/2006/relationships/slide" Target="slides/slide607.xml"/><Relationship Id="rId252" Type="http://schemas.openxmlformats.org/officeDocument/2006/relationships/slide" Target="slides/slide246.xml"/><Relationship Id="rId294" Type="http://schemas.openxmlformats.org/officeDocument/2006/relationships/slide" Target="slides/slide288.xml"/><Relationship Id="rId308" Type="http://schemas.openxmlformats.org/officeDocument/2006/relationships/slide" Target="slides/slide302.xml"/><Relationship Id="rId515" Type="http://schemas.openxmlformats.org/officeDocument/2006/relationships/slide" Target="slides/slide509.xml"/><Relationship Id="rId47" Type="http://schemas.openxmlformats.org/officeDocument/2006/relationships/slide" Target="slides/slide41.xml"/><Relationship Id="rId89" Type="http://schemas.openxmlformats.org/officeDocument/2006/relationships/slide" Target="slides/slide83.xml"/><Relationship Id="rId112" Type="http://schemas.openxmlformats.org/officeDocument/2006/relationships/slide" Target="slides/slide106.xml"/><Relationship Id="rId154" Type="http://schemas.openxmlformats.org/officeDocument/2006/relationships/slide" Target="slides/slide148.xml"/><Relationship Id="rId361" Type="http://schemas.openxmlformats.org/officeDocument/2006/relationships/slide" Target="slides/slide355.xml"/><Relationship Id="rId557" Type="http://schemas.openxmlformats.org/officeDocument/2006/relationships/slide" Target="slides/slide551.xml"/><Relationship Id="rId599" Type="http://schemas.openxmlformats.org/officeDocument/2006/relationships/slide" Target="slides/slide593.xml"/><Relationship Id="rId196" Type="http://schemas.openxmlformats.org/officeDocument/2006/relationships/slide" Target="slides/slide190.xml"/><Relationship Id="rId417" Type="http://schemas.openxmlformats.org/officeDocument/2006/relationships/slide" Target="slides/slide411.xml"/><Relationship Id="rId459" Type="http://schemas.openxmlformats.org/officeDocument/2006/relationships/slide" Target="slides/slide453.xml"/><Relationship Id="rId624" Type="http://schemas.openxmlformats.org/officeDocument/2006/relationships/viewProps" Target="viewProps.xml"/><Relationship Id="rId16" Type="http://schemas.openxmlformats.org/officeDocument/2006/relationships/slide" Target="slides/slide10.xml"/><Relationship Id="rId221" Type="http://schemas.openxmlformats.org/officeDocument/2006/relationships/slide" Target="slides/slide215.xml"/><Relationship Id="rId263" Type="http://schemas.openxmlformats.org/officeDocument/2006/relationships/slide" Target="slides/slide257.xml"/><Relationship Id="rId319" Type="http://schemas.openxmlformats.org/officeDocument/2006/relationships/slide" Target="slides/slide313.xml"/><Relationship Id="rId470" Type="http://schemas.openxmlformats.org/officeDocument/2006/relationships/slide" Target="slides/slide464.xml"/><Relationship Id="rId526" Type="http://schemas.openxmlformats.org/officeDocument/2006/relationships/slide" Target="slides/slide520.xml"/><Relationship Id="rId58" Type="http://schemas.openxmlformats.org/officeDocument/2006/relationships/slide" Target="slides/slide52.xml"/><Relationship Id="rId123" Type="http://schemas.openxmlformats.org/officeDocument/2006/relationships/slide" Target="slides/slide117.xml"/><Relationship Id="rId330" Type="http://schemas.openxmlformats.org/officeDocument/2006/relationships/slide" Target="slides/slide324.xml"/><Relationship Id="rId568" Type="http://schemas.openxmlformats.org/officeDocument/2006/relationships/slide" Target="slides/slide562.xml"/><Relationship Id="rId165" Type="http://schemas.openxmlformats.org/officeDocument/2006/relationships/slide" Target="slides/slide159.xml"/><Relationship Id="rId372" Type="http://schemas.openxmlformats.org/officeDocument/2006/relationships/slide" Target="slides/slide366.xml"/><Relationship Id="rId428" Type="http://schemas.openxmlformats.org/officeDocument/2006/relationships/slide" Target="slides/slide422.xml"/><Relationship Id="rId232" Type="http://schemas.openxmlformats.org/officeDocument/2006/relationships/slide" Target="slides/slide226.xml"/><Relationship Id="rId274" Type="http://schemas.openxmlformats.org/officeDocument/2006/relationships/slide" Target="slides/slide268.xml"/><Relationship Id="rId481" Type="http://schemas.openxmlformats.org/officeDocument/2006/relationships/slide" Target="slides/slide475.xml"/><Relationship Id="rId27" Type="http://schemas.openxmlformats.org/officeDocument/2006/relationships/slide" Target="slides/slide21.xml"/><Relationship Id="rId69" Type="http://schemas.openxmlformats.org/officeDocument/2006/relationships/slide" Target="slides/slide63.xml"/><Relationship Id="rId134" Type="http://schemas.openxmlformats.org/officeDocument/2006/relationships/slide" Target="slides/slide128.xml"/><Relationship Id="rId537" Type="http://schemas.openxmlformats.org/officeDocument/2006/relationships/slide" Target="slides/slide531.xml"/><Relationship Id="rId579" Type="http://schemas.openxmlformats.org/officeDocument/2006/relationships/slide" Target="slides/slide573.xml"/><Relationship Id="rId80" Type="http://schemas.openxmlformats.org/officeDocument/2006/relationships/slide" Target="slides/slide74.xml"/><Relationship Id="rId176" Type="http://schemas.openxmlformats.org/officeDocument/2006/relationships/slide" Target="slides/slide170.xml"/><Relationship Id="rId341" Type="http://schemas.openxmlformats.org/officeDocument/2006/relationships/slide" Target="slides/slide335.xml"/><Relationship Id="rId383" Type="http://schemas.openxmlformats.org/officeDocument/2006/relationships/slide" Target="slides/slide377.xml"/><Relationship Id="rId439" Type="http://schemas.openxmlformats.org/officeDocument/2006/relationships/slide" Target="slides/slide433.xml"/><Relationship Id="rId590" Type="http://schemas.openxmlformats.org/officeDocument/2006/relationships/slide" Target="slides/slide584.xml"/><Relationship Id="rId604" Type="http://schemas.openxmlformats.org/officeDocument/2006/relationships/slide" Target="slides/slide598.xml"/><Relationship Id="rId201" Type="http://schemas.openxmlformats.org/officeDocument/2006/relationships/slide" Target="slides/slide195.xml"/><Relationship Id="rId243" Type="http://schemas.openxmlformats.org/officeDocument/2006/relationships/slide" Target="slides/slide237.xml"/><Relationship Id="rId285" Type="http://schemas.openxmlformats.org/officeDocument/2006/relationships/slide" Target="slides/slide279.xml"/><Relationship Id="rId450" Type="http://schemas.openxmlformats.org/officeDocument/2006/relationships/slide" Target="slides/slide444.xml"/><Relationship Id="rId506" Type="http://schemas.openxmlformats.org/officeDocument/2006/relationships/slide" Target="slides/slide500.xml"/><Relationship Id="rId38" Type="http://schemas.openxmlformats.org/officeDocument/2006/relationships/slide" Target="slides/slide32.xml"/><Relationship Id="rId103" Type="http://schemas.openxmlformats.org/officeDocument/2006/relationships/slide" Target="slides/slide97.xml"/><Relationship Id="rId310" Type="http://schemas.openxmlformats.org/officeDocument/2006/relationships/slide" Target="slides/slide304.xml"/><Relationship Id="rId492" Type="http://schemas.openxmlformats.org/officeDocument/2006/relationships/slide" Target="slides/slide486.xml"/><Relationship Id="rId548" Type="http://schemas.openxmlformats.org/officeDocument/2006/relationships/slide" Target="slides/slide542.xml"/><Relationship Id="rId91" Type="http://schemas.openxmlformats.org/officeDocument/2006/relationships/slide" Target="slides/slide85.xml"/><Relationship Id="rId145" Type="http://schemas.openxmlformats.org/officeDocument/2006/relationships/slide" Target="slides/slide139.xml"/><Relationship Id="rId187" Type="http://schemas.openxmlformats.org/officeDocument/2006/relationships/slide" Target="slides/slide181.xml"/><Relationship Id="rId352" Type="http://schemas.openxmlformats.org/officeDocument/2006/relationships/slide" Target="slides/slide346.xml"/><Relationship Id="rId394" Type="http://schemas.openxmlformats.org/officeDocument/2006/relationships/slide" Target="slides/slide388.xml"/><Relationship Id="rId408" Type="http://schemas.openxmlformats.org/officeDocument/2006/relationships/slide" Target="slides/slide402.xml"/><Relationship Id="rId615" Type="http://schemas.openxmlformats.org/officeDocument/2006/relationships/slide" Target="slides/slide609.xml"/><Relationship Id="rId212" Type="http://schemas.openxmlformats.org/officeDocument/2006/relationships/slide" Target="slides/slide206.xml"/><Relationship Id="rId254" Type="http://schemas.openxmlformats.org/officeDocument/2006/relationships/slide" Target="slides/slide248.xml"/><Relationship Id="rId49" Type="http://schemas.openxmlformats.org/officeDocument/2006/relationships/slide" Target="slides/slide43.xml"/><Relationship Id="rId114" Type="http://schemas.openxmlformats.org/officeDocument/2006/relationships/slide" Target="slides/slide108.xml"/><Relationship Id="rId296" Type="http://schemas.openxmlformats.org/officeDocument/2006/relationships/slide" Target="slides/slide290.xml"/><Relationship Id="rId461" Type="http://schemas.openxmlformats.org/officeDocument/2006/relationships/slide" Target="slides/slide455.xml"/><Relationship Id="rId517" Type="http://schemas.openxmlformats.org/officeDocument/2006/relationships/slide" Target="slides/slide511.xml"/><Relationship Id="rId559" Type="http://schemas.openxmlformats.org/officeDocument/2006/relationships/slide" Target="slides/slide553.xml"/><Relationship Id="rId60" Type="http://schemas.openxmlformats.org/officeDocument/2006/relationships/slide" Target="slides/slide54.xml"/><Relationship Id="rId156" Type="http://schemas.openxmlformats.org/officeDocument/2006/relationships/slide" Target="slides/slide150.xml"/><Relationship Id="rId198" Type="http://schemas.openxmlformats.org/officeDocument/2006/relationships/slide" Target="slides/slide192.xml"/><Relationship Id="rId321" Type="http://schemas.openxmlformats.org/officeDocument/2006/relationships/slide" Target="slides/slide315.xml"/><Relationship Id="rId363" Type="http://schemas.openxmlformats.org/officeDocument/2006/relationships/slide" Target="slides/slide357.xml"/><Relationship Id="rId419" Type="http://schemas.openxmlformats.org/officeDocument/2006/relationships/slide" Target="slides/slide413.xml"/><Relationship Id="rId570" Type="http://schemas.openxmlformats.org/officeDocument/2006/relationships/slide" Target="slides/slide564.xml"/><Relationship Id="rId626" Type="http://schemas.openxmlformats.org/officeDocument/2006/relationships/tableStyles" Target="tableStyles.xml"/><Relationship Id="rId223" Type="http://schemas.openxmlformats.org/officeDocument/2006/relationships/slide" Target="slides/slide217.xml"/><Relationship Id="rId430" Type="http://schemas.openxmlformats.org/officeDocument/2006/relationships/slide" Target="slides/slide424.xml"/><Relationship Id="rId18" Type="http://schemas.openxmlformats.org/officeDocument/2006/relationships/slide" Target="slides/slide12.xml"/><Relationship Id="rId265" Type="http://schemas.openxmlformats.org/officeDocument/2006/relationships/slide" Target="slides/slide259.xml"/><Relationship Id="rId472" Type="http://schemas.openxmlformats.org/officeDocument/2006/relationships/slide" Target="slides/slide466.xml"/><Relationship Id="rId528" Type="http://schemas.openxmlformats.org/officeDocument/2006/relationships/slide" Target="slides/slide522.xml"/><Relationship Id="rId125" Type="http://schemas.openxmlformats.org/officeDocument/2006/relationships/slide" Target="slides/slide119.xml"/><Relationship Id="rId167" Type="http://schemas.openxmlformats.org/officeDocument/2006/relationships/slide" Target="slides/slide161.xml"/><Relationship Id="rId332" Type="http://schemas.openxmlformats.org/officeDocument/2006/relationships/slide" Target="slides/slide326.xml"/><Relationship Id="rId374" Type="http://schemas.openxmlformats.org/officeDocument/2006/relationships/slide" Target="slides/slide368.xml"/><Relationship Id="rId581" Type="http://schemas.openxmlformats.org/officeDocument/2006/relationships/slide" Target="slides/slide575.xml"/><Relationship Id="rId71" Type="http://schemas.openxmlformats.org/officeDocument/2006/relationships/slide" Target="slides/slide65.xml"/><Relationship Id="rId234" Type="http://schemas.openxmlformats.org/officeDocument/2006/relationships/slide" Target="slides/slide228.xml"/><Relationship Id="rId2" Type="http://schemas.openxmlformats.org/officeDocument/2006/relationships/customXml" Target="../customXml/item2.xml"/><Relationship Id="rId29" Type="http://schemas.openxmlformats.org/officeDocument/2006/relationships/slide" Target="slides/slide23.xml"/><Relationship Id="rId276" Type="http://schemas.openxmlformats.org/officeDocument/2006/relationships/slide" Target="slides/slide270.xml"/><Relationship Id="rId441" Type="http://schemas.openxmlformats.org/officeDocument/2006/relationships/slide" Target="slides/slide435.xml"/><Relationship Id="rId483" Type="http://schemas.openxmlformats.org/officeDocument/2006/relationships/slide" Target="slides/slide477.xml"/><Relationship Id="rId539" Type="http://schemas.openxmlformats.org/officeDocument/2006/relationships/slide" Target="slides/slide533.xml"/><Relationship Id="rId40" Type="http://schemas.openxmlformats.org/officeDocument/2006/relationships/slide" Target="slides/slide34.xml"/><Relationship Id="rId136" Type="http://schemas.openxmlformats.org/officeDocument/2006/relationships/slide" Target="slides/slide130.xml"/><Relationship Id="rId178" Type="http://schemas.openxmlformats.org/officeDocument/2006/relationships/slide" Target="slides/slide172.xml"/><Relationship Id="rId301" Type="http://schemas.openxmlformats.org/officeDocument/2006/relationships/slide" Target="slides/slide295.xml"/><Relationship Id="rId343" Type="http://schemas.openxmlformats.org/officeDocument/2006/relationships/slide" Target="slides/slide337.xml"/><Relationship Id="rId550" Type="http://schemas.openxmlformats.org/officeDocument/2006/relationships/slide" Target="slides/slide544.xml"/><Relationship Id="rId82" Type="http://schemas.openxmlformats.org/officeDocument/2006/relationships/slide" Target="slides/slide76.xml"/><Relationship Id="rId203" Type="http://schemas.openxmlformats.org/officeDocument/2006/relationships/slide" Target="slides/slide197.xml"/><Relationship Id="rId385" Type="http://schemas.openxmlformats.org/officeDocument/2006/relationships/slide" Target="slides/slide379.xml"/><Relationship Id="rId592" Type="http://schemas.openxmlformats.org/officeDocument/2006/relationships/slide" Target="slides/slide586.xml"/><Relationship Id="rId606" Type="http://schemas.openxmlformats.org/officeDocument/2006/relationships/slide" Target="slides/slide600.xml"/><Relationship Id="rId245" Type="http://schemas.openxmlformats.org/officeDocument/2006/relationships/slide" Target="slides/slide239.xml"/><Relationship Id="rId287" Type="http://schemas.openxmlformats.org/officeDocument/2006/relationships/slide" Target="slides/slide281.xml"/><Relationship Id="rId410" Type="http://schemas.openxmlformats.org/officeDocument/2006/relationships/slide" Target="slides/slide404.xml"/><Relationship Id="rId452" Type="http://schemas.openxmlformats.org/officeDocument/2006/relationships/slide" Target="slides/slide446.xml"/><Relationship Id="rId494" Type="http://schemas.openxmlformats.org/officeDocument/2006/relationships/slide" Target="slides/slide488.xml"/><Relationship Id="rId508" Type="http://schemas.openxmlformats.org/officeDocument/2006/relationships/slide" Target="slides/slide502.xml"/><Relationship Id="rId105" Type="http://schemas.openxmlformats.org/officeDocument/2006/relationships/slide" Target="slides/slide99.xml"/><Relationship Id="rId147" Type="http://schemas.openxmlformats.org/officeDocument/2006/relationships/slide" Target="slides/slide141.xml"/><Relationship Id="rId312" Type="http://schemas.openxmlformats.org/officeDocument/2006/relationships/slide" Target="slides/slide306.xml"/><Relationship Id="rId354" Type="http://schemas.openxmlformats.org/officeDocument/2006/relationships/slide" Target="slides/slide348.xml"/><Relationship Id="rId51" Type="http://schemas.openxmlformats.org/officeDocument/2006/relationships/slide" Target="slides/slide45.xml"/><Relationship Id="rId93" Type="http://schemas.openxmlformats.org/officeDocument/2006/relationships/slide" Target="slides/slide87.xml"/><Relationship Id="rId189" Type="http://schemas.openxmlformats.org/officeDocument/2006/relationships/slide" Target="slides/slide183.xml"/><Relationship Id="rId396" Type="http://schemas.openxmlformats.org/officeDocument/2006/relationships/slide" Target="slides/slide390.xml"/><Relationship Id="rId561" Type="http://schemas.openxmlformats.org/officeDocument/2006/relationships/slide" Target="slides/slide555.xml"/><Relationship Id="rId617" Type="http://schemas.openxmlformats.org/officeDocument/2006/relationships/slide" Target="slides/slide611.xml"/><Relationship Id="rId214" Type="http://schemas.openxmlformats.org/officeDocument/2006/relationships/slide" Target="slides/slide208.xml"/><Relationship Id="rId256" Type="http://schemas.openxmlformats.org/officeDocument/2006/relationships/slide" Target="slides/slide250.xml"/><Relationship Id="rId298" Type="http://schemas.openxmlformats.org/officeDocument/2006/relationships/slide" Target="slides/slide292.xml"/><Relationship Id="rId421" Type="http://schemas.openxmlformats.org/officeDocument/2006/relationships/slide" Target="slides/slide415.xml"/><Relationship Id="rId463" Type="http://schemas.openxmlformats.org/officeDocument/2006/relationships/slide" Target="slides/slide457.xml"/><Relationship Id="rId519" Type="http://schemas.openxmlformats.org/officeDocument/2006/relationships/slide" Target="slides/slide513.xml"/><Relationship Id="rId116" Type="http://schemas.openxmlformats.org/officeDocument/2006/relationships/slide" Target="slides/slide110.xml"/><Relationship Id="rId158" Type="http://schemas.openxmlformats.org/officeDocument/2006/relationships/slide" Target="slides/slide152.xml"/><Relationship Id="rId323" Type="http://schemas.openxmlformats.org/officeDocument/2006/relationships/slide" Target="slides/slide317.xml"/><Relationship Id="rId530" Type="http://schemas.openxmlformats.org/officeDocument/2006/relationships/slide" Target="slides/slide524.xml"/><Relationship Id="rId20" Type="http://schemas.openxmlformats.org/officeDocument/2006/relationships/slide" Target="slides/slide14.xml"/><Relationship Id="rId62" Type="http://schemas.openxmlformats.org/officeDocument/2006/relationships/slide" Target="slides/slide56.xml"/><Relationship Id="rId365" Type="http://schemas.openxmlformats.org/officeDocument/2006/relationships/slide" Target="slides/slide359.xml"/><Relationship Id="rId572" Type="http://schemas.openxmlformats.org/officeDocument/2006/relationships/slide" Target="slides/slide566.xml"/><Relationship Id="rId628" Type="http://schemas.microsoft.com/office/2015/10/relationships/revisionInfo" Target="revisionInfo.xml"/><Relationship Id="rId225" Type="http://schemas.openxmlformats.org/officeDocument/2006/relationships/slide" Target="slides/slide219.xml"/><Relationship Id="rId267" Type="http://schemas.openxmlformats.org/officeDocument/2006/relationships/slide" Target="slides/slide261.xml"/><Relationship Id="rId432" Type="http://schemas.openxmlformats.org/officeDocument/2006/relationships/slide" Target="slides/slide426.xml"/><Relationship Id="rId474" Type="http://schemas.openxmlformats.org/officeDocument/2006/relationships/slide" Target="slides/slide468.xml"/><Relationship Id="rId127" Type="http://schemas.openxmlformats.org/officeDocument/2006/relationships/slide" Target="slides/slide121.xml"/><Relationship Id="rId31" Type="http://schemas.openxmlformats.org/officeDocument/2006/relationships/slide" Target="slides/slide25.xml"/><Relationship Id="rId73" Type="http://schemas.openxmlformats.org/officeDocument/2006/relationships/slide" Target="slides/slide67.xml"/><Relationship Id="rId169" Type="http://schemas.openxmlformats.org/officeDocument/2006/relationships/slide" Target="slides/slide163.xml"/><Relationship Id="rId334" Type="http://schemas.openxmlformats.org/officeDocument/2006/relationships/slide" Target="slides/slide328.xml"/><Relationship Id="rId376" Type="http://schemas.openxmlformats.org/officeDocument/2006/relationships/slide" Target="slides/slide370.xml"/><Relationship Id="rId541" Type="http://schemas.openxmlformats.org/officeDocument/2006/relationships/slide" Target="slides/slide535.xml"/><Relationship Id="rId583" Type="http://schemas.openxmlformats.org/officeDocument/2006/relationships/slide" Target="slides/slide577.xml"/><Relationship Id="rId4" Type="http://schemas.openxmlformats.org/officeDocument/2006/relationships/slideMaster" Target="slideMasters/slideMaster1.xml"/><Relationship Id="rId180" Type="http://schemas.openxmlformats.org/officeDocument/2006/relationships/slide" Target="slides/slide174.xml"/><Relationship Id="rId236" Type="http://schemas.openxmlformats.org/officeDocument/2006/relationships/slide" Target="slides/slide230.xml"/><Relationship Id="rId278" Type="http://schemas.openxmlformats.org/officeDocument/2006/relationships/slide" Target="slides/slide272.xml"/><Relationship Id="rId401" Type="http://schemas.openxmlformats.org/officeDocument/2006/relationships/slide" Target="slides/slide395.xml"/><Relationship Id="rId443" Type="http://schemas.openxmlformats.org/officeDocument/2006/relationships/slide" Target="slides/slide437.xml"/><Relationship Id="rId303" Type="http://schemas.openxmlformats.org/officeDocument/2006/relationships/slide" Target="slides/slide297.xml"/><Relationship Id="rId485" Type="http://schemas.openxmlformats.org/officeDocument/2006/relationships/slide" Target="slides/slide479.xml"/><Relationship Id="rId42" Type="http://schemas.openxmlformats.org/officeDocument/2006/relationships/slide" Target="slides/slide36.xml"/><Relationship Id="rId84" Type="http://schemas.openxmlformats.org/officeDocument/2006/relationships/slide" Target="slides/slide78.xml"/><Relationship Id="rId138" Type="http://schemas.openxmlformats.org/officeDocument/2006/relationships/slide" Target="slides/slide132.xml"/><Relationship Id="rId345" Type="http://schemas.openxmlformats.org/officeDocument/2006/relationships/slide" Target="slides/slide339.xml"/><Relationship Id="rId387" Type="http://schemas.openxmlformats.org/officeDocument/2006/relationships/slide" Target="slides/slide381.xml"/><Relationship Id="rId510" Type="http://schemas.openxmlformats.org/officeDocument/2006/relationships/slide" Target="slides/slide504.xml"/><Relationship Id="rId552" Type="http://schemas.openxmlformats.org/officeDocument/2006/relationships/slide" Target="slides/slide546.xml"/><Relationship Id="rId594" Type="http://schemas.openxmlformats.org/officeDocument/2006/relationships/slide" Target="slides/slide588.xml"/><Relationship Id="rId608" Type="http://schemas.openxmlformats.org/officeDocument/2006/relationships/slide" Target="slides/slide602.xml"/><Relationship Id="rId191" Type="http://schemas.openxmlformats.org/officeDocument/2006/relationships/slide" Target="slides/slide185.xml"/><Relationship Id="rId205" Type="http://schemas.openxmlformats.org/officeDocument/2006/relationships/slide" Target="slides/slide199.xml"/><Relationship Id="rId247" Type="http://schemas.openxmlformats.org/officeDocument/2006/relationships/slide" Target="slides/slide241.xml"/><Relationship Id="rId412" Type="http://schemas.openxmlformats.org/officeDocument/2006/relationships/slide" Target="slides/slide406.xml"/><Relationship Id="rId107" Type="http://schemas.openxmlformats.org/officeDocument/2006/relationships/slide" Target="slides/slide101.xml"/><Relationship Id="rId289" Type="http://schemas.openxmlformats.org/officeDocument/2006/relationships/slide" Target="slides/slide283.xml"/><Relationship Id="rId454" Type="http://schemas.openxmlformats.org/officeDocument/2006/relationships/slide" Target="slides/slide448.xml"/><Relationship Id="rId496" Type="http://schemas.openxmlformats.org/officeDocument/2006/relationships/slide" Target="slides/slide490.xml"/><Relationship Id="rId11" Type="http://schemas.openxmlformats.org/officeDocument/2006/relationships/slide" Target="slides/slide5.xml"/><Relationship Id="rId53" Type="http://schemas.openxmlformats.org/officeDocument/2006/relationships/slide" Target="slides/slide47.xml"/><Relationship Id="rId149" Type="http://schemas.openxmlformats.org/officeDocument/2006/relationships/slide" Target="slides/slide143.xml"/><Relationship Id="rId314" Type="http://schemas.openxmlformats.org/officeDocument/2006/relationships/slide" Target="slides/slide308.xml"/><Relationship Id="rId356" Type="http://schemas.openxmlformats.org/officeDocument/2006/relationships/slide" Target="slides/slide350.xml"/><Relationship Id="rId398" Type="http://schemas.openxmlformats.org/officeDocument/2006/relationships/slide" Target="slides/slide392.xml"/><Relationship Id="rId521" Type="http://schemas.openxmlformats.org/officeDocument/2006/relationships/slide" Target="slides/slide515.xml"/><Relationship Id="rId563" Type="http://schemas.openxmlformats.org/officeDocument/2006/relationships/slide" Target="slides/slide557.xml"/><Relationship Id="rId619" Type="http://schemas.openxmlformats.org/officeDocument/2006/relationships/slide" Target="slides/slide613.xml"/><Relationship Id="rId95" Type="http://schemas.openxmlformats.org/officeDocument/2006/relationships/slide" Target="slides/slide89.xml"/><Relationship Id="rId160" Type="http://schemas.openxmlformats.org/officeDocument/2006/relationships/slide" Target="slides/slide154.xml"/><Relationship Id="rId216" Type="http://schemas.openxmlformats.org/officeDocument/2006/relationships/slide" Target="slides/slide210.xml"/><Relationship Id="rId423" Type="http://schemas.openxmlformats.org/officeDocument/2006/relationships/slide" Target="slides/slide417.xml"/><Relationship Id="rId258" Type="http://schemas.openxmlformats.org/officeDocument/2006/relationships/slide" Target="slides/slide252.xml"/><Relationship Id="rId465" Type="http://schemas.openxmlformats.org/officeDocument/2006/relationships/slide" Target="slides/slide459.xml"/><Relationship Id="rId22" Type="http://schemas.openxmlformats.org/officeDocument/2006/relationships/slide" Target="slides/slide16.xml"/><Relationship Id="rId64" Type="http://schemas.openxmlformats.org/officeDocument/2006/relationships/slide" Target="slides/slide58.xml"/><Relationship Id="rId118" Type="http://schemas.openxmlformats.org/officeDocument/2006/relationships/slide" Target="slides/slide112.xml"/><Relationship Id="rId325" Type="http://schemas.openxmlformats.org/officeDocument/2006/relationships/slide" Target="slides/slide319.xml"/><Relationship Id="rId367" Type="http://schemas.openxmlformats.org/officeDocument/2006/relationships/slide" Target="slides/slide361.xml"/><Relationship Id="rId532" Type="http://schemas.openxmlformats.org/officeDocument/2006/relationships/slide" Target="slides/slide526.xml"/><Relationship Id="rId574" Type="http://schemas.openxmlformats.org/officeDocument/2006/relationships/slide" Target="slides/slide568.xml"/><Relationship Id="rId171" Type="http://schemas.openxmlformats.org/officeDocument/2006/relationships/slide" Target="slides/slide165.xml"/><Relationship Id="rId227" Type="http://schemas.openxmlformats.org/officeDocument/2006/relationships/slide" Target="slides/slide221.xml"/><Relationship Id="rId269" Type="http://schemas.openxmlformats.org/officeDocument/2006/relationships/slide" Target="slides/slide263.xml"/><Relationship Id="rId434" Type="http://schemas.openxmlformats.org/officeDocument/2006/relationships/slide" Target="slides/slide428.xml"/><Relationship Id="rId476" Type="http://schemas.openxmlformats.org/officeDocument/2006/relationships/slide" Target="slides/slide470.xml"/><Relationship Id="rId33" Type="http://schemas.openxmlformats.org/officeDocument/2006/relationships/slide" Target="slides/slide27.xml"/><Relationship Id="rId129" Type="http://schemas.openxmlformats.org/officeDocument/2006/relationships/slide" Target="slides/slide123.xml"/><Relationship Id="rId280" Type="http://schemas.openxmlformats.org/officeDocument/2006/relationships/slide" Target="slides/slide274.xml"/><Relationship Id="rId336" Type="http://schemas.openxmlformats.org/officeDocument/2006/relationships/slide" Target="slides/slide330.xml"/><Relationship Id="rId501" Type="http://schemas.openxmlformats.org/officeDocument/2006/relationships/slide" Target="slides/slide495.xml"/><Relationship Id="rId543" Type="http://schemas.openxmlformats.org/officeDocument/2006/relationships/slide" Target="slides/slide537.xml"/><Relationship Id="rId75" Type="http://schemas.openxmlformats.org/officeDocument/2006/relationships/slide" Target="slides/slide69.xml"/><Relationship Id="rId140" Type="http://schemas.openxmlformats.org/officeDocument/2006/relationships/slide" Target="slides/slide134.xml"/><Relationship Id="rId182" Type="http://schemas.openxmlformats.org/officeDocument/2006/relationships/slide" Target="slides/slide176.xml"/><Relationship Id="rId378" Type="http://schemas.openxmlformats.org/officeDocument/2006/relationships/slide" Target="slides/slide372.xml"/><Relationship Id="rId403" Type="http://schemas.openxmlformats.org/officeDocument/2006/relationships/slide" Target="slides/slide397.xml"/><Relationship Id="rId585" Type="http://schemas.openxmlformats.org/officeDocument/2006/relationships/slide" Target="slides/slide579.xml"/><Relationship Id="rId6" Type="http://schemas.openxmlformats.org/officeDocument/2006/relationships/slideMaster" Target="slideMasters/slideMaster3.xml"/><Relationship Id="rId238" Type="http://schemas.openxmlformats.org/officeDocument/2006/relationships/slide" Target="slides/slide232.xml"/><Relationship Id="rId445" Type="http://schemas.openxmlformats.org/officeDocument/2006/relationships/slide" Target="slides/slide439.xml"/><Relationship Id="rId487" Type="http://schemas.openxmlformats.org/officeDocument/2006/relationships/slide" Target="slides/slide481.xml"/><Relationship Id="rId610" Type="http://schemas.openxmlformats.org/officeDocument/2006/relationships/slide" Target="slides/slide604.xml"/><Relationship Id="rId291" Type="http://schemas.openxmlformats.org/officeDocument/2006/relationships/slide" Target="slides/slide285.xml"/><Relationship Id="rId305" Type="http://schemas.openxmlformats.org/officeDocument/2006/relationships/slide" Target="slides/slide299.xml"/><Relationship Id="rId347" Type="http://schemas.openxmlformats.org/officeDocument/2006/relationships/slide" Target="slides/slide341.xml"/><Relationship Id="rId512" Type="http://schemas.openxmlformats.org/officeDocument/2006/relationships/slide" Target="slides/slide506.xml"/><Relationship Id="rId44" Type="http://schemas.openxmlformats.org/officeDocument/2006/relationships/slide" Target="slides/slide38.xml"/><Relationship Id="rId86" Type="http://schemas.openxmlformats.org/officeDocument/2006/relationships/slide" Target="slides/slide80.xml"/><Relationship Id="rId151" Type="http://schemas.openxmlformats.org/officeDocument/2006/relationships/slide" Target="slides/slide145.xml"/><Relationship Id="rId389" Type="http://schemas.openxmlformats.org/officeDocument/2006/relationships/slide" Target="slides/slide383.xml"/><Relationship Id="rId554" Type="http://schemas.openxmlformats.org/officeDocument/2006/relationships/slide" Target="slides/slide548.xml"/><Relationship Id="rId596" Type="http://schemas.openxmlformats.org/officeDocument/2006/relationships/slide" Target="slides/slide590.xml"/><Relationship Id="rId193" Type="http://schemas.openxmlformats.org/officeDocument/2006/relationships/slide" Target="slides/slide187.xml"/><Relationship Id="rId207" Type="http://schemas.openxmlformats.org/officeDocument/2006/relationships/slide" Target="slides/slide201.xml"/><Relationship Id="rId249" Type="http://schemas.openxmlformats.org/officeDocument/2006/relationships/slide" Target="slides/slide243.xml"/><Relationship Id="rId414" Type="http://schemas.openxmlformats.org/officeDocument/2006/relationships/slide" Target="slides/slide408.xml"/><Relationship Id="rId456" Type="http://schemas.openxmlformats.org/officeDocument/2006/relationships/slide" Target="slides/slide450.xml"/><Relationship Id="rId498" Type="http://schemas.openxmlformats.org/officeDocument/2006/relationships/slide" Target="slides/slide492.xml"/><Relationship Id="rId621" Type="http://schemas.openxmlformats.org/officeDocument/2006/relationships/slide" Target="slides/slide615.xml"/><Relationship Id="rId13" Type="http://schemas.openxmlformats.org/officeDocument/2006/relationships/slide" Target="slides/slide7.xml"/><Relationship Id="rId109" Type="http://schemas.openxmlformats.org/officeDocument/2006/relationships/slide" Target="slides/slide103.xml"/><Relationship Id="rId260" Type="http://schemas.openxmlformats.org/officeDocument/2006/relationships/slide" Target="slides/slide254.xml"/><Relationship Id="rId316" Type="http://schemas.openxmlformats.org/officeDocument/2006/relationships/slide" Target="slides/slide310.xml"/><Relationship Id="rId523" Type="http://schemas.openxmlformats.org/officeDocument/2006/relationships/slide" Target="slides/slide517.xml"/><Relationship Id="rId55" Type="http://schemas.openxmlformats.org/officeDocument/2006/relationships/slide" Target="slides/slide49.xml"/><Relationship Id="rId97" Type="http://schemas.openxmlformats.org/officeDocument/2006/relationships/slide" Target="slides/slide91.xml"/><Relationship Id="rId120" Type="http://schemas.openxmlformats.org/officeDocument/2006/relationships/slide" Target="slides/slide114.xml"/><Relationship Id="rId358" Type="http://schemas.openxmlformats.org/officeDocument/2006/relationships/slide" Target="slides/slide352.xml"/><Relationship Id="rId565" Type="http://schemas.openxmlformats.org/officeDocument/2006/relationships/slide" Target="slides/slide559.xml"/><Relationship Id="rId162" Type="http://schemas.openxmlformats.org/officeDocument/2006/relationships/slide" Target="slides/slide156.xml"/><Relationship Id="rId218" Type="http://schemas.openxmlformats.org/officeDocument/2006/relationships/slide" Target="slides/slide212.xml"/><Relationship Id="rId425" Type="http://schemas.openxmlformats.org/officeDocument/2006/relationships/slide" Target="slides/slide419.xml"/><Relationship Id="rId467" Type="http://schemas.openxmlformats.org/officeDocument/2006/relationships/slide" Target="slides/slide461.xml"/><Relationship Id="rId271" Type="http://schemas.openxmlformats.org/officeDocument/2006/relationships/slide" Target="slides/slide265.xml"/><Relationship Id="rId24" Type="http://schemas.openxmlformats.org/officeDocument/2006/relationships/slide" Target="slides/slide18.xml"/><Relationship Id="rId66" Type="http://schemas.openxmlformats.org/officeDocument/2006/relationships/slide" Target="slides/slide60.xml"/><Relationship Id="rId131" Type="http://schemas.openxmlformats.org/officeDocument/2006/relationships/slide" Target="slides/slide125.xml"/><Relationship Id="rId327" Type="http://schemas.openxmlformats.org/officeDocument/2006/relationships/slide" Target="slides/slide321.xml"/><Relationship Id="rId369" Type="http://schemas.openxmlformats.org/officeDocument/2006/relationships/slide" Target="slides/slide363.xml"/><Relationship Id="rId534" Type="http://schemas.openxmlformats.org/officeDocument/2006/relationships/slide" Target="slides/slide528.xml"/><Relationship Id="rId576" Type="http://schemas.openxmlformats.org/officeDocument/2006/relationships/slide" Target="slides/slide570.xml"/><Relationship Id="rId173" Type="http://schemas.openxmlformats.org/officeDocument/2006/relationships/slide" Target="slides/slide167.xml"/><Relationship Id="rId229" Type="http://schemas.openxmlformats.org/officeDocument/2006/relationships/slide" Target="slides/slide223.xml"/><Relationship Id="rId380" Type="http://schemas.openxmlformats.org/officeDocument/2006/relationships/slide" Target="slides/slide374.xml"/><Relationship Id="rId436" Type="http://schemas.openxmlformats.org/officeDocument/2006/relationships/slide" Target="slides/slide430.xml"/><Relationship Id="rId601" Type="http://schemas.openxmlformats.org/officeDocument/2006/relationships/slide" Target="slides/slide595.xml"/><Relationship Id="rId240" Type="http://schemas.openxmlformats.org/officeDocument/2006/relationships/slide" Target="slides/slide234.xml"/><Relationship Id="rId478" Type="http://schemas.openxmlformats.org/officeDocument/2006/relationships/slide" Target="slides/slide472.xml"/><Relationship Id="rId35" Type="http://schemas.openxmlformats.org/officeDocument/2006/relationships/slide" Target="slides/slide29.xml"/><Relationship Id="rId77" Type="http://schemas.openxmlformats.org/officeDocument/2006/relationships/slide" Target="slides/slide71.xml"/><Relationship Id="rId100" Type="http://schemas.openxmlformats.org/officeDocument/2006/relationships/slide" Target="slides/slide94.xml"/><Relationship Id="rId282" Type="http://schemas.openxmlformats.org/officeDocument/2006/relationships/slide" Target="slides/slide276.xml"/><Relationship Id="rId338" Type="http://schemas.openxmlformats.org/officeDocument/2006/relationships/slide" Target="slides/slide332.xml"/><Relationship Id="rId503" Type="http://schemas.openxmlformats.org/officeDocument/2006/relationships/slide" Target="slides/slide497.xml"/><Relationship Id="rId545" Type="http://schemas.openxmlformats.org/officeDocument/2006/relationships/slide" Target="slides/slide539.xml"/><Relationship Id="rId587" Type="http://schemas.openxmlformats.org/officeDocument/2006/relationships/slide" Target="slides/slide581.xml"/><Relationship Id="rId8" Type="http://schemas.openxmlformats.org/officeDocument/2006/relationships/slide" Target="slides/slide2.xml"/><Relationship Id="rId142" Type="http://schemas.openxmlformats.org/officeDocument/2006/relationships/slide" Target="slides/slide136.xml"/><Relationship Id="rId184" Type="http://schemas.openxmlformats.org/officeDocument/2006/relationships/slide" Target="slides/slide178.xml"/><Relationship Id="rId391" Type="http://schemas.openxmlformats.org/officeDocument/2006/relationships/slide" Target="slides/slide385.xml"/><Relationship Id="rId405" Type="http://schemas.openxmlformats.org/officeDocument/2006/relationships/slide" Target="slides/slide399.xml"/><Relationship Id="rId447" Type="http://schemas.openxmlformats.org/officeDocument/2006/relationships/slide" Target="slides/slide441.xml"/><Relationship Id="rId612" Type="http://schemas.openxmlformats.org/officeDocument/2006/relationships/slide" Target="slides/slide606.xml"/><Relationship Id="rId251" Type="http://schemas.openxmlformats.org/officeDocument/2006/relationships/slide" Target="slides/slide245.xml"/><Relationship Id="rId489" Type="http://schemas.openxmlformats.org/officeDocument/2006/relationships/slide" Target="slides/slide483.xml"/><Relationship Id="rId46" Type="http://schemas.openxmlformats.org/officeDocument/2006/relationships/slide" Target="slides/slide40.xml"/><Relationship Id="rId293" Type="http://schemas.openxmlformats.org/officeDocument/2006/relationships/slide" Target="slides/slide287.xml"/><Relationship Id="rId307" Type="http://schemas.openxmlformats.org/officeDocument/2006/relationships/slide" Target="slides/slide301.xml"/><Relationship Id="rId349" Type="http://schemas.openxmlformats.org/officeDocument/2006/relationships/slide" Target="slides/slide343.xml"/><Relationship Id="rId514" Type="http://schemas.openxmlformats.org/officeDocument/2006/relationships/slide" Target="slides/slide508.xml"/><Relationship Id="rId556" Type="http://schemas.openxmlformats.org/officeDocument/2006/relationships/slide" Target="slides/slide550.xml"/><Relationship Id="rId88" Type="http://schemas.openxmlformats.org/officeDocument/2006/relationships/slide" Target="slides/slide82.xml"/><Relationship Id="rId111" Type="http://schemas.openxmlformats.org/officeDocument/2006/relationships/slide" Target="slides/slide105.xml"/><Relationship Id="rId153" Type="http://schemas.openxmlformats.org/officeDocument/2006/relationships/slide" Target="slides/slide147.xml"/><Relationship Id="rId195" Type="http://schemas.openxmlformats.org/officeDocument/2006/relationships/slide" Target="slides/slide189.xml"/><Relationship Id="rId209" Type="http://schemas.openxmlformats.org/officeDocument/2006/relationships/slide" Target="slides/slide203.xml"/><Relationship Id="rId360" Type="http://schemas.openxmlformats.org/officeDocument/2006/relationships/slide" Target="slides/slide354.xml"/><Relationship Id="rId416" Type="http://schemas.openxmlformats.org/officeDocument/2006/relationships/slide" Target="slides/slide410.xml"/><Relationship Id="rId598" Type="http://schemas.openxmlformats.org/officeDocument/2006/relationships/slide" Target="slides/slide592.xml"/><Relationship Id="rId220" Type="http://schemas.openxmlformats.org/officeDocument/2006/relationships/slide" Target="slides/slide214.xml"/><Relationship Id="rId458" Type="http://schemas.openxmlformats.org/officeDocument/2006/relationships/slide" Target="slides/slide452.xml"/><Relationship Id="rId623" Type="http://schemas.openxmlformats.org/officeDocument/2006/relationships/presProps" Target="presProps.xml"/><Relationship Id="rId15" Type="http://schemas.openxmlformats.org/officeDocument/2006/relationships/slide" Target="slides/slide9.xml"/><Relationship Id="rId57" Type="http://schemas.openxmlformats.org/officeDocument/2006/relationships/slide" Target="slides/slide51.xml"/><Relationship Id="rId262" Type="http://schemas.openxmlformats.org/officeDocument/2006/relationships/slide" Target="slides/slide256.xml"/><Relationship Id="rId318" Type="http://schemas.openxmlformats.org/officeDocument/2006/relationships/slide" Target="slides/slide312.xml"/><Relationship Id="rId525" Type="http://schemas.openxmlformats.org/officeDocument/2006/relationships/slide" Target="slides/slide519.xml"/><Relationship Id="rId567" Type="http://schemas.openxmlformats.org/officeDocument/2006/relationships/slide" Target="slides/slide561.xml"/><Relationship Id="rId99" Type="http://schemas.openxmlformats.org/officeDocument/2006/relationships/slide" Target="slides/slide93.xml"/><Relationship Id="rId122" Type="http://schemas.openxmlformats.org/officeDocument/2006/relationships/slide" Target="slides/slide116.xml"/><Relationship Id="rId164" Type="http://schemas.openxmlformats.org/officeDocument/2006/relationships/slide" Target="slides/slide158.xml"/><Relationship Id="rId371" Type="http://schemas.openxmlformats.org/officeDocument/2006/relationships/slide" Target="slides/slide365.xml"/><Relationship Id="rId427" Type="http://schemas.openxmlformats.org/officeDocument/2006/relationships/slide" Target="slides/slide421.xml"/><Relationship Id="rId469" Type="http://schemas.openxmlformats.org/officeDocument/2006/relationships/slide" Target="slides/slide463.xml"/><Relationship Id="rId26" Type="http://schemas.openxmlformats.org/officeDocument/2006/relationships/slide" Target="slides/slide20.xml"/><Relationship Id="rId231" Type="http://schemas.openxmlformats.org/officeDocument/2006/relationships/slide" Target="slides/slide225.xml"/><Relationship Id="rId273" Type="http://schemas.openxmlformats.org/officeDocument/2006/relationships/slide" Target="slides/slide267.xml"/><Relationship Id="rId329" Type="http://schemas.openxmlformats.org/officeDocument/2006/relationships/slide" Target="slides/slide323.xml"/><Relationship Id="rId480" Type="http://schemas.openxmlformats.org/officeDocument/2006/relationships/slide" Target="slides/slide474.xml"/><Relationship Id="rId536" Type="http://schemas.openxmlformats.org/officeDocument/2006/relationships/slide" Target="slides/slide530.xml"/><Relationship Id="rId68" Type="http://schemas.openxmlformats.org/officeDocument/2006/relationships/slide" Target="slides/slide62.xml"/><Relationship Id="rId133" Type="http://schemas.openxmlformats.org/officeDocument/2006/relationships/slide" Target="slides/slide127.xml"/><Relationship Id="rId175" Type="http://schemas.openxmlformats.org/officeDocument/2006/relationships/slide" Target="slides/slide169.xml"/><Relationship Id="rId340" Type="http://schemas.openxmlformats.org/officeDocument/2006/relationships/slide" Target="slides/slide334.xml"/><Relationship Id="rId578" Type="http://schemas.openxmlformats.org/officeDocument/2006/relationships/slide" Target="slides/slide572.xml"/><Relationship Id="rId200" Type="http://schemas.openxmlformats.org/officeDocument/2006/relationships/slide" Target="slides/slide194.xml"/><Relationship Id="rId382" Type="http://schemas.openxmlformats.org/officeDocument/2006/relationships/slide" Target="slides/slide376.xml"/><Relationship Id="rId438" Type="http://schemas.openxmlformats.org/officeDocument/2006/relationships/slide" Target="slides/slide432.xml"/><Relationship Id="rId603" Type="http://schemas.openxmlformats.org/officeDocument/2006/relationships/slide" Target="slides/slide597.xml"/><Relationship Id="rId242" Type="http://schemas.openxmlformats.org/officeDocument/2006/relationships/slide" Target="slides/slide236.xml"/><Relationship Id="rId284" Type="http://schemas.openxmlformats.org/officeDocument/2006/relationships/slide" Target="slides/slide278.xml"/><Relationship Id="rId491" Type="http://schemas.openxmlformats.org/officeDocument/2006/relationships/slide" Target="slides/slide485.xml"/><Relationship Id="rId505" Type="http://schemas.openxmlformats.org/officeDocument/2006/relationships/slide" Target="slides/slide499.xml"/><Relationship Id="rId37" Type="http://schemas.openxmlformats.org/officeDocument/2006/relationships/slide" Target="slides/slide31.xml"/><Relationship Id="rId79" Type="http://schemas.openxmlformats.org/officeDocument/2006/relationships/slide" Target="slides/slide73.xml"/><Relationship Id="rId102" Type="http://schemas.openxmlformats.org/officeDocument/2006/relationships/slide" Target="slides/slide96.xml"/><Relationship Id="rId144" Type="http://schemas.openxmlformats.org/officeDocument/2006/relationships/slide" Target="slides/slide138.xml"/><Relationship Id="rId547" Type="http://schemas.openxmlformats.org/officeDocument/2006/relationships/slide" Target="slides/slide541.xml"/><Relationship Id="rId589" Type="http://schemas.openxmlformats.org/officeDocument/2006/relationships/slide" Target="slides/slide583.xml"/><Relationship Id="rId90" Type="http://schemas.openxmlformats.org/officeDocument/2006/relationships/slide" Target="slides/slide84.xml"/><Relationship Id="rId186" Type="http://schemas.openxmlformats.org/officeDocument/2006/relationships/slide" Target="slides/slide180.xml"/><Relationship Id="rId351" Type="http://schemas.openxmlformats.org/officeDocument/2006/relationships/slide" Target="slides/slide345.xml"/><Relationship Id="rId393" Type="http://schemas.openxmlformats.org/officeDocument/2006/relationships/slide" Target="slides/slide387.xml"/><Relationship Id="rId407" Type="http://schemas.openxmlformats.org/officeDocument/2006/relationships/slide" Target="slides/slide401.xml"/><Relationship Id="rId449" Type="http://schemas.openxmlformats.org/officeDocument/2006/relationships/slide" Target="slides/slide443.xml"/><Relationship Id="rId614" Type="http://schemas.openxmlformats.org/officeDocument/2006/relationships/slide" Target="slides/slide608.xml"/><Relationship Id="rId211" Type="http://schemas.openxmlformats.org/officeDocument/2006/relationships/slide" Target="slides/slide205.xml"/><Relationship Id="rId253" Type="http://schemas.openxmlformats.org/officeDocument/2006/relationships/slide" Target="slides/slide247.xml"/><Relationship Id="rId295" Type="http://schemas.openxmlformats.org/officeDocument/2006/relationships/slide" Target="slides/slide289.xml"/><Relationship Id="rId309" Type="http://schemas.openxmlformats.org/officeDocument/2006/relationships/slide" Target="slides/slide303.xml"/><Relationship Id="rId460" Type="http://schemas.openxmlformats.org/officeDocument/2006/relationships/slide" Target="slides/slide454.xml"/><Relationship Id="rId516" Type="http://schemas.openxmlformats.org/officeDocument/2006/relationships/slide" Target="slides/slide510.xml"/><Relationship Id="rId48" Type="http://schemas.openxmlformats.org/officeDocument/2006/relationships/slide" Target="slides/slide42.xml"/><Relationship Id="rId113" Type="http://schemas.openxmlformats.org/officeDocument/2006/relationships/slide" Target="slides/slide107.xml"/><Relationship Id="rId320" Type="http://schemas.openxmlformats.org/officeDocument/2006/relationships/slide" Target="slides/slide314.xml"/><Relationship Id="rId558" Type="http://schemas.openxmlformats.org/officeDocument/2006/relationships/slide" Target="slides/slide552.xml"/><Relationship Id="rId155" Type="http://schemas.openxmlformats.org/officeDocument/2006/relationships/slide" Target="slides/slide149.xml"/><Relationship Id="rId197" Type="http://schemas.openxmlformats.org/officeDocument/2006/relationships/slide" Target="slides/slide191.xml"/><Relationship Id="rId362" Type="http://schemas.openxmlformats.org/officeDocument/2006/relationships/slide" Target="slides/slide356.xml"/><Relationship Id="rId418" Type="http://schemas.openxmlformats.org/officeDocument/2006/relationships/slide" Target="slides/slide412.xml"/><Relationship Id="rId625" Type="http://schemas.openxmlformats.org/officeDocument/2006/relationships/theme" Target="theme/theme1.xml"/><Relationship Id="rId222" Type="http://schemas.openxmlformats.org/officeDocument/2006/relationships/slide" Target="slides/slide216.xml"/><Relationship Id="rId264" Type="http://schemas.openxmlformats.org/officeDocument/2006/relationships/slide" Target="slides/slide258.xml"/><Relationship Id="rId471" Type="http://schemas.openxmlformats.org/officeDocument/2006/relationships/slide" Target="slides/slide465.xml"/><Relationship Id="rId17" Type="http://schemas.openxmlformats.org/officeDocument/2006/relationships/slide" Target="slides/slide11.xml"/><Relationship Id="rId59" Type="http://schemas.openxmlformats.org/officeDocument/2006/relationships/slide" Target="slides/slide53.xml"/><Relationship Id="rId124" Type="http://schemas.openxmlformats.org/officeDocument/2006/relationships/slide" Target="slides/slide118.xml"/><Relationship Id="rId527" Type="http://schemas.openxmlformats.org/officeDocument/2006/relationships/slide" Target="slides/slide521.xml"/><Relationship Id="rId569" Type="http://schemas.openxmlformats.org/officeDocument/2006/relationships/slide" Target="slides/slide563.xml"/><Relationship Id="rId70" Type="http://schemas.openxmlformats.org/officeDocument/2006/relationships/slide" Target="slides/slide64.xml"/><Relationship Id="rId166" Type="http://schemas.openxmlformats.org/officeDocument/2006/relationships/slide" Target="slides/slide160.xml"/><Relationship Id="rId331" Type="http://schemas.openxmlformats.org/officeDocument/2006/relationships/slide" Target="slides/slide325.xml"/><Relationship Id="rId373" Type="http://schemas.openxmlformats.org/officeDocument/2006/relationships/slide" Target="slides/slide367.xml"/><Relationship Id="rId429" Type="http://schemas.openxmlformats.org/officeDocument/2006/relationships/slide" Target="slides/slide423.xml"/><Relationship Id="rId580" Type="http://schemas.openxmlformats.org/officeDocument/2006/relationships/slide" Target="slides/slide574.xml"/><Relationship Id="rId1" Type="http://schemas.openxmlformats.org/officeDocument/2006/relationships/customXml" Target="../customXml/item1.xml"/><Relationship Id="rId233" Type="http://schemas.openxmlformats.org/officeDocument/2006/relationships/slide" Target="slides/slide227.xml"/><Relationship Id="rId440" Type="http://schemas.openxmlformats.org/officeDocument/2006/relationships/slide" Target="slides/slide434.xml"/><Relationship Id="rId28" Type="http://schemas.openxmlformats.org/officeDocument/2006/relationships/slide" Target="slides/slide22.xml"/><Relationship Id="rId275" Type="http://schemas.openxmlformats.org/officeDocument/2006/relationships/slide" Target="slides/slide269.xml"/><Relationship Id="rId300" Type="http://schemas.openxmlformats.org/officeDocument/2006/relationships/slide" Target="slides/slide294.xml"/><Relationship Id="rId482" Type="http://schemas.openxmlformats.org/officeDocument/2006/relationships/slide" Target="slides/slide476.xml"/><Relationship Id="rId538" Type="http://schemas.openxmlformats.org/officeDocument/2006/relationships/slide" Target="slides/slide532.xml"/><Relationship Id="rId81" Type="http://schemas.openxmlformats.org/officeDocument/2006/relationships/slide" Target="slides/slide75.xml"/><Relationship Id="rId135" Type="http://schemas.openxmlformats.org/officeDocument/2006/relationships/slide" Target="slides/slide129.xml"/><Relationship Id="rId177" Type="http://schemas.openxmlformats.org/officeDocument/2006/relationships/slide" Target="slides/slide171.xml"/><Relationship Id="rId342" Type="http://schemas.openxmlformats.org/officeDocument/2006/relationships/slide" Target="slides/slide336.xml"/><Relationship Id="rId384" Type="http://schemas.openxmlformats.org/officeDocument/2006/relationships/slide" Target="slides/slide378.xml"/><Relationship Id="rId591" Type="http://schemas.openxmlformats.org/officeDocument/2006/relationships/slide" Target="slides/slide585.xml"/><Relationship Id="rId605" Type="http://schemas.openxmlformats.org/officeDocument/2006/relationships/slide" Target="slides/slide599.xml"/><Relationship Id="rId202" Type="http://schemas.openxmlformats.org/officeDocument/2006/relationships/slide" Target="slides/slide196.xml"/><Relationship Id="rId244" Type="http://schemas.openxmlformats.org/officeDocument/2006/relationships/slide" Target="slides/slide238.xml"/><Relationship Id="rId39" Type="http://schemas.openxmlformats.org/officeDocument/2006/relationships/slide" Target="slides/slide33.xml"/><Relationship Id="rId286" Type="http://schemas.openxmlformats.org/officeDocument/2006/relationships/slide" Target="slides/slide280.xml"/><Relationship Id="rId451" Type="http://schemas.openxmlformats.org/officeDocument/2006/relationships/slide" Target="slides/slide445.xml"/><Relationship Id="rId493" Type="http://schemas.openxmlformats.org/officeDocument/2006/relationships/slide" Target="slides/slide487.xml"/><Relationship Id="rId507" Type="http://schemas.openxmlformats.org/officeDocument/2006/relationships/slide" Target="slides/slide501.xml"/><Relationship Id="rId549" Type="http://schemas.openxmlformats.org/officeDocument/2006/relationships/slide" Target="slides/slide543.xml"/><Relationship Id="rId50" Type="http://schemas.openxmlformats.org/officeDocument/2006/relationships/slide" Target="slides/slide44.xml"/><Relationship Id="rId104" Type="http://schemas.openxmlformats.org/officeDocument/2006/relationships/slide" Target="slides/slide98.xml"/><Relationship Id="rId146" Type="http://schemas.openxmlformats.org/officeDocument/2006/relationships/slide" Target="slides/slide140.xml"/><Relationship Id="rId188" Type="http://schemas.openxmlformats.org/officeDocument/2006/relationships/slide" Target="slides/slide182.xml"/><Relationship Id="rId311" Type="http://schemas.openxmlformats.org/officeDocument/2006/relationships/slide" Target="slides/slide305.xml"/><Relationship Id="rId353" Type="http://schemas.openxmlformats.org/officeDocument/2006/relationships/slide" Target="slides/slide347.xml"/><Relationship Id="rId395" Type="http://schemas.openxmlformats.org/officeDocument/2006/relationships/slide" Target="slides/slide389.xml"/><Relationship Id="rId409" Type="http://schemas.openxmlformats.org/officeDocument/2006/relationships/slide" Target="slides/slide403.xml"/><Relationship Id="rId560" Type="http://schemas.openxmlformats.org/officeDocument/2006/relationships/slide" Target="slides/slide554.xml"/><Relationship Id="rId92" Type="http://schemas.openxmlformats.org/officeDocument/2006/relationships/slide" Target="slides/slide86.xml"/><Relationship Id="rId213" Type="http://schemas.openxmlformats.org/officeDocument/2006/relationships/slide" Target="slides/slide207.xml"/><Relationship Id="rId420" Type="http://schemas.openxmlformats.org/officeDocument/2006/relationships/slide" Target="slides/slide414.xml"/><Relationship Id="rId616" Type="http://schemas.openxmlformats.org/officeDocument/2006/relationships/slide" Target="slides/slide610.xml"/><Relationship Id="rId255" Type="http://schemas.openxmlformats.org/officeDocument/2006/relationships/slide" Target="slides/slide249.xml"/><Relationship Id="rId297" Type="http://schemas.openxmlformats.org/officeDocument/2006/relationships/slide" Target="slides/slide291.xml"/><Relationship Id="rId462" Type="http://schemas.openxmlformats.org/officeDocument/2006/relationships/slide" Target="slides/slide456.xml"/><Relationship Id="rId518" Type="http://schemas.openxmlformats.org/officeDocument/2006/relationships/slide" Target="slides/slide512.xml"/><Relationship Id="rId115" Type="http://schemas.openxmlformats.org/officeDocument/2006/relationships/slide" Target="slides/slide109.xml"/><Relationship Id="rId157" Type="http://schemas.openxmlformats.org/officeDocument/2006/relationships/slide" Target="slides/slide151.xml"/><Relationship Id="rId322" Type="http://schemas.openxmlformats.org/officeDocument/2006/relationships/slide" Target="slides/slide316.xml"/><Relationship Id="rId364" Type="http://schemas.openxmlformats.org/officeDocument/2006/relationships/slide" Target="slides/slide358.xml"/><Relationship Id="rId61" Type="http://schemas.openxmlformats.org/officeDocument/2006/relationships/slide" Target="slides/slide55.xml"/><Relationship Id="rId199" Type="http://schemas.openxmlformats.org/officeDocument/2006/relationships/slide" Target="slides/slide193.xml"/><Relationship Id="rId571" Type="http://schemas.openxmlformats.org/officeDocument/2006/relationships/slide" Target="slides/slide565.xml"/><Relationship Id="rId627" Type="http://schemas.microsoft.com/office/2016/11/relationships/changesInfo" Target="changesInfos/changesInfo1.xml"/><Relationship Id="rId19" Type="http://schemas.openxmlformats.org/officeDocument/2006/relationships/slide" Target="slides/slide13.xml"/><Relationship Id="rId224" Type="http://schemas.openxmlformats.org/officeDocument/2006/relationships/slide" Target="slides/slide218.xml"/><Relationship Id="rId266" Type="http://schemas.openxmlformats.org/officeDocument/2006/relationships/slide" Target="slides/slide260.xml"/><Relationship Id="rId431" Type="http://schemas.openxmlformats.org/officeDocument/2006/relationships/slide" Target="slides/slide425.xml"/><Relationship Id="rId473" Type="http://schemas.openxmlformats.org/officeDocument/2006/relationships/slide" Target="slides/slide467.xml"/><Relationship Id="rId529" Type="http://schemas.openxmlformats.org/officeDocument/2006/relationships/slide" Target="slides/slide523.xml"/><Relationship Id="rId30" Type="http://schemas.openxmlformats.org/officeDocument/2006/relationships/slide" Target="slides/slide24.xml"/><Relationship Id="rId126" Type="http://schemas.openxmlformats.org/officeDocument/2006/relationships/slide" Target="slides/slide120.xml"/><Relationship Id="rId168" Type="http://schemas.openxmlformats.org/officeDocument/2006/relationships/slide" Target="slides/slide162.xml"/><Relationship Id="rId333" Type="http://schemas.openxmlformats.org/officeDocument/2006/relationships/slide" Target="slides/slide327.xml"/><Relationship Id="rId540" Type="http://schemas.openxmlformats.org/officeDocument/2006/relationships/slide" Target="slides/slide534.xml"/><Relationship Id="rId72" Type="http://schemas.openxmlformats.org/officeDocument/2006/relationships/slide" Target="slides/slide66.xml"/><Relationship Id="rId375" Type="http://schemas.openxmlformats.org/officeDocument/2006/relationships/slide" Target="slides/slide369.xml"/><Relationship Id="rId582" Type="http://schemas.openxmlformats.org/officeDocument/2006/relationships/slide" Target="slides/slide576.xml"/><Relationship Id="rId3" Type="http://schemas.openxmlformats.org/officeDocument/2006/relationships/customXml" Target="../customXml/item3.xml"/><Relationship Id="rId235" Type="http://schemas.openxmlformats.org/officeDocument/2006/relationships/slide" Target="slides/slide229.xml"/><Relationship Id="rId277" Type="http://schemas.openxmlformats.org/officeDocument/2006/relationships/slide" Target="slides/slide271.xml"/><Relationship Id="rId400" Type="http://schemas.openxmlformats.org/officeDocument/2006/relationships/slide" Target="slides/slide394.xml"/><Relationship Id="rId442" Type="http://schemas.openxmlformats.org/officeDocument/2006/relationships/slide" Target="slides/slide436.xml"/><Relationship Id="rId484" Type="http://schemas.openxmlformats.org/officeDocument/2006/relationships/slide" Target="slides/slide478.xml"/><Relationship Id="rId137" Type="http://schemas.openxmlformats.org/officeDocument/2006/relationships/slide" Target="slides/slide131.xml"/><Relationship Id="rId302" Type="http://schemas.openxmlformats.org/officeDocument/2006/relationships/slide" Target="slides/slide296.xml"/><Relationship Id="rId344" Type="http://schemas.openxmlformats.org/officeDocument/2006/relationships/slide" Target="slides/slide338.xml"/><Relationship Id="rId41" Type="http://schemas.openxmlformats.org/officeDocument/2006/relationships/slide" Target="slides/slide35.xml"/><Relationship Id="rId83" Type="http://schemas.openxmlformats.org/officeDocument/2006/relationships/slide" Target="slides/slide77.xml"/><Relationship Id="rId179" Type="http://schemas.openxmlformats.org/officeDocument/2006/relationships/slide" Target="slides/slide173.xml"/><Relationship Id="rId386" Type="http://schemas.openxmlformats.org/officeDocument/2006/relationships/slide" Target="slides/slide380.xml"/><Relationship Id="rId551" Type="http://schemas.openxmlformats.org/officeDocument/2006/relationships/slide" Target="slides/slide545.xml"/><Relationship Id="rId593" Type="http://schemas.openxmlformats.org/officeDocument/2006/relationships/slide" Target="slides/slide587.xml"/><Relationship Id="rId607" Type="http://schemas.openxmlformats.org/officeDocument/2006/relationships/slide" Target="slides/slide601.xml"/><Relationship Id="rId190" Type="http://schemas.openxmlformats.org/officeDocument/2006/relationships/slide" Target="slides/slide184.xml"/><Relationship Id="rId204" Type="http://schemas.openxmlformats.org/officeDocument/2006/relationships/slide" Target="slides/slide198.xml"/><Relationship Id="rId246" Type="http://schemas.openxmlformats.org/officeDocument/2006/relationships/slide" Target="slides/slide240.xml"/><Relationship Id="rId288" Type="http://schemas.openxmlformats.org/officeDocument/2006/relationships/slide" Target="slides/slide282.xml"/><Relationship Id="rId411" Type="http://schemas.openxmlformats.org/officeDocument/2006/relationships/slide" Target="slides/slide405.xml"/><Relationship Id="rId453" Type="http://schemas.openxmlformats.org/officeDocument/2006/relationships/slide" Target="slides/slide447.xml"/><Relationship Id="rId509" Type="http://schemas.openxmlformats.org/officeDocument/2006/relationships/slide" Target="slides/slide503.xml"/><Relationship Id="rId106" Type="http://schemas.openxmlformats.org/officeDocument/2006/relationships/slide" Target="slides/slide100.xml"/><Relationship Id="rId313" Type="http://schemas.openxmlformats.org/officeDocument/2006/relationships/slide" Target="slides/slide307.xml"/><Relationship Id="rId495" Type="http://schemas.openxmlformats.org/officeDocument/2006/relationships/slide" Target="slides/slide489.xml"/><Relationship Id="rId10" Type="http://schemas.openxmlformats.org/officeDocument/2006/relationships/slide" Target="slides/slide4.xml"/><Relationship Id="rId52" Type="http://schemas.openxmlformats.org/officeDocument/2006/relationships/slide" Target="slides/slide46.xml"/><Relationship Id="rId94" Type="http://schemas.openxmlformats.org/officeDocument/2006/relationships/slide" Target="slides/slide88.xml"/><Relationship Id="rId148" Type="http://schemas.openxmlformats.org/officeDocument/2006/relationships/slide" Target="slides/slide142.xml"/><Relationship Id="rId355" Type="http://schemas.openxmlformats.org/officeDocument/2006/relationships/slide" Target="slides/slide349.xml"/><Relationship Id="rId397" Type="http://schemas.openxmlformats.org/officeDocument/2006/relationships/slide" Target="slides/slide391.xml"/><Relationship Id="rId520" Type="http://schemas.openxmlformats.org/officeDocument/2006/relationships/slide" Target="slides/slide514.xml"/><Relationship Id="rId562" Type="http://schemas.openxmlformats.org/officeDocument/2006/relationships/slide" Target="slides/slide556.xml"/><Relationship Id="rId618" Type="http://schemas.openxmlformats.org/officeDocument/2006/relationships/slide" Target="slides/slide612.xml"/><Relationship Id="rId215" Type="http://schemas.openxmlformats.org/officeDocument/2006/relationships/slide" Target="slides/slide209.xml"/><Relationship Id="rId257" Type="http://schemas.openxmlformats.org/officeDocument/2006/relationships/slide" Target="slides/slide251.xml"/><Relationship Id="rId422" Type="http://schemas.openxmlformats.org/officeDocument/2006/relationships/slide" Target="slides/slide416.xml"/><Relationship Id="rId464" Type="http://schemas.openxmlformats.org/officeDocument/2006/relationships/slide" Target="slides/slide458.xml"/><Relationship Id="rId299" Type="http://schemas.openxmlformats.org/officeDocument/2006/relationships/slide" Target="slides/slide293.xml"/><Relationship Id="rId63" Type="http://schemas.openxmlformats.org/officeDocument/2006/relationships/slide" Target="slides/slide57.xml"/><Relationship Id="rId159" Type="http://schemas.openxmlformats.org/officeDocument/2006/relationships/slide" Target="slides/slide153.xml"/><Relationship Id="rId366" Type="http://schemas.openxmlformats.org/officeDocument/2006/relationships/slide" Target="slides/slide360.xml"/><Relationship Id="rId573" Type="http://schemas.openxmlformats.org/officeDocument/2006/relationships/slide" Target="slides/slide567.xml"/><Relationship Id="rId226" Type="http://schemas.openxmlformats.org/officeDocument/2006/relationships/slide" Target="slides/slide220.xml"/><Relationship Id="rId433" Type="http://schemas.openxmlformats.org/officeDocument/2006/relationships/slide" Target="slides/slide427.xml"/><Relationship Id="rId74" Type="http://schemas.openxmlformats.org/officeDocument/2006/relationships/slide" Target="slides/slide68.xml"/><Relationship Id="rId377" Type="http://schemas.openxmlformats.org/officeDocument/2006/relationships/slide" Target="slides/slide371.xml"/><Relationship Id="rId500" Type="http://schemas.openxmlformats.org/officeDocument/2006/relationships/slide" Target="slides/slide494.xml"/><Relationship Id="rId584" Type="http://schemas.openxmlformats.org/officeDocument/2006/relationships/slide" Target="slides/slide578.xml"/><Relationship Id="rId5" Type="http://schemas.openxmlformats.org/officeDocument/2006/relationships/slideMaster" Target="slideMasters/slideMaster2.xml"/><Relationship Id="rId237" Type="http://schemas.openxmlformats.org/officeDocument/2006/relationships/slide" Target="slides/slide231.xml"/><Relationship Id="rId444" Type="http://schemas.openxmlformats.org/officeDocument/2006/relationships/slide" Target="slides/slide438.xml"/><Relationship Id="rId290" Type="http://schemas.openxmlformats.org/officeDocument/2006/relationships/slide" Target="slides/slide284.xml"/><Relationship Id="rId304" Type="http://schemas.openxmlformats.org/officeDocument/2006/relationships/slide" Target="slides/slide298.xml"/><Relationship Id="rId388" Type="http://schemas.openxmlformats.org/officeDocument/2006/relationships/slide" Target="slides/slide382.xml"/><Relationship Id="rId511" Type="http://schemas.openxmlformats.org/officeDocument/2006/relationships/slide" Target="slides/slide505.xml"/><Relationship Id="rId609" Type="http://schemas.openxmlformats.org/officeDocument/2006/relationships/slide" Target="slides/slide603.xml"/><Relationship Id="rId85" Type="http://schemas.openxmlformats.org/officeDocument/2006/relationships/slide" Target="slides/slide79.xml"/><Relationship Id="rId150" Type="http://schemas.openxmlformats.org/officeDocument/2006/relationships/slide" Target="slides/slide144.xml"/><Relationship Id="rId595" Type="http://schemas.openxmlformats.org/officeDocument/2006/relationships/slide" Target="slides/slide589.xml"/><Relationship Id="rId248" Type="http://schemas.openxmlformats.org/officeDocument/2006/relationships/slide" Target="slides/slide242.xml"/><Relationship Id="rId455" Type="http://schemas.openxmlformats.org/officeDocument/2006/relationships/slide" Target="slides/slide449.xml"/><Relationship Id="rId12" Type="http://schemas.openxmlformats.org/officeDocument/2006/relationships/slide" Target="slides/slide6.xml"/><Relationship Id="rId108" Type="http://schemas.openxmlformats.org/officeDocument/2006/relationships/slide" Target="slides/slide102.xml"/><Relationship Id="rId315" Type="http://schemas.openxmlformats.org/officeDocument/2006/relationships/slide" Target="slides/slide309.xml"/><Relationship Id="rId522" Type="http://schemas.openxmlformats.org/officeDocument/2006/relationships/slide" Target="slides/slide516.xml"/><Relationship Id="rId96" Type="http://schemas.openxmlformats.org/officeDocument/2006/relationships/slide" Target="slides/slide90.xml"/><Relationship Id="rId161" Type="http://schemas.openxmlformats.org/officeDocument/2006/relationships/slide" Target="slides/slide155.xml"/><Relationship Id="rId399" Type="http://schemas.openxmlformats.org/officeDocument/2006/relationships/slide" Target="slides/slide393.xml"/><Relationship Id="rId259" Type="http://schemas.openxmlformats.org/officeDocument/2006/relationships/slide" Target="slides/slide253.xml"/><Relationship Id="rId466" Type="http://schemas.openxmlformats.org/officeDocument/2006/relationships/slide" Target="slides/slide460.xml"/><Relationship Id="rId23" Type="http://schemas.openxmlformats.org/officeDocument/2006/relationships/slide" Target="slides/slide17.xml"/><Relationship Id="rId119" Type="http://schemas.openxmlformats.org/officeDocument/2006/relationships/slide" Target="slides/slide113.xml"/><Relationship Id="rId326" Type="http://schemas.openxmlformats.org/officeDocument/2006/relationships/slide" Target="slides/slide320.xml"/><Relationship Id="rId533" Type="http://schemas.openxmlformats.org/officeDocument/2006/relationships/slide" Target="slides/slide527.xml"/><Relationship Id="rId172" Type="http://schemas.openxmlformats.org/officeDocument/2006/relationships/slide" Target="slides/slide166.xml"/><Relationship Id="rId477" Type="http://schemas.openxmlformats.org/officeDocument/2006/relationships/slide" Target="slides/slide471.xml"/><Relationship Id="rId600" Type="http://schemas.openxmlformats.org/officeDocument/2006/relationships/slide" Target="slides/slide594.xml"/><Relationship Id="rId337" Type="http://schemas.openxmlformats.org/officeDocument/2006/relationships/slide" Target="slides/slide331.xml"/><Relationship Id="rId34" Type="http://schemas.openxmlformats.org/officeDocument/2006/relationships/slide" Target="slides/slide28.xml"/><Relationship Id="rId544" Type="http://schemas.openxmlformats.org/officeDocument/2006/relationships/slide" Target="slides/slide538.xml"/><Relationship Id="rId183" Type="http://schemas.openxmlformats.org/officeDocument/2006/relationships/slide" Target="slides/slide177.xml"/><Relationship Id="rId390" Type="http://schemas.openxmlformats.org/officeDocument/2006/relationships/slide" Target="slides/slide384.xml"/><Relationship Id="rId404" Type="http://schemas.openxmlformats.org/officeDocument/2006/relationships/slide" Target="slides/slide398.xml"/><Relationship Id="rId611" Type="http://schemas.openxmlformats.org/officeDocument/2006/relationships/slide" Target="slides/slide605.xml"/><Relationship Id="rId250" Type="http://schemas.openxmlformats.org/officeDocument/2006/relationships/slide" Target="slides/slide244.xml"/><Relationship Id="rId488" Type="http://schemas.openxmlformats.org/officeDocument/2006/relationships/slide" Target="slides/slide482.xml"/><Relationship Id="rId45" Type="http://schemas.openxmlformats.org/officeDocument/2006/relationships/slide" Target="slides/slide39.xml"/><Relationship Id="rId110" Type="http://schemas.openxmlformats.org/officeDocument/2006/relationships/slide" Target="slides/slide104.xml"/><Relationship Id="rId348" Type="http://schemas.openxmlformats.org/officeDocument/2006/relationships/slide" Target="slides/slide342.xml"/><Relationship Id="rId555" Type="http://schemas.openxmlformats.org/officeDocument/2006/relationships/slide" Target="slides/slide549.xml"/><Relationship Id="rId194" Type="http://schemas.openxmlformats.org/officeDocument/2006/relationships/slide" Target="slides/slide188.xml"/><Relationship Id="rId208" Type="http://schemas.openxmlformats.org/officeDocument/2006/relationships/slide" Target="slides/slide202.xml"/><Relationship Id="rId415" Type="http://schemas.openxmlformats.org/officeDocument/2006/relationships/slide" Target="slides/slide409.xml"/><Relationship Id="rId622" Type="http://schemas.openxmlformats.org/officeDocument/2006/relationships/notesMaster" Target="notesMasters/notesMaster1.xml"/><Relationship Id="rId261" Type="http://schemas.openxmlformats.org/officeDocument/2006/relationships/slide" Target="slides/slide255.xml"/><Relationship Id="rId499" Type="http://schemas.openxmlformats.org/officeDocument/2006/relationships/slide" Target="slides/slide493.xml"/><Relationship Id="rId56" Type="http://schemas.openxmlformats.org/officeDocument/2006/relationships/slide" Target="slides/slide50.xml"/><Relationship Id="rId359" Type="http://schemas.openxmlformats.org/officeDocument/2006/relationships/slide" Target="slides/slide353.xml"/><Relationship Id="rId566" Type="http://schemas.openxmlformats.org/officeDocument/2006/relationships/slide" Target="slides/slide560.xml"/><Relationship Id="rId121" Type="http://schemas.openxmlformats.org/officeDocument/2006/relationships/slide" Target="slides/slide115.xml"/><Relationship Id="rId219" Type="http://schemas.openxmlformats.org/officeDocument/2006/relationships/slide" Target="slides/slide213.xml"/><Relationship Id="rId426" Type="http://schemas.openxmlformats.org/officeDocument/2006/relationships/slide" Target="slides/slide420.xml"/><Relationship Id="rId67" Type="http://schemas.openxmlformats.org/officeDocument/2006/relationships/slide" Target="slides/slide61.xml"/><Relationship Id="rId272" Type="http://schemas.openxmlformats.org/officeDocument/2006/relationships/slide" Target="slides/slide266.xml"/><Relationship Id="rId577" Type="http://schemas.openxmlformats.org/officeDocument/2006/relationships/slide" Target="slides/slide571.xml"/><Relationship Id="rId132" Type="http://schemas.openxmlformats.org/officeDocument/2006/relationships/slide" Target="slides/slide126.xml"/><Relationship Id="rId437" Type="http://schemas.openxmlformats.org/officeDocument/2006/relationships/slide" Target="slides/slide43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tian" userId="f58eb9ab-90f5-4999-bf56-b11900a1e38e" providerId="ADAL" clId="{24587B3F-54B0-451D-83B8-E952348CB5BB}"/>
    <pc:docChg chg="delSld">
      <pc:chgData name="Stian" userId="f58eb9ab-90f5-4999-bf56-b11900a1e38e" providerId="ADAL" clId="{24587B3F-54B0-451D-83B8-E952348CB5BB}" dt="2023-09-28T10:50:28.729" v="8" actId="47"/>
      <pc:docMkLst>
        <pc:docMk/>
      </pc:docMkLst>
      <pc:sldChg chg="del">
        <pc:chgData name="Stian" userId="f58eb9ab-90f5-4999-bf56-b11900a1e38e" providerId="ADAL" clId="{24587B3F-54B0-451D-83B8-E952348CB5BB}" dt="2023-09-28T10:50:06.867" v="0" actId="47"/>
        <pc:sldMkLst>
          <pc:docMk/>
          <pc:sldMk cId="2037924321" sldId="277"/>
        </pc:sldMkLst>
      </pc:sldChg>
      <pc:sldChg chg="del">
        <pc:chgData name="Stian" userId="f58eb9ab-90f5-4999-bf56-b11900a1e38e" providerId="ADAL" clId="{24587B3F-54B0-451D-83B8-E952348CB5BB}" dt="2023-09-28T10:50:08.629" v="1" actId="47"/>
        <pc:sldMkLst>
          <pc:docMk/>
          <pc:sldMk cId="3063336980" sldId="280"/>
        </pc:sldMkLst>
      </pc:sldChg>
      <pc:sldChg chg="del">
        <pc:chgData name="Stian" userId="f58eb9ab-90f5-4999-bf56-b11900a1e38e" providerId="ADAL" clId="{24587B3F-54B0-451D-83B8-E952348CB5BB}" dt="2023-09-28T10:50:12.034" v="2" actId="47"/>
        <pc:sldMkLst>
          <pc:docMk/>
          <pc:sldMk cId="1352175290" sldId="286"/>
        </pc:sldMkLst>
      </pc:sldChg>
      <pc:sldChg chg="del">
        <pc:chgData name="Stian" userId="f58eb9ab-90f5-4999-bf56-b11900a1e38e" providerId="ADAL" clId="{24587B3F-54B0-451D-83B8-E952348CB5BB}" dt="2023-09-28T10:50:12.941" v="3" actId="47"/>
        <pc:sldMkLst>
          <pc:docMk/>
          <pc:sldMk cId="1236454285" sldId="287"/>
        </pc:sldMkLst>
      </pc:sldChg>
      <pc:sldChg chg="del">
        <pc:chgData name="Stian" userId="f58eb9ab-90f5-4999-bf56-b11900a1e38e" providerId="ADAL" clId="{24587B3F-54B0-451D-83B8-E952348CB5BB}" dt="2023-09-28T10:50:14.494" v="4" actId="47"/>
        <pc:sldMkLst>
          <pc:docMk/>
          <pc:sldMk cId="788453032" sldId="290"/>
        </pc:sldMkLst>
      </pc:sldChg>
      <pc:sldChg chg="del">
        <pc:chgData name="Stian" userId="f58eb9ab-90f5-4999-bf56-b11900a1e38e" providerId="ADAL" clId="{24587B3F-54B0-451D-83B8-E952348CB5BB}" dt="2023-09-28T10:50:16.501" v="5" actId="47"/>
        <pc:sldMkLst>
          <pc:docMk/>
          <pc:sldMk cId="2870391505" sldId="291"/>
        </pc:sldMkLst>
      </pc:sldChg>
      <pc:sldChg chg="del">
        <pc:chgData name="Stian" userId="f58eb9ab-90f5-4999-bf56-b11900a1e38e" providerId="ADAL" clId="{24587B3F-54B0-451D-83B8-E952348CB5BB}" dt="2023-09-28T10:50:17.774" v="6" actId="47"/>
        <pc:sldMkLst>
          <pc:docMk/>
          <pc:sldMk cId="2511749092" sldId="292"/>
        </pc:sldMkLst>
      </pc:sldChg>
      <pc:sldChg chg="del">
        <pc:chgData name="Stian" userId="f58eb9ab-90f5-4999-bf56-b11900a1e38e" providerId="ADAL" clId="{24587B3F-54B0-451D-83B8-E952348CB5BB}" dt="2023-09-28T10:50:28.729" v="8" actId="47"/>
        <pc:sldMkLst>
          <pc:docMk/>
          <pc:sldMk cId="2894672952" sldId="301"/>
        </pc:sldMkLst>
      </pc:sldChg>
      <pc:sldChg chg="del">
        <pc:chgData name="Stian" userId="f58eb9ab-90f5-4999-bf56-b11900a1e38e" providerId="ADAL" clId="{24587B3F-54B0-451D-83B8-E952348CB5BB}" dt="2023-09-28T10:50:25.004" v="7" actId="47"/>
        <pc:sldMkLst>
          <pc:docMk/>
          <pc:sldMk cId="310600261" sldId="302"/>
        </pc:sldMkLst>
      </pc:sldChg>
    </pc:docChg>
  </pc:docChgLst>
  <pc:docChgLst>
    <pc:chgData name="Stian" userId="f58eb9ab-90f5-4999-bf56-b11900a1e38e" providerId="ADAL" clId="{6B6BDAE6-FD65-44F3-81FB-323E6643FEFD}"/>
    <pc:docChg chg="delSld modSld">
      <pc:chgData name="Stian" userId="f58eb9ab-90f5-4999-bf56-b11900a1e38e" providerId="ADAL" clId="{6B6BDAE6-FD65-44F3-81FB-323E6643FEFD}" dt="2021-02-19T13:16:19.714" v="6" actId="47"/>
      <pc:docMkLst>
        <pc:docMk/>
      </pc:docMkLst>
      <pc:sldChg chg="del">
        <pc:chgData name="Stian" userId="f58eb9ab-90f5-4999-bf56-b11900a1e38e" providerId="ADAL" clId="{6B6BDAE6-FD65-44F3-81FB-323E6643FEFD}" dt="2021-02-19T13:16:19.714" v="6" actId="47"/>
        <pc:sldMkLst>
          <pc:docMk/>
          <pc:sldMk cId="1476260321" sldId="270"/>
        </pc:sldMkLst>
      </pc:sldChg>
      <pc:sldChg chg="del">
        <pc:chgData name="Stian" userId="f58eb9ab-90f5-4999-bf56-b11900a1e38e" providerId="ADAL" clId="{6B6BDAE6-FD65-44F3-81FB-323E6643FEFD}" dt="2021-02-19T13:15:47.774" v="0"/>
        <pc:sldMkLst>
          <pc:docMk/>
          <pc:sldMk cId="276594718" sldId="317"/>
        </pc:sldMkLst>
      </pc:sldChg>
      <pc:sldChg chg="modSp mod">
        <pc:chgData name="Stian" userId="f58eb9ab-90f5-4999-bf56-b11900a1e38e" providerId="ADAL" clId="{6B6BDAE6-FD65-44F3-81FB-323E6643FEFD}" dt="2021-02-19T13:16:12.309" v="5" actId="14100"/>
        <pc:sldMkLst>
          <pc:docMk/>
          <pc:sldMk cId="3751606248" sldId="317"/>
        </pc:sldMkLst>
        <pc:spChg chg="mod">
          <ac:chgData name="Stian" userId="f58eb9ab-90f5-4999-bf56-b11900a1e38e" providerId="ADAL" clId="{6B6BDAE6-FD65-44F3-81FB-323E6643FEFD}" dt="2021-02-19T13:16:08.434" v="4" actId="1076"/>
          <ac:spMkLst>
            <pc:docMk/>
            <pc:sldMk cId="3751606248" sldId="317"/>
            <ac:spMk id="2" creationId="{00000000-0000-0000-0000-000000000000}"/>
          </ac:spMkLst>
        </pc:spChg>
        <pc:graphicFrameChg chg="mod modGraphic">
          <ac:chgData name="Stian" userId="f58eb9ab-90f5-4999-bf56-b11900a1e38e" providerId="ADAL" clId="{6B6BDAE6-FD65-44F3-81FB-323E6643FEFD}" dt="2021-02-19T13:16:12.309" v="5" actId="14100"/>
          <ac:graphicFrameMkLst>
            <pc:docMk/>
            <pc:sldMk cId="3751606248" sldId="317"/>
            <ac:graphicFrameMk id="5" creationId="{00000000-0000-0000-0000-000000000000}"/>
          </ac:graphicFrameMkLst>
        </pc:graphicFrameChg>
      </pc:sldChg>
      <pc:sldChg chg="del">
        <pc:chgData name="Stian" userId="f58eb9ab-90f5-4999-bf56-b11900a1e38e" providerId="ADAL" clId="{6B6BDAE6-FD65-44F3-81FB-323E6643FEFD}" dt="2021-02-19T13:15:55.014" v="1"/>
        <pc:sldMkLst>
          <pc:docMk/>
          <pc:sldMk cId="3756385590" sldId="317"/>
        </pc:sldMkLst>
      </pc:sldChg>
    </pc:docChg>
  </pc:docChgLst>
  <pc:docChgLst>
    <pc:chgData name="Stian" userId="f58eb9ab-90f5-4999-bf56-b11900a1e38e" providerId="ADAL" clId="{CE335744-9FEF-409C-972F-5C421E8BFCDA}"/>
    <pc:docChg chg="custSel addSld delSld modSld">
      <pc:chgData name="Stian" userId="f58eb9ab-90f5-4999-bf56-b11900a1e38e" providerId="ADAL" clId="{CE335744-9FEF-409C-972F-5C421E8BFCDA}" dt="2024-01-12T10:52:40.606" v="262" actId="20577"/>
      <pc:docMkLst>
        <pc:docMk/>
      </pc:docMkLst>
      <pc:sldChg chg="addSp del delDesignElem">
        <pc:chgData name="Stian" userId="f58eb9ab-90f5-4999-bf56-b11900a1e38e" providerId="ADAL" clId="{CE335744-9FEF-409C-972F-5C421E8BFCDA}" dt="2024-01-12T10:29:48.179" v="2"/>
        <pc:sldMkLst>
          <pc:docMk/>
          <pc:sldMk cId="1165375355" sldId="1317"/>
        </pc:sldMkLst>
        <pc:spChg chg="add">
          <ac:chgData name="Stian" userId="f58eb9ab-90f5-4999-bf56-b11900a1e38e" providerId="ADAL" clId="{CE335744-9FEF-409C-972F-5C421E8BFCDA}" dt="2024-01-12T10:29:48.179" v="2"/>
          <ac:spMkLst>
            <pc:docMk/>
            <pc:sldMk cId="1165375355" sldId="1317"/>
            <ac:spMk id="8" creationId="{D4771268-CB57-404A-9271-370EB28F6090}"/>
          </ac:spMkLst>
        </pc:spChg>
      </pc:sldChg>
      <pc:sldChg chg="del">
        <pc:chgData name="Stian" userId="f58eb9ab-90f5-4999-bf56-b11900a1e38e" providerId="ADAL" clId="{CE335744-9FEF-409C-972F-5C421E8BFCDA}" dt="2024-01-12T10:29:48.179" v="2"/>
        <pc:sldMkLst>
          <pc:docMk/>
          <pc:sldMk cId="1692842934" sldId="1339"/>
        </pc:sldMkLst>
      </pc:sldChg>
      <pc:sldChg chg="del">
        <pc:chgData name="Stian" userId="f58eb9ab-90f5-4999-bf56-b11900a1e38e" providerId="ADAL" clId="{CE335744-9FEF-409C-972F-5C421E8BFCDA}" dt="2024-01-12T10:29:48.179" v="2"/>
        <pc:sldMkLst>
          <pc:docMk/>
          <pc:sldMk cId="342068759" sldId="1680"/>
        </pc:sldMkLst>
      </pc:sldChg>
      <pc:sldChg chg="del">
        <pc:chgData name="Stian" userId="f58eb9ab-90f5-4999-bf56-b11900a1e38e" providerId="ADAL" clId="{CE335744-9FEF-409C-972F-5C421E8BFCDA}" dt="2024-01-12T10:29:48.179" v="2"/>
        <pc:sldMkLst>
          <pc:docMk/>
          <pc:sldMk cId="2520628036" sldId="1681"/>
        </pc:sldMkLst>
      </pc:sldChg>
      <pc:sldChg chg="del">
        <pc:chgData name="Stian" userId="f58eb9ab-90f5-4999-bf56-b11900a1e38e" providerId="ADAL" clId="{CE335744-9FEF-409C-972F-5C421E8BFCDA}" dt="2024-01-12T10:29:48.179" v="2"/>
        <pc:sldMkLst>
          <pc:docMk/>
          <pc:sldMk cId="1818364256" sldId="1682"/>
        </pc:sldMkLst>
      </pc:sldChg>
      <pc:sldChg chg="del">
        <pc:chgData name="Stian" userId="f58eb9ab-90f5-4999-bf56-b11900a1e38e" providerId="ADAL" clId="{CE335744-9FEF-409C-972F-5C421E8BFCDA}" dt="2024-01-12T10:29:48.179" v="2"/>
        <pc:sldMkLst>
          <pc:docMk/>
          <pc:sldMk cId="3947058392" sldId="1683"/>
        </pc:sldMkLst>
      </pc:sldChg>
      <pc:sldChg chg="del">
        <pc:chgData name="Stian" userId="f58eb9ab-90f5-4999-bf56-b11900a1e38e" providerId="ADAL" clId="{CE335744-9FEF-409C-972F-5C421E8BFCDA}" dt="2024-01-12T10:29:48.179" v="2"/>
        <pc:sldMkLst>
          <pc:docMk/>
          <pc:sldMk cId="1007428669" sldId="1684"/>
        </pc:sldMkLst>
      </pc:sldChg>
      <pc:sldChg chg="del">
        <pc:chgData name="Stian" userId="f58eb9ab-90f5-4999-bf56-b11900a1e38e" providerId="ADAL" clId="{CE335744-9FEF-409C-972F-5C421E8BFCDA}" dt="2024-01-12T10:29:48.179" v="2"/>
        <pc:sldMkLst>
          <pc:docMk/>
          <pc:sldMk cId="3337024497" sldId="1696"/>
        </pc:sldMkLst>
      </pc:sldChg>
      <pc:sldChg chg="del">
        <pc:chgData name="Stian" userId="f58eb9ab-90f5-4999-bf56-b11900a1e38e" providerId="ADAL" clId="{CE335744-9FEF-409C-972F-5C421E8BFCDA}" dt="2024-01-12T10:29:48.179" v="2"/>
        <pc:sldMkLst>
          <pc:docMk/>
          <pc:sldMk cId="4223640648" sldId="1697"/>
        </pc:sldMkLst>
      </pc:sldChg>
      <pc:sldChg chg="del">
        <pc:chgData name="Stian" userId="f58eb9ab-90f5-4999-bf56-b11900a1e38e" providerId="ADAL" clId="{CE335744-9FEF-409C-972F-5C421E8BFCDA}" dt="2024-01-12T10:29:48.179" v="2"/>
        <pc:sldMkLst>
          <pc:docMk/>
          <pc:sldMk cId="2761282263" sldId="1698"/>
        </pc:sldMkLst>
      </pc:sldChg>
      <pc:sldChg chg="del">
        <pc:chgData name="Stian" userId="f58eb9ab-90f5-4999-bf56-b11900a1e38e" providerId="ADAL" clId="{CE335744-9FEF-409C-972F-5C421E8BFCDA}" dt="2024-01-12T10:29:48.179" v="2"/>
        <pc:sldMkLst>
          <pc:docMk/>
          <pc:sldMk cId="3797654538" sldId="1699"/>
        </pc:sldMkLst>
      </pc:sldChg>
      <pc:sldChg chg="del">
        <pc:chgData name="Stian" userId="f58eb9ab-90f5-4999-bf56-b11900a1e38e" providerId="ADAL" clId="{CE335744-9FEF-409C-972F-5C421E8BFCDA}" dt="2024-01-12T10:29:48.179" v="2"/>
        <pc:sldMkLst>
          <pc:docMk/>
          <pc:sldMk cId="330596960" sldId="1700"/>
        </pc:sldMkLst>
      </pc:sldChg>
      <pc:sldChg chg="del">
        <pc:chgData name="Stian" userId="f58eb9ab-90f5-4999-bf56-b11900a1e38e" providerId="ADAL" clId="{CE335744-9FEF-409C-972F-5C421E8BFCDA}" dt="2024-01-12T10:29:48.179" v="2"/>
        <pc:sldMkLst>
          <pc:docMk/>
          <pc:sldMk cId="3823967143" sldId="1701"/>
        </pc:sldMkLst>
      </pc:sldChg>
      <pc:sldChg chg="del">
        <pc:chgData name="Stian" userId="f58eb9ab-90f5-4999-bf56-b11900a1e38e" providerId="ADAL" clId="{CE335744-9FEF-409C-972F-5C421E8BFCDA}" dt="2024-01-12T10:29:48.179" v="2"/>
        <pc:sldMkLst>
          <pc:docMk/>
          <pc:sldMk cId="4107285235" sldId="1702"/>
        </pc:sldMkLst>
      </pc:sldChg>
      <pc:sldChg chg="del">
        <pc:chgData name="Stian" userId="f58eb9ab-90f5-4999-bf56-b11900a1e38e" providerId="ADAL" clId="{CE335744-9FEF-409C-972F-5C421E8BFCDA}" dt="2024-01-12T10:29:48.179" v="2"/>
        <pc:sldMkLst>
          <pc:docMk/>
          <pc:sldMk cId="1680925887" sldId="1705"/>
        </pc:sldMkLst>
      </pc:sldChg>
      <pc:sldChg chg="del">
        <pc:chgData name="Stian" userId="f58eb9ab-90f5-4999-bf56-b11900a1e38e" providerId="ADAL" clId="{CE335744-9FEF-409C-972F-5C421E8BFCDA}" dt="2024-01-12T10:29:48.179" v="2"/>
        <pc:sldMkLst>
          <pc:docMk/>
          <pc:sldMk cId="13141382" sldId="1708"/>
        </pc:sldMkLst>
      </pc:sldChg>
      <pc:sldChg chg="del">
        <pc:chgData name="Stian" userId="f58eb9ab-90f5-4999-bf56-b11900a1e38e" providerId="ADAL" clId="{CE335744-9FEF-409C-972F-5C421E8BFCDA}" dt="2024-01-12T10:29:48.179" v="2"/>
        <pc:sldMkLst>
          <pc:docMk/>
          <pc:sldMk cId="1489951976" sldId="1709"/>
        </pc:sldMkLst>
      </pc:sldChg>
      <pc:sldChg chg="del">
        <pc:chgData name="Stian" userId="f58eb9ab-90f5-4999-bf56-b11900a1e38e" providerId="ADAL" clId="{CE335744-9FEF-409C-972F-5C421E8BFCDA}" dt="2024-01-12T10:29:48.179" v="2"/>
        <pc:sldMkLst>
          <pc:docMk/>
          <pc:sldMk cId="1799999145" sldId="1710"/>
        </pc:sldMkLst>
      </pc:sldChg>
      <pc:sldChg chg="del">
        <pc:chgData name="Stian" userId="f58eb9ab-90f5-4999-bf56-b11900a1e38e" providerId="ADAL" clId="{CE335744-9FEF-409C-972F-5C421E8BFCDA}" dt="2024-01-12T10:29:48.179" v="2"/>
        <pc:sldMkLst>
          <pc:docMk/>
          <pc:sldMk cId="2222046744" sldId="1752"/>
        </pc:sldMkLst>
      </pc:sldChg>
      <pc:sldChg chg="del">
        <pc:chgData name="Stian" userId="f58eb9ab-90f5-4999-bf56-b11900a1e38e" providerId="ADAL" clId="{CE335744-9FEF-409C-972F-5C421E8BFCDA}" dt="2024-01-12T10:29:48.179" v="2"/>
        <pc:sldMkLst>
          <pc:docMk/>
          <pc:sldMk cId="3072083954" sldId="1753"/>
        </pc:sldMkLst>
      </pc:sldChg>
      <pc:sldChg chg="del">
        <pc:chgData name="Stian" userId="f58eb9ab-90f5-4999-bf56-b11900a1e38e" providerId="ADAL" clId="{CE335744-9FEF-409C-972F-5C421E8BFCDA}" dt="2024-01-12T10:29:48.179" v="2"/>
        <pc:sldMkLst>
          <pc:docMk/>
          <pc:sldMk cId="1294523147" sldId="1754"/>
        </pc:sldMkLst>
      </pc:sldChg>
      <pc:sldChg chg="del">
        <pc:chgData name="Stian" userId="f58eb9ab-90f5-4999-bf56-b11900a1e38e" providerId="ADAL" clId="{CE335744-9FEF-409C-972F-5C421E8BFCDA}" dt="2024-01-12T10:29:48.179" v="2"/>
        <pc:sldMkLst>
          <pc:docMk/>
          <pc:sldMk cId="712308446" sldId="1755"/>
        </pc:sldMkLst>
      </pc:sldChg>
      <pc:sldChg chg="del">
        <pc:chgData name="Stian" userId="f58eb9ab-90f5-4999-bf56-b11900a1e38e" providerId="ADAL" clId="{CE335744-9FEF-409C-972F-5C421E8BFCDA}" dt="2024-01-12T10:29:48.179" v="2"/>
        <pc:sldMkLst>
          <pc:docMk/>
          <pc:sldMk cId="4229636800" sldId="1756"/>
        </pc:sldMkLst>
      </pc:sldChg>
      <pc:sldChg chg="del">
        <pc:chgData name="Stian" userId="f58eb9ab-90f5-4999-bf56-b11900a1e38e" providerId="ADAL" clId="{CE335744-9FEF-409C-972F-5C421E8BFCDA}" dt="2024-01-12T10:29:48.179" v="2"/>
        <pc:sldMkLst>
          <pc:docMk/>
          <pc:sldMk cId="798825039" sldId="1757"/>
        </pc:sldMkLst>
      </pc:sldChg>
      <pc:sldChg chg="del">
        <pc:chgData name="Stian" userId="f58eb9ab-90f5-4999-bf56-b11900a1e38e" providerId="ADAL" clId="{CE335744-9FEF-409C-972F-5C421E8BFCDA}" dt="2024-01-12T10:29:48.179" v="2"/>
        <pc:sldMkLst>
          <pc:docMk/>
          <pc:sldMk cId="1344358454" sldId="1758"/>
        </pc:sldMkLst>
      </pc:sldChg>
      <pc:sldChg chg="del">
        <pc:chgData name="Stian" userId="f58eb9ab-90f5-4999-bf56-b11900a1e38e" providerId="ADAL" clId="{CE335744-9FEF-409C-972F-5C421E8BFCDA}" dt="2024-01-12T10:29:48.179" v="2"/>
        <pc:sldMkLst>
          <pc:docMk/>
          <pc:sldMk cId="2084434150" sldId="1759"/>
        </pc:sldMkLst>
      </pc:sldChg>
      <pc:sldChg chg="del">
        <pc:chgData name="Stian" userId="f58eb9ab-90f5-4999-bf56-b11900a1e38e" providerId="ADAL" clId="{CE335744-9FEF-409C-972F-5C421E8BFCDA}" dt="2024-01-12T10:29:48.179" v="2"/>
        <pc:sldMkLst>
          <pc:docMk/>
          <pc:sldMk cId="897009844" sldId="1821"/>
        </pc:sldMkLst>
      </pc:sldChg>
      <pc:sldChg chg="del">
        <pc:chgData name="Stian" userId="f58eb9ab-90f5-4999-bf56-b11900a1e38e" providerId="ADAL" clId="{CE335744-9FEF-409C-972F-5C421E8BFCDA}" dt="2024-01-12T10:29:48.179" v="2"/>
        <pc:sldMkLst>
          <pc:docMk/>
          <pc:sldMk cId="2805594153" sldId="1822"/>
        </pc:sldMkLst>
      </pc:sldChg>
      <pc:sldChg chg="del">
        <pc:chgData name="Stian" userId="f58eb9ab-90f5-4999-bf56-b11900a1e38e" providerId="ADAL" clId="{CE335744-9FEF-409C-972F-5C421E8BFCDA}" dt="2024-01-12T10:29:48.179" v="2"/>
        <pc:sldMkLst>
          <pc:docMk/>
          <pc:sldMk cId="3697485581" sldId="1823"/>
        </pc:sldMkLst>
      </pc:sldChg>
      <pc:sldChg chg="delSp modSp add mod">
        <pc:chgData name="Stian" userId="f58eb9ab-90f5-4999-bf56-b11900a1e38e" providerId="ADAL" clId="{CE335744-9FEF-409C-972F-5C421E8BFCDA}" dt="2024-01-12T10:52:40.606" v="262" actId="20577"/>
        <pc:sldMkLst>
          <pc:docMk/>
          <pc:sldMk cId="1425734675" sldId="1828"/>
        </pc:sldMkLst>
        <pc:graphicFrameChg chg="modGraphic">
          <ac:chgData name="Stian" userId="f58eb9ab-90f5-4999-bf56-b11900a1e38e" providerId="ADAL" clId="{CE335744-9FEF-409C-972F-5C421E8BFCDA}" dt="2024-01-12T10:52:40.606" v="262" actId="20577"/>
          <ac:graphicFrameMkLst>
            <pc:docMk/>
            <pc:sldMk cId="1425734675" sldId="1828"/>
            <ac:graphicFrameMk id="7" creationId="{00000000-0000-0000-0000-000000000000}"/>
          </ac:graphicFrameMkLst>
        </pc:graphicFrameChg>
        <pc:picChg chg="del">
          <ac:chgData name="Stian" userId="f58eb9ab-90f5-4999-bf56-b11900a1e38e" providerId="ADAL" clId="{CE335744-9FEF-409C-972F-5C421E8BFCDA}" dt="2024-01-12T10:46:18.963" v="4" actId="478"/>
          <ac:picMkLst>
            <pc:docMk/>
            <pc:sldMk cId="1425734675" sldId="1828"/>
            <ac:picMk id="2" creationId="{00000000-0000-0000-0000-000000000000}"/>
          </ac:picMkLst>
        </pc:picChg>
      </pc:sldChg>
    </pc:docChg>
  </pc:docChgLst>
  <pc:docChgLst>
    <pc:chgData name="Anders Bronken" userId="839cd740-1657-4116-b5d7-41051fcd3b5f" providerId="ADAL" clId="{E20692B4-22D2-496D-A3E1-4BAA6A0792E2}"/>
    <pc:docChg chg="custSel modSld sldOrd">
      <pc:chgData name="Anders Bronken" userId="839cd740-1657-4116-b5d7-41051fcd3b5f" providerId="ADAL" clId="{E20692B4-22D2-496D-A3E1-4BAA6A0792E2}" dt="2021-02-10T11:24:28.270" v="901"/>
      <pc:docMkLst>
        <pc:docMk/>
      </pc:docMkLst>
      <pc:sldChg chg="addSp delSp modSp mod ord">
        <pc:chgData name="Anders Bronken" userId="839cd740-1657-4116-b5d7-41051fcd3b5f" providerId="ADAL" clId="{E20692B4-22D2-496D-A3E1-4BAA6A0792E2}" dt="2021-02-10T11:24:28.270" v="901"/>
        <pc:sldMkLst>
          <pc:docMk/>
          <pc:sldMk cId="749029270" sldId="263"/>
        </pc:sldMkLst>
        <pc:graphicFrameChg chg="mod modGraphic">
          <ac:chgData name="Anders Bronken" userId="839cd740-1657-4116-b5d7-41051fcd3b5f" providerId="ADAL" clId="{E20692B4-22D2-496D-A3E1-4BAA6A0792E2}" dt="2021-02-10T10:31:53.162" v="899"/>
          <ac:graphicFrameMkLst>
            <pc:docMk/>
            <pc:sldMk cId="749029270" sldId="263"/>
            <ac:graphicFrameMk id="4" creationId="{00000000-0000-0000-0000-000000000000}"/>
          </ac:graphicFrameMkLst>
        </pc:graphicFrameChg>
        <pc:picChg chg="add del mod">
          <ac:chgData name="Anders Bronken" userId="839cd740-1657-4116-b5d7-41051fcd3b5f" providerId="ADAL" clId="{E20692B4-22D2-496D-A3E1-4BAA6A0792E2}" dt="2021-02-10T10:11:55.738" v="20" actId="478"/>
          <ac:picMkLst>
            <pc:docMk/>
            <pc:sldMk cId="749029270" sldId="263"/>
            <ac:picMk id="3" creationId="{BEB4A7CA-3B98-4472-94BA-3F1286FB434D}"/>
          </ac:picMkLst>
        </pc:picChg>
        <pc:picChg chg="mod">
          <ac:chgData name="Anders Bronken" userId="839cd740-1657-4116-b5d7-41051fcd3b5f" providerId="ADAL" clId="{E20692B4-22D2-496D-A3E1-4BAA6A0792E2}" dt="2021-02-10T10:29:03.823" v="783" actId="1076"/>
          <ac:picMkLst>
            <pc:docMk/>
            <pc:sldMk cId="749029270" sldId="263"/>
            <ac:picMk id="6" creationId="{00000000-0000-0000-0000-000000000000}"/>
          </ac:picMkLst>
        </pc:picChg>
        <pc:picChg chg="del mod">
          <ac:chgData name="Anders Bronken" userId="839cd740-1657-4116-b5d7-41051fcd3b5f" providerId="ADAL" clId="{E20692B4-22D2-496D-A3E1-4BAA6A0792E2}" dt="2021-02-10T10:07:40.183" v="9" actId="478"/>
          <ac:picMkLst>
            <pc:docMk/>
            <pc:sldMk cId="749029270" sldId="263"/>
            <ac:picMk id="8" creationId="{00000000-0000-0000-0000-000000000000}"/>
          </ac:picMkLst>
        </pc:picChg>
        <pc:picChg chg="add mod">
          <ac:chgData name="Anders Bronken" userId="839cd740-1657-4116-b5d7-41051fcd3b5f" providerId="ADAL" clId="{E20692B4-22D2-496D-A3E1-4BAA6A0792E2}" dt="2021-02-10T10:28:50.689" v="782" actId="1076"/>
          <ac:picMkLst>
            <pc:docMk/>
            <pc:sldMk cId="749029270" sldId="263"/>
            <ac:picMk id="9" creationId="{967A6075-3003-4434-8F89-A06526AA5B88}"/>
          </ac:picMkLst>
        </pc:picChg>
        <pc:picChg chg="mod">
          <ac:chgData name="Anders Bronken" userId="839cd740-1657-4116-b5d7-41051fcd3b5f" providerId="ADAL" clId="{E20692B4-22D2-496D-A3E1-4BAA6A0792E2}" dt="2021-02-10T10:28:43.583" v="780" actId="1076"/>
          <ac:picMkLst>
            <pc:docMk/>
            <pc:sldMk cId="749029270" sldId="263"/>
            <ac:picMk id="10" creationId="{00000000-0000-0000-0000-000000000000}"/>
          </ac:picMkLst>
        </pc:picChg>
      </pc:sldChg>
      <pc:sldChg chg="modSp mod">
        <pc:chgData name="Anders Bronken" userId="839cd740-1657-4116-b5d7-41051fcd3b5f" providerId="ADAL" clId="{E20692B4-22D2-496D-A3E1-4BAA6A0792E2}" dt="2021-01-11T11:05:25.108" v="2" actId="27636"/>
        <pc:sldMkLst>
          <pc:docMk/>
          <pc:sldMk cId="3883386955" sldId="278"/>
        </pc:sldMkLst>
        <pc:spChg chg="mod">
          <ac:chgData name="Anders Bronken" userId="839cd740-1657-4116-b5d7-41051fcd3b5f" providerId="ADAL" clId="{E20692B4-22D2-496D-A3E1-4BAA6A0792E2}" dt="2021-01-11T11:05:25.108" v="2" actId="27636"/>
          <ac:spMkLst>
            <pc:docMk/>
            <pc:sldMk cId="3883386955" sldId="278"/>
            <ac:spMk id="3" creationId="{92E9E10F-D1B5-415F-BA92-77D639629AD2}"/>
          </ac:spMkLst>
        </pc:spChg>
      </pc:sldChg>
      <pc:sldChg chg="modSp mod">
        <pc:chgData name="Anders Bronken" userId="839cd740-1657-4116-b5d7-41051fcd3b5f" providerId="ADAL" clId="{E20692B4-22D2-496D-A3E1-4BAA6A0792E2}" dt="2021-01-11T11:05:25.120" v="3" actId="27636"/>
        <pc:sldMkLst>
          <pc:docMk/>
          <pc:sldMk cId="1602991083" sldId="281"/>
        </pc:sldMkLst>
        <pc:spChg chg="mod">
          <ac:chgData name="Anders Bronken" userId="839cd740-1657-4116-b5d7-41051fcd3b5f" providerId="ADAL" clId="{E20692B4-22D2-496D-A3E1-4BAA6A0792E2}" dt="2021-01-11T11:05:25.120" v="3" actId="27636"/>
          <ac:spMkLst>
            <pc:docMk/>
            <pc:sldMk cId="1602991083" sldId="281"/>
            <ac:spMk id="6" creationId="{6B772757-5AB4-4340-85C7-AC2BB5A5F3A6}"/>
          </ac:spMkLst>
        </pc:spChg>
      </pc:sldChg>
      <pc:sldChg chg="modSp mod">
        <pc:chgData name="Anders Bronken" userId="839cd740-1657-4116-b5d7-41051fcd3b5f" providerId="ADAL" clId="{E20692B4-22D2-496D-A3E1-4BAA6A0792E2}" dt="2021-01-11T11:05:25.128" v="4" actId="27636"/>
        <pc:sldMkLst>
          <pc:docMk/>
          <pc:sldMk cId="3734233206" sldId="284"/>
        </pc:sldMkLst>
        <pc:spChg chg="mod">
          <ac:chgData name="Anders Bronken" userId="839cd740-1657-4116-b5d7-41051fcd3b5f" providerId="ADAL" clId="{E20692B4-22D2-496D-A3E1-4BAA6A0792E2}" dt="2021-01-11T11:05:25.128" v="4" actId="27636"/>
          <ac:spMkLst>
            <pc:docMk/>
            <pc:sldMk cId="3734233206" sldId="284"/>
            <ac:spMk id="3" creationId="{00000000-0000-0000-0000-000000000000}"/>
          </ac:spMkLst>
        </pc:spChg>
      </pc:sldChg>
      <pc:sldChg chg="modSp mod ord">
        <pc:chgData name="Anders Bronken" userId="839cd740-1657-4116-b5d7-41051fcd3b5f" providerId="ADAL" clId="{E20692B4-22D2-496D-A3E1-4BAA6A0792E2}" dt="2021-01-11T11:05:25.791" v="5"/>
        <pc:sldMkLst>
          <pc:docMk/>
          <pc:sldMk cId="3082008493" sldId="288"/>
        </pc:sldMkLst>
        <pc:spChg chg="mod">
          <ac:chgData name="Anders Bronken" userId="839cd740-1657-4116-b5d7-41051fcd3b5f" providerId="ADAL" clId="{E20692B4-22D2-496D-A3E1-4BAA6A0792E2}" dt="2021-01-11T11:05:25.039" v="1" actId="27636"/>
          <ac:spMkLst>
            <pc:docMk/>
            <pc:sldMk cId="3082008493" sldId="288"/>
            <ac:spMk id="6" creationId="{6B772757-5AB4-4340-85C7-AC2BB5A5F3A6}"/>
          </ac:spMkLst>
        </pc:sp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291C941-C71F-4FCC-B2FD-E859770A079D}" type="doc">
      <dgm:prSet loTypeId="urn:microsoft.com/office/officeart/2005/8/layout/cycle3" loCatId="cycle" qsTypeId="urn:microsoft.com/office/officeart/2005/8/quickstyle/simple1" qsCatId="simple" csTypeId="urn:microsoft.com/office/officeart/2005/8/colors/accent1_2" csCatId="accent1" phldr="1"/>
      <dgm:spPr/>
      <dgm:t>
        <a:bodyPr/>
        <a:lstStyle/>
        <a:p>
          <a:endParaRPr lang="nb-NO"/>
        </a:p>
      </dgm:t>
    </dgm:pt>
    <dgm:pt modelId="{0B68F9B0-70FD-401F-AE2F-186BDC42473A}">
      <dgm:prSet custT="1"/>
      <dgm:spPr>
        <a:solidFill>
          <a:schemeClr val="tx1"/>
        </a:solidFill>
      </dgm:spPr>
      <dgm:t>
        <a:bodyPr/>
        <a:lstStyle/>
        <a:p>
          <a:r>
            <a:rPr lang="nb-NO" sz="1000" dirty="0"/>
            <a:t>Mestre dårlig tid og trange rom</a:t>
          </a:r>
        </a:p>
      </dgm:t>
    </dgm:pt>
    <dgm:pt modelId="{DF0CCAE3-F893-47C9-B1BE-9FB8EA1AB27C}" type="parTrans" cxnId="{32BFBB4A-219F-4DE5-BFDE-9C96F2DE135E}">
      <dgm:prSet/>
      <dgm:spPr/>
      <dgm:t>
        <a:bodyPr/>
        <a:lstStyle/>
        <a:p>
          <a:endParaRPr lang="nb-NO"/>
        </a:p>
      </dgm:t>
    </dgm:pt>
    <dgm:pt modelId="{AAE2F989-DB6E-4625-B198-8346BBB401E0}" type="sibTrans" cxnId="{32BFBB4A-219F-4DE5-BFDE-9C96F2DE135E}">
      <dgm:prSet/>
      <dgm:spPr/>
      <dgm:t>
        <a:bodyPr/>
        <a:lstStyle/>
        <a:p>
          <a:endParaRPr lang="nb-NO"/>
        </a:p>
      </dgm:t>
    </dgm:pt>
    <dgm:pt modelId="{2FA77BAF-925A-4D51-B8D0-6AE7296A5672}">
      <dgm:prSet custT="1"/>
      <dgm:spPr>
        <a:solidFill>
          <a:schemeClr val="tx1"/>
        </a:solidFill>
      </dgm:spPr>
      <dgm:t>
        <a:bodyPr/>
        <a:lstStyle/>
        <a:p>
          <a:r>
            <a:rPr lang="nb-NO" sz="1000" dirty="0"/>
            <a:t>Min  95% av fotballøktene med ball</a:t>
          </a:r>
        </a:p>
      </dgm:t>
    </dgm:pt>
    <dgm:pt modelId="{EEA91814-019A-4095-BA50-62772F84DF82}" type="parTrans" cxnId="{B36E5F9D-4B7A-4999-81C7-09B1DCF26322}">
      <dgm:prSet/>
      <dgm:spPr/>
      <dgm:t>
        <a:bodyPr/>
        <a:lstStyle/>
        <a:p>
          <a:endParaRPr lang="nb-NO"/>
        </a:p>
      </dgm:t>
    </dgm:pt>
    <dgm:pt modelId="{A2CC6D71-B547-4FA7-81EC-90F8F5276C46}" type="sibTrans" cxnId="{B36E5F9D-4B7A-4999-81C7-09B1DCF26322}">
      <dgm:prSet/>
      <dgm:spPr/>
      <dgm:t>
        <a:bodyPr/>
        <a:lstStyle/>
        <a:p>
          <a:endParaRPr lang="nb-NO"/>
        </a:p>
      </dgm:t>
    </dgm:pt>
    <dgm:pt modelId="{1152C335-F9D5-4327-ADF7-C0C6977860E7}">
      <dgm:prSet custT="1"/>
      <dgm:spPr>
        <a:solidFill>
          <a:schemeClr val="tx1"/>
        </a:solidFill>
      </dgm:spPr>
      <dgm:t>
        <a:bodyPr/>
        <a:lstStyle/>
        <a:p>
          <a:r>
            <a:rPr lang="nb-NO" sz="1000"/>
            <a:t>Mye læringstid- lite pausetid. </a:t>
          </a:r>
        </a:p>
      </dgm:t>
    </dgm:pt>
    <dgm:pt modelId="{4096D8BE-E675-4BD0-A6D7-DE75F10E4463}" type="parTrans" cxnId="{2447DF90-9B2D-4AEB-B384-8CF3E7B769D0}">
      <dgm:prSet/>
      <dgm:spPr/>
      <dgm:t>
        <a:bodyPr/>
        <a:lstStyle/>
        <a:p>
          <a:endParaRPr lang="nb-NO"/>
        </a:p>
      </dgm:t>
    </dgm:pt>
    <dgm:pt modelId="{DBE84127-D85B-4CD6-8462-2AF53D57DE25}" type="sibTrans" cxnId="{2447DF90-9B2D-4AEB-B384-8CF3E7B769D0}">
      <dgm:prSet/>
      <dgm:spPr/>
      <dgm:t>
        <a:bodyPr/>
        <a:lstStyle/>
        <a:p>
          <a:endParaRPr lang="nb-NO"/>
        </a:p>
      </dgm:t>
    </dgm:pt>
    <dgm:pt modelId="{12A80C25-731D-4C2D-9CFC-BC1346B57630}">
      <dgm:prSet custT="1"/>
      <dgm:spPr>
        <a:solidFill>
          <a:schemeClr val="tx1"/>
        </a:solidFill>
      </dgm:spPr>
      <dgm:t>
        <a:bodyPr/>
        <a:lstStyle/>
        <a:p>
          <a:r>
            <a:rPr lang="nb-NO" sz="1000" dirty="0"/>
            <a:t>Individuell feedback med kampperspektiv </a:t>
          </a:r>
        </a:p>
      </dgm:t>
    </dgm:pt>
    <dgm:pt modelId="{6CFA7400-B614-450D-9CAE-18A312684203}" type="parTrans" cxnId="{824EA231-38F2-40F1-9B9A-3D41E6194801}">
      <dgm:prSet/>
      <dgm:spPr/>
      <dgm:t>
        <a:bodyPr/>
        <a:lstStyle/>
        <a:p>
          <a:endParaRPr lang="nb-NO"/>
        </a:p>
      </dgm:t>
    </dgm:pt>
    <dgm:pt modelId="{259018A2-A1FD-4AAC-B76F-52E2489E3B6A}" type="sibTrans" cxnId="{824EA231-38F2-40F1-9B9A-3D41E6194801}">
      <dgm:prSet/>
      <dgm:spPr/>
      <dgm:t>
        <a:bodyPr/>
        <a:lstStyle/>
        <a:p>
          <a:endParaRPr lang="nb-NO"/>
        </a:p>
      </dgm:t>
    </dgm:pt>
    <dgm:pt modelId="{C4D7562C-3164-41B9-AAC0-879B764028F5}">
      <dgm:prSet custT="1"/>
      <dgm:spPr>
        <a:solidFill>
          <a:schemeClr val="tx1"/>
        </a:solidFill>
      </dgm:spPr>
      <dgm:t>
        <a:bodyPr/>
        <a:lstStyle/>
        <a:p>
          <a:r>
            <a:rPr lang="nb-NO" sz="1000"/>
            <a:t>Kamplike øvelser. Øvelser med motspill som er kamplikt</a:t>
          </a:r>
        </a:p>
      </dgm:t>
    </dgm:pt>
    <dgm:pt modelId="{99E81311-9D38-4A24-9DE0-F8AD4842376C}" type="parTrans" cxnId="{246F2A6E-194E-4930-B019-89BB6B75D540}">
      <dgm:prSet/>
      <dgm:spPr/>
      <dgm:t>
        <a:bodyPr/>
        <a:lstStyle/>
        <a:p>
          <a:endParaRPr lang="nb-NO"/>
        </a:p>
      </dgm:t>
    </dgm:pt>
    <dgm:pt modelId="{4AC0B525-8179-444E-9971-2FD3D0650898}" type="sibTrans" cxnId="{246F2A6E-194E-4930-B019-89BB6B75D540}">
      <dgm:prSet/>
      <dgm:spPr/>
      <dgm:t>
        <a:bodyPr/>
        <a:lstStyle/>
        <a:p>
          <a:endParaRPr lang="nb-NO"/>
        </a:p>
      </dgm:t>
    </dgm:pt>
    <dgm:pt modelId="{8F09D38C-1C98-435B-9B6E-F80F3DBBC528}">
      <dgm:prSet custT="1"/>
      <dgm:spPr>
        <a:solidFill>
          <a:schemeClr val="tx1"/>
        </a:solidFill>
      </dgm:spPr>
      <dgm:t>
        <a:bodyPr/>
        <a:lstStyle/>
        <a:p>
          <a:r>
            <a:rPr lang="nb-NO" sz="1000"/>
            <a:t>Ferdighet, forståelse, fysikk, mentalitet- alt i ett</a:t>
          </a:r>
        </a:p>
      </dgm:t>
    </dgm:pt>
    <dgm:pt modelId="{F9AB46A3-2433-4EC8-9A52-037967EFFB80}" type="parTrans" cxnId="{D12D1503-73D6-4526-BBAB-831F3752D5AC}">
      <dgm:prSet/>
      <dgm:spPr/>
      <dgm:t>
        <a:bodyPr/>
        <a:lstStyle/>
        <a:p>
          <a:endParaRPr lang="nb-NO"/>
        </a:p>
      </dgm:t>
    </dgm:pt>
    <dgm:pt modelId="{56A6A157-C8BD-40F4-8F1F-AE42DDFB21F8}" type="sibTrans" cxnId="{D12D1503-73D6-4526-BBAB-831F3752D5AC}">
      <dgm:prSet/>
      <dgm:spPr/>
      <dgm:t>
        <a:bodyPr/>
        <a:lstStyle/>
        <a:p>
          <a:endParaRPr lang="nb-NO"/>
        </a:p>
      </dgm:t>
    </dgm:pt>
    <dgm:pt modelId="{FEB98579-6DBD-4B14-A78A-3ED77C585C4B}">
      <dgm:prSet custT="1"/>
      <dgm:spPr>
        <a:solidFill>
          <a:schemeClr val="tx1"/>
        </a:solidFill>
      </dgm:spPr>
      <dgm:t>
        <a:bodyPr/>
        <a:lstStyle/>
        <a:p>
          <a:r>
            <a:rPr lang="nb-NO" sz="1000"/>
            <a:t>Vi vil ha spillere som hele tiden ser</a:t>
          </a:r>
        </a:p>
      </dgm:t>
    </dgm:pt>
    <dgm:pt modelId="{A1709B3D-C825-41D2-BF71-4E3985420F5D}" type="parTrans" cxnId="{A2EACC0F-BC7E-47ED-AFD0-3631D713F754}">
      <dgm:prSet/>
      <dgm:spPr/>
      <dgm:t>
        <a:bodyPr/>
        <a:lstStyle/>
        <a:p>
          <a:endParaRPr lang="nb-NO"/>
        </a:p>
      </dgm:t>
    </dgm:pt>
    <dgm:pt modelId="{8E4B97D8-B27F-4699-97EA-253932CA7962}" type="sibTrans" cxnId="{A2EACC0F-BC7E-47ED-AFD0-3631D713F754}">
      <dgm:prSet/>
      <dgm:spPr/>
      <dgm:t>
        <a:bodyPr/>
        <a:lstStyle/>
        <a:p>
          <a:endParaRPr lang="nb-NO"/>
        </a:p>
      </dgm:t>
    </dgm:pt>
    <dgm:pt modelId="{DBBFBEC5-C596-48B0-848E-AC2A6924F436}">
      <dgm:prSet custT="1"/>
      <dgm:spPr>
        <a:solidFill>
          <a:schemeClr val="tx1"/>
        </a:solidFill>
      </dgm:spPr>
      <dgm:t>
        <a:bodyPr/>
        <a:lstStyle/>
        <a:p>
          <a:r>
            <a:rPr lang="nb-NO" sz="1000"/>
            <a:t>Selvregulering er satt i system </a:t>
          </a:r>
        </a:p>
      </dgm:t>
    </dgm:pt>
    <dgm:pt modelId="{865B2FAC-9592-4783-AA96-A346535251F1}" type="parTrans" cxnId="{3C830724-B81E-4E3B-81AC-C91CE5CFD6FA}">
      <dgm:prSet/>
      <dgm:spPr/>
      <dgm:t>
        <a:bodyPr/>
        <a:lstStyle/>
        <a:p>
          <a:endParaRPr lang="nb-NO"/>
        </a:p>
      </dgm:t>
    </dgm:pt>
    <dgm:pt modelId="{FDA2F565-93AF-41D1-A900-D7AB050CAA0C}" type="sibTrans" cxnId="{3C830724-B81E-4E3B-81AC-C91CE5CFD6FA}">
      <dgm:prSet/>
      <dgm:spPr/>
      <dgm:t>
        <a:bodyPr/>
        <a:lstStyle/>
        <a:p>
          <a:endParaRPr lang="nb-NO"/>
        </a:p>
      </dgm:t>
    </dgm:pt>
    <dgm:pt modelId="{D9E29342-A600-4888-BF5C-A38ABB10A9C5}">
      <dgm:prSet custT="1"/>
      <dgm:spPr>
        <a:solidFill>
          <a:schemeClr val="tx1"/>
        </a:solidFill>
      </dgm:spPr>
      <dgm:t>
        <a:bodyPr/>
        <a:lstStyle/>
        <a:p>
          <a:r>
            <a:rPr lang="nb-NO" sz="1000"/>
            <a:t>Trenerne gir enkeltspilleren kunnskap satt i system</a:t>
          </a:r>
        </a:p>
      </dgm:t>
    </dgm:pt>
    <dgm:pt modelId="{0C3DD84E-C7E9-4F1D-A5EC-30D0DD79B444}" type="parTrans" cxnId="{379225C7-5190-43E8-9894-C9374286D7B5}">
      <dgm:prSet/>
      <dgm:spPr/>
      <dgm:t>
        <a:bodyPr/>
        <a:lstStyle/>
        <a:p>
          <a:endParaRPr lang="nb-NO"/>
        </a:p>
      </dgm:t>
    </dgm:pt>
    <dgm:pt modelId="{FE10FE8D-1354-4241-9CD2-CF10189C91B0}" type="sibTrans" cxnId="{379225C7-5190-43E8-9894-C9374286D7B5}">
      <dgm:prSet/>
      <dgm:spPr/>
      <dgm:t>
        <a:bodyPr/>
        <a:lstStyle/>
        <a:p>
          <a:endParaRPr lang="nb-NO"/>
        </a:p>
      </dgm:t>
    </dgm:pt>
    <dgm:pt modelId="{AD847A90-A007-44DF-AE94-6639DF26340F}">
      <dgm:prSet/>
      <dgm:spPr>
        <a:solidFill>
          <a:schemeClr val="tx1"/>
        </a:solidFill>
      </dgm:spPr>
      <dgm:t>
        <a:bodyPr/>
        <a:lstStyle/>
        <a:p>
          <a:r>
            <a:rPr lang="nb-NO" dirty="0"/>
            <a:t>Oppsett av økter satt i system</a:t>
          </a:r>
        </a:p>
      </dgm:t>
    </dgm:pt>
    <dgm:pt modelId="{4A07114C-29DF-4B8F-956E-98671A4A3485}" type="parTrans" cxnId="{516FC612-EB6A-405C-B1EF-6EB68B80259E}">
      <dgm:prSet/>
      <dgm:spPr/>
      <dgm:t>
        <a:bodyPr/>
        <a:lstStyle/>
        <a:p>
          <a:endParaRPr lang="nb-NO"/>
        </a:p>
      </dgm:t>
    </dgm:pt>
    <dgm:pt modelId="{D337E918-6CB8-4C6A-B915-55E7090D68F2}" type="sibTrans" cxnId="{516FC612-EB6A-405C-B1EF-6EB68B80259E}">
      <dgm:prSet/>
      <dgm:spPr/>
      <dgm:t>
        <a:bodyPr/>
        <a:lstStyle/>
        <a:p>
          <a:endParaRPr lang="nb-NO"/>
        </a:p>
      </dgm:t>
    </dgm:pt>
    <dgm:pt modelId="{DD2360F1-ABB1-4FD5-ACE2-6D69DC5C29D4}" type="pres">
      <dgm:prSet presAssocID="{3291C941-C71F-4FCC-B2FD-E859770A079D}" presName="Name0" presStyleCnt="0">
        <dgm:presLayoutVars>
          <dgm:dir/>
          <dgm:resizeHandles val="exact"/>
        </dgm:presLayoutVars>
      </dgm:prSet>
      <dgm:spPr/>
    </dgm:pt>
    <dgm:pt modelId="{5EC7D305-E84A-4249-A814-E5ED7F277C55}" type="pres">
      <dgm:prSet presAssocID="{3291C941-C71F-4FCC-B2FD-E859770A079D}" presName="cycle" presStyleCnt="0"/>
      <dgm:spPr/>
    </dgm:pt>
    <dgm:pt modelId="{71458549-C645-44AB-B72A-7DDC9B3848C2}" type="pres">
      <dgm:prSet presAssocID="{AD847A90-A007-44DF-AE94-6639DF26340F}" presName="nodeFirstNode" presStyleLbl="node1" presStyleIdx="0" presStyleCnt="10" custRadScaleRad="93444" custRadScaleInc="37320">
        <dgm:presLayoutVars>
          <dgm:bulletEnabled val="1"/>
        </dgm:presLayoutVars>
      </dgm:prSet>
      <dgm:spPr/>
    </dgm:pt>
    <dgm:pt modelId="{39413145-8689-4147-8BB8-D6016B90FCA7}" type="pres">
      <dgm:prSet presAssocID="{D337E918-6CB8-4C6A-B915-55E7090D68F2}" presName="sibTransFirstNode" presStyleLbl="bgShp" presStyleIdx="0" presStyleCnt="1" custLinFactNeighborX="-8874" custLinFactNeighborY="-2388"/>
      <dgm:spPr/>
    </dgm:pt>
    <dgm:pt modelId="{5509284A-D6AE-4E8A-AF9B-4CD3EC1D3582}" type="pres">
      <dgm:prSet presAssocID="{2FA77BAF-925A-4D51-B8D0-6AE7296A5672}" presName="nodeFollowingNodes" presStyleLbl="node1" presStyleIdx="1" presStyleCnt="10" custRadScaleRad="103904" custRadScaleInc="39167">
        <dgm:presLayoutVars>
          <dgm:bulletEnabled val="1"/>
        </dgm:presLayoutVars>
      </dgm:prSet>
      <dgm:spPr/>
    </dgm:pt>
    <dgm:pt modelId="{125B70C3-9022-4916-9C5F-871F03BA03B1}" type="pres">
      <dgm:prSet presAssocID="{0B68F9B0-70FD-401F-AE2F-186BDC42473A}" presName="nodeFollowingNodes" presStyleLbl="node1" presStyleIdx="2" presStyleCnt="10" custRadScaleRad="105346" custRadScaleInc="32402">
        <dgm:presLayoutVars>
          <dgm:bulletEnabled val="1"/>
        </dgm:presLayoutVars>
      </dgm:prSet>
      <dgm:spPr/>
    </dgm:pt>
    <dgm:pt modelId="{827285B7-4283-4E44-9DE5-9CB68599DF5F}" type="pres">
      <dgm:prSet presAssocID="{8F09D38C-1C98-435B-9B6E-F80F3DBBC528}" presName="nodeFollowingNodes" presStyleLbl="node1" presStyleIdx="3" presStyleCnt="10">
        <dgm:presLayoutVars>
          <dgm:bulletEnabled val="1"/>
        </dgm:presLayoutVars>
      </dgm:prSet>
      <dgm:spPr/>
    </dgm:pt>
    <dgm:pt modelId="{91185D63-94F1-4789-87C5-78B29AEADE44}" type="pres">
      <dgm:prSet presAssocID="{1152C335-F9D5-4327-ADF7-C0C6977860E7}" presName="nodeFollowingNodes" presStyleLbl="node1" presStyleIdx="4" presStyleCnt="10">
        <dgm:presLayoutVars>
          <dgm:bulletEnabled val="1"/>
        </dgm:presLayoutVars>
      </dgm:prSet>
      <dgm:spPr/>
    </dgm:pt>
    <dgm:pt modelId="{4731E273-4FDD-466C-9270-3705810337B5}" type="pres">
      <dgm:prSet presAssocID="{D9E29342-A600-4888-BF5C-A38ABB10A9C5}" presName="nodeFollowingNodes" presStyleLbl="node1" presStyleIdx="5" presStyleCnt="10">
        <dgm:presLayoutVars>
          <dgm:bulletEnabled val="1"/>
        </dgm:presLayoutVars>
      </dgm:prSet>
      <dgm:spPr/>
    </dgm:pt>
    <dgm:pt modelId="{B59264DC-D91C-456D-A023-0B0B934BD1AB}" type="pres">
      <dgm:prSet presAssocID="{DBBFBEC5-C596-48B0-848E-AC2A6924F436}" presName="nodeFollowingNodes" presStyleLbl="node1" presStyleIdx="6" presStyleCnt="10">
        <dgm:presLayoutVars>
          <dgm:bulletEnabled val="1"/>
        </dgm:presLayoutVars>
      </dgm:prSet>
      <dgm:spPr/>
    </dgm:pt>
    <dgm:pt modelId="{8BEEA809-F347-495D-A826-FC9BBD31B956}" type="pres">
      <dgm:prSet presAssocID="{FEB98579-6DBD-4B14-A78A-3ED77C585C4B}" presName="nodeFollowingNodes" presStyleLbl="node1" presStyleIdx="7" presStyleCnt="10">
        <dgm:presLayoutVars>
          <dgm:bulletEnabled val="1"/>
        </dgm:presLayoutVars>
      </dgm:prSet>
      <dgm:spPr/>
    </dgm:pt>
    <dgm:pt modelId="{3C9E91BB-B11C-4924-A01B-24410FDC2B1C}" type="pres">
      <dgm:prSet presAssocID="{C4D7562C-3164-41B9-AAC0-879B764028F5}" presName="nodeFollowingNodes" presStyleLbl="node1" presStyleIdx="8" presStyleCnt="10">
        <dgm:presLayoutVars>
          <dgm:bulletEnabled val="1"/>
        </dgm:presLayoutVars>
      </dgm:prSet>
      <dgm:spPr/>
    </dgm:pt>
    <dgm:pt modelId="{1E25F685-178C-446F-A4ED-F120BFADDC6B}" type="pres">
      <dgm:prSet presAssocID="{12A80C25-731D-4C2D-9CFC-BC1346B57630}" presName="nodeFollowingNodes" presStyleLbl="node1" presStyleIdx="9" presStyleCnt="10">
        <dgm:presLayoutVars>
          <dgm:bulletEnabled val="1"/>
        </dgm:presLayoutVars>
      </dgm:prSet>
      <dgm:spPr/>
    </dgm:pt>
  </dgm:ptLst>
  <dgm:cxnLst>
    <dgm:cxn modelId="{D12D1503-73D6-4526-BBAB-831F3752D5AC}" srcId="{3291C941-C71F-4FCC-B2FD-E859770A079D}" destId="{8F09D38C-1C98-435B-9B6E-F80F3DBBC528}" srcOrd="3" destOrd="0" parTransId="{F9AB46A3-2433-4EC8-9A52-037967EFFB80}" sibTransId="{56A6A157-C8BD-40F4-8F1F-AE42DDFB21F8}"/>
    <dgm:cxn modelId="{695EE205-AF0B-49F0-9EC7-EA259CF87296}" type="presOf" srcId="{0B68F9B0-70FD-401F-AE2F-186BDC42473A}" destId="{125B70C3-9022-4916-9C5F-871F03BA03B1}" srcOrd="0" destOrd="0" presId="urn:microsoft.com/office/officeart/2005/8/layout/cycle3"/>
    <dgm:cxn modelId="{A2EACC0F-BC7E-47ED-AFD0-3631D713F754}" srcId="{3291C941-C71F-4FCC-B2FD-E859770A079D}" destId="{FEB98579-6DBD-4B14-A78A-3ED77C585C4B}" srcOrd="7" destOrd="0" parTransId="{A1709B3D-C825-41D2-BF71-4E3985420F5D}" sibTransId="{8E4B97D8-B27F-4699-97EA-253932CA7962}"/>
    <dgm:cxn modelId="{516FC612-EB6A-405C-B1EF-6EB68B80259E}" srcId="{3291C941-C71F-4FCC-B2FD-E859770A079D}" destId="{AD847A90-A007-44DF-AE94-6639DF26340F}" srcOrd="0" destOrd="0" parTransId="{4A07114C-29DF-4B8F-956E-98671A4A3485}" sibTransId="{D337E918-6CB8-4C6A-B915-55E7090D68F2}"/>
    <dgm:cxn modelId="{4426FD17-D66D-464C-9DCD-DD637B421A16}" type="presOf" srcId="{C4D7562C-3164-41B9-AAC0-879B764028F5}" destId="{3C9E91BB-B11C-4924-A01B-24410FDC2B1C}" srcOrd="0" destOrd="0" presId="urn:microsoft.com/office/officeart/2005/8/layout/cycle3"/>
    <dgm:cxn modelId="{3C830724-B81E-4E3B-81AC-C91CE5CFD6FA}" srcId="{3291C941-C71F-4FCC-B2FD-E859770A079D}" destId="{DBBFBEC5-C596-48B0-848E-AC2A6924F436}" srcOrd="6" destOrd="0" parTransId="{865B2FAC-9592-4783-AA96-A346535251F1}" sibTransId="{FDA2F565-93AF-41D1-A900-D7AB050CAA0C}"/>
    <dgm:cxn modelId="{D2954B2C-BA7E-4CFF-B242-7688C4CB1B69}" type="presOf" srcId="{D9E29342-A600-4888-BF5C-A38ABB10A9C5}" destId="{4731E273-4FDD-466C-9270-3705810337B5}" srcOrd="0" destOrd="0" presId="urn:microsoft.com/office/officeart/2005/8/layout/cycle3"/>
    <dgm:cxn modelId="{8DB15530-8ECA-4E14-9029-14959B375A92}" type="presOf" srcId="{2FA77BAF-925A-4D51-B8D0-6AE7296A5672}" destId="{5509284A-D6AE-4E8A-AF9B-4CD3EC1D3582}" srcOrd="0" destOrd="0" presId="urn:microsoft.com/office/officeart/2005/8/layout/cycle3"/>
    <dgm:cxn modelId="{824EA231-38F2-40F1-9B9A-3D41E6194801}" srcId="{3291C941-C71F-4FCC-B2FD-E859770A079D}" destId="{12A80C25-731D-4C2D-9CFC-BC1346B57630}" srcOrd="9" destOrd="0" parTransId="{6CFA7400-B614-450D-9CAE-18A312684203}" sibTransId="{259018A2-A1FD-4AAC-B76F-52E2489E3B6A}"/>
    <dgm:cxn modelId="{37FBC541-FAD0-4038-AB08-60C7200E9CF5}" type="presOf" srcId="{FEB98579-6DBD-4B14-A78A-3ED77C585C4B}" destId="{8BEEA809-F347-495D-A826-FC9BBD31B956}" srcOrd="0" destOrd="0" presId="urn:microsoft.com/office/officeart/2005/8/layout/cycle3"/>
    <dgm:cxn modelId="{32BFBB4A-219F-4DE5-BFDE-9C96F2DE135E}" srcId="{3291C941-C71F-4FCC-B2FD-E859770A079D}" destId="{0B68F9B0-70FD-401F-AE2F-186BDC42473A}" srcOrd="2" destOrd="0" parTransId="{DF0CCAE3-F893-47C9-B1BE-9FB8EA1AB27C}" sibTransId="{AAE2F989-DB6E-4625-B198-8346BBB401E0}"/>
    <dgm:cxn modelId="{246F2A6E-194E-4930-B019-89BB6B75D540}" srcId="{3291C941-C71F-4FCC-B2FD-E859770A079D}" destId="{C4D7562C-3164-41B9-AAC0-879B764028F5}" srcOrd="8" destOrd="0" parTransId="{99E81311-9D38-4A24-9DE0-F8AD4842376C}" sibTransId="{4AC0B525-8179-444E-9971-2FD3D0650898}"/>
    <dgm:cxn modelId="{6D407D73-EA8C-410B-BF06-98ED04595935}" type="presOf" srcId="{DBBFBEC5-C596-48B0-848E-AC2A6924F436}" destId="{B59264DC-D91C-456D-A023-0B0B934BD1AB}" srcOrd="0" destOrd="0" presId="urn:microsoft.com/office/officeart/2005/8/layout/cycle3"/>
    <dgm:cxn modelId="{6D7CA18E-8DB4-48B6-8C09-0ED502F63B11}" type="presOf" srcId="{8F09D38C-1C98-435B-9B6E-F80F3DBBC528}" destId="{827285B7-4283-4E44-9DE5-9CB68599DF5F}" srcOrd="0" destOrd="0" presId="urn:microsoft.com/office/officeart/2005/8/layout/cycle3"/>
    <dgm:cxn modelId="{DB6E9190-86C8-4ECC-85EE-42FEA4F89931}" type="presOf" srcId="{D337E918-6CB8-4C6A-B915-55E7090D68F2}" destId="{39413145-8689-4147-8BB8-D6016B90FCA7}" srcOrd="0" destOrd="0" presId="urn:microsoft.com/office/officeart/2005/8/layout/cycle3"/>
    <dgm:cxn modelId="{2447DF90-9B2D-4AEB-B384-8CF3E7B769D0}" srcId="{3291C941-C71F-4FCC-B2FD-E859770A079D}" destId="{1152C335-F9D5-4327-ADF7-C0C6977860E7}" srcOrd="4" destOrd="0" parTransId="{4096D8BE-E675-4BD0-A6D7-DE75F10E4463}" sibTransId="{DBE84127-D85B-4CD6-8462-2AF53D57DE25}"/>
    <dgm:cxn modelId="{C9E46894-3349-407E-AEF9-CCBFE6911DF3}" type="presOf" srcId="{12A80C25-731D-4C2D-9CFC-BC1346B57630}" destId="{1E25F685-178C-446F-A4ED-F120BFADDC6B}" srcOrd="0" destOrd="0" presId="urn:microsoft.com/office/officeart/2005/8/layout/cycle3"/>
    <dgm:cxn modelId="{B36E5F9D-4B7A-4999-81C7-09B1DCF26322}" srcId="{3291C941-C71F-4FCC-B2FD-E859770A079D}" destId="{2FA77BAF-925A-4D51-B8D0-6AE7296A5672}" srcOrd="1" destOrd="0" parTransId="{EEA91814-019A-4095-BA50-62772F84DF82}" sibTransId="{A2CC6D71-B547-4FA7-81EC-90F8F5276C46}"/>
    <dgm:cxn modelId="{C9B1BDA4-8D24-4529-ADB8-98FDD4FE3932}" type="presOf" srcId="{AD847A90-A007-44DF-AE94-6639DF26340F}" destId="{71458549-C645-44AB-B72A-7DDC9B3848C2}" srcOrd="0" destOrd="0" presId="urn:microsoft.com/office/officeart/2005/8/layout/cycle3"/>
    <dgm:cxn modelId="{145A9AA9-5D8F-4516-A2E9-2F80165004DB}" type="presOf" srcId="{1152C335-F9D5-4327-ADF7-C0C6977860E7}" destId="{91185D63-94F1-4789-87C5-78B29AEADE44}" srcOrd="0" destOrd="0" presId="urn:microsoft.com/office/officeart/2005/8/layout/cycle3"/>
    <dgm:cxn modelId="{503CE1AA-7A5D-450E-B228-415D862A2B68}" type="presOf" srcId="{3291C941-C71F-4FCC-B2FD-E859770A079D}" destId="{DD2360F1-ABB1-4FD5-ACE2-6D69DC5C29D4}" srcOrd="0" destOrd="0" presId="urn:microsoft.com/office/officeart/2005/8/layout/cycle3"/>
    <dgm:cxn modelId="{379225C7-5190-43E8-9894-C9374286D7B5}" srcId="{3291C941-C71F-4FCC-B2FD-E859770A079D}" destId="{D9E29342-A600-4888-BF5C-A38ABB10A9C5}" srcOrd="5" destOrd="0" parTransId="{0C3DD84E-C7E9-4F1D-A5EC-30D0DD79B444}" sibTransId="{FE10FE8D-1354-4241-9CD2-CF10189C91B0}"/>
    <dgm:cxn modelId="{5EF9E499-1A78-4DD4-8C02-6CCB39E30B27}" type="presParOf" srcId="{DD2360F1-ABB1-4FD5-ACE2-6D69DC5C29D4}" destId="{5EC7D305-E84A-4249-A814-E5ED7F277C55}" srcOrd="0" destOrd="0" presId="urn:microsoft.com/office/officeart/2005/8/layout/cycle3"/>
    <dgm:cxn modelId="{576AB5A5-2668-43DB-8652-F4C10FFFF878}" type="presParOf" srcId="{5EC7D305-E84A-4249-A814-E5ED7F277C55}" destId="{71458549-C645-44AB-B72A-7DDC9B3848C2}" srcOrd="0" destOrd="0" presId="urn:microsoft.com/office/officeart/2005/8/layout/cycle3"/>
    <dgm:cxn modelId="{E45CB72A-FC77-46D1-B3B3-B06873EB2DF0}" type="presParOf" srcId="{5EC7D305-E84A-4249-A814-E5ED7F277C55}" destId="{39413145-8689-4147-8BB8-D6016B90FCA7}" srcOrd="1" destOrd="0" presId="urn:microsoft.com/office/officeart/2005/8/layout/cycle3"/>
    <dgm:cxn modelId="{74457533-38EA-4066-968C-B40DB9D83793}" type="presParOf" srcId="{5EC7D305-E84A-4249-A814-E5ED7F277C55}" destId="{5509284A-D6AE-4E8A-AF9B-4CD3EC1D3582}" srcOrd="2" destOrd="0" presId="urn:microsoft.com/office/officeart/2005/8/layout/cycle3"/>
    <dgm:cxn modelId="{500CE6C7-63CF-4B87-9C75-4B8B7B1D61F9}" type="presParOf" srcId="{5EC7D305-E84A-4249-A814-E5ED7F277C55}" destId="{125B70C3-9022-4916-9C5F-871F03BA03B1}" srcOrd="3" destOrd="0" presId="urn:microsoft.com/office/officeart/2005/8/layout/cycle3"/>
    <dgm:cxn modelId="{C707D499-390A-4886-A87E-40E48B354523}" type="presParOf" srcId="{5EC7D305-E84A-4249-A814-E5ED7F277C55}" destId="{827285B7-4283-4E44-9DE5-9CB68599DF5F}" srcOrd="4" destOrd="0" presId="urn:microsoft.com/office/officeart/2005/8/layout/cycle3"/>
    <dgm:cxn modelId="{EADC0AA2-2B45-4E63-B939-8A5B006ECE01}" type="presParOf" srcId="{5EC7D305-E84A-4249-A814-E5ED7F277C55}" destId="{91185D63-94F1-4789-87C5-78B29AEADE44}" srcOrd="5" destOrd="0" presId="urn:microsoft.com/office/officeart/2005/8/layout/cycle3"/>
    <dgm:cxn modelId="{D1452633-8D6F-4156-ADCE-9F8773424456}" type="presParOf" srcId="{5EC7D305-E84A-4249-A814-E5ED7F277C55}" destId="{4731E273-4FDD-466C-9270-3705810337B5}" srcOrd="6" destOrd="0" presId="urn:microsoft.com/office/officeart/2005/8/layout/cycle3"/>
    <dgm:cxn modelId="{9733BE79-2CB1-498E-A2B0-5D0E6D3997AD}" type="presParOf" srcId="{5EC7D305-E84A-4249-A814-E5ED7F277C55}" destId="{B59264DC-D91C-456D-A023-0B0B934BD1AB}" srcOrd="7" destOrd="0" presId="urn:microsoft.com/office/officeart/2005/8/layout/cycle3"/>
    <dgm:cxn modelId="{B6078E53-F9EB-47B4-8F28-779B7A446DE1}" type="presParOf" srcId="{5EC7D305-E84A-4249-A814-E5ED7F277C55}" destId="{8BEEA809-F347-495D-A826-FC9BBD31B956}" srcOrd="8" destOrd="0" presId="urn:microsoft.com/office/officeart/2005/8/layout/cycle3"/>
    <dgm:cxn modelId="{6FF10A21-1D70-4BE3-A43F-3C60A95F4D54}" type="presParOf" srcId="{5EC7D305-E84A-4249-A814-E5ED7F277C55}" destId="{3C9E91BB-B11C-4924-A01B-24410FDC2B1C}" srcOrd="9" destOrd="0" presId="urn:microsoft.com/office/officeart/2005/8/layout/cycle3"/>
    <dgm:cxn modelId="{A447CA5D-459D-4587-AE55-FE1DA607CC5C}" type="presParOf" srcId="{5EC7D305-E84A-4249-A814-E5ED7F277C55}" destId="{1E25F685-178C-446F-A4ED-F120BFADDC6B}" srcOrd="10"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413145-8689-4147-8BB8-D6016B90FCA7}">
      <dsp:nvSpPr>
        <dsp:cNvPr id="0" name=""/>
        <dsp:cNvSpPr/>
      </dsp:nvSpPr>
      <dsp:spPr>
        <a:xfrm>
          <a:off x="1110177" y="-2623"/>
          <a:ext cx="4596853" cy="4596853"/>
        </a:xfrm>
        <a:prstGeom prst="circularArrow">
          <a:avLst>
            <a:gd name="adj1" fmla="val 5544"/>
            <a:gd name="adj2" fmla="val 330680"/>
            <a:gd name="adj3" fmla="val 14864774"/>
            <a:gd name="adj4" fmla="val 16752815"/>
            <a:gd name="adj5" fmla="val 5757"/>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1458549-C645-44AB-B72A-7DDC9B3848C2}">
      <dsp:nvSpPr>
        <dsp:cNvPr id="0" name=""/>
        <dsp:cNvSpPr/>
      </dsp:nvSpPr>
      <dsp:spPr>
        <a:xfrm>
          <a:off x="3280747" y="170658"/>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dirty="0"/>
            <a:t>Oppsett av økter satt i system</a:t>
          </a:r>
        </a:p>
      </dsp:txBody>
      <dsp:txXfrm>
        <a:off x="3306902" y="196813"/>
        <a:ext cx="1019252" cy="483471"/>
      </dsp:txXfrm>
    </dsp:sp>
    <dsp:sp modelId="{5509284A-D6AE-4E8A-AF9B-4CD3EC1D3582}">
      <dsp:nvSpPr>
        <dsp:cNvPr id="0" name=""/>
        <dsp:cNvSpPr/>
      </dsp:nvSpPr>
      <dsp:spPr>
        <a:xfrm>
          <a:off x="4426171" y="619824"/>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dirty="0"/>
            <a:t>Min  95% av fotballøktene med ball</a:t>
          </a:r>
        </a:p>
      </dsp:txBody>
      <dsp:txXfrm>
        <a:off x="4452326" y="645979"/>
        <a:ext cx="1019252" cy="483471"/>
      </dsp:txXfrm>
    </dsp:sp>
    <dsp:sp modelId="{125B70C3-9022-4916-9C5F-871F03BA03B1}">
      <dsp:nvSpPr>
        <dsp:cNvPr id="0" name=""/>
        <dsp:cNvSpPr/>
      </dsp:nvSpPr>
      <dsp:spPr>
        <a:xfrm>
          <a:off x="4941114" y="1695140"/>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dirty="0"/>
            <a:t>Mestre dårlig tid og trange rom</a:t>
          </a:r>
        </a:p>
      </dsp:txBody>
      <dsp:txXfrm>
        <a:off x="4967269" y="1721295"/>
        <a:ext cx="1019252" cy="483471"/>
      </dsp:txXfrm>
    </dsp:sp>
    <dsp:sp modelId="{827285B7-4283-4E44-9DE5-9CB68599DF5F}">
      <dsp:nvSpPr>
        <dsp:cNvPr id="0" name=""/>
        <dsp:cNvSpPr/>
      </dsp:nvSpPr>
      <dsp:spPr>
        <a:xfrm>
          <a:off x="4757554" y="2566718"/>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a:t>Ferdighet, forståelse, fysikk, mentalitet- alt i ett</a:t>
          </a:r>
        </a:p>
      </dsp:txBody>
      <dsp:txXfrm>
        <a:off x="4783709" y="2592873"/>
        <a:ext cx="1019252" cy="483471"/>
      </dsp:txXfrm>
    </dsp:sp>
    <dsp:sp modelId="{91185D63-94F1-4789-87C5-78B29AEADE44}">
      <dsp:nvSpPr>
        <dsp:cNvPr id="0" name=""/>
        <dsp:cNvSpPr/>
      </dsp:nvSpPr>
      <dsp:spPr>
        <a:xfrm>
          <a:off x="4045441" y="3546858"/>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a:t>Mye læringstid- lite pausetid. </a:t>
          </a:r>
        </a:p>
      </dsp:txBody>
      <dsp:txXfrm>
        <a:off x="4071596" y="3573013"/>
        <a:ext cx="1019252" cy="483471"/>
      </dsp:txXfrm>
    </dsp:sp>
    <dsp:sp modelId="{4731E273-4FDD-466C-9270-3705810337B5}">
      <dsp:nvSpPr>
        <dsp:cNvPr id="0" name=""/>
        <dsp:cNvSpPr/>
      </dsp:nvSpPr>
      <dsp:spPr>
        <a:xfrm>
          <a:off x="2893218" y="3921238"/>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a:t>Trenerne gir enkeltspilleren kunnskap satt i system</a:t>
          </a:r>
        </a:p>
      </dsp:txBody>
      <dsp:txXfrm>
        <a:off x="2919373" y="3947393"/>
        <a:ext cx="1019252" cy="483471"/>
      </dsp:txXfrm>
    </dsp:sp>
    <dsp:sp modelId="{B59264DC-D91C-456D-A023-0B0B934BD1AB}">
      <dsp:nvSpPr>
        <dsp:cNvPr id="0" name=""/>
        <dsp:cNvSpPr/>
      </dsp:nvSpPr>
      <dsp:spPr>
        <a:xfrm>
          <a:off x="1740995" y="3546858"/>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a:t>Selvregulering er satt i system </a:t>
          </a:r>
        </a:p>
      </dsp:txBody>
      <dsp:txXfrm>
        <a:off x="1767150" y="3573013"/>
        <a:ext cx="1019252" cy="483471"/>
      </dsp:txXfrm>
    </dsp:sp>
    <dsp:sp modelId="{8BEEA809-F347-495D-A826-FC9BBD31B956}">
      <dsp:nvSpPr>
        <dsp:cNvPr id="0" name=""/>
        <dsp:cNvSpPr/>
      </dsp:nvSpPr>
      <dsp:spPr>
        <a:xfrm>
          <a:off x="1028882" y="2566718"/>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a:t>Vi vil ha spillere som hele tiden ser</a:t>
          </a:r>
        </a:p>
      </dsp:txBody>
      <dsp:txXfrm>
        <a:off x="1055037" y="2592873"/>
        <a:ext cx="1019252" cy="483471"/>
      </dsp:txXfrm>
    </dsp:sp>
    <dsp:sp modelId="{3C9E91BB-B11C-4924-A01B-24410FDC2B1C}">
      <dsp:nvSpPr>
        <dsp:cNvPr id="0" name=""/>
        <dsp:cNvSpPr/>
      </dsp:nvSpPr>
      <dsp:spPr>
        <a:xfrm>
          <a:off x="1028882" y="1355199"/>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a:t>Kamplike øvelser. Øvelser med motspill som er kamplikt</a:t>
          </a:r>
        </a:p>
      </dsp:txBody>
      <dsp:txXfrm>
        <a:off x="1055037" y="1381354"/>
        <a:ext cx="1019252" cy="483471"/>
      </dsp:txXfrm>
    </dsp:sp>
    <dsp:sp modelId="{1E25F685-178C-446F-A4ED-F120BFADDC6B}">
      <dsp:nvSpPr>
        <dsp:cNvPr id="0" name=""/>
        <dsp:cNvSpPr/>
      </dsp:nvSpPr>
      <dsp:spPr>
        <a:xfrm>
          <a:off x="1740995" y="375060"/>
          <a:ext cx="1071562" cy="535781"/>
        </a:xfrm>
        <a:prstGeom prst="roundRect">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nb-NO" sz="1000" kern="1200" dirty="0"/>
            <a:t>Individuell feedback med kampperspektiv </a:t>
          </a:r>
        </a:p>
      </dsp:txBody>
      <dsp:txXfrm>
        <a:off x="1767150" y="401215"/>
        <a:ext cx="1019252" cy="483471"/>
      </dsp:txXfrm>
    </dsp:sp>
  </dsp:spTree>
</dsp:drawing>
</file>

<file path=ppt/diagrams/layout1.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opptekst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nb-NO"/>
          </a:p>
        </p:txBody>
      </p:sp>
      <p:sp>
        <p:nvSpPr>
          <p:cNvPr id="3" name="Plassholder for dato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211E5AD-E050-46B6-9DC7-E93525C15490}" type="datetimeFigureOut">
              <a:rPr lang="nb-NO" smtClean="0"/>
              <a:t>12.01.2024</a:t>
            </a:fld>
            <a:endParaRPr lang="nb-NO"/>
          </a:p>
        </p:txBody>
      </p:sp>
      <p:sp>
        <p:nvSpPr>
          <p:cNvPr id="4" name="Plassholder for lysbilde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nb-NO"/>
          </a:p>
        </p:txBody>
      </p:sp>
      <p:sp>
        <p:nvSpPr>
          <p:cNvPr id="5" name="Plassholder for notat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6" name="Plassholder for bunntekst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nb-NO"/>
          </a:p>
        </p:txBody>
      </p:sp>
      <p:sp>
        <p:nvSpPr>
          <p:cNvPr id="7" name="Plassholder for lysbildenumm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16A2629-8A3C-41D9-9189-E86102901416}" type="slidenum">
              <a:rPr lang="nb-NO" smtClean="0"/>
              <a:t>‹#›</a:t>
            </a:fld>
            <a:endParaRPr lang="nb-NO"/>
          </a:p>
        </p:txBody>
      </p:sp>
    </p:spTree>
    <p:extLst>
      <p:ext uri="{BB962C8B-B14F-4D97-AF65-F5344CB8AC3E}">
        <p14:creationId xmlns:p14="http://schemas.microsoft.com/office/powerpoint/2010/main" val="18659961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1</a:t>
            </a:fld>
            <a:endParaRPr lang="nb-NO">
              <a:solidFill>
                <a:prstClr val="black"/>
              </a:solidFill>
            </a:endParaRPr>
          </a:p>
        </p:txBody>
      </p:sp>
    </p:spTree>
    <p:extLst>
      <p:ext uri="{BB962C8B-B14F-4D97-AF65-F5344CB8AC3E}">
        <p14:creationId xmlns:p14="http://schemas.microsoft.com/office/powerpoint/2010/main" val="41338853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422</a:t>
            </a:fld>
            <a:endParaRPr lang="nb-NO">
              <a:solidFill>
                <a:prstClr val="black"/>
              </a:solidFill>
            </a:endParaRPr>
          </a:p>
        </p:txBody>
      </p:sp>
    </p:spTree>
    <p:extLst>
      <p:ext uri="{BB962C8B-B14F-4D97-AF65-F5344CB8AC3E}">
        <p14:creationId xmlns:p14="http://schemas.microsoft.com/office/powerpoint/2010/main" val="14379493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423</a:t>
            </a:fld>
            <a:endParaRPr lang="nb-NO">
              <a:solidFill>
                <a:prstClr val="black"/>
              </a:solidFill>
            </a:endParaRPr>
          </a:p>
        </p:txBody>
      </p:sp>
    </p:spTree>
    <p:extLst>
      <p:ext uri="{BB962C8B-B14F-4D97-AF65-F5344CB8AC3E}">
        <p14:creationId xmlns:p14="http://schemas.microsoft.com/office/powerpoint/2010/main" val="35157753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424</a:t>
            </a:fld>
            <a:endParaRPr lang="nb-NO">
              <a:solidFill>
                <a:prstClr val="black"/>
              </a:solidFill>
            </a:endParaRPr>
          </a:p>
        </p:txBody>
      </p:sp>
    </p:spTree>
    <p:extLst>
      <p:ext uri="{BB962C8B-B14F-4D97-AF65-F5344CB8AC3E}">
        <p14:creationId xmlns:p14="http://schemas.microsoft.com/office/powerpoint/2010/main" val="385372181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A691619F-2033-0848-9914-5F420B149626}" type="slidenum">
              <a:rPr lang="nb-NO" smtClean="0">
                <a:solidFill>
                  <a:prstClr val="black"/>
                </a:solidFill>
              </a:rPr>
              <a:pPr/>
              <a:t>426</a:t>
            </a:fld>
            <a:endParaRPr lang="nb-NO">
              <a:solidFill>
                <a:prstClr val="black"/>
              </a:solidFill>
            </a:endParaRPr>
          </a:p>
        </p:txBody>
      </p:sp>
    </p:spTree>
    <p:extLst>
      <p:ext uri="{BB962C8B-B14F-4D97-AF65-F5344CB8AC3E}">
        <p14:creationId xmlns:p14="http://schemas.microsoft.com/office/powerpoint/2010/main" val="8800516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447</a:t>
            </a:fld>
            <a:endParaRPr lang="nb-NO">
              <a:solidFill>
                <a:prstClr val="black"/>
              </a:solidFill>
            </a:endParaRPr>
          </a:p>
        </p:txBody>
      </p:sp>
    </p:spTree>
    <p:extLst>
      <p:ext uri="{BB962C8B-B14F-4D97-AF65-F5344CB8AC3E}">
        <p14:creationId xmlns:p14="http://schemas.microsoft.com/office/powerpoint/2010/main" val="27032222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448</a:t>
            </a:fld>
            <a:endParaRPr lang="nb-NO">
              <a:solidFill>
                <a:prstClr val="black"/>
              </a:solidFill>
            </a:endParaRPr>
          </a:p>
        </p:txBody>
      </p:sp>
    </p:spTree>
    <p:extLst>
      <p:ext uri="{BB962C8B-B14F-4D97-AF65-F5344CB8AC3E}">
        <p14:creationId xmlns:p14="http://schemas.microsoft.com/office/powerpoint/2010/main" val="169602764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449</a:t>
            </a:fld>
            <a:endParaRPr lang="nb-NO">
              <a:solidFill>
                <a:prstClr val="black"/>
              </a:solidFill>
            </a:endParaRPr>
          </a:p>
        </p:txBody>
      </p:sp>
    </p:spTree>
    <p:extLst>
      <p:ext uri="{BB962C8B-B14F-4D97-AF65-F5344CB8AC3E}">
        <p14:creationId xmlns:p14="http://schemas.microsoft.com/office/powerpoint/2010/main" val="78197717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450</a:t>
            </a:fld>
            <a:endParaRPr lang="nb-NO">
              <a:solidFill>
                <a:prstClr val="black"/>
              </a:solidFill>
            </a:endParaRPr>
          </a:p>
        </p:txBody>
      </p:sp>
    </p:spTree>
    <p:extLst>
      <p:ext uri="{BB962C8B-B14F-4D97-AF65-F5344CB8AC3E}">
        <p14:creationId xmlns:p14="http://schemas.microsoft.com/office/powerpoint/2010/main" val="13474335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451</a:t>
            </a:fld>
            <a:endParaRPr lang="nb-NO">
              <a:solidFill>
                <a:prstClr val="black"/>
              </a:solidFill>
            </a:endParaRPr>
          </a:p>
        </p:txBody>
      </p:sp>
    </p:spTree>
    <p:extLst>
      <p:ext uri="{BB962C8B-B14F-4D97-AF65-F5344CB8AC3E}">
        <p14:creationId xmlns:p14="http://schemas.microsoft.com/office/powerpoint/2010/main" val="267585320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453</a:t>
            </a:fld>
            <a:endParaRPr lang="nb-NO">
              <a:solidFill>
                <a:prstClr val="black"/>
              </a:solidFill>
            </a:endParaRPr>
          </a:p>
        </p:txBody>
      </p:sp>
    </p:spTree>
    <p:extLst>
      <p:ext uri="{BB962C8B-B14F-4D97-AF65-F5344CB8AC3E}">
        <p14:creationId xmlns:p14="http://schemas.microsoft.com/office/powerpoint/2010/main" val="15437011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2</a:t>
            </a:fld>
            <a:endParaRPr lang="nb-NO">
              <a:solidFill>
                <a:prstClr val="black"/>
              </a:solidFill>
            </a:endParaRPr>
          </a:p>
        </p:txBody>
      </p:sp>
    </p:spTree>
    <p:extLst>
      <p:ext uri="{BB962C8B-B14F-4D97-AF65-F5344CB8AC3E}">
        <p14:creationId xmlns:p14="http://schemas.microsoft.com/office/powerpoint/2010/main" val="13159341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454</a:t>
            </a:fld>
            <a:endParaRPr lang="nb-NO">
              <a:solidFill>
                <a:prstClr val="black"/>
              </a:solidFill>
            </a:endParaRPr>
          </a:p>
        </p:txBody>
      </p:sp>
    </p:spTree>
    <p:extLst>
      <p:ext uri="{BB962C8B-B14F-4D97-AF65-F5344CB8AC3E}">
        <p14:creationId xmlns:p14="http://schemas.microsoft.com/office/powerpoint/2010/main" val="13978840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455</a:t>
            </a:fld>
            <a:endParaRPr lang="nb-NO">
              <a:solidFill>
                <a:prstClr val="black"/>
              </a:solidFill>
            </a:endParaRPr>
          </a:p>
        </p:txBody>
      </p:sp>
    </p:spTree>
    <p:extLst>
      <p:ext uri="{BB962C8B-B14F-4D97-AF65-F5344CB8AC3E}">
        <p14:creationId xmlns:p14="http://schemas.microsoft.com/office/powerpoint/2010/main" val="239432968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456</a:t>
            </a:fld>
            <a:endParaRPr lang="nb-NO">
              <a:solidFill>
                <a:prstClr val="black"/>
              </a:solidFill>
            </a:endParaRPr>
          </a:p>
        </p:txBody>
      </p:sp>
    </p:spTree>
    <p:extLst>
      <p:ext uri="{BB962C8B-B14F-4D97-AF65-F5344CB8AC3E}">
        <p14:creationId xmlns:p14="http://schemas.microsoft.com/office/powerpoint/2010/main" val="11832364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457</a:t>
            </a:fld>
            <a:endParaRPr lang="nb-NO">
              <a:solidFill>
                <a:prstClr val="black"/>
              </a:solidFill>
            </a:endParaRPr>
          </a:p>
        </p:txBody>
      </p:sp>
    </p:spTree>
    <p:extLst>
      <p:ext uri="{BB962C8B-B14F-4D97-AF65-F5344CB8AC3E}">
        <p14:creationId xmlns:p14="http://schemas.microsoft.com/office/powerpoint/2010/main" val="29138107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458</a:t>
            </a:fld>
            <a:endParaRPr lang="nb-NO">
              <a:solidFill>
                <a:prstClr val="black"/>
              </a:solidFill>
            </a:endParaRPr>
          </a:p>
        </p:txBody>
      </p:sp>
    </p:spTree>
    <p:extLst>
      <p:ext uri="{BB962C8B-B14F-4D97-AF65-F5344CB8AC3E}">
        <p14:creationId xmlns:p14="http://schemas.microsoft.com/office/powerpoint/2010/main" val="370660809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459</a:t>
            </a:fld>
            <a:endParaRPr lang="nb-NO">
              <a:solidFill>
                <a:prstClr val="black"/>
              </a:solidFill>
            </a:endParaRPr>
          </a:p>
        </p:txBody>
      </p:sp>
    </p:spTree>
    <p:extLst>
      <p:ext uri="{BB962C8B-B14F-4D97-AF65-F5344CB8AC3E}">
        <p14:creationId xmlns:p14="http://schemas.microsoft.com/office/powerpoint/2010/main" val="321453576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460</a:t>
            </a:fld>
            <a:endParaRPr lang="nb-NO">
              <a:solidFill>
                <a:prstClr val="black"/>
              </a:solidFill>
            </a:endParaRPr>
          </a:p>
        </p:txBody>
      </p:sp>
    </p:spTree>
    <p:extLst>
      <p:ext uri="{BB962C8B-B14F-4D97-AF65-F5344CB8AC3E}">
        <p14:creationId xmlns:p14="http://schemas.microsoft.com/office/powerpoint/2010/main" val="179185344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461</a:t>
            </a:fld>
            <a:endParaRPr lang="nb-NO">
              <a:solidFill>
                <a:prstClr val="black"/>
              </a:solidFill>
            </a:endParaRPr>
          </a:p>
        </p:txBody>
      </p:sp>
    </p:spTree>
    <p:extLst>
      <p:ext uri="{BB962C8B-B14F-4D97-AF65-F5344CB8AC3E}">
        <p14:creationId xmlns:p14="http://schemas.microsoft.com/office/powerpoint/2010/main" val="10238861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462</a:t>
            </a:fld>
            <a:endParaRPr lang="nb-NO">
              <a:solidFill>
                <a:prstClr val="black"/>
              </a:solidFill>
            </a:endParaRPr>
          </a:p>
        </p:txBody>
      </p:sp>
    </p:spTree>
    <p:extLst>
      <p:ext uri="{BB962C8B-B14F-4D97-AF65-F5344CB8AC3E}">
        <p14:creationId xmlns:p14="http://schemas.microsoft.com/office/powerpoint/2010/main" val="20836092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463</a:t>
            </a:fld>
            <a:endParaRPr lang="nb-NO">
              <a:solidFill>
                <a:prstClr val="black"/>
              </a:solidFill>
            </a:endParaRPr>
          </a:p>
        </p:txBody>
      </p:sp>
    </p:spTree>
    <p:extLst>
      <p:ext uri="{BB962C8B-B14F-4D97-AF65-F5344CB8AC3E}">
        <p14:creationId xmlns:p14="http://schemas.microsoft.com/office/powerpoint/2010/main" val="4307452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7</a:t>
            </a:fld>
            <a:endParaRPr lang="nb-NO">
              <a:solidFill>
                <a:prstClr val="black"/>
              </a:solidFill>
            </a:endParaRPr>
          </a:p>
        </p:txBody>
      </p:sp>
    </p:spTree>
    <p:extLst>
      <p:ext uri="{BB962C8B-B14F-4D97-AF65-F5344CB8AC3E}">
        <p14:creationId xmlns:p14="http://schemas.microsoft.com/office/powerpoint/2010/main" val="15141414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464</a:t>
            </a:fld>
            <a:endParaRPr lang="nb-NO">
              <a:solidFill>
                <a:prstClr val="black"/>
              </a:solidFill>
            </a:endParaRPr>
          </a:p>
        </p:txBody>
      </p:sp>
    </p:spTree>
    <p:extLst>
      <p:ext uri="{BB962C8B-B14F-4D97-AF65-F5344CB8AC3E}">
        <p14:creationId xmlns:p14="http://schemas.microsoft.com/office/powerpoint/2010/main" val="25428114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465</a:t>
            </a:fld>
            <a:endParaRPr lang="nb-NO">
              <a:solidFill>
                <a:prstClr val="black"/>
              </a:solidFill>
            </a:endParaRPr>
          </a:p>
        </p:txBody>
      </p:sp>
    </p:spTree>
    <p:extLst>
      <p:ext uri="{BB962C8B-B14F-4D97-AF65-F5344CB8AC3E}">
        <p14:creationId xmlns:p14="http://schemas.microsoft.com/office/powerpoint/2010/main" val="11026084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466</a:t>
            </a:fld>
            <a:endParaRPr lang="nb-NO">
              <a:solidFill>
                <a:prstClr val="black"/>
              </a:solidFill>
            </a:endParaRPr>
          </a:p>
        </p:txBody>
      </p:sp>
    </p:spTree>
    <p:extLst>
      <p:ext uri="{BB962C8B-B14F-4D97-AF65-F5344CB8AC3E}">
        <p14:creationId xmlns:p14="http://schemas.microsoft.com/office/powerpoint/2010/main" val="11564498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467</a:t>
            </a:fld>
            <a:endParaRPr lang="nb-NO">
              <a:solidFill>
                <a:prstClr val="black"/>
              </a:solidFill>
            </a:endParaRPr>
          </a:p>
        </p:txBody>
      </p:sp>
    </p:spTree>
    <p:extLst>
      <p:ext uri="{BB962C8B-B14F-4D97-AF65-F5344CB8AC3E}">
        <p14:creationId xmlns:p14="http://schemas.microsoft.com/office/powerpoint/2010/main" val="111216360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470</a:t>
            </a:fld>
            <a:endParaRPr lang="nb-NO">
              <a:solidFill>
                <a:prstClr val="black"/>
              </a:solidFill>
            </a:endParaRPr>
          </a:p>
        </p:txBody>
      </p:sp>
    </p:spTree>
    <p:extLst>
      <p:ext uri="{BB962C8B-B14F-4D97-AF65-F5344CB8AC3E}">
        <p14:creationId xmlns:p14="http://schemas.microsoft.com/office/powerpoint/2010/main" val="343116300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471</a:t>
            </a:fld>
            <a:endParaRPr lang="nb-NO">
              <a:solidFill>
                <a:prstClr val="black"/>
              </a:solidFill>
            </a:endParaRPr>
          </a:p>
        </p:txBody>
      </p:sp>
    </p:spTree>
    <p:extLst>
      <p:ext uri="{BB962C8B-B14F-4D97-AF65-F5344CB8AC3E}">
        <p14:creationId xmlns:p14="http://schemas.microsoft.com/office/powerpoint/2010/main" val="29971648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472</a:t>
            </a:fld>
            <a:endParaRPr lang="nb-NO">
              <a:solidFill>
                <a:prstClr val="black"/>
              </a:solidFill>
            </a:endParaRPr>
          </a:p>
        </p:txBody>
      </p:sp>
    </p:spTree>
    <p:extLst>
      <p:ext uri="{BB962C8B-B14F-4D97-AF65-F5344CB8AC3E}">
        <p14:creationId xmlns:p14="http://schemas.microsoft.com/office/powerpoint/2010/main" val="33328225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473</a:t>
            </a:fld>
            <a:endParaRPr lang="nb-NO">
              <a:solidFill>
                <a:prstClr val="black"/>
              </a:solidFill>
            </a:endParaRPr>
          </a:p>
        </p:txBody>
      </p:sp>
    </p:spTree>
    <p:extLst>
      <p:ext uri="{BB962C8B-B14F-4D97-AF65-F5344CB8AC3E}">
        <p14:creationId xmlns:p14="http://schemas.microsoft.com/office/powerpoint/2010/main" val="151738718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474</a:t>
            </a:fld>
            <a:endParaRPr lang="nb-NO">
              <a:solidFill>
                <a:prstClr val="black"/>
              </a:solidFill>
            </a:endParaRPr>
          </a:p>
        </p:txBody>
      </p:sp>
    </p:spTree>
    <p:extLst>
      <p:ext uri="{BB962C8B-B14F-4D97-AF65-F5344CB8AC3E}">
        <p14:creationId xmlns:p14="http://schemas.microsoft.com/office/powerpoint/2010/main" val="74664508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475</a:t>
            </a:fld>
            <a:endParaRPr lang="nb-NO">
              <a:solidFill>
                <a:prstClr val="black"/>
              </a:solidFill>
            </a:endParaRPr>
          </a:p>
        </p:txBody>
      </p:sp>
    </p:spTree>
    <p:extLst>
      <p:ext uri="{BB962C8B-B14F-4D97-AF65-F5344CB8AC3E}">
        <p14:creationId xmlns:p14="http://schemas.microsoft.com/office/powerpoint/2010/main" val="15504647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10</a:t>
            </a:fld>
            <a:endParaRPr lang="nb-NO">
              <a:solidFill>
                <a:prstClr val="black"/>
              </a:solidFill>
            </a:endParaRPr>
          </a:p>
        </p:txBody>
      </p:sp>
    </p:spTree>
    <p:extLst>
      <p:ext uri="{BB962C8B-B14F-4D97-AF65-F5344CB8AC3E}">
        <p14:creationId xmlns:p14="http://schemas.microsoft.com/office/powerpoint/2010/main" val="152197734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476</a:t>
            </a:fld>
            <a:endParaRPr lang="nb-NO">
              <a:solidFill>
                <a:prstClr val="black"/>
              </a:solidFill>
            </a:endParaRPr>
          </a:p>
        </p:txBody>
      </p:sp>
    </p:spTree>
    <p:extLst>
      <p:ext uri="{BB962C8B-B14F-4D97-AF65-F5344CB8AC3E}">
        <p14:creationId xmlns:p14="http://schemas.microsoft.com/office/powerpoint/2010/main" val="4049534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477</a:t>
            </a:fld>
            <a:endParaRPr lang="nb-NO">
              <a:solidFill>
                <a:prstClr val="black"/>
              </a:solidFill>
            </a:endParaRPr>
          </a:p>
        </p:txBody>
      </p:sp>
    </p:spTree>
    <p:extLst>
      <p:ext uri="{BB962C8B-B14F-4D97-AF65-F5344CB8AC3E}">
        <p14:creationId xmlns:p14="http://schemas.microsoft.com/office/powerpoint/2010/main" val="40270755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478</a:t>
            </a:fld>
            <a:endParaRPr lang="nb-NO">
              <a:solidFill>
                <a:prstClr val="black"/>
              </a:solidFill>
            </a:endParaRPr>
          </a:p>
        </p:txBody>
      </p:sp>
    </p:spTree>
    <p:extLst>
      <p:ext uri="{BB962C8B-B14F-4D97-AF65-F5344CB8AC3E}">
        <p14:creationId xmlns:p14="http://schemas.microsoft.com/office/powerpoint/2010/main" val="149697490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492</a:t>
            </a:fld>
            <a:endParaRPr lang="nb-NO">
              <a:solidFill>
                <a:prstClr val="black"/>
              </a:solidFill>
            </a:endParaRPr>
          </a:p>
        </p:txBody>
      </p:sp>
    </p:spTree>
    <p:extLst>
      <p:ext uri="{BB962C8B-B14F-4D97-AF65-F5344CB8AC3E}">
        <p14:creationId xmlns:p14="http://schemas.microsoft.com/office/powerpoint/2010/main" val="68439602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494</a:t>
            </a:fld>
            <a:endParaRPr lang="nb-NO">
              <a:solidFill>
                <a:prstClr val="black"/>
              </a:solidFill>
            </a:endParaRPr>
          </a:p>
        </p:txBody>
      </p:sp>
    </p:spTree>
    <p:extLst>
      <p:ext uri="{BB962C8B-B14F-4D97-AF65-F5344CB8AC3E}">
        <p14:creationId xmlns:p14="http://schemas.microsoft.com/office/powerpoint/2010/main" val="374121640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525</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78746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527</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8865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528</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430108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530</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213970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531</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8958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21</a:t>
            </a:fld>
            <a:endParaRPr lang="nb-NO">
              <a:solidFill>
                <a:prstClr val="black"/>
              </a:solidFill>
            </a:endParaRPr>
          </a:p>
        </p:txBody>
      </p:sp>
    </p:spTree>
    <p:extLst>
      <p:ext uri="{BB962C8B-B14F-4D97-AF65-F5344CB8AC3E}">
        <p14:creationId xmlns:p14="http://schemas.microsoft.com/office/powerpoint/2010/main" val="301883558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533</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368998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534</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261003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536</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810391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537</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879552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539</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25087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540</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903785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542</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3375895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543</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973809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545</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967228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546</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94046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22</a:t>
            </a:fld>
            <a:endParaRPr lang="nb-NO">
              <a:solidFill>
                <a:prstClr val="black"/>
              </a:solidFill>
            </a:endParaRPr>
          </a:p>
        </p:txBody>
      </p:sp>
    </p:spTree>
    <p:extLst>
      <p:ext uri="{BB962C8B-B14F-4D97-AF65-F5344CB8AC3E}">
        <p14:creationId xmlns:p14="http://schemas.microsoft.com/office/powerpoint/2010/main" val="36594208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548</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418462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549</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982289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551</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519092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91619F-2033-0848-9914-5F420B149626}" type="slidenum">
              <a:rPr kumimoji="0" lang="nb-N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552</a:t>
            </a:fld>
            <a:endParaRPr kumimoji="0" lang="nb-N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81091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71</a:t>
            </a:fld>
            <a:endParaRPr lang="nb-NO">
              <a:solidFill>
                <a:prstClr val="black"/>
              </a:solidFill>
            </a:endParaRPr>
          </a:p>
        </p:txBody>
      </p:sp>
    </p:spTree>
    <p:extLst>
      <p:ext uri="{BB962C8B-B14F-4D97-AF65-F5344CB8AC3E}">
        <p14:creationId xmlns:p14="http://schemas.microsoft.com/office/powerpoint/2010/main" val="36594208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143000" y="685800"/>
            <a:ext cx="4572000" cy="34290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153</a:t>
            </a:fld>
            <a:endParaRPr lang="nb-NO">
              <a:solidFill>
                <a:prstClr val="black"/>
              </a:solidFill>
            </a:endParaRPr>
          </a:p>
        </p:txBody>
      </p:sp>
    </p:spTree>
    <p:extLst>
      <p:ext uri="{BB962C8B-B14F-4D97-AF65-F5344CB8AC3E}">
        <p14:creationId xmlns:p14="http://schemas.microsoft.com/office/powerpoint/2010/main" val="3659420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381000" y="685800"/>
            <a:ext cx="6096000" cy="3429000"/>
          </a:xfrm>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pPr>
              <a:defRPr/>
            </a:pPr>
            <a:fld id="{A691619F-2033-0848-9914-5F420B149626}" type="slidenum">
              <a:rPr lang="nb-NO" smtClean="0">
                <a:solidFill>
                  <a:prstClr val="black"/>
                </a:solidFill>
              </a:rPr>
              <a:pPr>
                <a:defRPr/>
              </a:pPr>
              <a:t>421</a:t>
            </a:fld>
            <a:endParaRPr lang="nb-NO">
              <a:solidFill>
                <a:prstClr val="black"/>
              </a:solidFill>
            </a:endParaRPr>
          </a:p>
        </p:txBody>
      </p:sp>
    </p:spTree>
    <p:extLst>
      <p:ext uri="{BB962C8B-B14F-4D97-AF65-F5344CB8AC3E}">
        <p14:creationId xmlns:p14="http://schemas.microsoft.com/office/powerpoint/2010/main" val="7118998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tellysbilde">
    <p:spTree>
      <p:nvGrpSpPr>
        <p:cNvPr id="1" name=""/>
        <p:cNvGrpSpPr/>
        <p:nvPr/>
      </p:nvGrpSpPr>
      <p:grpSpPr>
        <a:xfrm>
          <a:off x="0" y="0"/>
          <a:ext cx="0" cy="0"/>
          <a:chOff x="0" y="0"/>
          <a:chExt cx="0" cy="0"/>
        </a:xfrm>
      </p:grpSpPr>
      <p:sp>
        <p:nvSpPr>
          <p:cNvPr id="2" name="Tittel 1"/>
          <p:cNvSpPr>
            <a:spLocks noGrp="1"/>
          </p:cNvSpPr>
          <p:nvPr>
            <p:ph type="ctrTitle"/>
          </p:nvPr>
        </p:nvSpPr>
        <p:spPr>
          <a:xfrm>
            <a:off x="1143000" y="1122363"/>
            <a:ext cx="6858000" cy="2387600"/>
          </a:xfrm>
        </p:spPr>
        <p:txBody>
          <a:bodyPr anchor="b"/>
          <a:lstStyle>
            <a:lvl1pPr algn="ctr">
              <a:defRPr sz="6000"/>
            </a:lvl1pPr>
          </a:lstStyle>
          <a:p>
            <a:r>
              <a:rPr lang="nb-NO"/>
              <a:t>Klikk for å redigere tittelstil</a:t>
            </a:r>
          </a:p>
        </p:txBody>
      </p:sp>
      <p:sp>
        <p:nvSpPr>
          <p:cNvPr id="3" name="Undertittel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
        <p:nvSpPr>
          <p:cNvPr id="4" name="Plassholder for dato 3"/>
          <p:cNvSpPr>
            <a:spLocks noGrp="1"/>
          </p:cNvSpPr>
          <p:nvPr>
            <p:ph type="dt" sz="half" idx="10"/>
          </p:nvPr>
        </p:nvSpPr>
        <p:spPr/>
        <p:txBody>
          <a:bodyPr/>
          <a:lstStyle/>
          <a:p>
            <a:fld id="{26DB0FE0-1254-494B-83B5-DD16106E537F}" type="datetime1">
              <a:rPr lang="nb-NO" smtClean="0">
                <a:solidFill>
                  <a:prstClr val="black">
                    <a:tint val="75000"/>
                  </a:prstClr>
                </a:solidFill>
              </a:rPr>
              <a:p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376923264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Loddrett tekst">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t>Klikk for å redigere tittelstil</a:t>
            </a:r>
          </a:p>
        </p:txBody>
      </p:sp>
      <p:sp>
        <p:nvSpPr>
          <p:cNvPr id="3" name="Plassholder for loddrett tekst 2"/>
          <p:cNvSpPr>
            <a:spLocks noGrp="1"/>
          </p:cNvSpPr>
          <p:nvPr>
            <p:ph type="body" orient="vert" idx="1"/>
          </p:nvPr>
        </p:nvSpPr>
        <p:spPr/>
        <p:txBody>
          <a:bodyPr vert="eaVert"/>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p:cNvSpPr>
            <a:spLocks noGrp="1"/>
          </p:cNvSpPr>
          <p:nvPr>
            <p:ph type="dt" sz="half" idx="10"/>
          </p:nvPr>
        </p:nvSpPr>
        <p:spPr/>
        <p:txBody>
          <a:bodyPr/>
          <a:lstStyle/>
          <a:p>
            <a:fld id="{D9B6E127-C493-40DD-9148-E9D104937107}" type="datetime1">
              <a:rPr lang="nb-NO" smtClean="0">
                <a:solidFill>
                  <a:prstClr val="black">
                    <a:tint val="75000"/>
                  </a:prstClr>
                </a:solidFill>
              </a:rPr>
              <a:p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16705895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Loddrett tittel og tekst">
    <p:spTree>
      <p:nvGrpSpPr>
        <p:cNvPr id="1" name=""/>
        <p:cNvGrpSpPr/>
        <p:nvPr/>
      </p:nvGrpSpPr>
      <p:grpSpPr>
        <a:xfrm>
          <a:off x="0" y="0"/>
          <a:ext cx="0" cy="0"/>
          <a:chOff x="0" y="0"/>
          <a:chExt cx="0" cy="0"/>
        </a:xfrm>
      </p:grpSpPr>
      <p:sp>
        <p:nvSpPr>
          <p:cNvPr id="2" name="Loddrett tittel 1"/>
          <p:cNvSpPr>
            <a:spLocks noGrp="1"/>
          </p:cNvSpPr>
          <p:nvPr>
            <p:ph type="title" orient="vert"/>
          </p:nvPr>
        </p:nvSpPr>
        <p:spPr>
          <a:xfrm>
            <a:off x="6543675" y="365125"/>
            <a:ext cx="1971675" cy="5811838"/>
          </a:xfrm>
        </p:spPr>
        <p:txBody>
          <a:bodyPr vert="eaVert"/>
          <a:lstStyle/>
          <a:p>
            <a:r>
              <a:rPr lang="nb-NO"/>
              <a:t>Klikk for å redigere tittelstil</a:t>
            </a:r>
          </a:p>
        </p:txBody>
      </p:sp>
      <p:sp>
        <p:nvSpPr>
          <p:cNvPr id="3" name="Plassholder for loddrett tekst 2"/>
          <p:cNvSpPr>
            <a:spLocks noGrp="1"/>
          </p:cNvSpPr>
          <p:nvPr>
            <p:ph type="body" orient="vert" idx="1"/>
          </p:nvPr>
        </p:nvSpPr>
        <p:spPr>
          <a:xfrm>
            <a:off x="628650" y="365125"/>
            <a:ext cx="5800725" cy="5811838"/>
          </a:xfrm>
        </p:spPr>
        <p:txBody>
          <a:bodyPr vert="eaVert"/>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p:cNvSpPr>
            <a:spLocks noGrp="1"/>
          </p:cNvSpPr>
          <p:nvPr>
            <p:ph type="dt" sz="half" idx="10"/>
          </p:nvPr>
        </p:nvSpPr>
        <p:spPr/>
        <p:txBody>
          <a:bodyPr/>
          <a:lstStyle/>
          <a:p>
            <a:fld id="{3BB68B69-ABBA-4BF6-A75B-BBFA713FDC9E}" type="datetime1">
              <a:rPr lang="nb-NO" smtClean="0">
                <a:solidFill>
                  <a:prstClr val="black">
                    <a:tint val="75000"/>
                  </a:prstClr>
                </a:solidFill>
              </a:rPr>
              <a:p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12521845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tellysbilde">
    <p:spTree>
      <p:nvGrpSpPr>
        <p:cNvPr id="1" name=""/>
        <p:cNvGrpSpPr/>
        <p:nvPr/>
      </p:nvGrpSpPr>
      <p:grpSpPr>
        <a:xfrm>
          <a:off x="0" y="0"/>
          <a:ext cx="0" cy="0"/>
          <a:chOff x="0" y="0"/>
          <a:chExt cx="0" cy="0"/>
        </a:xfrm>
      </p:grpSpPr>
      <p:sp>
        <p:nvSpPr>
          <p:cNvPr id="2" name="Tittel 1"/>
          <p:cNvSpPr>
            <a:spLocks noGrp="1"/>
          </p:cNvSpPr>
          <p:nvPr>
            <p:ph type="ctrTitle"/>
          </p:nvPr>
        </p:nvSpPr>
        <p:spPr>
          <a:xfrm>
            <a:off x="1143000" y="1122363"/>
            <a:ext cx="6858000" cy="2387600"/>
          </a:xfrm>
        </p:spPr>
        <p:txBody>
          <a:bodyPr anchor="b"/>
          <a:lstStyle>
            <a:lvl1pPr algn="ctr">
              <a:defRPr sz="4500"/>
            </a:lvl1pPr>
          </a:lstStyle>
          <a:p>
            <a:r>
              <a:rPr lang="nb-NO"/>
              <a:t>Klikk for å redigere tittelstil</a:t>
            </a:r>
          </a:p>
        </p:txBody>
      </p:sp>
      <p:sp>
        <p:nvSpPr>
          <p:cNvPr id="3" name="Undertittel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b-NO"/>
              <a:t>Klikk for å redigere undertittelstil i malen</a:t>
            </a:r>
          </a:p>
        </p:txBody>
      </p:sp>
      <p:sp>
        <p:nvSpPr>
          <p:cNvPr id="4" name="Plassholder for dato 3"/>
          <p:cNvSpPr>
            <a:spLocks noGrp="1"/>
          </p:cNvSpPr>
          <p:nvPr>
            <p:ph type="dt" sz="half" idx="10"/>
          </p:nvPr>
        </p:nvSpPr>
        <p:spPr/>
        <p:txBody>
          <a:bodyPr/>
          <a:lstStyle/>
          <a:p>
            <a:fld id="{26DB0FE0-1254-494B-83B5-DD16106E537F}" type="datetime1">
              <a:rPr lang="nb-NO" smtClean="0">
                <a:solidFill>
                  <a:prstClr val="black">
                    <a:tint val="75000"/>
                  </a:prstClr>
                </a:solidFill>
              </a:r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17374099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tel og innho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t>Klikk for å redigere tittelstil</a:t>
            </a:r>
          </a:p>
        </p:txBody>
      </p:sp>
      <p:sp>
        <p:nvSpPr>
          <p:cNvPr id="3" name="Plassholder for innhold 2"/>
          <p:cNvSpPr>
            <a:spLocks noGrp="1"/>
          </p:cNvSpPr>
          <p:nvPr>
            <p:ph idx="1"/>
          </p:nvPr>
        </p:nvSpPr>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p:cNvSpPr>
            <a:spLocks noGrp="1"/>
          </p:cNvSpPr>
          <p:nvPr>
            <p:ph type="dt" sz="half" idx="10"/>
          </p:nvPr>
        </p:nvSpPr>
        <p:spPr/>
        <p:txBody>
          <a:bodyPr/>
          <a:lstStyle/>
          <a:p>
            <a:fld id="{D9F30F65-84CF-4CB8-8BE5-268CABB623F0}" type="datetime1">
              <a:rPr lang="nb-NO" smtClean="0">
                <a:solidFill>
                  <a:prstClr val="black">
                    <a:tint val="75000"/>
                  </a:prstClr>
                </a:solidFill>
              </a:r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354621654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Deloverskrift">
    <p:spTree>
      <p:nvGrpSpPr>
        <p:cNvPr id="1" name=""/>
        <p:cNvGrpSpPr/>
        <p:nvPr/>
      </p:nvGrpSpPr>
      <p:grpSpPr>
        <a:xfrm>
          <a:off x="0" y="0"/>
          <a:ext cx="0" cy="0"/>
          <a:chOff x="0" y="0"/>
          <a:chExt cx="0" cy="0"/>
        </a:xfrm>
      </p:grpSpPr>
      <p:sp>
        <p:nvSpPr>
          <p:cNvPr id="2" name="Tittel 1"/>
          <p:cNvSpPr>
            <a:spLocks noGrp="1"/>
          </p:cNvSpPr>
          <p:nvPr>
            <p:ph type="title"/>
          </p:nvPr>
        </p:nvSpPr>
        <p:spPr>
          <a:xfrm>
            <a:off x="623888" y="1709739"/>
            <a:ext cx="7886700" cy="2852737"/>
          </a:xfrm>
        </p:spPr>
        <p:txBody>
          <a:bodyPr anchor="b"/>
          <a:lstStyle>
            <a:lvl1pPr>
              <a:defRPr sz="4500"/>
            </a:lvl1pPr>
          </a:lstStyle>
          <a:p>
            <a:r>
              <a:rPr lang="nb-NO"/>
              <a:t>Klikk for å redigere tittelstil</a:t>
            </a:r>
          </a:p>
        </p:txBody>
      </p:sp>
      <p:sp>
        <p:nvSpPr>
          <p:cNvPr id="3" name="Plassholder for tekst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nb-NO"/>
              <a:t>Klikk for å redigere tekststiler i malen</a:t>
            </a:r>
          </a:p>
        </p:txBody>
      </p:sp>
      <p:sp>
        <p:nvSpPr>
          <p:cNvPr id="4" name="Plassholder for dato 3"/>
          <p:cNvSpPr>
            <a:spLocks noGrp="1"/>
          </p:cNvSpPr>
          <p:nvPr>
            <p:ph type="dt" sz="half" idx="10"/>
          </p:nvPr>
        </p:nvSpPr>
        <p:spPr/>
        <p:txBody>
          <a:bodyPr/>
          <a:lstStyle/>
          <a:p>
            <a:fld id="{44E4ACE0-99CB-4882-BD59-3E16155EAF9F}" type="datetime1">
              <a:rPr lang="nb-NO" smtClean="0">
                <a:solidFill>
                  <a:prstClr val="black">
                    <a:tint val="75000"/>
                  </a:prstClr>
                </a:solidFill>
              </a:r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77500392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o innholdsdeler">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t>Klikk for å redigere tittelstil</a:t>
            </a:r>
          </a:p>
        </p:txBody>
      </p:sp>
      <p:sp>
        <p:nvSpPr>
          <p:cNvPr id="3" name="Plassholder for innhold 2"/>
          <p:cNvSpPr>
            <a:spLocks noGrp="1"/>
          </p:cNvSpPr>
          <p:nvPr>
            <p:ph sz="half" idx="1"/>
          </p:nvPr>
        </p:nvSpPr>
        <p:spPr>
          <a:xfrm>
            <a:off x="628650" y="1825625"/>
            <a:ext cx="3886200" cy="435133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innhold 3"/>
          <p:cNvSpPr>
            <a:spLocks noGrp="1"/>
          </p:cNvSpPr>
          <p:nvPr>
            <p:ph sz="half" idx="2"/>
          </p:nvPr>
        </p:nvSpPr>
        <p:spPr>
          <a:xfrm>
            <a:off x="4629150" y="1825625"/>
            <a:ext cx="3886200" cy="435133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5" name="Plassholder for dato 4"/>
          <p:cNvSpPr>
            <a:spLocks noGrp="1"/>
          </p:cNvSpPr>
          <p:nvPr>
            <p:ph type="dt" sz="half" idx="10"/>
          </p:nvPr>
        </p:nvSpPr>
        <p:spPr/>
        <p:txBody>
          <a:bodyPr/>
          <a:lstStyle/>
          <a:p>
            <a:fld id="{69C79E33-DBA0-4551-9FBE-974A7C0654ED}" type="datetime1">
              <a:rPr lang="nb-NO" smtClean="0">
                <a:solidFill>
                  <a:prstClr val="black">
                    <a:tint val="75000"/>
                  </a:prstClr>
                </a:solidFill>
              </a:rPr>
              <a:t>12.01.2024</a:t>
            </a:fld>
            <a:endParaRPr lang="nb-NO">
              <a:solidFill>
                <a:prstClr val="black">
                  <a:tint val="75000"/>
                </a:prstClr>
              </a:solidFill>
            </a:endParaRPr>
          </a:p>
        </p:txBody>
      </p:sp>
      <p:sp>
        <p:nvSpPr>
          <p:cNvPr id="6" name="Plassholder for bunntekst 5"/>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7" name="Plassholder for lysbildenummer 6"/>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349550956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tel 1"/>
          <p:cNvSpPr>
            <a:spLocks noGrp="1"/>
          </p:cNvSpPr>
          <p:nvPr>
            <p:ph type="title"/>
          </p:nvPr>
        </p:nvSpPr>
        <p:spPr>
          <a:xfrm>
            <a:off x="629841" y="365126"/>
            <a:ext cx="7886700" cy="1325563"/>
          </a:xfrm>
        </p:spPr>
        <p:txBody>
          <a:bodyPr/>
          <a:lstStyle/>
          <a:p>
            <a:r>
              <a:rPr lang="nb-NO"/>
              <a:t>Klikk for å redigere tittelstil</a:t>
            </a:r>
          </a:p>
        </p:txBody>
      </p:sp>
      <p:sp>
        <p:nvSpPr>
          <p:cNvPr id="3" name="Plassholder for tekst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nb-NO"/>
              <a:t>Klikk for å redigere tekststiler i malen</a:t>
            </a:r>
          </a:p>
        </p:txBody>
      </p:sp>
      <p:sp>
        <p:nvSpPr>
          <p:cNvPr id="4" name="Plassholder for innhold 3"/>
          <p:cNvSpPr>
            <a:spLocks noGrp="1"/>
          </p:cNvSpPr>
          <p:nvPr>
            <p:ph sz="half" idx="2"/>
          </p:nvPr>
        </p:nvSpPr>
        <p:spPr>
          <a:xfrm>
            <a:off x="629842" y="2505075"/>
            <a:ext cx="3868340" cy="368458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5" name="Plassholder for tekst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nb-NO"/>
              <a:t>Klikk for å redigere tekststiler i malen</a:t>
            </a:r>
          </a:p>
        </p:txBody>
      </p:sp>
      <p:sp>
        <p:nvSpPr>
          <p:cNvPr id="6" name="Plassholder for innhold 5"/>
          <p:cNvSpPr>
            <a:spLocks noGrp="1"/>
          </p:cNvSpPr>
          <p:nvPr>
            <p:ph sz="quarter" idx="4"/>
          </p:nvPr>
        </p:nvSpPr>
        <p:spPr>
          <a:xfrm>
            <a:off x="4629150" y="2505075"/>
            <a:ext cx="3887391" cy="368458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7" name="Plassholder for dato 6"/>
          <p:cNvSpPr>
            <a:spLocks noGrp="1"/>
          </p:cNvSpPr>
          <p:nvPr>
            <p:ph type="dt" sz="half" idx="10"/>
          </p:nvPr>
        </p:nvSpPr>
        <p:spPr/>
        <p:txBody>
          <a:bodyPr/>
          <a:lstStyle/>
          <a:p>
            <a:fld id="{5589B5A0-0AC1-4884-8A1B-57CCB9585F59}" type="datetime1">
              <a:rPr lang="nb-NO" smtClean="0">
                <a:solidFill>
                  <a:prstClr val="black">
                    <a:tint val="75000"/>
                  </a:prstClr>
                </a:solidFill>
              </a:rPr>
              <a:t>12.01.2024</a:t>
            </a:fld>
            <a:endParaRPr lang="nb-NO">
              <a:solidFill>
                <a:prstClr val="black">
                  <a:tint val="75000"/>
                </a:prstClr>
              </a:solidFill>
            </a:endParaRPr>
          </a:p>
        </p:txBody>
      </p:sp>
      <p:sp>
        <p:nvSpPr>
          <p:cNvPr id="8" name="Plassholder for bunntekst 7"/>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9" name="Plassholder for lysbildenummer 8"/>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57527318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Bare tittel">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t>Klikk for å redigere tittelstil</a:t>
            </a:r>
          </a:p>
        </p:txBody>
      </p:sp>
      <p:sp>
        <p:nvSpPr>
          <p:cNvPr id="3" name="Plassholder for dato 2"/>
          <p:cNvSpPr>
            <a:spLocks noGrp="1"/>
          </p:cNvSpPr>
          <p:nvPr>
            <p:ph type="dt" sz="half" idx="10"/>
          </p:nvPr>
        </p:nvSpPr>
        <p:spPr/>
        <p:txBody>
          <a:bodyPr/>
          <a:lstStyle/>
          <a:p>
            <a:fld id="{1590EF89-8649-42E6-8534-B16CB35209AE}" type="datetime1">
              <a:rPr lang="nb-NO" smtClean="0">
                <a:solidFill>
                  <a:prstClr val="black">
                    <a:tint val="75000"/>
                  </a:prstClr>
                </a:solidFill>
              </a:rPr>
              <a:t>12.01.2024</a:t>
            </a:fld>
            <a:endParaRPr lang="nb-NO">
              <a:solidFill>
                <a:prstClr val="black">
                  <a:tint val="75000"/>
                </a:prstClr>
              </a:solidFill>
            </a:endParaRPr>
          </a:p>
        </p:txBody>
      </p:sp>
      <p:sp>
        <p:nvSpPr>
          <p:cNvPr id="4" name="Plassholder for bunntekst 3"/>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5" name="Plassholder for lysbildenummer 4"/>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20585851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Tomt">
    <p:spTree>
      <p:nvGrpSpPr>
        <p:cNvPr id="1" name=""/>
        <p:cNvGrpSpPr/>
        <p:nvPr/>
      </p:nvGrpSpPr>
      <p:grpSpPr>
        <a:xfrm>
          <a:off x="0" y="0"/>
          <a:ext cx="0" cy="0"/>
          <a:chOff x="0" y="0"/>
          <a:chExt cx="0" cy="0"/>
        </a:xfrm>
      </p:grpSpPr>
      <p:sp>
        <p:nvSpPr>
          <p:cNvPr id="2" name="Plassholder for dato 1"/>
          <p:cNvSpPr>
            <a:spLocks noGrp="1"/>
          </p:cNvSpPr>
          <p:nvPr>
            <p:ph type="dt" sz="half" idx="10"/>
          </p:nvPr>
        </p:nvSpPr>
        <p:spPr/>
        <p:txBody>
          <a:bodyPr/>
          <a:lstStyle/>
          <a:p>
            <a:fld id="{29990E0A-F03B-498B-8DBA-329951216C03}" type="datetime1">
              <a:rPr lang="nb-NO" smtClean="0">
                <a:solidFill>
                  <a:prstClr val="black">
                    <a:tint val="75000"/>
                  </a:prstClr>
                </a:solidFill>
              </a:rPr>
              <a:t>12.01.2024</a:t>
            </a:fld>
            <a:endParaRPr lang="nb-NO">
              <a:solidFill>
                <a:prstClr val="black">
                  <a:tint val="75000"/>
                </a:prstClr>
              </a:solidFill>
            </a:endParaRPr>
          </a:p>
        </p:txBody>
      </p:sp>
      <p:sp>
        <p:nvSpPr>
          <p:cNvPr id="3" name="Plassholder for bunntekst 2"/>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4" name="Plassholder for lysbildenummer 3"/>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38015767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Innhold med tekst">
    <p:spTree>
      <p:nvGrpSpPr>
        <p:cNvPr id="1" name=""/>
        <p:cNvGrpSpPr/>
        <p:nvPr/>
      </p:nvGrpSpPr>
      <p:grpSpPr>
        <a:xfrm>
          <a:off x="0" y="0"/>
          <a:ext cx="0" cy="0"/>
          <a:chOff x="0" y="0"/>
          <a:chExt cx="0" cy="0"/>
        </a:xfrm>
      </p:grpSpPr>
      <p:sp>
        <p:nvSpPr>
          <p:cNvPr id="2" name="Tittel 1"/>
          <p:cNvSpPr>
            <a:spLocks noGrp="1"/>
          </p:cNvSpPr>
          <p:nvPr>
            <p:ph type="title"/>
          </p:nvPr>
        </p:nvSpPr>
        <p:spPr>
          <a:xfrm>
            <a:off x="629841" y="457200"/>
            <a:ext cx="2949178" cy="1600200"/>
          </a:xfrm>
        </p:spPr>
        <p:txBody>
          <a:bodyPr anchor="b"/>
          <a:lstStyle>
            <a:lvl1pPr>
              <a:defRPr sz="2400"/>
            </a:lvl1pPr>
          </a:lstStyle>
          <a:p>
            <a:r>
              <a:rPr lang="nb-NO"/>
              <a:t>Klikk for å redigere tittelstil</a:t>
            </a:r>
          </a:p>
        </p:txBody>
      </p:sp>
      <p:sp>
        <p:nvSpPr>
          <p:cNvPr id="3" name="Plassholder for innhold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tekst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nb-NO"/>
              <a:t>Klikk for å redigere tekststiler i malen</a:t>
            </a:r>
          </a:p>
        </p:txBody>
      </p:sp>
      <p:sp>
        <p:nvSpPr>
          <p:cNvPr id="5" name="Plassholder for dato 4"/>
          <p:cNvSpPr>
            <a:spLocks noGrp="1"/>
          </p:cNvSpPr>
          <p:nvPr>
            <p:ph type="dt" sz="half" idx="10"/>
          </p:nvPr>
        </p:nvSpPr>
        <p:spPr/>
        <p:txBody>
          <a:bodyPr/>
          <a:lstStyle/>
          <a:p>
            <a:fld id="{E030F3E8-6A16-4321-BFA0-35C5EAF75A0C}" type="datetime1">
              <a:rPr lang="nb-NO" smtClean="0">
                <a:solidFill>
                  <a:prstClr val="black">
                    <a:tint val="75000"/>
                  </a:prstClr>
                </a:solidFill>
              </a:rPr>
              <a:t>12.01.2024</a:t>
            </a:fld>
            <a:endParaRPr lang="nb-NO">
              <a:solidFill>
                <a:prstClr val="black">
                  <a:tint val="75000"/>
                </a:prstClr>
              </a:solidFill>
            </a:endParaRPr>
          </a:p>
        </p:txBody>
      </p:sp>
      <p:sp>
        <p:nvSpPr>
          <p:cNvPr id="6" name="Plassholder for bunntekst 5"/>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7" name="Plassholder for lysbildenummer 6"/>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37803786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tel og innho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t>Klikk for å redigere tittelstil</a:t>
            </a:r>
          </a:p>
        </p:txBody>
      </p:sp>
      <p:sp>
        <p:nvSpPr>
          <p:cNvPr id="3" name="Plassholder for innhold 2"/>
          <p:cNvSpPr>
            <a:spLocks noGrp="1"/>
          </p:cNvSpPr>
          <p:nvPr>
            <p:ph idx="1"/>
          </p:nvPr>
        </p:nvSpPr>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p:cNvSpPr>
            <a:spLocks noGrp="1"/>
          </p:cNvSpPr>
          <p:nvPr>
            <p:ph type="dt" sz="half" idx="10"/>
          </p:nvPr>
        </p:nvSpPr>
        <p:spPr/>
        <p:txBody>
          <a:bodyPr/>
          <a:lstStyle/>
          <a:p>
            <a:fld id="{D9F30F65-84CF-4CB8-8BE5-268CABB623F0}" type="datetime1">
              <a:rPr lang="nb-NO" smtClean="0">
                <a:solidFill>
                  <a:prstClr val="black">
                    <a:tint val="75000"/>
                  </a:prstClr>
                </a:solidFill>
              </a:rPr>
              <a:p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316517529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Bilde med tekst">
    <p:spTree>
      <p:nvGrpSpPr>
        <p:cNvPr id="1" name=""/>
        <p:cNvGrpSpPr/>
        <p:nvPr/>
      </p:nvGrpSpPr>
      <p:grpSpPr>
        <a:xfrm>
          <a:off x="0" y="0"/>
          <a:ext cx="0" cy="0"/>
          <a:chOff x="0" y="0"/>
          <a:chExt cx="0" cy="0"/>
        </a:xfrm>
      </p:grpSpPr>
      <p:sp>
        <p:nvSpPr>
          <p:cNvPr id="2" name="Tittel 1"/>
          <p:cNvSpPr>
            <a:spLocks noGrp="1"/>
          </p:cNvSpPr>
          <p:nvPr>
            <p:ph type="title"/>
          </p:nvPr>
        </p:nvSpPr>
        <p:spPr>
          <a:xfrm>
            <a:off x="629841" y="457200"/>
            <a:ext cx="2949178" cy="1600200"/>
          </a:xfrm>
        </p:spPr>
        <p:txBody>
          <a:bodyPr anchor="b"/>
          <a:lstStyle>
            <a:lvl1pPr>
              <a:defRPr sz="2400"/>
            </a:lvl1pPr>
          </a:lstStyle>
          <a:p>
            <a:r>
              <a:rPr lang="nb-NO"/>
              <a:t>Klikk for å redigere tittelstil</a:t>
            </a:r>
          </a:p>
        </p:txBody>
      </p:sp>
      <p:sp>
        <p:nvSpPr>
          <p:cNvPr id="3" name="Plassholder for bilde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b-NO"/>
          </a:p>
        </p:txBody>
      </p:sp>
      <p:sp>
        <p:nvSpPr>
          <p:cNvPr id="4" name="Plassholder for tekst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nb-NO"/>
              <a:t>Klikk for å redigere tekststiler i malen</a:t>
            </a:r>
          </a:p>
        </p:txBody>
      </p:sp>
      <p:sp>
        <p:nvSpPr>
          <p:cNvPr id="5" name="Plassholder for dato 4"/>
          <p:cNvSpPr>
            <a:spLocks noGrp="1"/>
          </p:cNvSpPr>
          <p:nvPr>
            <p:ph type="dt" sz="half" idx="10"/>
          </p:nvPr>
        </p:nvSpPr>
        <p:spPr/>
        <p:txBody>
          <a:bodyPr/>
          <a:lstStyle/>
          <a:p>
            <a:fld id="{7312E93F-1DBF-41C4-BFCB-D3BF3ECD4642}" type="datetime1">
              <a:rPr lang="nb-NO" smtClean="0">
                <a:solidFill>
                  <a:prstClr val="black">
                    <a:tint val="75000"/>
                  </a:prstClr>
                </a:solidFill>
              </a:rPr>
              <a:t>12.01.2024</a:t>
            </a:fld>
            <a:endParaRPr lang="nb-NO">
              <a:solidFill>
                <a:prstClr val="black">
                  <a:tint val="75000"/>
                </a:prstClr>
              </a:solidFill>
            </a:endParaRPr>
          </a:p>
        </p:txBody>
      </p:sp>
      <p:sp>
        <p:nvSpPr>
          <p:cNvPr id="6" name="Plassholder for bunntekst 5"/>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7" name="Plassholder for lysbildenummer 6"/>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229782181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Loddrett tekst">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t>Klikk for å redigere tittelstil</a:t>
            </a:r>
          </a:p>
        </p:txBody>
      </p:sp>
      <p:sp>
        <p:nvSpPr>
          <p:cNvPr id="3" name="Plassholder for loddrett tekst 2"/>
          <p:cNvSpPr>
            <a:spLocks noGrp="1"/>
          </p:cNvSpPr>
          <p:nvPr>
            <p:ph type="body" orient="vert" idx="1"/>
          </p:nvPr>
        </p:nvSpPr>
        <p:spPr/>
        <p:txBody>
          <a:bodyPr vert="eaVert"/>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p:cNvSpPr>
            <a:spLocks noGrp="1"/>
          </p:cNvSpPr>
          <p:nvPr>
            <p:ph type="dt" sz="half" idx="10"/>
          </p:nvPr>
        </p:nvSpPr>
        <p:spPr/>
        <p:txBody>
          <a:bodyPr/>
          <a:lstStyle/>
          <a:p>
            <a:fld id="{D9B6E127-C493-40DD-9148-E9D104937107}" type="datetime1">
              <a:rPr lang="nb-NO" smtClean="0">
                <a:solidFill>
                  <a:prstClr val="black">
                    <a:tint val="75000"/>
                  </a:prstClr>
                </a:solidFill>
              </a:r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207456363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Loddrett tittel og tekst">
    <p:spTree>
      <p:nvGrpSpPr>
        <p:cNvPr id="1" name=""/>
        <p:cNvGrpSpPr/>
        <p:nvPr/>
      </p:nvGrpSpPr>
      <p:grpSpPr>
        <a:xfrm>
          <a:off x="0" y="0"/>
          <a:ext cx="0" cy="0"/>
          <a:chOff x="0" y="0"/>
          <a:chExt cx="0" cy="0"/>
        </a:xfrm>
      </p:grpSpPr>
      <p:sp>
        <p:nvSpPr>
          <p:cNvPr id="2" name="Loddrett tittel 1"/>
          <p:cNvSpPr>
            <a:spLocks noGrp="1"/>
          </p:cNvSpPr>
          <p:nvPr>
            <p:ph type="title" orient="vert"/>
          </p:nvPr>
        </p:nvSpPr>
        <p:spPr>
          <a:xfrm>
            <a:off x="6543675" y="365125"/>
            <a:ext cx="1971675" cy="5811838"/>
          </a:xfrm>
        </p:spPr>
        <p:txBody>
          <a:bodyPr vert="eaVert"/>
          <a:lstStyle/>
          <a:p>
            <a:r>
              <a:rPr lang="nb-NO"/>
              <a:t>Klikk for å redigere tittelstil</a:t>
            </a:r>
          </a:p>
        </p:txBody>
      </p:sp>
      <p:sp>
        <p:nvSpPr>
          <p:cNvPr id="3" name="Plassholder for loddrett tekst 2"/>
          <p:cNvSpPr>
            <a:spLocks noGrp="1"/>
          </p:cNvSpPr>
          <p:nvPr>
            <p:ph type="body" orient="vert" idx="1"/>
          </p:nvPr>
        </p:nvSpPr>
        <p:spPr>
          <a:xfrm>
            <a:off x="628650" y="365125"/>
            <a:ext cx="5800725" cy="5811838"/>
          </a:xfrm>
        </p:spPr>
        <p:txBody>
          <a:bodyPr vert="eaVert"/>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p:cNvSpPr>
            <a:spLocks noGrp="1"/>
          </p:cNvSpPr>
          <p:nvPr>
            <p:ph type="dt" sz="half" idx="10"/>
          </p:nvPr>
        </p:nvSpPr>
        <p:spPr/>
        <p:txBody>
          <a:bodyPr/>
          <a:lstStyle/>
          <a:p>
            <a:fld id="{3BB68B69-ABBA-4BF6-A75B-BBFA713FDC9E}" type="datetime1">
              <a:rPr lang="nb-NO" smtClean="0">
                <a:solidFill>
                  <a:prstClr val="black">
                    <a:tint val="75000"/>
                  </a:prstClr>
                </a:solidFill>
              </a:r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213906451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tellysbilde">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1633EF7E-B840-3E7F-CD55-7D90AE2B67F4}"/>
              </a:ext>
            </a:extLst>
          </p:cNvPr>
          <p:cNvSpPr>
            <a:spLocks noGrp="1"/>
          </p:cNvSpPr>
          <p:nvPr>
            <p:ph type="ctrTitle"/>
          </p:nvPr>
        </p:nvSpPr>
        <p:spPr>
          <a:xfrm>
            <a:off x="1143000" y="1122363"/>
            <a:ext cx="6858000" cy="2387600"/>
          </a:xfrm>
        </p:spPr>
        <p:txBody>
          <a:bodyPr anchor="b"/>
          <a:lstStyle>
            <a:lvl1pPr algn="ctr">
              <a:defRPr sz="4500"/>
            </a:lvl1pPr>
          </a:lstStyle>
          <a:p>
            <a:r>
              <a:rPr lang="nb-NO"/>
              <a:t>Klikk for å redigere tittelstil</a:t>
            </a:r>
          </a:p>
        </p:txBody>
      </p:sp>
      <p:sp>
        <p:nvSpPr>
          <p:cNvPr id="3" name="Undertittel 2">
            <a:extLst>
              <a:ext uri="{FF2B5EF4-FFF2-40B4-BE49-F238E27FC236}">
                <a16:creationId xmlns:a16="http://schemas.microsoft.com/office/drawing/2014/main" id="{768FB19D-0039-41A5-5F4D-4DCF435F17EE}"/>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nb-NO"/>
              <a:t>Klikk for å redigere undertittelstil i malen</a:t>
            </a:r>
          </a:p>
        </p:txBody>
      </p:sp>
      <p:sp>
        <p:nvSpPr>
          <p:cNvPr id="4" name="Plassholder for dato 3">
            <a:extLst>
              <a:ext uri="{FF2B5EF4-FFF2-40B4-BE49-F238E27FC236}">
                <a16:creationId xmlns:a16="http://schemas.microsoft.com/office/drawing/2014/main" id="{7FF81657-C72C-ED95-2806-85BF7F719535}"/>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5" name="Plassholder for bunntekst 4">
            <a:extLst>
              <a:ext uri="{FF2B5EF4-FFF2-40B4-BE49-F238E27FC236}">
                <a16:creationId xmlns:a16="http://schemas.microsoft.com/office/drawing/2014/main" id="{A438DD93-347B-1347-02C0-DE33352C44D2}"/>
              </a:ext>
            </a:extLst>
          </p:cNvPr>
          <p:cNvSpPr>
            <a:spLocks noGrp="1"/>
          </p:cNvSpPr>
          <p:nvPr>
            <p:ph type="ftr" sz="quarter" idx="11"/>
          </p:nvPr>
        </p:nvSpPr>
        <p:spPr/>
        <p:txBody>
          <a:bodyPr/>
          <a:lstStyle/>
          <a:p>
            <a:endParaRPr lang="nb-NO"/>
          </a:p>
        </p:txBody>
      </p:sp>
      <p:sp>
        <p:nvSpPr>
          <p:cNvPr id="6" name="Plassholder for lysbildenummer 5">
            <a:extLst>
              <a:ext uri="{FF2B5EF4-FFF2-40B4-BE49-F238E27FC236}">
                <a16:creationId xmlns:a16="http://schemas.microsoft.com/office/drawing/2014/main" id="{2687DFA8-9DD7-50FA-B786-8BAE36D2A3C5}"/>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39254548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tel og innhold">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8CC16D87-1281-319F-6020-1C8ED4AD3282}"/>
              </a:ext>
            </a:extLst>
          </p:cNvPr>
          <p:cNvSpPr>
            <a:spLocks noGrp="1"/>
          </p:cNvSpPr>
          <p:nvPr>
            <p:ph type="title"/>
          </p:nvPr>
        </p:nvSpPr>
        <p:spPr/>
        <p:txBody>
          <a:bodyPr/>
          <a:lstStyle/>
          <a:p>
            <a:r>
              <a:rPr lang="nb-NO"/>
              <a:t>Klikk for å redigere tittelstil</a:t>
            </a:r>
          </a:p>
        </p:txBody>
      </p:sp>
      <p:sp>
        <p:nvSpPr>
          <p:cNvPr id="3" name="Plassholder for innhold 2">
            <a:extLst>
              <a:ext uri="{FF2B5EF4-FFF2-40B4-BE49-F238E27FC236}">
                <a16:creationId xmlns:a16="http://schemas.microsoft.com/office/drawing/2014/main" id="{C2C69091-3C8A-9EAD-3F32-D9C972AC7735}"/>
              </a:ext>
            </a:extLst>
          </p:cNvPr>
          <p:cNvSpPr>
            <a:spLocks noGrp="1"/>
          </p:cNvSpPr>
          <p:nvPr>
            <p:ph idx="1"/>
          </p:nvPr>
        </p:nvSpPr>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a:extLst>
              <a:ext uri="{FF2B5EF4-FFF2-40B4-BE49-F238E27FC236}">
                <a16:creationId xmlns:a16="http://schemas.microsoft.com/office/drawing/2014/main" id="{D9B4DBFB-66E0-EE72-2120-D47E33004878}"/>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5" name="Plassholder for bunntekst 4">
            <a:extLst>
              <a:ext uri="{FF2B5EF4-FFF2-40B4-BE49-F238E27FC236}">
                <a16:creationId xmlns:a16="http://schemas.microsoft.com/office/drawing/2014/main" id="{430E7220-6A47-17C0-7C40-BCE62DE4EBC2}"/>
              </a:ext>
            </a:extLst>
          </p:cNvPr>
          <p:cNvSpPr>
            <a:spLocks noGrp="1"/>
          </p:cNvSpPr>
          <p:nvPr>
            <p:ph type="ftr" sz="quarter" idx="11"/>
          </p:nvPr>
        </p:nvSpPr>
        <p:spPr/>
        <p:txBody>
          <a:bodyPr/>
          <a:lstStyle/>
          <a:p>
            <a:endParaRPr lang="nb-NO"/>
          </a:p>
        </p:txBody>
      </p:sp>
      <p:sp>
        <p:nvSpPr>
          <p:cNvPr id="6" name="Plassholder for lysbildenummer 5">
            <a:extLst>
              <a:ext uri="{FF2B5EF4-FFF2-40B4-BE49-F238E27FC236}">
                <a16:creationId xmlns:a16="http://schemas.microsoft.com/office/drawing/2014/main" id="{86B53571-78EF-FB6A-F5C5-4898874DF5E2}"/>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5399677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Deloverskrift">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DFC7AF44-79D5-D786-D2C2-02D6573D7E2A}"/>
              </a:ext>
            </a:extLst>
          </p:cNvPr>
          <p:cNvSpPr>
            <a:spLocks noGrp="1"/>
          </p:cNvSpPr>
          <p:nvPr>
            <p:ph type="title"/>
          </p:nvPr>
        </p:nvSpPr>
        <p:spPr>
          <a:xfrm>
            <a:off x="623888" y="1709739"/>
            <a:ext cx="7886700" cy="2852737"/>
          </a:xfrm>
        </p:spPr>
        <p:txBody>
          <a:bodyPr anchor="b"/>
          <a:lstStyle>
            <a:lvl1pPr>
              <a:defRPr sz="4500"/>
            </a:lvl1pPr>
          </a:lstStyle>
          <a:p>
            <a:r>
              <a:rPr lang="nb-NO"/>
              <a:t>Klikk for å redigere tittelstil</a:t>
            </a:r>
          </a:p>
        </p:txBody>
      </p:sp>
      <p:sp>
        <p:nvSpPr>
          <p:cNvPr id="3" name="Plassholder for tekst 2">
            <a:extLst>
              <a:ext uri="{FF2B5EF4-FFF2-40B4-BE49-F238E27FC236}">
                <a16:creationId xmlns:a16="http://schemas.microsoft.com/office/drawing/2014/main" id="{4AD678DA-4B70-CF1B-64BB-2B8C4D03A516}"/>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nb-NO"/>
              <a:t>Klikk for å redigere tekststiler i malen</a:t>
            </a:r>
          </a:p>
        </p:txBody>
      </p:sp>
      <p:sp>
        <p:nvSpPr>
          <p:cNvPr id="4" name="Plassholder for dato 3">
            <a:extLst>
              <a:ext uri="{FF2B5EF4-FFF2-40B4-BE49-F238E27FC236}">
                <a16:creationId xmlns:a16="http://schemas.microsoft.com/office/drawing/2014/main" id="{D0E586C8-1504-958F-6168-A99B3A1FA538}"/>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5" name="Plassholder for bunntekst 4">
            <a:extLst>
              <a:ext uri="{FF2B5EF4-FFF2-40B4-BE49-F238E27FC236}">
                <a16:creationId xmlns:a16="http://schemas.microsoft.com/office/drawing/2014/main" id="{544C0357-C125-0549-47CC-97A1260BCD76}"/>
              </a:ext>
            </a:extLst>
          </p:cNvPr>
          <p:cNvSpPr>
            <a:spLocks noGrp="1"/>
          </p:cNvSpPr>
          <p:nvPr>
            <p:ph type="ftr" sz="quarter" idx="11"/>
          </p:nvPr>
        </p:nvSpPr>
        <p:spPr/>
        <p:txBody>
          <a:bodyPr/>
          <a:lstStyle/>
          <a:p>
            <a:endParaRPr lang="nb-NO"/>
          </a:p>
        </p:txBody>
      </p:sp>
      <p:sp>
        <p:nvSpPr>
          <p:cNvPr id="6" name="Plassholder for lysbildenummer 5">
            <a:extLst>
              <a:ext uri="{FF2B5EF4-FFF2-40B4-BE49-F238E27FC236}">
                <a16:creationId xmlns:a16="http://schemas.microsoft.com/office/drawing/2014/main" id="{F7C24B86-8FF7-C5BC-A9A0-31B04EC2747D}"/>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37076595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o innholdsdeler">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3FC00280-DCE4-61C8-D37C-9892511B2AA8}"/>
              </a:ext>
            </a:extLst>
          </p:cNvPr>
          <p:cNvSpPr>
            <a:spLocks noGrp="1"/>
          </p:cNvSpPr>
          <p:nvPr>
            <p:ph type="title"/>
          </p:nvPr>
        </p:nvSpPr>
        <p:spPr/>
        <p:txBody>
          <a:bodyPr/>
          <a:lstStyle/>
          <a:p>
            <a:r>
              <a:rPr lang="nb-NO"/>
              <a:t>Klikk for å redigere tittelstil</a:t>
            </a:r>
          </a:p>
        </p:txBody>
      </p:sp>
      <p:sp>
        <p:nvSpPr>
          <p:cNvPr id="3" name="Plassholder for innhold 2">
            <a:extLst>
              <a:ext uri="{FF2B5EF4-FFF2-40B4-BE49-F238E27FC236}">
                <a16:creationId xmlns:a16="http://schemas.microsoft.com/office/drawing/2014/main" id="{211F597C-00B8-2BF4-C048-C92CEE41F1B4}"/>
              </a:ext>
            </a:extLst>
          </p:cNvPr>
          <p:cNvSpPr>
            <a:spLocks noGrp="1"/>
          </p:cNvSpPr>
          <p:nvPr>
            <p:ph sz="half" idx="1"/>
          </p:nvPr>
        </p:nvSpPr>
        <p:spPr>
          <a:xfrm>
            <a:off x="628650" y="1825625"/>
            <a:ext cx="3886200" cy="435133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innhold 3">
            <a:extLst>
              <a:ext uri="{FF2B5EF4-FFF2-40B4-BE49-F238E27FC236}">
                <a16:creationId xmlns:a16="http://schemas.microsoft.com/office/drawing/2014/main" id="{742FE5D7-E79F-7826-A817-4481B2FE457B}"/>
              </a:ext>
            </a:extLst>
          </p:cNvPr>
          <p:cNvSpPr>
            <a:spLocks noGrp="1"/>
          </p:cNvSpPr>
          <p:nvPr>
            <p:ph sz="half" idx="2"/>
          </p:nvPr>
        </p:nvSpPr>
        <p:spPr>
          <a:xfrm>
            <a:off x="4629150" y="1825625"/>
            <a:ext cx="3886200" cy="435133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5" name="Plassholder for dato 4">
            <a:extLst>
              <a:ext uri="{FF2B5EF4-FFF2-40B4-BE49-F238E27FC236}">
                <a16:creationId xmlns:a16="http://schemas.microsoft.com/office/drawing/2014/main" id="{7E0AB387-6138-C47E-E252-82A4BC8574E1}"/>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6" name="Plassholder for bunntekst 5">
            <a:extLst>
              <a:ext uri="{FF2B5EF4-FFF2-40B4-BE49-F238E27FC236}">
                <a16:creationId xmlns:a16="http://schemas.microsoft.com/office/drawing/2014/main" id="{FD6FD830-ECF2-D30C-0AB4-22C5E3604BCD}"/>
              </a:ext>
            </a:extLst>
          </p:cNvPr>
          <p:cNvSpPr>
            <a:spLocks noGrp="1"/>
          </p:cNvSpPr>
          <p:nvPr>
            <p:ph type="ftr" sz="quarter" idx="11"/>
          </p:nvPr>
        </p:nvSpPr>
        <p:spPr/>
        <p:txBody>
          <a:bodyPr/>
          <a:lstStyle/>
          <a:p>
            <a:endParaRPr lang="nb-NO"/>
          </a:p>
        </p:txBody>
      </p:sp>
      <p:sp>
        <p:nvSpPr>
          <p:cNvPr id="7" name="Plassholder for lysbildenummer 6">
            <a:extLst>
              <a:ext uri="{FF2B5EF4-FFF2-40B4-BE49-F238E27FC236}">
                <a16:creationId xmlns:a16="http://schemas.microsoft.com/office/drawing/2014/main" id="{EE37D24F-599D-6230-28C5-0646C4CB9A6B}"/>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426966041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564CD6A2-BC6A-9989-69A1-5E029617D857}"/>
              </a:ext>
            </a:extLst>
          </p:cNvPr>
          <p:cNvSpPr>
            <a:spLocks noGrp="1"/>
          </p:cNvSpPr>
          <p:nvPr>
            <p:ph type="title"/>
          </p:nvPr>
        </p:nvSpPr>
        <p:spPr>
          <a:xfrm>
            <a:off x="629841" y="365126"/>
            <a:ext cx="7886700" cy="1325563"/>
          </a:xfrm>
        </p:spPr>
        <p:txBody>
          <a:bodyPr/>
          <a:lstStyle/>
          <a:p>
            <a:r>
              <a:rPr lang="nb-NO"/>
              <a:t>Klikk for å redigere tittelstil</a:t>
            </a:r>
          </a:p>
        </p:txBody>
      </p:sp>
      <p:sp>
        <p:nvSpPr>
          <p:cNvPr id="3" name="Plassholder for tekst 2">
            <a:extLst>
              <a:ext uri="{FF2B5EF4-FFF2-40B4-BE49-F238E27FC236}">
                <a16:creationId xmlns:a16="http://schemas.microsoft.com/office/drawing/2014/main" id="{F6B238E8-90A1-C924-9B8F-157218945AE6}"/>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nb-NO"/>
              <a:t>Klikk for å redigere tekststiler i malen</a:t>
            </a:r>
          </a:p>
        </p:txBody>
      </p:sp>
      <p:sp>
        <p:nvSpPr>
          <p:cNvPr id="4" name="Plassholder for innhold 3">
            <a:extLst>
              <a:ext uri="{FF2B5EF4-FFF2-40B4-BE49-F238E27FC236}">
                <a16:creationId xmlns:a16="http://schemas.microsoft.com/office/drawing/2014/main" id="{2742053C-E12D-B42C-89A0-851BAAAB6353}"/>
              </a:ext>
            </a:extLst>
          </p:cNvPr>
          <p:cNvSpPr>
            <a:spLocks noGrp="1"/>
          </p:cNvSpPr>
          <p:nvPr>
            <p:ph sz="half" idx="2"/>
          </p:nvPr>
        </p:nvSpPr>
        <p:spPr>
          <a:xfrm>
            <a:off x="629842" y="2505075"/>
            <a:ext cx="3868340" cy="368458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5" name="Plassholder for tekst 4">
            <a:extLst>
              <a:ext uri="{FF2B5EF4-FFF2-40B4-BE49-F238E27FC236}">
                <a16:creationId xmlns:a16="http://schemas.microsoft.com/office/drawing/2014/main" id="{EA5C71F9-68FB-8B11-4F0D-7F1081B10E0D}"/>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nb-NO"/>
              <a:t>Klikk for å redigere tekststiler i malen</a:t>
            </a:r>
          </a:p>
        </p:txBody>
      </p:sp>
      <p:sp>
        <p:nvSpPr>
          <p:cNvPr id="6" name="Plassholder for innhold 5">
            <a:extLst>
              <a:ext uri="{FF2B5EF4-FFF2-40B4-BE49-F238E27FC236}">
                <a16:creationId xmlns:a16="http://schemas.microsoft.com/office/drawing/2014/main" id="{04FE5480-BEF9-1600-AF7D-F7BAD8B505BD}"/>
              </a:ext>
            </a:extLst>
          </p:cNvPr>
          <p:cNvSpPr>
            <a:spLocks noGrp="1"/>
          </p:cNvSpPr>
          <p:nvPr>
            <p:ph sz="quarter" idx="4"/>
          </p:nvPr>
        </p:nvSpPr>
        <p:spPr>
          <a:xfrm>
            <a:off x="4629150" y="2505075"/>
            <a:ext cx="3887391" cy="368458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7" name="Plassholder for dato 6">
            <a:extLst>
              <a:ext uri="{FF2B5EF4-FFF2-40B4-BE49-F238E27FC236}">
                <a16:creationId xmlns:a16="http://schemas.microsoft.com/office/drawing/2014/main" id="{CCCD2692-E70E-A2AC-86CE-EE51CEC48865}"/>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8" name="Plassholder for bunntekst 7">
            <a:extLst>
              <a:ext uri="{FF2B5EF4-FFF2-40B4-BE49-F238E27FC236}">
                <a16:creationId xmlns:a16="http://schemas.microsoft.com/office/drawing/2014/main" id="{FEEE0CB1-20F1-9DED-087F-FC820ACD7A4D}"/>
              </a:ext>
            </a:extLst>
          </p:cNvPr>
          <p:cNvSpPr>
            <a:spLocks noGrp="1"/>
          </p:cNvSpPr>
          <p:nvPr>
            <p:ph type="ftr" sz="quarter" idx="11"/>
          </p:nvPr>
        </p:nvSpPr>
        <p:spPr/>
        <p:txBody>
          <a:bodyPr/>
          <a:lstStyle/>
          <a:p>
            <a:endParaRPr lang="nb-NO"/>
          </a:p>
        </p:txBody>
      </p:sp>
      <p:sp>
        <p:nvSpPr>
          <p:cNvPr id="9" name="Plassholder for lysbildenummer 8">
            <a:extLst>
              <a:ext uri="{FF2B5EF4-FFF2-40B4-BE49-F238E27FC236}">
                <a16:creationId xmlns:a16="http://schemas.microsoft.com/office/drawing/2014/main" id="{48A710B1-5DAA-8FF2-BB29-3E64DBF8181D}"/>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32738114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Bare tittel">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992F9F9A-5D06-4E41-B1D0-5C6BB9AE8B9A}"/>
              </a:ext>
            </a:extLst>
          </p:cNvPr>
          <p:cNvSpPr>
            <a:spLocks noGrp="1"/>
          </p:cNvSpPr>
          <p:nvPr>
            <p:ph type="title"/>
          </p:nvPr>
        </p:nvSpPr>
        <p:spPr/>
        <p:txBody>
          <a:bodyPr/>
          <a:lstStyle/>
          <a:p>
            <a:r>
              <a:rPr lang="nb-NO"/>
              <a:t>Klikk for å redigere tittelstil</a:t>
            </a:r>
          </a:p>
        </p:txBody>
      </p:sp>
      <p:sp>
        <p:nvSpPr>
          <p:cNvPr id="3" name="Plassholder for dato 2">
            <a:extLst>
              <a:ext uri="{FF2B5EF4-FFF2-40B4-BE49-F238E27FC236}">
                <a16:creationId xmlns:a16="http://schemas.microsoft.com/office/drawing/2014/main" id="{DB58656F-90FB-DC28-0FC2-D7C15B3C7E05}"/>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4" name="Plassholder for bunntekst 3">
            <a:extLst>
              <a:ext uri="{FF2B5EF4-FFF2-40B4-BE49-F238E27FC236}">
                <a16:creationId xmlns:a16="http://schemas.microsoft.com/office/drawing/2014/main" id="{C7C25CBA-7F13-23D8-B9EA-9751930CADC4}"/>
              </a:ext>
            </a:extLst>
          </p:cNvPr>
          <p:cNvSpPr>
            <a:spLocks noGrp="1"/>
          </p:cNvSpPr>
          <p:nvPr>
            <p:ph type="ftr" sz="quarter" idx="11"/>
          </p:nvPr>
        </p:nvSpPr>
        <p:spPr/>
        <p:txBody>
          <a:bodyPr/>
          <a:lstStyle/>
          <a:p>
            <a:endParaRPr lang="nb-NO"/>
          </a:p>
        </p:txBody>
      </p:sp>
      <p:sp>
        <p:nvSpPr>
          <p:cNvPr id="5" name="Plassholder for lysbildenummer 4">
            <a:extLst>
              <a:ext uri="{FF2B5EF4-FFF2-40B4-BE49-F238E27FC236}">
                <a16:creationId xmlns:a16="http://schemas.microsoft.com/office/drawing/2014/main" id="{84674290-C719-961A-0334-FFC75FB8A1AF}"/>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29382589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Tomt">
    <p:spTree>
      <p:nvGrpSpPr>
        <p:cNvPr id="1" name=""/>
        <p:cNvGrpSpPr/>
        <p:nvPr/>
      </p:nvGrpSpPr>
      <p:grpSpPr>
        <a:xfrm>
          <a:off x="0" y="0"/>
          <a:ext cx="0" cy="0"/>
          <a:chOff x="0" y="0"/>
          <a:chExt cx="0" cy="0"/>
        </a:xfrm>
      </p:grpSpPr>
      <p:sp>
        <p:nvSpPr>
          <p:cNvPr id="2" name="Plassholder for dato 1">
            <a:extLst>
              <a:ext uri="{FF2B5EF4-FFF2-40B4-BE49-F238E27FC236}">
                <a16:creationId xmlns:a16="http://schemas.microsoft.com/office/drawing/2014/main" id="{6DF56BD8-031F-E7CC-B93F-EE3C59309D32}"/>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3" name="Plassholder for bunntekst 2">
            <a:extLst>
              <a:ext uri="{FF2B5EF4-FFF2-40B4-BE49-F238E27FC236}">
                <a16:creationId xmlns:a16="http://schemas.microsoft.com/office/drawing/2014/main" id="{FE276EA1-9D54-B103-C5CC-2A42BCBA27D3}"/>
              </a:ext>
            </a:extLst>
          </p:cNvPr>
          <p:cNvSpPr>
            <a:spLocks noGrp="1"/>
          </p:cNvSpPr>
          <p:nvPr>
            <p:ph type="ftr" sz="quarter" idx="11"/>
          </p:nvPr>
        </p:nvSpPr>
        <p:spPr/>
        <p:txBody>
          <a:bodyPr/>
          <a:lstStyle/>
          <a:p>
            <a:endParaRPr lang="nb-NO"/>
          </a:p>
        </p:txBody>
      </p:sp>
      <p:sp>
        <p:nvSpPr>
          <p:cNvPr id="4" name="Plassholder for lysbildenummer 3">
            <a:extLst>
              <a:ext uri="{FF2B5EF4-FFF2-40B4-BE49-F238E27FC236}">
                <a16:creationId xmlns:a16="http://schemas.microsoft.com/office/drawing/2014/main" id="{29F924A7-AD26-A207-2B53-F7217C51DDF9}"/>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28406755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Deloverskrift">
    <p:spTree>
      <p:nvGrpSpPr>
        <p:cNvPr id="1" name=""/>
        <p:cNvGrpSpPr/>
        <p:nvPr/>
      </p:nvGrpSpPr>
      <p:grpSpPr>
        <a:xfrm>
          <a:off x="0" y="0"/>
          <a:ext cx="0" cy="0"/>
          <a:chOff x="0" y="0"/>
          <a:chExt cx="0" cy="0"/>
        </a:xfrm>
      </p:grpSpPr>
      <p:sp>
        <p:nvSpPr>
          <p:cNvPr id="2" name="Tittel 1"/>
          <p:cNvSpPr>
            <a:spLocks noGrp="1"/>
          </p:cNvSpPr>
          <p:nvPr>
            <p:ph type="title"/>
          </p:nvPr>
        </p:nvSpPr>
        <p:spPr>
          <a:xfrm>
            <a:off x="623888" y="1709739"/>
            <a:ext cx="7886700" cy="2852737"/>
          </a:xfrm>
        </p:spPr>
        <p:txBody>
          <a:bodyPr anchor="b"/>
          <a:lstStyle>
            <a:lvl1pPr>
              <a:defRPr sz="6000"/>
            </a:lvl1pPr>
          </a:lstStyle>
          <a:p>
            <a:r>
              <a:rPr lang="nb-NO"/>
              <a:t>Klikk for å redigere tittelstil</a:t>
            </a:r>
          </a:p>
        </p:txBody>
      </p:sp>
      <p:sp>
        <p:nvSpPr>
          <p:cNvPr id="3" name="Plassholder for tekst 2"/>
          <p:cNvSpPr>
            <a:spLocks noGrp="1"/>
          </p:cNvSpPr>
          <p:nvPr>
            <p:ph type="body" idx="1"/>
          </p:nvPr>
        </p:nvSpPr>
        <p:spPr>
          <a:xfrm>
            <a:off x="623888" y="4589464"/>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b-NO"/>
              <a:t>Klikk for å redigere tekststiler i malen</a:t>
            </a:r>
          </a:p>
        </p:txBody>
      </p:sp>
      <p:sp>
        <p:nvSpPr>
          <p:cNvPr id="4" name="Plassholder for dato 3"/>
          <p:cNvSpPr>
            <a:spLocks noGrp="1"/>
          </p:cNvSpPr>
          <p:nvPr>
            <p:ph type="dt" sz="half" idx="10"/>
          </p:nvPr>
        </p:nvSpPr>
        <p:spPr/>
        <p:txBody>
          <a:bodyPr/>
          <a:lstStyle/>
          <a:p>
            <a:fld id="{44E4ACE0-99CB-4882-BD59-3E16155EAF9F}" type="datetime1">
              <a:rPr lang="nb-NO" smtClean="0">
                <a:solidFill>
                  <a:prstClr val="black">
                    <a:tint val="75000"/>
                  </a:prstClr>
                </a:solidFill>
              </a:rPr>
              <a:pPr/>
              <a:t>12.01.2024</a:t>
            </a:fld>
            <a:endParaRPr lang="nb-NO">
              <a:solidFill>
                <a:prstClr val="black">
                  <a:tint val="75000"/>
                </a:prstClr>
              </a:solidFill>
            </a:endParaRPr>
          </a:p>
        </p:txBody>
      </p:sp>
      <p:sp>
        <p:nvSpPr>
          <p:cNvPr id="5" name="Plassholder for bunntekst 4"/>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338032299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Innhold med tekst">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F076FCE0-7951-AA33-59CE-E143306C2F1E}"/>
              </a:ext>
            </a:extLst>
          </p:cNvPr>
          <p:cNvSpPr>
            <a:spLocks noGrp="1"/>
          </p:cNvSpPr>
          <p:nvPr>
            <p:ph type="title"/>
          </p:nvPr>
        </p:nvSpPr>
        <p:spPr>
          <a:xfrm>
            <a:off x="629841" y="457200"/>
            <a:ext cx="2949178" cy="1600200"/>
          </a:xfrm>
        </p:spPr>
        <p:txBody>
          <a:bodyPr anchor="b"/>
          <a:lstStyle>
            <a:lvl1pPr>
              <a:defRPr sz="2400"/>
            </a:lvl1pPr>
          </a:lstStyle>
          <a:p>
            <a:r>
              <a:rPr lang="nb-NO"/>
              <a:t>Klikk for å redigere tittelstil</a:t>
            </a:r>
          </a:p>
        </p:txBody>
      </p:sp>
      <p:sp>
        <p:nvSpPr>
          <p:cNvPr id="3" name="Plassholder for innhold 2">
            <a:extLst>
              <a:ext uri="{FF2B5EF4-FFF2-40B4-BE49-F238E27FC236}">
                <a16:creationId xmlns:a16="http://schemas.microsoft.com/office/drawing/2014/main" id="{E5D2A599-76EA-5962-5171-1C23B99858D2}"/>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tekst 3">
            <a:extLst>
              <a:ext uri="{FF2B5EF4-FFF2-40B4-BE49-F238E27FC236}">
                <a16:creationId xmlns:a16="http://schemas.microsoft.com/office/drawing/2014/main" id="{CB6F8D12-15D9-9B3D-42C3-1F7DFDD91548}"/>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nb-NO"/>
              <a:t>Klikk for å redigere tekststiler i malen</a:t>
            </a:r>
          </a:p>
        </p:txBody>
      </p:sp>
      <p:sp>
        <p:nvSpPr>
          <p:cNvPr id="5" name="Plassholder for dato 4">
            <a:extLst>
              <a:ext uri="{FF2B5EF4-FFF2-40B4-BE49-F238E27FC236}">
                <a16:creationId xmlns:a16="http://schemas.microsoft.com/office/drawing/2014/main" id="{EFFD5935-4A33-3680-869C-6F302F3C89C9}"/>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6" name="Plassholder for bunntekst 5">
            <a:extLst>
              <a:ext uri="{FF2B5EF4-FFF2-40B4-BE49-F238E27FC236}">
                <a16:creationId xmlns:a16="http://schemas.microsoft.com/office/drawing/2014/main" id="{CA219102-576D-9E5B-8C41-0A214F4601B4}"/>
              </a:ext>
            </a:extLst>
          </p:cNvPr>
          <p:cNvSpPr>
            <a:spLocks noGrp="1"/>
          </p:cNvSpPr>
          <p:nvPr>
            <p:ph type="ftr" sz="quarter" idx="11"/>
          </p:nvPr>
        </p:nvSpPr>
        <p:spPr/>
        <p:txBody>
          <a:bodyPr/>
          <a:lstStyle/>
          <a:p>
            <a:endParaRPr lang="nb-NO"/>
          </a:p>
        </p:txBody>
      </p:sp>
      <p:sp>
        <p:nvSpPr>
          <p:cNvPr id="7" name="Plassholder for lysbildenummer 6">
            <a:extLst>
              <a:ext uri="{FF2B5EF4-FFF2-40B4-BE49-F238E27FC236}">
                <a16:creationId xmlns:a16="http://schemas.microsoft.com/office/drawing/2014/main" id="{999A24AB-5D81-A5DF-3BEE-BBC5BC4B81A1}"/>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303189694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Bilde med tekst">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3FB718F0-5D9E-6CCD-3B52-5473C317D1AD}"/>
              </a:ext>
            </a:extLst>
          </p:cNvPr>
          <p:cNvSpPr>
            <a:spLocks noGrp="1"/>
          </p:cNvSpPr>
          <p:nvPr>
            <p:ph type="title"/>
          </p:nvPr>
        </p:nvSpPr>
        <p:spPr>
          <a:xfrm>
            <a:off x="629841" y="457200"/>
            <a:ext cx="2949178" cy="1600200"/>
          </a:xfrm>
        </p:spPr>
        <p:txBody>
          <a:bodyPr anchor="b"/>
          <a:lstStyle>
            <a:lvl1pPr>
              <a:defRPr sz="2400"/>
            </a:lvl1pPr>
          </a:lstStyle>
          <a:p>
            <a:r>
              <a:rPr lang="nb-NO"/>
              <a:t>Klikk for å redigere tittelstil</a:t>
            </a:r>
          </a:p>
        </p:txBody>
      </p:sp>
      <p:sp>
        <p:nvSpPr>
          <p:cNvPr id="3" name="Plassholder for bilde 2">
            <a:extLst>
              <a:ext uri="{FF2B5EF4-FFF2-40B4-BE49-F238E27FC236}">
                <a16:creationId xmlns:a16="http://schemas.microsoft.com/office/drawing/2014/main" id="{99505F9C-A1D1-B538-0C86-DE24BCB7B362}"/>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nb-NO"/>
          </a:p>
        </p:txBody>
      </p:sp>
      <p:sp>
        <p:nvSpPr>
          <p:cNvPr id="4" name="Plassholder for tekst 3">
            <a:extLst>
              <a:ext uri="{FF2B5EF4-FFF2-40B4-BE49-F238E27FC236}">
                <a16:creationId xmlns:a16="http://schemas.microsoft.com/office/drawing/2014/main" id="{CDCA2790-D4EC-8C27-82EA-95CEBE8BF518}"/>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nb-NO"/>
              <a:t>Klikk for å redigere tekststiler i malen</a:t>
            </a:r>
          </a:p>
        </p:txBody>
      </p:sp>
      <p:sp>
        <p:nvSpPr>
          <p:cNvPr id="5" name="Plassholder for dato 4">
            <a:extLst>
              <a:ext uri="{FF2B5EF4-FFF2-40B4-BE49-F238E27FC236}">
                <a16:creationId xmlns:a16="http://schemas.microsoft.com/office/drawing/2014/main" id="{5A8974B4-EB1A-D9BD-0AE6-E05311F18ED3}"/>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6" name="Plassholder for bunntekst 5">
            <a:extLst>
              <a:ext uri="{FF2B5EF4-FFF2-40B4-BE49-F238E27FC236}">
                <a16:creationId xmlns:a16="http://schemas.microsoft.com/office/drawing/2014/main" id="{2C202296-EFC5-B9BB-44A7-F3399C3244E7}"/>
              </a:ext>
            </a:extLst>
          </p:cNvPr>
          <p:cNvSpPr>
            <a:spLocks noGrp="1"/>
          </p:cNvSpPr>
          <p:nvPr>
            <p:ph type="ftr" sz="quarter" idx="11"/>
          </p:nvPr>
        </p:nvSpPr>
        <p:spPr/>
        <p:txBody>
          <a:bodyPr/>
          <a:lstStyle/>
          <a:p>
            <a:endParaRPr lang="nb-NO"/>
          </a:p>
        </p:txBody>
      </p:sp>
      <p:sp>
        <p:nvSpPr>
          <p:cNvPr id="7" name="Plassholder for lysbildenummer 6">
            <a:extLst>
              <a:ext uri="{FF2B5EF4-FFF2-40B4-BE49-F238E27FC236}">
                <a16:creationId xmlns:a16="http://schemas.microsoft.com/office/drawing/2014/main" id="{E87CD5D1-2313-CE53-0050-88BF4E6D3911}"/>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334533747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Loddrett tekst">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A227AC33-E266-1390-373D-3B9BE244A46B}"/>
              </a:ext>
            </a:extLst>
          </p:cNvPr>
          <p:cNvSpPr>
            <a:spLocks noGrp="1"/>
          </p:cNvSpPr>
          <p:nvPr>
            <p:ph type="title"/>
          </p:nvPr>
        </p:nvSpPr>
        <p:spPr/>
        <p:txBody>
          <a:bodyPr/>
          <a:lstStyle/>
          <a:p>
            <a:r>
              <a:rPr lang="nb-NO"/>
              <a:t>Klikk for å redigere tittelstil</a:t>
            </a:r>
          </a:p>
        </p:txBody>
      </p:sp>
      <p:sp>
        <p:nvSpPr>
          <p:cNvPr id="3" name="Plassholder for loddrett tekst 2">
            <a:extLst>
              <a:ext uri="{FF2B5EF4-FFF2-40B4-BE49-F238E27FC236}">
                <a16:creationId xmlns:a16="http://schemas.microsoft.com/office/drawing/2014/main" id="{A2EF6834-7C8D-A1F1-91C5-9C0D3F0DD828}"/>
              </a:ext>
            </a:extLst>
          </p:cNvPr>
          <p:cNvSpPr>
            <a:spLocks noGrp="1"/>
          </p:cNvSpPr>
          <p:nvPr>
            <p:ph type="body" orient="vert" idx="1"/>
          </p:nvPr>
        </p:nvSpPr>
        <p:spPr/>
        <p:txBody>
          <a:bodyPr vert="eaVert"/>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a:extLst>
              <a:ext uri="{FF2B5EF4-FFF2-40B4-BE49-F238E27FC236}">
                <a16:creationId xmlns:a16="http://schemas.microsoft.com/office/drawing/2014/main" id="{9C7B3461-9B96-DAF3-EDDF-DC6283292F67}"/>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5" name="Plassholder for bunntekst 4">
            <a:extLst>
              <a:ext uri="{FF2B5EF4-FFF2-40B4-BE49-F238E27FC236}">
                <a16:creationId xmlns:a16="http://schemas.microsoft.com/office/drawing/2014/main" id="{80E8E2DD-D8F9-E2B8-7478-F43C2C81646F}"/>
              </a:ext>
            </a:extLst>
          </p:cNvPr>
          <p:cNvSpPr>
            <a:spLocks noGrp="1"/>
          </p:cNvSpPr>
          <p:nvPr>
            <p:ph type="ftr" sz="quarter" idx="11"/>
          </p:nvPr>
        </p:nvSpPr>
        <p:spPr/>
        <p:txBody>
          <a:bodyPr/>
          <a:lstStyle/>
          <a:p>
            <a:endParaRPr lang="nb-NO"/>
          </a:p>
        </p:txBody>
      </p:sp>
      <p:sp>
        <p:nvSpPr>
          <p:cNvPr id="6" name="Plassholder for lysbildenummer 5">
            <a:extLst>
              <a:ext uri="{FF2B5EF4-FFF2-40B4-BE49-F238E27FC236}">
                <a16:creationId xmlns:a16="http://schemas.microsoft.com/office/drawing/2014/main" id="{4AD2567D-7FCF-C0EA-5EC9-888E32E5E04C}"/>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314302172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Loddrett tittel og tekst">
    <p:spTree>
      <p:nvGrpSpPr>
        <p:cNvPr id="1" name=""/>
        <p:cNvGrpSpPr/>
        <p:nvPr/>
      </p:nvGrpSpPr>
      <p:grpSpPr>
        <a:xfrm>
          <a:off x="0" y="0"/>
          <a:ext cx="0" cy="0"/>
          <a:chOff x="0" y="0"/>
          <a:chExt cx="0" cy="0"/>
        </a:xfrm>
      </p:grpSpPr>
      <p:sp>
        <p:nvSpPr>
          <p:cNvPr id="2" name="Loddrett tittel 1">
            <a:extLst>
              <a:ext uri="{FF2B5EF4-FFF2-40B4-BE49-F238E27FC236}">
                <a16:creationId xmlns:a16="http://schemas.microsoft.com/office/drawing/2014/main" id="{66222D2C-39CE-FB38-184F-2842BE3F2523}"/>
              </a:ext>
            </a:extLst>
          </p:cNvPr>
          <p:cNvSpPr>
            <a:spLocks noGrp="1"/>
          </p:cNvSpPr>
          <p:nvPr>
            <p:ph type="title" orient="vert"/>
          </p:nvPr>
        </p:nvSpPr>
        <p:spPr>
          <a:xfrm>
            <a:off x="6543675" y="365125"/>
            <a:ext cx="1971675" cy="5811838"/>
          </a:xfrm>
        </p:spPr>
        <p:txBody>
          <a:bodyPr vert="eaVert"/>
          <a:lstStyle/>
          <a:p>
            <a:r>
              <a:rPr lang="nb-NO"/>
              <a:t>Klikk for å redigere tittelstil</a:t>
            </a:r>
          </a:p>
        </p:txBody>
      </p:sp>
      <p:sp>
        <p:nvSpPr>
          <p:cNvPr id="3" name="Plassholder for loddrett tekst 2">
            <a:extLst>
              <a:ext uri="{FF2B5EF4-FFF2-40B4-BE49-F238E27FC236}">
                <a16:creationId xmlns:a16="http://schemas.microsoft.com/office/drawing/2014/main" id="{10179D8F-6688-7BB3-C5D0-321CA2A59F19}"/>
              </a:ext>
            </a:extLst>
          </p:cNvPr>
          <p:cNvSpPr>
            <a:spLocks noGrp="1"/>
          </p:cNvSpPr>
          <p:nvPr>
            <p:ph type="body" orient="vert" idx="1"/>
          </p:nvPr>
        </p:nvSpPr>
        <p:spPr>
          <a:xfrm>
            <a:off x="628650" y="365125"/>
            <a:ext cx="5800725" cy="5811838"/>
          </a:xfrm>
        </p:spPr>
        <p:txBody>
          <a:bodyPr vert="eaVert"/>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a:extLst>
              <a:ext uri="{FF2B5EF4-FFF2-40B4-BE49-F238E27FC236}">
                <a16:creationId xmlns:a16="http://schemas.microsoft.com/office/drawing/2014/main" id="{F859CFF9-04A0-B5AC-BB36-2DE432E09E58}"/>
              </a:ext>
            </a:extLst>
          </p:cNvPr>
          <p:cNvSpPr>
            <a:spLocks noGrp="1"/>
          </p:cNvSpPr>
          <p:nvPr>
            <p:ph type="dt" sz="half" idx="10"/>
          </p:nvPr>
        </p:nvSpPr>
        <p:spPr/>
        <p:txBody>
          <a:bodyPr/>
          <a:lstStyle/>
          <a:p>
            <a:fld id="{64684DA6-6403-2149-8B5E-BEC0E696FC78}" type="datetimeFigureOut">
              <a:rPr lang="nb-NO" smtClean="0"/>
              <a:t>12.01.2024</a:t>
            </a:fld>
            <a:endParaRPr lang="nb-NO"/>
          </a:p>
        </p:txBody>
      </p:sp>
      <p:sp>
        <p:nvSpPr>
          <p:cNvPr id="5" name="Plassholder for bunntekst 4">
            <a:extLst>
              <a:ext uri="{FF2B5EF4-FFF2-40B4-BE49-F238E27FC236}">
                <a16:creationId xmlns:a16="http://schemas.microsoft.com/office/drawing/2014/main" id="{B31B3EF1-967D-9163-CC6A-018F64E02B51}"/>
              </a:ext>
            </a:extLst>
          </p:cNvPr>
          <p:cNvSpPr>
            <a:spLocks noGrp="1"/>
          </p:cNvSpPr>
          <p:nvPr>
            <p:ph type="ftr" sz="quarter" idx="11"/>
          </p:nvPr>
        </p:nvSpPr>
        <p:spPr/>
        <p:txBody>
          <a:bodyPr/>
          <a:lstStyle/>
          <a:p>
            <a:endParaRPr lang="nb-NO"/>
          </a:p>
        </p:txBody>
      </p:sp>
      <p:sp>
        <p:nvSpPr>
          <p:cNvPr id="6" name="Plassholder for lysbildenummer 5">
            <a:extLst>
              <a:ext uri="{FF2B5EF4-FFF2-40B4-BE49-F238E27FC236}">
                <a16:creationId xmlns:a16="http://schemas.microsoft.com/office/drawing/2014/main" id="{5309481C-553C-1B42-21DB-EAADCAB88BA5}"/>
              </a:ext>
            </a:extLst>
          </p:cNvPr>
          <p:cNvSpPr>
            <a:spLocks noGrp="1"/>
          </p:cNvSpPr>
          <p:nvPr>
            <p:ph type="sldNum" sz="quarter" idx="12"/>
          </p:nvPr>
        </p:nvSpPr>
        <p:spPr/>
        <p:txBody>
          <a:bodyPr/>
          <a:lstStyle/>
          <a:p>
            <a:fld id="{86B2A66F-DD00-874E-996C-14A753D4EE42}" type="slidenum">
              <a:rPr lang="nb-NO" smtClean="0"/>
              <a:t>‹#›</a:t>
            </a:fld>
            <a:endParaRPr lang="nb-NO"/>
          </a:p>
        </p:txBody>
      </p:sp>
    </p:spTree>
    <p:extLst>
      <p:ext uri="{BB962C8B-B14F-4D97-AF65-F5344CB8AC3E}">
        <p14:creationId xmlns:p14="http://schemas.microsoft.com/office/powerpoint/2010/main" val="204884769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o innholdsdeler">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t>Klikk for å redigere tittelstil</a:t>
            </a:r>
          </a:p>
        </p:txBody>
      </p:sp>
      <p:sp>
        <p:nvSpPr>
          <p:cNvPr id="3" name="Plassholder for innhold 2"/>
          <p:cNvSpPr>
            <a:spLocks noGrp="1"/>
          </p:cNvSpPr>
          <p:nvPr>
            <p:ph sz="half" idx="1"/>
          </p:nvPr>
        </p:nvSpPr>
        <p:spPr>
          <a:xfrm>
            <a:off x="628650" y="1825625"/>
            <a:ext cx="3886200" cy="435133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innhold 3"/>
          <p:cNvSpPr>
            <a:spLocks noGrp="1"/>
          </p:cNvSpPr>
          <p:nvPr>
            <p:ph sz="half" idx="2"/>
          </p:nvPr>
        </p:nvSpPr>
        <p:spPr>
          <a:xfrm>
            <a:off x="4629150" y="1825625"/>
            <a:ext cx="3886200" cy="435133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5" name="Plassholder for dato 4"/>
          <p:cNvSpPr>
            <a:spLocks noGrp="1"/>
          </p:cNvSpPr>
          <p:nvPr>
            <p:ph type="dt" sz="half" idx="10"/>
          </p:nvPr>
        </p:nvSpPr>
        <p:spPr/>
        <p:txBody>
          <a:bodyPr/>
          <a:lstStyle/>
          <a:p>
            <a:fld id="{69C79E33-DBA0-4551-9FBE-974A7C0654ED}" type="datetime1">
              <a:rPr lang="nb-NO" smtClean="0">
                <a:solidFill>
                  <a:prstClr val="black">
                    <a:tint val="75000"/>
                  </a:prstClr>
                </a:solidFill>
              </a:rPr>
              <a:pPr/>
              <a:t>12.01.2024</a:t>
            </a:fld>
            <a:endParaRPr lang="nb-NO">
              <a:solidFill>
                <a:prstClr val="black">
                  <a:tint val="75000"/>
                </a:prstClr>
              </a:solidFill>
            </a:endParaRPr>
          </a:p>
        </p:txBody>
      </p:sp>
      <p:sp>
        <p:nvSpPr>
          <p:cNvPr id="6" name="Plassholder for bunntekst 5"/>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7" name="Plassholder for lysbildenummer 6"/>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40697268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tel 1"/>
          <p:cNvSpPr>
            <a:spLocks noGrp="1"/>
          </p:cNvSpPr>
          <p:nvPr>
            <p:ph type="title"/>
          </p:nvPr>
        </p:nvSpPr>
        <p:spPr>
          <a:xfrm>
            <a:off x="629841" y="365126"/>
            <a:ext cx="7886700" cy="1325563"/>
          </a:xfrm>
        </p:spPr>
        <p:txBody>
          <a:bodyPr/>
          <a:lstStyle/>
          <a:p>
            <a:r>
              <a:rPr lang="nb-NO"/>
              <a:t>Klikk for å redigere tittelstil</a:t>
            </a:r>
          </a:p>
        </p:txBody>
      </p:sp>
      <p:sp>
        <p:nvSpPr>
          <p:cNvPr id="3" name="Plassholder for tekst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a:t>Klikk for å redigere tekststiler i malen</a:t>
            </a:r>
          </a:p>
        </p:txBody>
      </p:sp>
      <p:sp>
        <p:nvSpPr>
          <p:cNvPr id="4" name="Plassholder for innhold 3"/>
          <p:cNvSpPr>
            <a:spLocks noGrp="1"/>
          </p:cNvSpPr>
          <p:nvPr>
            <p:ph sz="half" idx="2"/>
          </p:nvPr>
        </p:nvSpPr>
        <p:spPr>
          <a:xfrm>
            <a:off x="629842" y="2505075"/>
            <a:ext cx="3868340" cy="368458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5" name="Plassholder for tekst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a:t>Klikk for å redigere tekststiler i malen</a:t>
            </a:r>
          </a:p>
        </p:txBody>
      </p:sp>
      <p:sp>
        <p:nvSpPr>
          <p:cNvPr id="6" name="Plassholder for innhold 5"/>
          <p:cNvSpPr>
            <a:spLocks noGrp="1"/>
          </p:cNvSpPr>
          <p:nvPr>
            <p:ph sz="quarter" idx="4"/>
          </p:nvPr>
        </p:nvSpPr>
        <p:spPr>
          <a:xfrm>
            <a:off x="4629150" y="2505075"/>
            <a:ext cx="3887391" cy="3684588"/>
          </a:xfrm>
        </p:spPr>
        <p:txBody>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7" name="Plassholder for dato 6"/>
          <p:cNvSpPr>
            <a:spLocks noGrp="1"/>
          </p:cNvSpPr>
          <p:nvPr>
            <p:ph type="dt" sz="half" idx="10"/>
          </p:nvPr>
        </p:nvSpPr>
        <p:spPr/>
        <p:txBody>
          <a:bodyPr/>
          <a:lstStyle/>
          <a:p>
            <a:fld id="{5589B5A0-0AC1-4884-8A1B-57CCB9585F59}" type="datetime1">
              <a:rPr lang="nb-NO" smtClean="0">
                <a:solidFill>
                  <a:prstClr val="black">
                    <a:tint val="75000"/>
                  </a:prstClr>
                </a:solidFill>
              </a:rPr>
              <a:pPr/>
              <a:t>12.01.2024</a:t>
            </a:fld>
            <a:endParaRPr lang="nb-NO">
              <a:solidFill>
                <a:prstClr val="black">
                  <a:tint val="75000"/>
                </a:prstClr>
              </a:solidFill>
            </a:endParaRPr>
          </a:p>
        </p:txBody>
      </p:sp>
      <p:sp>
        <p:nvSpPr>
          <p:cNvPr id="8" name="Plassholder for bunntekst 7"/>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9" name="Plassholder for lysbildenummer 8"/>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36084859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Bare tittel">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t>Klikk for å redigere tittelstil</a:t>
            </a:r>
          </a:p>
        </p:txBody>
      </p:sp>
      <p:sp>
        <p:nvSpPr>
          <p:cNvPr id="3" name="Plassholder for dato 2"/>
          <p:cNvSpPr>
            <a:spLocks noGrp="1"/>
          </p:cNvSpPr>
          <p:nvPr>
            <p:ph type="dt" sz="half" idx="10"/>
          </p:nvPr>
        </p:nvSpPr>
        <p:spPr/>
        <p:txBody>
          <a:bodyPr/>
          <a:lstStyle/>
          <a:p>
            <a:fld id="{1590EF89-8649-42E6-8534-B16CB35209AE}" type="datetime1">
              <a:rPr lang="nb-NO" smtClean="0">
                <a:solidFill>
                  <a:prstClr val="black">
                    <a:tint val="75000"/>
                  </a:prstClr>
                </a:solidFill>
              </a:rPr>
              <a:pPr/>
              <a:t>12.01.2024</a:t>
            </a:fld>
            <a:endParaRPr lang="nb-NO">
              <a:solidFill>
                <a:prstClr val="black">
                  <a:tint val="75000"/>
                </a:prstClr>
              </a:solidFill>
            </a:endParaRPr>
          </a:p>
        </p:txBody>
      </p:sp>
      <p:sp>
        <p:nvSpPr>
          <p:cNvPr id="4" name="Plassholder for bunntekst 3"/>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5" name="Plassholder for lysbildenummer 4"/>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18786505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omt">
    <p:spTree>
      <p:nvGrpSpPr>
        <p:cNvPr id="1" name=""/>
        <p:cNvGrpSpPr/>
        <p:nvPr/>
      </p:nvGrpSpPr>
      <p:grpSpPr>
        <a:xfrm>
          <a:off x="0" y="0"/>
          <a:ext cx="0" cy="0"/>
          <a:chOff x="0" y="0"/>
          <a:chExt cx="0" cy="0"/>
        </a:xfrm>
      </p:grpSpPr>
      <p:sp>
        <p:nvSpPr>
          <p:cNvPr id="2" name="Plassholder for dato 1"/>
          <p:cNvSpPr>
            <a:spLocks noGrp="1"/>
          </p:cNvSpPr>
          <p:nvPr>
            <p:ph type="dt" sz="half" idx="10"/>
          </p:nvPr>
        </p:nvSpPr>
        <p:spPr/>
        <p:txBody>
          <a:bodyPr/>
          <a:lstStyle/>
          <a:p>
            <a:fld id="{29990E0A-F03B-498B-8DBA-329951216C03}" type="datetime1">
              <a:rPr lang="nb-NO" smtClean="0">
                <a:solidFill>
                  <a:prstClr val="black">
                    <a:tint val="75000"/>
                  </a:prstClr>
                </a:solidFill>
              </a:rPr>
              <a:pPr/>
              <a:t>12.01.2024</a:t>
            </a:fld>
            <a:endParaRPr lang="nb-NO">
              <a:solidFill>
                <a:prstClr val="black">
                  <a:tint val="75000"/>
                </a:prstClr>
              </a:solidFill>
            </a:endParaRPr>
          </a:p>
        </p:txBody>
      </p:sp>
      <p:sp>
        <p:nvSpPr>
          <p:cNvPr id="3" name="Plassholder for bunntekst 2"/>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4" name="Plassholder for lysbildenummer 3"/>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5519198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nhold med tekst">
    <p:spTree>
      <p:nvGrpSpPr>
        <p:cNvPr id="1" name=""/>
        <p:cNvGrpSpPr/>
        <p:nvPr/>
      </p:nvGrpSpPr>
      <p:grpSpPr>
        <a:xfrm>
          <a:off x="0" y="0"/>
          <a:ext cx="0" cy="0"/>
          <a:chOff x="0" y="0"/>
          <a:chExt cx="0" cy="0"/>
        </a:xfrm>
      </p:grpSpPr>
      <p:sp>
        <p:nvSpPr>
          <p:cNvPr id="2" name="Tittel 1"/>
          <p:cNvSpPr>
            <a:spLocks noGrp="1"/>
          </p:cNvSpPr>
          <p:nvPr>
            <p:ph type="title"/>
          </p:nvPr>
        </p:nvSpPr>
        <p:spPr>
          <a:xfrm>
            <a:off x="629841" y="457200"/>
            <a:ext cx="2949178" cy="1600200"/>
          </a:xfrm>
        </p:spPr>
        <p:txBody>
          <a:bodyPr anchor="b"/>
          <a:lstStyle>
            <a:lvl1pPr>
              <a:defRPr sz="3200"/>
            </a:lvl1pPr>
          </a:lstStyle>
          <a:p>
            <a:r>
              <a:rPr lang="nb-NO"/>
              <a:t>Klikk for å redigere tittelstil</a:t>
            </a:r>
          </a:p>
        </p:txBody>
      </p:sp>
      <p:sp>
        <p:nvSpPr>
          <p:cNvPr id="3" name="Plassholder for innhold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tekst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b-NO"/>
              <a:t>Klikk for å redigere tekststiler i malen</a:t>
            </a:r>
          </a:p>
        </p:txBody>
      </p:sp>
      <p:sp>
        <p:nvSpPr>
          <p:cNvPr id="5" name="Plassholder for dato 4"/>
          <p:cNvSpPr>
            <a:spLocks noGrp="1"/>
          </p:cNvSpPr>
          <p:nvPr>
            <p:ph type="dt" sz="half" idx="10"/>
          </p:nvPr>
        </p:nvSpPr>
        <p:spPr/>
        <p:txBody>
          <a:bodyPr/>
          <a:lstStyle/>
          <a:p>
            <a:fld id="{E030F3E8-6A16-4321-BFA0-35C5EAF75A0C}" type="datetime1">
              <a:rPr lang="nb-NO" smtClean="0">
                <a:solidFill>
                  <a:prstClr val="black">
                    <a:tint val="75000"/>
                  </a:prstClr>
                </a:solidFill>
              </a:rPr>
              <a:pPr/>
              <a:t>12.01.2024</a:t>
            </a:fld>
            <a:endParaRPr lang="nb-NO">
              <a:solidFill>
                <a:prstClr val="black">
                  <a:tint val="75000"/>
                </a:prstClr>
              </a:solidFill>
            </a:endParaRPr>
          </a:p>
        </p:txBody>
      </p:sp>
      <p:sp>
        <p:nvSpPr>
          <p:cNvPr id="6" name="Plassholder for bunntekst 5"/>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7" name="Plassholder for lysbildenummer 6"/>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17512965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e med tekst">
    <p:spTree>
      <p:nvGrpSpPr>
        <p:cNvPr id="1" name=""/>
        <p:cNvGrpSpPr/>
        <p:nvPr/>
      </p:nvGrpSpPr>
      <p:grpSpPr>
        <a:xfrm>
          <a:off x="0" y="0"/>
          <a:ext cx="0" cy="0"/>
          <a:chOff x="0" y="0"/>
          <a:chExt cx="0" cy="0"/>
        </a:xfrm>
      </p:grpSpPr>
      <p:sp>
        <p:nvSpPr>
          <p:cNvPr id="2" name="Tittel 1"/>
          <p:cNvSpPr>
            <a:spLocks noGrp="1"/>
          </p:cNvSpPr>
          <p:nvPr>
            <p:ph type="title"/>
          </p:nvPr>
        </p:nvSpPr>
        <p:spPr>
          <a:xfrm>
            <a:off x="629841" y="457200"/>
            <a:ext cx="2949178" cy="1600200"/>
          </a:xfrm>
        </p:spPr>
        <p:txBody>
          <a:bodyPr anchor="b"/>
          <a:lstStyle>
            <a:lvl1pPr>
              <a:defRPr sz="3200"/>
            </a:lvl1pPr>
          </a:lstStyle>
          <a:p>
            <a:r>
              <a:rPr lang="nb-NO"/>
              <a:t>Klikk for å redigere tittelstil</a:t>
            </a:r>
          </a:p>
        </p:txBody>
      </p:sp>
      <p:sp>
        <p:nvSpPr>
          <p:cNvPr id="3" name="Plassholder for bilde 2"/>
          <p:cNvSpPr>
            <a:spLocks noGrp="1"/>
          </p:cNvSpPr>
          <p:nvPr>
            <p:ph type="pic" idx="1"/>
          </p:nvPr>
        </p:nvSpPr>
        <p:spPr>
          <a:xfrm>
            <a:off x="3887391" y="987426"/>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b-NO"/>
          </a:p>
        </p:txBody>
      </p:sp>
      <p:sp>
        <p:nvSpPr>
          <p:cNvPr id="4" name="Plassholder for tekst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b-NO"/>
              <a:t>Klikk for å redigere tekststiler i malen</a:t>
            </a:r>
          </a:p>
        </p:txBody>
      </p:sp>
      <p:sp>
        <p:nvSpPr>
          <p:cNvPr id="5" name="Plassholder for dato 4"/>
          <p:cNvSpPr>
            <a:spLocks noGrp="1"/>
          </p:cNvSpPr>
          <p:nvPr>
            <p:ph type="dt" sz="half" idx="10"/>
          </p:nvPr>
        </p:nvSpPr>
        <p:spPr/>
        <p:txBody>
          <a:bodyPr/>
          <a:lstStyle/>
          <a:p>
            <a:fld id="{7312E93F-1DBF-41C4-BFCB-D3BF3ECD4642}" type="datetime1">
              <a:rPr lang="nb-NO" smtClean="0">
                <a:solidFill>
                  <a:prstClr val="black">
                    <a:tint val="75000"/>
                  </a:prstClr>
                </a:solidFill>
              </a:rPr>
              <a:pPr/>
              <a:t>12.01.2024</a:t>
            </a:fld>
            <a:endParaRPr lang="nb-NO">
              <a:solidFill>
                <a:prstClr val="black">
                  <a:tint val="75000"/>
                </a:prstClr>
              </a:solidFill>
            </a:endParaRPr>
          </a:p>
        </p:txBody>
      </p:sp>
      <p:sp>
        <p:nvSpPr>
          <p:cNvPr id="6" name="Plassholder for bunntekst 5"/>
          <p:cNvSpPr>
            <a:spLocks noGrp="1"/>
          </p:cNvSpPr>
          <p:nvPr>
            <p:ph type="ftr" sz="quarter" idx="11"/>
          </p:nvPr>
        </p:nvSpPr>
        <p:spPr/>
        <p:txBody>
          <a:bodyPr/>
          <a:lstStyle/>
          <a:p>
            <a:r>
              <a:rPr lang="nb-NO">
                <a:solidFill>
                  <a:prstClr val="black">
                    <a:tint val="75000"/>
                  </a:prstClr>
                </a:solidFill>
              </a:rPr>
              <a:t>Dette dokumentet eies av Elverum Fotball og skal ikke brukes eller kopieres uten tillatelse fra klubben</a:t>
            </a:r>
          </a:p>
        </p:txBody>
      </p:sp>
      <p:sp>
        <p:nvSpPr>
          <p:cNvPr id="7" name="Plassholder for lysbildenummer 6"/>
          <p:cNvSpPr>
            <a:spLocks noGrp="1"/>
          </p:cNvSpPr>
          <p:nvPr>
            <p:ph type="sldNum" sz="quarter" idx="12"/>
          </p:nvPr>
        </p:nvSpPr>
        <p:spPr/>
        <p:txBody>
          <a:body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423099291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tx1">
                <a:lumMod val="50000"/>
                <a:lumOff val="50000"/>
              </a:schemeClr>
            </a:gs>
            <a:gs pos="74000">
              <a:schemeClr val="bg1">
                <a:alpha val="0"/>
              </a:schemeClr>
            </a:gs>
          </a:gsLst>
          <a:lin ang="5400000" scaled="1"/>
          <a:tileRect/>
        </a:gradFill>
        <a:effectLst/>
      </p:bgPr>
    </p:bg>
    <p:spTree>
      <p:nvGrpSpPr>
        <p:cNvPr id="1" name=""/>
        <p:cNvGrpSpPr/>
        <p:nvPr/>
      </p:nvGrpSpPr>
      <p:grpSpPr>
        <a:xfrm>
          <a:off x="0" y="0"/>
          <a:ext cx="0" cy="0"/>
          <a:chOff x="0" y="0"/>
          <a:chExt cx="0" cy="0"/>
        </a:xfrm>
      </p:grpSpPr>
      <p:sp>
        <p:nvSpPr>
          <p:cNvPr id="2" name="Plassholder for tittel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nb-NO"/>
              <a:t>Klikk for å redigere tittelstil</a:t>
            </a:r>
          </a:p>
        </p:txBody>
      </p:sp>
      <p:sp>
        <p:nvSpPr>
          <p:cNvPr id="3" name="Plassholder for tekst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5C6282E-899B-4798-AFEA-48414FEDE239}" type="datetime1">
              <a:rPr lang="nb-NO" smtClean="0">
                <a:solidFill>
                  <a:prstClr val="black">
                    <a:tint val="75000"/>
                  </a:prstClr>
                </a:solidFill>
              </a:rPr>
              <a:pPr/>
              <a:t>12.01.2024</a:t>
            </a:fld>
            <a:endParaRPr lang="nb-NO">
              <a:solidFill>
                <a:prstClr val="black">
                  <a:tint val="75000"/>
                </a:prstClr>
              </a:solidFill>
            </a:endParaRPr>
          </a:p>
        </p:txBody>
      </p:sp>
      <p:sp>
        <p:nvSpPr>
          <p:cNvPr id="5" name="Plassholder for bunntekst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24479668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tx1">
                <a:lumMod val="50000"/>
                <a:lumOff val="50000"/>
              </a:schemeClr>
            </a:gs>
            <a:gs pos="74000">
              <a:schemeClr val="bg1">
                <a:alpha val="0"/>
              </a:schemeClr>
            </a:gs>
          </a:gsLst>
          <a:lin ang="5400000" scaled="1"/>
          <a:tileRect/>
        </a:gradFill>
        <a:effectLst/>
      </p:bgPr>
    </p:bg>
    <p:spTree>
      <p:nvGrpSpPr>
        <p:cNvPr id="1" name=""/>
        <p:cNvGrpSpPr/>
        <p:nvPr/>
      </p:nvGrpSpPr>
      <p:grpSpPr>
        <a:xfrm>
          <a:off x="0" y="0"/>
          <a:ext cx="0" cy="0"/>
          <a:chOff x="0" y="0"/>
          <a:chExt cx="0" cy="0"/>
        </a:xfrm>
      </p:grpSpPr>
      <p:sp>
        <p:nvSpPr>
          <p:cNvPr id="2" name="Plassholder for tittel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nb-NO"/>
              <a:t>Klikk for å redigere tittelstil</a:t>
            </a:r>
          </a:p>
        </p:txBody>
      </p:sp>
      <p:sp>
        <p:nvSpPr>
          <p:cNvPr id="3" name="Plassholder for tekst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55C6282E-899B-4798-AFEA-48414FEDE239}" type="datetime1">
              <a:rPr lang="nb-NO" smtClean="0">
                <a:solidFill>
                  <a:prstClr val="black">
                    <a:tint val="75000"/>
                  </a:prstClr>
                </a:solidFill>
              </a:rPr>
              <a:t>12.01.2024</a:t>
            </a:fld>
            <a:endParaRPr lang="nb-NO">
              <a:solidFill>
                <a:prstClr val="black">
                  <a:tint val="75000"/>
                </a:prstClr>
              </a:solidFill>
            </a:endParaRPr>
          </a:p>
        </p:txBody>
      </p:sp>
      <p:sp>
        <p:nvSpPr>
          <p:cNvPr id="5" name="Plassholder for bunntekst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nb-NO">
                <a:solidFill>
                  <a:prstClr val="black">
                    <a:tint val="75000"/>
                  </a:prstClr>
                </a:solidFill>
              </a:rPr>
              <a:t>Dette dokumentet eies av Elverum Fotball og skal ikke brukes eller kopieres uten tillatelse fra klubben</a:t>
            </a:r>
          </a:p>
        </p:txBody>
      </p:sp>
      <p:sp>
        <p:nvSpPr>
          <p:cNvPr id="6" name="Plassholder for lysbildenumm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79B4ABDE-DB9B-4082-9F5D-B9FA36C2C8AC}" type="slidenum">
              <a:rPr lang="nb-NO" smtClean="0">
                <a:solidFill>
                  <a:prstClr val="black">
                    <a:tint val="75000"/>
                  </a:prstClr>
                </a:solidFill>
              </a:rPr>
              <a:pPr/>
              <a:t>‹#›</a:t>
            </a:fld>
            <a:endParaRPr lang="nb-NO">
              <a:solidFill>
                <a:prstClr val="black">
                  <a:tint val="75000"/>
                </a:prstClr>
              </a:solidFill>
            </a:endParaRPr>
          </a:p>
        </p:txBody>
      </p:sp>
    </p:spTree>
    <p:extLst>
      <p:ext uri="{BB962C8B-B14F-4D97-AF65-F5344CB8AC3E}">
        <p14:creationId xmlns:p14="http://schemas.microsoft.com/office/powerpoint/2010/main" val="333081176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sldNum="0" hd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nb-NO"/>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ittel 1">
            <a:extLst>
              <a:ext uri="{FF2B5EF4-FFF2-40B4-BE49-F238E27FC236}">
                <a16:creationId xmlns:a16="http://schemas.microsoft.com/office/drawing/2014/main" id="{7AFEFD9B-F855-426E-B367-AE2FAB69B962}"/>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nb-NO"/>
              <a:t>Klikk for å redigere tittelstil</a:t>
            </a:r>
          </a:p>
        </p:txBody>
      </p:sp>
      <p:sp>
        <p:nvSpPr>
          <p:cNvPr id="3" name="Plassholder for tekst 2">
            <a:extLst>
              <a:ext uri="{FF2B5EF4-FFF2-40B4-BE49-F238E27FC236}">
                <a16:creationId xmlns:a16="http://schemas.microsoft.com/office/drawing/2014/main" id="{B9C47E20-5AE8-EEBF-64B5-71C485AF8C78}"/>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Plassholder for dato 3">
            <a:extLst>
              <a:ext uri="{FF2B5EF4-FFF2-40B4-BE49-F238E27FC236}">
                <a16:creationId xmlns:a16="http://schemas.microsoft.com/office/drawing/2014/main" id="{768259BE-D574-A574-12F1-C8322A744A9A}"/>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64684DA6-6403-2149-8B5E-BEC0E696FC78}" type="datetimeFigureOut">
              <a:rPr lang="nb-NO" smtClean="0"/>
              <a:t>12.01.2024</a:t>
            </a:fld>
            <a:endParaRPr lang="nb-NO"/>
          </a:p>
        </p:txBody>
      </p:sp>
      <p:sp>
        <p:nvSpPr>
          <p:cNvPr id="5" name="Plassholder for bunntekst 4">
            <a:extLst>
              <a:ext uri="{FF2B5EF4-FFF2-40B4-BE49-F238E27FC236}">
                <a16:creationId xmlns:a16="http://schemas.microsoft.com/office/drawing/2014/main" id="{CDB8998E-6FCC-849E-9AA3-D6ADEDCEA18B}"/>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nb-NO"/>
          </a:p>
        </p:txBody>
      </p:sp>
      <p:sp>
        <p:nvSpPr>
          <p:cNvPr id="6" name="Plassholder for lysbildenummer 5">
            <a:extLst>
              <a:ext uri="{FF2B5EF4-FFF2-40B4-BE49-F238E27FC236}">
                <a16:creationId xmlns:a16="http://schemas.microsoft.com/office/drawing/2014/main" id="{6916C9B0-98B7-D35C-6C5A-29FAB4603758}"/>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86B2A66F-DD00-874E-996C-14A753D4EE42}" type="slidenum">
              <a:rPr lang="nb-NO" smtClean="0"/>
              <a:t>‹#›</a:t>
            </a:fld>
            <a:endParaRPr lang="nb-NO"/>
          </a:p>
        </p:txBody>
      </p:sp>
    </p:spTree>
    <p:extLst>
      <p:ext uri="{BB962C8B-B14F-4D97-AF65-F5344CB8AC3E}">
        <p14:creationId xmlns:p14="http://schemas.microsoft.com/office/powerpoint/2010/main" val="1476134103"/>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nb-NO"/>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image" Target="../media/image87.jpg"/><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2" Type="http://schemas.openxmlformats.org/officeDocument/2006/relationships/image" Target="../media/image88.jpg"/><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2" Type="http://schemas.openxmlformats.org/officeDocument/2006/relationships/image" Target="../media/image89.jpg"/><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2" Type="http://schemas.openxmlformats.org/officeDocument/2006/relationships/image" Target="../media/image90.jpg"/><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2" Type="http://schemas.openxmlformats.org/officeDocument/2006/relationships/image" Target="../media/image91.jpg"/><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2" Type="http://schemas.openxmlformats.org/officeDocument/2006/relationships/image" Target="../media/image92.jpg"/><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2" Type="http://schemas.openxmlformats.org/officeDocument/2006/relationships/image" Target="../media/image93.jpg"/><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2" Type="http://schemas.openxmlformats.org/officeDocument/2006/relationships/image" Target="../media/image94.jpg"/><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2" Type="http://schemas.openxmlformats.org/officeDocument/2006/relationships/image" Target="../media/image95.jpg"/><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image" Target="../media/image97.jpg"/><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2" Type="http://schemas.openxmlformats.org/officeDocument/2006/relationships/image" Target="../media/image98.jpg"/><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2" Type="http://schemas.openxmlformats.org/officeDocument/2006/relationships/image" Target="../media/image99.jp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image" Target="../media/image101.jp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image" Target="../media/image102.jp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103.jpg"/><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2" Type="http://schemas.openxmlformats.org/officeDocument/2006/relationships/image" Target="../media/image104.jp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image" Target="../media/image105.jp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image" Target="../media/image106.jp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image" Target="../media/image107.jp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image" Target="../media/image108.jp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109.jp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image" Target="../media/image110.jp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image" Target="../media/image111.jpg"/><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image" Target="../media/image112.jpg"/><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2" Type="http://schemas.openxmlformats.org/officeDocument/2006/relationships/image" Target="../media/image113.jpg"/><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2" Type="http://schemas.openxmlformats.org/officeDocument/2006/relationships/image" Target="../media/image114.jpg"/><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image" Target="../media/image115.jpg"/><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2" Type="http://schemas.openxmlformats.org/officeDocument/2006/relationships/image" Target="../media/image116.jp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image" Target="../media/image117.jp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image" Target="../media/image118.jp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119.jp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image" Target="../media/image120.jpg"/><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2" Type="http://schemas.openxmlformats.org/officeDocument/2006/relationships/image" Target="../media/image121.jpg"/><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2" Type="http://schemas.openxmlformats.org/officeDocument/2006/relationships/image" Target="../media/image122.jpg"/><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2" Type="http://schemas.openxmlformats.org/officeDocument/2006/relationships/image" Target="../media/image123.jpg"/><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126.png"/></Relationships>
</file>

<file path=ppt/slides/_rels/slide139.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pn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129.png"/></Relationships>
</file>

<file path=ppt/slides/_rels/slide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30.png"/><Relationship Id="rId1" Type="http://schemas.openxmlformats.org/officeDocument/2006/relationships/slideLayout" Target="../slideLayouts/slideLayout7.xml"/><Relationship Id="rId4" Type="http://schemas.openxmlformats.org/officeDocument/2006/relationships/image" Target="../media/image16.jpg"/></Relationships>
</file>

<file path=ppt/slides/_rels/slide14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7.xml"/><Relationship Id="rId4" Type="http://schemas.openxmlformats.org/officeDocument/2006/relationships/image" Target="../media/image9.jpg"/></Relationships>
</file>

<file path=ppt/slides/_rels/slide142.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image" Target="../media/image134.jpeg"/><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36.png"/></Relationships>
</file>

<file path=ppt/slides/_rels/slide143.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37.jpeg"/><Relationship Id="rId1" Type="http://schemas.openxmlformats.org/officeDocument/2006/relationships/slideLayout" Target="../slideLayouts/slideLayout7.xml"/><Relationship Id="rId5" Type="http://schemas.openxmlformats.org/officeDocument/2006/relationships/image" Target="../media/image50.jpeg"/><Relationship Id="rId4" Type="http://schemas.openxmlformats.org/officeDocument/2006/relationships/image" Target="../media/image139.png"/></Relationships>
</file>

<file path=ppt/slides/_rels/slide14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image" Target="../media/image140.jpeg"/><Relationship Id="rId1" Type="http://schemas.openxmlformats.org/officeDocument/2006/relationships/slideLayout" Target="../slideLayouts/slideLayout7.xml"/><Relationship Id="rId4" Type="http://schemas.openxmlformats.org/officeDocument/2006/relationships/image" Target="../media/image52.jpeg"/></Relationships>
</file>

<file path=ppt/slides/_rels/slide14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7.xml"/><Relationship Id="rId6" Type="http://schemas.openxmlformats.org/officeDocument/2006/relationships/image" Target="../media/image55.jpeg"/><Relationship Id="rId5" Type="http://schemas.openxmlformats.org/officeDocument/2006/relationships/image" Target="../media/image145.png"/><Relationship Id="rId4" Type="http://schemas.openxmlformats.org/officeDocument/2006/relationships/image" Target="../media/image144.png"/></Relationships>
</file>

<file path=ppt/slides/_rels/slide146.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image" Target="../media/image146.jpeg"/><Relationship Id="rId1" Type="http://schemas.openxmlformats.org/officeDocument/2006/relationships/slideLayout" Target="../slideLayouts/slideLayout7.xml"/><Relationship Id="rId6" Type="http://schemas.openxmlformats.org/officeDocument/2006/relationships/image" Target="../media/image149.png"/><Relationship Id="rId5" Type="http://schemas.openxmlformats.org/officeDocument/2006/relationships/image" Target="../media/image60.jpeg"/><Relationship Id="rId4" Type="http://schemas.openxmlformats.org/officeDocument/2006/relationships/image" Target="../media/image148.jpeg"/></Relationships>
</file>

<file path=ppt/slides/_rels/slide14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image" Target="../media/image150.jpeg"/><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148.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image" Target="../media/image152.png"/><Relationship Id="rId1" Type="http://schemas.openxmlformats.org/officeDocument/2006/relationships/slideLayout" Target="../slideLayouts/slideLayout7.xml"/><Relationship Id="rId5" Type="http://schemas.openxmlformats.org/officeDocument/2006/relationships/image" Target="../media/image149.png"/><Relationship Id="rId4" Type="http://schemas.openxmlformats.org/officeDocument/2006/relationships/image" Target="../media/image126.png"/></Relationships>
</file>

<file path=ppt/slides/_rels/slide149.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image" Target="../media/image154.jpeg"/><Relationship Id="rId1" Type="http://schemas.openxmlformats.org/officeDocument/2006/relationships/slideLayout" Target="../slideLayouts/slideLayout7.xml"/><Relationship Id="rId6" Type="http://schemas.openxmlformats.org/officeDocument/2006/relationships/image" Target="../media/image158.jpg"/><Relationship Id="rId5" Type="http://schemas.openxmlformats.org/officeDocument/2006/relationships/image" Target="../media/image157.jpg"/><Relationship Id="rId4" Type="http://schemas.openxmlformats.org/officeDocument/2006/relationships/image" Target="../media/image156.jpeg"/></Relationships>
</file>

<file path=ppt/slides/_rels/slide1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jpg"/><Relationship Id="rId1" Type="http://schemas.openxmlformats.org/officeDocument/2006/relationships/slideLayout" Target="../slideLayouts/slideLayout7.xml"/><Relationship Id="rId4" Type="http://schemas.openxmlformats.org/officeDocument/2006/relationships/image" Target="../media/image5.jpeg"/></Relationships>
</file>

<file path=ppt/slides/_rels/slide150.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jpeg"/><Relationship Id="rId1" Type="http://schemas.openxmlformats.org/officeDocument/2006/relationships/slideLayout" Target="../slideLayouts/slideLayout7.xml"/><Relationship Id="rId6" Type="http://schemas.openxmlformats.org/officeDocument/2006/relationships/image" Target="../media/image4.jpg"/><Relationship Id="rId5" Type="http://schemas.openxmlformats.org/officeDocument/2006/relationships/image" Target="../media/image162.jpeg"/><Relationship Id="rId4" Type="http://schemas.openxmlformats.org/officeDocument/2006/relationships/image" Target="../media/image161.jpeg"/></Relationships>
</file>

<file path=ppt/slides/_rels/slide151.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image" Target="../media/image163.jpe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165.jpeg"/></Relationships>
</file>

<file path=ppt/slides/_rels/slide15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4.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2" Type="http://schemas.openxmlformats.org/officeDocument/2006/relationships/image" Target="../media/image168.jpg"/><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2" Type="http://schemas.openxmlformats.org/officeDocument/2006/relationships/image" Target="../media/image169.jpg"/><Relationship Id="rId1" Type="http://schemas.openxmlformats.org/officeDocument/2006/relationships/slideLayout" Target="../slideLayouts/slideLayout4.xml"/></Relationships>
</file>

<file path=ppt/slides/_rels/slide159.xml.rels><?xml version="1.0" encoding="UTF-8" standalone="yes"?>
<Relationships xmlns="http://schemas.openxmlformats.org/package/2006/relationships"><Relationship Id="rId2" Type="http://schemas.openxmlformats.org/officeDocument/2006/relationships/image" Target="../media/image170.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8.jp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1.xml.rels><?xml version="1.0" encoding="UTF-8" standalone="yes"?>
<Relationships xmlns="http://schemas.openxmlformats.org/package/2006/relationships"><Relationship Id="rId2" Type="http://schemas.openxmlformats.org/officeDocument/2006/relationships/image" Target="../media/image171.jpg"/><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2" Type="http://schemas.openxmlformats.org/officeDocument/2006/relationships/image" Target="../media/image172.jpg"/><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2" Type="http://schemas.openxmlformats.org/officeDocument/2006/relationships/image" Target="../media/image173.jpg"/><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2" Type="http://schemas.openxmlformats.org/officeDocument/2006/relationships/image" Target="../media/image174.jpg"/><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2" Type="http://schemas.openxmlformats.org/officeDocument/2006/relationships/image" Target="../media/image175.jpg"/><Relationship Id="rId1" Type="http://schemas.openxmlformats.org/officeDocument/2006/relationships/slideLayout" Target="../slideLayouts/slideLayout4.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9.xml.rels><?xml version="1.0" encoding="UTF-8" standalone="yes"?>
<Relationships xmlns="http://schemas.openxmlformats.org/package/2006/relationships"><Relationship Id="rId2" Type="http://schemas.openxmlformats.org/officeDocument/2006/relationships/image" Target="../media/image176.jp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10.jpeg"/><Relationship Id="rId1" Type="http://schemas.openxmlformats.org/officeDocument/2006/relationships/slideLayout" Target="../slideLayouts/slideLayout7.xml"/><Relationship Id="rId4" Type="http://schemas.openxmlformats.org/officeDocument/2006/relationships/image" Target="../media/image12.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2" Type="http://schemas.openxmlformats.org/officeDocument/2006/relationships/image" Target="../media/image177.jpg"/><Relationship Id="rId1" Type="http://schemas.openxmlformats.org/officeDocument/2006/relationships/slideLayout" Target="../slideLayouts/slideLayout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2" Type="http://schemas.openxmlformats.org/officeDocument/2006/relationships/image" Target="../media/image178.jpg"/><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2" Type="http://schemas.openxmlformats.org/officeDocument/2006/relationships/image" Target="../media/image179.jpg"/><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2" Type="http://schemas.openxmlformats.org/officeDocument/2006/relationships/image" Target="../media/image180.jpg"/><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81.jpg"/><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image" Target="../media/image182.jpg"/><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image" Target="../media/image183.jpg"/><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image" Target="../media/image184.jpg"/><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image" Target="../media/image185.jpg"/><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image" Target="../media/image186.jpg"/><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image" Target="../media/image187.jpg"/><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image" Target="../media/image188.jp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image" Target="../media/image189.jpg"/><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image" Target="../media/image190.jp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14.jpg"/></Relationships>
</file>

<file path=ppt/slides/_rels/slide190.xml.rels><?xml version="1.0" encoding="UTF-8" standalone="yes"?>
<Relationships xmlns="http://schemas.openxmlformats.org/package/2006/relationships"><Relationship Id="rId2" Type="http://schemas.openxmlformats.org/officeDocument/2006/relationships/image" Target="../media/image191.jpg"/><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image" Target="../media/image192.jpg"/><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image" Target="../media/image193.jpg"/><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image" Target="../media/image194.jpg"/><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image" Target="../media/image195.jpg"/><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image" Target="../media/image196.jpg"/><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image" Target="../media/image199.jpg"/><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image" Target="../media/image200.jp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6.jpe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16.jpg"/></Relationships>
</file>

<file path=ppt/slides/_rels/slide200.xml.rels><?xml version="1.0" encoding="UTF-8" standalone="yes"?>
<Relationships xmlns="http://schemas.openxmlformats.org/package/2006/relationships"><Relationship Id="rId2" Type="http://schemas.openxmlformats.org/officeDocument/2006/relationships/image" Target="../media/image201.jp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image" Target="../media/image202.jpg"/><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image" Target="../media/image204.jpg"/><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2" Type="http://schemas.openxmlformats.org/officeDocument/2006/relationships/image" Target="../media/image205.jpg"/><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image" Target="../media/image206.jpg"/><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image" Target="../media/image207.jp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image" Target="../media/image208.png"/><Relationship Id="rId1" Type="http://schemas.openxmlformats.org/officeDocument/2006/relationships/slideLayout" Target="../slideLayouts/slideLayout4.xml"/></Relationships>
</file>

<file path=ppt/slides/_rels/slide208.xml.rels><?xml version="1.0" encoding="UTF-8" standalone="yes"?>
<Relationships xmlns="http://schemas.openxmlformats.org/package/2006/relationships"><Relationship Id="rId2" Type="http://schemas.openxmlformats.org/officeDocument/2006/relationships/image" Target="../media/image209.jpg"/><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image" Target="../media/image210.jp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211.jpg"/><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image" Target="../media/image212.jpg"/><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image" Target="../media/image213.jpg"/><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2" Type="http://schemas.openxmlformats.org/officeDocument/2006/relationships/image" Target="../media/image215.jpg"/><Relationship Id="rId1" Type="http://schemas.openxmlformats.org/officeDocument/2006/relationships/slideLayout" Target="../slideLayouts/slideLayout4.xml"/></Relationships>
</file>

<file path=ppt/slides/_rels/slide215.xml.rels><?xml version="1.0" encoding="UTF-8" standalone="yes"?>
<Relationships xmlns="http://schemas.openxmlformats.org/package/2006/relationships"><Relationship Id="rId2" Type="http://schemas.openxmlformats.org/officeDocument/2006/relationships/image" Target="../media/image216.jpg"/><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image" Target="../media/image217.jpg"/><Relationship Id="rId1" Type="http://schemas.openxmlformats.org/officeDocument/2006/relationships/slideLayout" Target="../slideLayouts/slideLayout4.xml"/></Relationships>
</file>

<file path=ppt/slides/_rels/slide217.xml.rels><?xml version="1.0" encoding="UTF-8" standalone="yes"?>
<Relationships xmlns="http://schemas.openxmlformats.org/package/2006/relationships"><Relationship Id="rId2" Type="http://schemas.openxmlformats.org/officeDocument/2006/relationships/image" Target="../media/image218.jpg"/><Relationship Id="rId1" Type="http://schemas.openxmlformats.org/officeDocument/2006/relationships/slideLayout" Target="../slideLayouts/slideLayout4.xml"/></Relationships>
</file>

<file path=ppt/slides/_rels/slide2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image" Target="../media/image219.png"/><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221.jpeg"/></Relationships>
</file>

<file path=ppt/slides/_rels/slide227.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image" Target="../media/image127.png"/><Relationship Id="rId1" Type="http://schemas.openxmlformats.org/officeDocument/2006/relationships/slideLayout" Target="../slideLayouts/slideLayout7.xml"/><Relationship Id="rId4" Type="http://schemas.openxmlformats.org/officeDocument/2006/relationships/image" Target="../media/image223.jpeg"/></Relationships>
</file>

<file path=ppt/slides/_rels/slide228.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127.png"/><Relationship Id="rId1" Type="http://schemas.openxmlformats.org/officeDocument/2006/relationships/slideLayout" Target="../slideLayouts/slideLayout7.xml"/><Relationship Id="rId5" Type="http://schemas.openxmlformats.org/officeDocument/2006/relationships/image" Target="../media/image226.jpeg"/><Relationship Id="rId4" Type="http://schemas.openxmlformats.org/officeDocument/2006/relationships/image" Target="../media/image225.jpeg"/></Relationships>
</file>

<file path=ppt/slides/_rels/slide229.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image" Target="../media/image227.jpeg"/><Relationship Id="rId1" Type="http://schemas.openxmlformats.org/officeDocument/2006/relationships/slideLayout" Target="../slideLayouts/slideLayout7.xml"/><Relationship Id="rId4" Type="http://schemas.openxmlformats.org/officeDocument/2006/relationships/image" Target="../media/image8.jpg"/></Relationships>
</file>

<file path=ppt/slides/_rels/slide2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jpg"/><Relationship Id="rId1" Type="http://schemas.openxmlformats.org/officeDocument/2006/relationships/slideLayout" Target="../slideLayouts/slideLayout4.xml"/></Relationships>
</file>

<file path=ppt/slides/_rels/slide230.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image" Target="../media/image229.jpe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231.jpeg"/></Relationships>
</file>

<file path=ppt/slides/_rels/slide231.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image" Target="../media/image232.jpeg"/><Relationship Id="rId1" Type="http://schemas.openxmlformats.org/officeDocument/2006/relationships/slideLayout" Target="../slideLayouts/slideLayout7.xml"/><Relationship Id="rId4" Type="http://schemas.openxmlformats.org/officeDocument/2006/relationships/image" Target="../media/image14.jpg"/></Relationships>
</file>

<file path=ppt/slides/_rels/slide23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11.jpg"/></Relationships>
</file>

<file path=ppt/slides/_rels/slide233.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image" Target="../media/image234.jpeg"/><Relationship Id="rId1" Type="http://schemas.openxmlformats.org/officeDocument/2006/relationships/slideLayout" Target="../slideLayouts/slideLayout7.xml"/><Relationship Id="rId4" Type="http://schemas.openxmlformats.org/officeDocument/2006/relationships/image" Target="../media/image236.jpg"/></Relationships>
</file>

<file path=ppt/slides/_rels/slide23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237.jpeg"/><Relationship Id="rId1" Type="http://schemas.openxmlformats.org/officeDocument/2006/relationships/slideLayout" Target="../slideLayouts/slideLayout7.xml"/><Relationship Id="rId5" Type="http://schemas.openxmlformats.org/officeDocument/2006/relationships/image" Target="../media/image239.jpeg"/><Relationship Id="rId4" Type="http://schemas.openxmlformats.org/officeDocument/2006/relationships/image" Target="../media/image238.jpg"/></Relationships>
</file>

<file path=ppt/slides/_rels/slide2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2" Type="http://schemas.openxmlformats.org/officeDocument/2006/relationships/image" Target="../media/image240.jp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g"/><Relationship Id="rId1" Type="http://schemas.openxmlformats.org/officeDocument/2006/relationships/slideLayout" Target="../slideLayouts/slideLayout4.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2" Type="http://schemas.openxmlformats.org/officeDocument/2006/relationships/image" Target="../media/image241.jpg"/><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2" Type="http://schemas.openxmlformats.org/officeDocument/2006/relationships/image" Target="../media/image242.jpg"/><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2" Type="http://schemas.openxmlformats.org/officeDocument/2006/relationships/image" Target="../media/image243.jpg"/><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2" Type="http://schemas.openxmlformats.org/officeDocument/2006/relationships/image" Target="../media/image240.jpg"/><Relationship Id="rId1" Type="http://schemas.openxmlformats.org/officeDocument/2006/relationships/slideLayout" Target="../slideLayouts/slideLayout1.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9.xml.rels><?xml version="1.0" encoding="UTF-8" standalone="yes"?>
<Relationships xmlns="http://schemas.openxmlformats.org/package/2006/relationships"><Relationship Id="rId2" Type="http://schemas.openxmlformats.org/officeDocument/2006/relationships/image" Target="../media/image244.jp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4.xml"/></Relationships>
</file>

<file path=ppt/slides/_rels/slide250.xml.rels><?xml version="1.0" encoding="UTF-8" standalone="yes"?>
<Relationships xmlns="http://schemas.openxmlformats.org/package/2006/relationships"><Relationship Id="rId2" Type="http://schemas.openxmlformats.org/officeDocument/2006/relationships/image" Target="../media/image245.jpg"/><Relationship Id="rId1" Type="http://schemas.openxmlformats.org/officeDocument/2006/relationships/slideLayout" Target="../slideLayouts/slideLayout4.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2.xml.rels><?xml version="1.0" encoding="UTF-8" standalone="yes"?>
<Relationships xmlns="http://schemas.openxmlformats.org/package/2006/relationships"><Relationship Id="rId2" Type="http://schemas.openxmlformats.org/officeDocument/2006/relationships/image" Target="../media/image246.jpg"/><Relationship Id="rId1" Type="http://schemas.openxmlformats.org/officeDocument/2006/relationships/slideLayout" Target="../slideLayouts/slideLayout4.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4.xml.rels><?xml version="1.0" encoding="UTF-8" standalone="yes"?>
<Relationships xmlns="http://schemas.openxmlformats.org/package/2006/relationships"><Relationship Id="rId2" Type="http://schemas.openxmlformats.org/officeDocument/2006/relationships/image" Target="../media/image247.jpg"/><Relationship Id="rId1" Type="http://schemas.openxmlformats.org/officeDocument/2006/relationships/slideLayout" Target="../slideLayouts/slideLayout4.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2" Type="http://schemas.openxmlformats.org/officeDocument/2006/relationships/image" Target="../media/image248.jpg"/><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2" Type="http://schemas.openxmlformats.org/officeDocument/2006/relationships/image" Target="../media/image249.png"/><Relationship Id="rId1" Type="http://schemas.openxmlformats.org/officeDocument/2006/relationships/slideLayout" Target="../slideLayouts/slideLayout4.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9.xml.rels><?xml version="1.0" encoding="UTF-8" standalone="yes"?>
<Relationships xmlns="http://schemas.openxmlformats.org/package/2006/relationships"><Relationship Id="rId2" Type="http://schemas.openxmlformats.org/officeDocument/2006/relationships/image" Target="../media/image250.jp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2" Type="http://schemas.openxmlformats.org/officeDocument/2006/relationships/image" Target="../media/image251.jpg"/><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2" Type="http://schemas.openxmlformats.org/officeDocument/2006/relationships/image" Target="../media/image252.jpg"/><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5.xml.rels><?xml version="1.0" encoding="UTF-8" standalone="yes"?>
<Relationships xmlns="http://schemas.openxmlformats.org/package/2006/relationships"><Relationship Id="rId2" Type="http://schemas.openxmlformats.org/officeDocument/2006/relationships/image" Target="../media/image253.jpg"/><Relationship Id="rId1" Type="http://schemas.openxmlformats.org/officeDocument/2006/relationships/slideLayout" Target="../slideLayouts/slideLayout4.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7.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4.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2" Type="http://schemas.openxmlformats.org/officeDocument/2006/relationships/image" Target="../media/image255.jp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1.xml.rels><?xml version="1.0" encoding="UTF-8" standalone="yes"?>
<Relationships xmlns="http://schemas.openxmlformats.org/package/2006/relationships"><Relationship Id="rId2" Type="http://schemas.openxmlformats.org/officeDocument/2006/relationships/image" Target="../media/image256.jpg"/><Relationship Id="rId1" Type="http://schemas.openxmlformats.org/officeDocument/2006/relationships/slideLayout" Target="../slideLayouts/slideLayout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3.xml.rels><?xml version="1.0" encoding="UTF-8" standalone="yes"?>
<Relationships xmlns="http://schemas.openxmlformats.org/package/2006/relationships"><Relationship Id="rId2" Type="http://schemas.openxmlformats.org/officeDocument/2006/relationships/image" Target="../media/image257.jpg"/><Relationship Id="rId1" Type="http://schemas.openxmlformats.org/officeDocument/2006/relationships/slideLayout" Target="../slideLayouts/slideLayout4.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7.xml.rels><?xml version="1.0" encoding="UTF-8" standalone="yes"?>
<Relationships xmlns="http://schemas.openxmlformats.org/package/2006/relationships"><Relationship Id="rId2" Type="http://schemas.openxmlformats.org/officeDocument/2006/relationships/image" Target="../media/image259.jpg"/><Relationship Id="rId1" Type="http://schemas.openxmlformats.org/officeDocument/2006/relationships/slideLayout" Target="../slideLayouts/slideLayout4.xml"/></Relationships>
</file>

<file path=ppt/slides/_rels/slide278.xml.rels><?xml version="1.0" encoding="UTF-8" standalone="yes"?>
<Relationships xmlns="http://schemas.openxmlformats.org/package/2006/relationships"><Relationship Id="rId2" Type="http://schemas.openxmlformats.org/officeDocument/2006/relationships/image" Target="../media/image260.png"/><Relationship Id="rId1" Type="http://schemas.openxmlformats.org/officeDocument/2006/relationships/slideLayout" Target="../slideLayouts/slideLayout4.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0.xml.rels><?xml version="1.0" encoding="UTF-8" standalone="yes"?>
<Relationships xmlns="http://schemas.openxmlformats.org/package/2006/relationships"><Relationship Id="rId2" Type="http://schemas.openxmlformats.org/officeDocument/2006/relationships/image" Target="../media/image261.jpg"/><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4.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4.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6.xml.rels><?xml version="1.0" encoding="UTF-8" standalone="yes"?>
<Relationships xmlns="http://schemas.openxmlformats.org/package/2006/relationships"><Relationship Id="rId2" Type="http://schemas.openxmlformats.org/officeDocument/2006/relationships/image" Target="../media/image263.jpg"/><Relationship Id="rId1" Type="http://schemas.openxmlformats.org/officeDocument/2006/relationships/slideLayout" Target="../slideLayouts/slideLayout4.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2" Type="http://schemas.openxmlformats.org/officeDocument/2006/relationships/image" Target="../media/image264.jpg"/><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2" Type="http://schemas.openxmlformats.org/officeDocument/2006/relationships/image" Target="../media/image265.jpg"/><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2" Type="http://schemas.openxmlformats.org/officeDocument/2006/relationships/image" Target="../media/image266.jpg"/><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5.xml.rels><?xml version="1.0" encoding="UTF-8" standalone="yes"?>
<Relationships xmlns="http://schemas.openxmlformats.org/package/2006/relationships"><Relationship Id="rId2" Type="http://schemas.openxmlformats.org/officeDocument/2006/relationships/image" Target="../media/image267.jpg"/><Relationship Id="rId1" Type="http://schemas.openxmlformats.org/officeDocument/2006/relationships/slideLayout" Target="../slideLayouts/slideLayout4.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7.xml.rels><?xml version="1.0" encoding="UTF-8" standalone="yes"?>
<Relationships xmlns="http://schemas.openxmlformats.org/package/2006/relationships"><Relationship Id="rId2" Type="http://schemas.openxmlformats.org/officeDocument/2006/relationships/image" Target="../media/image268.jpg"/><Relationship Id="rId1" Type="http://schemas.openxmlformats.org/officeDocument/2006/relationships/slideLayout" Target="../slideLayouts/slideLayout4.xml"/></Relationships>
</file>

<file path=ppt/slides/_rels/slide298.xml.rels><?xml version="1.0" encoding="UTF-8" standalone="yes"?>
<Relationships xmlns="http://schemas.openxmlformats.org/package/2006/relationships"><Relationship Id="rId2" Type="http://schemas.openxmlformats.org/officeDocument/2006/relationships/image" Target="../media/image269.jpg"/><Relationship Id="rId1" Type="http://schemas.openxmlformats.org/officeDocument/2006/relationships/slideLayout" Target="../slideLayouts/slideLayout4.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2" Type="http://schemas.openxmlformats.org/officeDocument/2006/relationships/image" Target="../media/image270.jpg"/><Relationship Id="rId1" Type="http://schemas.openxmlformats.org/officeDocument/2006/relationships/slideLayout" Target="../slideLayouts/slideLayout4.xml"/></Relationships>
</file>

<file path=ppt/slides/_rels/slide301.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2" Type="http://schemas.openxmlformats.org/officeDocument/2006/relationships/image" Target="../media/image272.jpg"/><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2" Type="http://schemas.openxmlformats.org/officeDocument/2006/relationships/image" Target="../media/image273.jpg"/><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2" Type="http://schemas.openxmlformats.org/officeDocument/2006/relationships/image" Target="../media/image274.jpg"/><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9.xml.rels><?xml version="1.0" encoding="UTF-8" standalone="yes"?>
<Relationships xmlns="http://schemas.openxmlformats.org/package/2006/relationships"><Relationship Id="rId2" Type="http://schemas.openxmlformats.org/officeDocument/2006/relationships/image" Target="../media/image275.jpg"/><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4.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2" Type="http://schemas.openxmlformats.org/officeDocument/2006/relationships/image" Target="../media/image274.jpg"/><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3.xml.rels><?xml version="1.0" encoding="UTF-8" standalone="yes"?>
<Relationships xmlns="http://schemas.openxmlformats.org/package/2006/relationships"><Relationship Id="rId2" Type="http://schemas.openxmlformats.org/officeDocument/2006/relationships/image" Target="../media/image276.jpg"/><Relationship Id="rId1" Type="http://schemas.openxmlformats.org/officeDocument/2006/relationships/slideLayout" Target="../slideLayouts/slideLayout4.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5.xml.rels><?xml version="1.0" encoding="UTF-8" standalone="yes"?>
<Relationships xmlns="http://schemas.openxmlformats.org/package/2006/relationships"><Relationship Id="rId2" Type="http://schemas.openxmlformats.org/officeDocument/2006/relationships/image" Target="../media/image276.jpg"/><Relationship Id="rId1" Type="http://schemas.openxmlformats.org/officeDocument/2006/relationships/slideLayout" Target="../slideLayouts/slideLayout4.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2" Type="http://schemas.openxmlformats.org/officeDocument/2006/relationships/image" Target="../media/image255.jpg"/><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9.xml.rels><?xml version="1.0" encoding="UTF-8" standalone="yes"?>
<Relationships xmlns="http://schemas.openxmlformats.org/package/2006/relationships"><Relationship Id="rId2" Type="http://schemas.openxmlformats.org/officeDocument/2006/relationships/image" Target="../media/image277.jpg"/><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4.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1.xml.rels><?xml version="1.0" encoding="UTF-8" standalone="yes"?>
<Relationships xmlns="http://schemas.openxmlformats.org/package/2006/relationships"><Relationship Id="rId2" Type="http://schemas.openxmlformats.org/officeDocument/2006/relationships/image" Target="../media/image278.jpg"/><Relationship Id="rId1" Type="http://schemas.openxmlformats.org/officeDocument/2006/relationships/slideLayout" Target="../slideLayouts/slideLayout4.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2" Type="http://schemas.openxmlformats.org/officeDocument/2006/relationships/image" Target="../media/image279.jpg"/><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7.xml.rels><?xml version="1.0" encoding="UTF-8" standalone="yes"?>
<Relationships xmlns="http://schemas.openxmlformats.org/package/2006/relationships"><Relationship Id="rId2" Type="http://schemas.openxmlformats.org/officeDocument/2006/relationships/image" Target="../media/image280.jpg"/><Relationship Id="rId1" Type="http://schemas.openxmlformats.org/officeDocument/2006/relationships/slideLayout" Target="../slideLayouts/slideLayout4.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9.xml.rels><?xml version="1.0" encoding="UTF-8" standalone="yes"?>
<Relationships xmlns="http://schemas.openxmlformats.org/package/2006/relationships"><Relationship Id="rId2" Type="http://schemas.openxmlformats.org/officeDocument/2006/relationships/image" Target="../media/image281.jpg"/><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1.xml.rels><?xml version="1.0" encoding="UTF-8" standalone="yes"?>
<Relationships xmlns="http://schemas.openxmlformats.org/package/2006/relationships"><Relationship Id="rId2" Type="http://schemas.openxmlformats.org/officeDocument/2006/relationships/image" Target="../media/image282.jpg"/><Relationship Id="rId1" Type="http://schemas.openxmlformats.org/officeDocument/2006/relationships/slideLayout" Target="../slideLayouts/slideLayout4.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2" Type="http://schemas.openxmlformats.org/officeDocument/2006/relationships/image" Target="../media/image264.jpg"/><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2" Type="http://schemas.openxmlformats.org/officeDocument/2006/relationships/image" Target="../media/image283.jpg"/><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2" Type="http://schemas.openxmlformats.org/officeDocument/2006/relationships/image" Target="../media/image284.jpg"/><Relationship Id="rId1" Type="http://schemas.openxmlformats.org/officeDocument/2006/relationships/slideLayout" Target="../slideLayouts/slideLayout4.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8.xml.rels><?xml version="1.0" encoding="UTF-8" standalone="yes"?>
<Relationships xmlns="http://schemas.openxmlformats.org/package/2006/relationships"><Relationship Id="rId2" Type="http://schemas.openxmlformats.org/officeDocument/2006/relationships/image" Target="../media/image285.jpg"/><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4.xml"/></Relationships>
</file>

<file path=ppt/slides/_rels/slide340.xml.rels><?xml version="1.0" encoding="UTF-8" standalone="yes"?>
<Relationships xmlns="http://schemas.openxmlformats.org/package/2006/relationships"><Relationship Id="rId2" Type="http://schemas.openxmlformats.org/officeDocument/2006/relationships/image" Target="../media/image286.jpg"/><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image" Target="../media/image287.jpg"/><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4.xml.rels><?xml version="1.0" encoding="UTF-8" standalone="yes"?>
<Relationships xmlns="http://schemas.openxmlformats.org/package/2006/relationships"><Relationship Id="rId2" Type="http://schemas.openxmlformats.org/officeDocument/2006/relationships/image" Target="../media/image288.jpg"/><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2" Type="http://schemas.openxmlformats.org/officeDocument/2006/relationships/image" Target="../media/image289.jpg"/><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2" Type="http://schemas.openxmlformats.org/officeDocument/2006/relationships/image" Target="../media/image266.jpg"/><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1.xml.rels><?xml version="1.0" encoding="UTF-8" standalone="yes"?>
<Relationships xmlns="http://schemas.openxmlformats.org/package/2006/relationships"><Relationship Id="rId2" Type="http://schemas.openxmlformats.org/officeDocument/2006/relationships/image" Target="../media/image290.jpg"/><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2" Type="http://schemas.openxmlformats.org/officeDocument/2006/relationships/image" Target="../media/image291.jpg"/><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2" Type="http://schemas.openxmlformats.org/officeDocument/2006/relationships/image" Target="../media/image292.jpg"/><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6.xml.rels><?xml version="1.0" encoding="UTF-8" standalone="yes"?>
<Relationships xmlns="http://schemas.openxmlformats.org/package/2006/relationships"><Relationship Id="rId2" Type="http://schemas.openxmlformats.org/officeDocument/2006/relationships/image" Target="../media/image293.jpg"/><Relationship Id="rId1" Type="http://schemas.openxmlformats.org/officeDocument/2006/relationships/slideLayout" Target="../slideLayouts/slideLayout4.xml"/></Relationships>
</file>

<file path=ppt/slides/_rels/slide357.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2" Type="http://schemas.openxmlformats.org/officeDocument/2006/relationships/image" Target="../media/image294.jpg"/><Relationship Id="rId1" Type="http://schemas.openxmlformats.org/officeDocument/2006/relationships/slideLayout" Target="../slideLayouts/slideLayout4.xml"/></Relationships>
</file>

<file path=ppt/slides/_rels/slide359.xml.rels><?xml version="1.0" encoding="UTF-8" standalone="yes"?>
<Relationships xmlns="http://schemas.openxmlformats.org/package/2006/relationships"><Relationship Id="rId2" Type="http://schemas.openxmlformats.org/officeDocument/2006/relationships/image" Target="../media/image295.jp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4.xml"/></Relationships>
</file>

<file path=ppt/slides/_rels/slide360.xml.rels><?xml version="1.0" encoding="UTF-8" standalone="yes"?>
<Relationships xmlns="http://schemas.openxmlformats.org/package/2006/relationships"><Relationship Id="rId2" Type="http://schemas.openxmlformats.org/officeDocument/2006/relationships/image" Target="../media/image296.jpg"/><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2" Type="http://schemas.openxmlformats.org/officeDocument/2006/relationships/image" Target="../media/image297.jpg"/><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2" Type="http://schemas.openxmlformats.org/officeDocument/2006/relationships/image" Target="../media/image298.jpg"/><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2" Type="http://schemas.openxmlformats.org/officeDocument/2006/relationships/image" Target="../media/image299.jpg"/><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2" Type="http://schemas.openxmlformats.org/officeDocument/2006/relationships/image" Target="../media/image300.jpg"/><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4.xml"/></Relationships>
</file>

<file path=ppt/slides/_rels/slide366.xml.rels><?xml version="1.0" encoding="UTF-8" standalone="yes"?>
<Relationships xmlns="http://schemas.openxmlformats.org/package/2006/relationships"><Relationship Id="rId2" Type="http://schemas.openxmlformats.org/officeDocument/2006/relationships/image" Target="../media/image301.jpg"/><Relationship Id="rId1" Type="http://schemas.openxmlformats.org/officeDocument/2006/relationships/slideLayout" Target="../slideLayouts/slideLayout4.xml"/></Relationships>
</file>

<file path=ppt/slides/_rels/slide367.xml.rels><?xml version="1.0" encoding="UTF-8" standalone="yes"?>
<Relationships xmlns="http://schemas.openxmlformats.org/package/2006/relationships"><Relationship Id="rId2" Type="http://schemas.openxmlformats.org/officeDocument/2006/relationships/image" Target="../media/image302.jpg"/><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2" Type="http://schemas.openxmlformats.org/officeDocument/2006/relationships/image" Target="../media/image303.jpg"/><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2" Type="http://schemas.openxmlformats.org/officeDocument/2006/relationships/image" Target="../media/image304.jp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0.xml.rels><?xml version="1.0" encoding="UTF-8" standalone="yes"?>
<Relationships xmlns="http://schemas.openxmlformats.org/package/2006/relationships"><Relationship Id="rId2" Type="http://schemas.openxmlformats.org/officeDocument/2006/relationships/image" Target="../media/image305.jpg"/><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2" Type="http://schemas.openxmlformats.org/officeDocument/2006/relationships/image" Target="../media/image306.jpg"/><Relationship Id="rId1" Type="http://schemas.openxmlformats.org/officeDocument/2006/relationships/slideLayout" Target="../slideLayouts/slideLayout4.xml"/></Relationships>
</file>

<file path=ppt/slides/_rels/slide372.xml.rels><?xml version="1.0" encoding="UTF-8" standalone="yes"?>
<Relationships xmlns="http://schemas.openxmlformats.org/package/2006/relationships"><Relationship Id="rId2" Type="http://schemas.openxmlformats.org/officeDocument/2006/relationships/image" Target="../media/image307.jpg"/><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2" Type="http://schemas.openxmlformats.org/officeDocument/2006/relationships/image" Target="../media/image308.jpg"/><Relationship Id="rId1" Type="http://schemas.openxmlformats.org/officeDocument/2006/relationships/slideLayout" Target="../slideLayouts/slideLayout4.xml"/></Relationships>
</file>

<file path=ppt/slides/_rels/slide374.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image" Target="../media/image160.pn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310.jpeg"/></Relationships>
</file>

<file path=ppt/slides/_rels/slide382.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3.jpg"/><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image" Target="../media/image311.jpe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14.jpg"/></Relationships>
</file>

<file path=ppt/slides/_rels/slide384.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9.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image" Target="../media/image314.jpeg"/><Relationship Id="rId1" Type="http://schemas.openxmlformats.org/officeDocument/2006/relationships/slideLayout" Target="../slideLayouts/slideLayout7.xml"/><Relationship Id="rId4" Type="http://schemas.openxmlformats.org/officeDocument/2006/relationships/image" Target="../media/image3.jpg"/></Relationships>
</file>

<file path=ppt/slides/_rels/slide391.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image" Target="../media/image316.jpeg"/><Relationship Id="rId1" Type="http://schemas.openxmlformats.org/officeDocument/2006/relationships/slideLayout" Target="../slideLayouts/slideLayout7.xml"/><Relationship Id="rId5" Type="http://schemas.openxmlformats.org/officeDocument/2006/relationships/image" Target="../media/image319.png"/><Relationship Id="rId4" Type="http://schemas.openxmlformats.org/officeDocument/2006/relationships/image" Target="../media/image318.jpeg"/></Relationships>
</file>

<file path=ppt/slides/_rels/slide392.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image" Target="../media/image320.jpe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3.jpg"/></Relationships>
</file>

<file path=ppt/slides/_rels/slide39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322.jpeg"/><Relationship Id="rId1" Type="http://schemas.openxmlformats.org/officeDocument/2006/relationships/slideLayout" Target="../slideLayouts/slideLayout7.xml"/><Relationship Id="rId5" Type="http://schemas.openxmlformats.org/officeDocument/2006/relationships/image" Target="../media/image239.jpeg"/><Relationship Id="rId4" Type="http://schemas.openxmlformats.org/officeDocument/2006/relationships/image" Target="../media/image323.jpeg"/></Relationships>
</file>

<file path=ppt/slides/_rels/slide394.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image" Target="../media/image324.jpeg"/><Relationship Id="rId1" Type="http://schemas.openxmlformats.org/officeDocument/2006/relationships/slideLayout" Target="../slideLayouts/slideLayout7.xml"/><Relationship Id="rId5" Type="http://schemas.openxmlformats.org/officeDocument/2006/relationships/image" Target="../media/image327.jpeg"/><Relationship Id="rId4" Type="http://schemas.openxmlformats.org/officeDocument/2006/relationships/image" Target="../media/image326.jpeg"/></Relationships>
</file>

<file path=ppt/slides/_rels/slide395.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328.png"/><Relationship Id="rId1" Type="http://schemas.openxmlformats.org/officeDocument/2006/relationships/slideLayout" Target="../slideLayouts/slideLayout7.xml"/><Relationship Id="rId5" Type="http://schemas.openxmlformats.org/officeDocument/2006/relationships/image" Target="../media/image330.jpeg"/><Relationship Id="rId4" Type="http://schemas.openxmlformats.org/officeDocument/2006/relationships/image" Target="../media/image329.jpeg"/></Relationships>
</file>

<file path=ppt/slides/_rels/slide396.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image" Target="../media/image331.jpg"/><Relationship Id="rId1" Type="http://schemas.openxmlformats.org/officeDocument/2006/relationships/slideLayout" Target="../slideLayouts/slideLayout7.xml"/><Relationship Id="rId5" Type="http://schemas.openxmlformats.org/officeDocument/2006/relationships/image" Target="../media/image126.png"/><Relationship Id="rId4" Type="http://schemas.openxmlformats.org/officeDocument/2006/relationships/image" Target="../media/image3.jpg"/></Relationships>
</file>

<file path=ppt/slides/_rels/slide39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7.xml"/><Relationship Id="rId5" Type="http://schemas.openxmlformats.org/officeDocument/2006/relationships/image" Target="../media/image4.jpg"/><Relationship Id="rId4" Type="http://schemas.openxmlformats.org/officeDocument/2006/relationships/image" Target="../media/image333.jpeg"/></Relationships>
</file>

<file path=ppt/slides/_rels/slide398.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2" Type="http://schemas.openxmlformats.org/officeDocument/2006/relationships/image" Target="../media/image334.jpg"/><Relationship Id="rId1" Type="http://schemas.openxmlformats.org/officeDocument/2006/relationships/slideLayout" Target="../slideLayouts/slideLayout4.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2.xml.rels><?xml version="1.0" encoding="UTF-8" standalone="yes"?>
<Relationships xmlns="http://schemas.openxmlformats.org/package/2006/relationships"><Relationship Id="rId2" Type="http://schemas.openxmlformats.org/officeDocument/2006/relationships/image" Target="../media/image335.jpg"/><Relationship Id="rId1" Type="http://schemas.openxmlformats.org/officeDocument/2006/relationships/slideLayout" Target="../slideLayouts/slideLayout4.xml"/></Relationships>
</file>

<file path=ppt/slides/_rels/slide403.xml.rels><?xml version="1.0" encoding="UTF-8" standalone="yes"?>
<Relationships xmlns="http://schemas.openxmlformats.org/package/2006/relationships"><Relationship Id="rId2" Type="http://schemas.openxmlformats.org/officeDocument/2006/relationships/image" Target="../media/image336.jpg"/><Relationship Id="rId1" Type="http://schemas.openxmlformats.org/officeDocument/2006/relationships/slideLayout" Target="../slideLayouts/slideLayout4.xml"/></Relationships>
</file>

<file path=ppt/slides/_rels/slide404.xml.rels><?xml version="1.0" encoding="UTF-8" standalone="yes"?>
<Relationships xmlns="http://schemas.openxmlformats.org/package/2006/relationships"><Relationship Id="rId2" Type="http://schemas.openxmlformats.org/officeDocument/2006/relationships/image" Target="../media/image337.jpg"/><Relationship Id="rId1" Type="http://schemas.openxmlformats.org/officeDocument/2006/relationships/slideLayout" Target="../slideLayouts/slideLayout4.xml"/></Relationships>
</file>

<file path=ppt/slides/_rels/slide405.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1.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image" Target="../media/image338.png"/><Relationship Id="rId1" Type="http://schemas.openxmlformats.org/officeDocument/2006/relationships/slideLayout" Target="../slideLayouts/slideLayout7.xml"/><Relationship Id="rId5" Type="http://schemas.openxmlformats.org/officeDocument/2006/relationships/image" Target="../media/image340.jpeg"/><Relationship Id="rId4" Type="http://schemas.openxmlformats.org/officeDocument/2006/relationships/image" Target="../media/image326.jpeg"/></Relationships>
</file>

<file path=ppt/slides/_rels/slide413.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image" Target="../media/image341.jpeg"/><Relationship Id="rId1" Type="http://schemas.openxmlformats.org/officeDocument/2006/relationships/slideLayout" Target="../slideLayouts/slideLayout7.xml"/><Relationship Id="rId5" Type="http://schemas.openxmlformats.org/officeDocument/2006/relationships/image" Target="../media/image8.jpg"/><Relationship Id="rId4" Type="http://schemas.openxmlformats.org/officeDocument/2006/relationships/image" Target="../media/image343.jpeg"/></Relationships>
</file>

<file path=ppt/slides/_rels/slide414.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6.xml.rels><?xml version="1.0" encoding="UTF-8" standalone="yes"?>
<Relationships xmlns="http://schemas.openxmlformats.org/package/2006/relationships"><Relationship Id="rId2" Type="http://schemas.openxmlformats.org/officeDocument/2006/relationships/image" Target="../media/image344.jpg"/><Relationship Id="rId1" Type="http://schemas.openxmlformats.org/officeDocument/2006/relationships/slideLayout" Target="../slideLayouts/slideLayout4.xml"/></Relationships>
</file>

<file path=ppt/slides/_rels/slide417.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418.xml.rels><?xml version="1.0" encoding="UTF-8" standalone="yes"?>
<Relationships xmlns="http://schemas.openxmlformats.org/package/2006/relationships"><Relationship Id="rId2" Type="http://schemas.openxmlformats.org/officeDocument/2006/relationships/image" Target="../media/image345.jpg"/><Relationship Id="rId1" Type="http://schemas.openxmlformats.org/officeDocument/2006/relationships/slideLayout" Target="../slideLayouts/slideLayout4.xml"/></Relationships>
</file>

<file path=ppt/slides/_rels/slide419.xml.rels><?xml version="1.0" encoding="UTF-8" standalone="yes"?>
<Relationships xmlns="http://schemas.openxmlformats.org/package/2006/relationships"><Relationship Id="rId2" Type="http://schemas.openxmlformats.org/officeDocument/2006/relationships/image" Target="../media/image346.jpg"/><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2" Type="http://schemas.openxmlformats.org/officeDocument/2006/relationships/image" Target="../media/image347.jpeg"/><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image" Target="../media/image350.png"/><Relationship Id="rId4" Type="http://schemas.openxmlformats.org/officeDocument/2006/relationships/image" Target="../media/image349.png"/></Relationships>
</file>

<file path=ppt/slides/_rels/slide422.xml.rels><?xml version="1.0" encoding="UTF-8" standalone="yes"?>
<Relationships xmlns="http://schemas.openxmlformats.org/package/2006/relationships"><Relationship Id="rId3" Type="http://schemas.openxmlformats.org/officeDocument/2006/relationships/image" Target="../media/image351.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350.png"/><Relationship Id="rId4" Type="http://schemas.openxmlformats.org/officeDocument/2006/relationships/image" Target="../media/image352.jpeg"/></Relationships>
</file>

<file path=ppt/slides/_rels/slide42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350.png"/><Relationship Id="rId4" Type="http://schemas.openxmlformats.org/officeDocument/2006/relationships/image" Target="../media/image57.png"/></Relationships>
</file>

<file path=ppt/slides/_rels/slide424.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349.png"/><Relationship Id="rId4" Type="http://schemas.openxmlformats.org/officeDocument/2006/relationships/image" Target="../media/image350.png"/></Relationships>
</file>

<file path=ppt/slides/_rels/slide425.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7.xml"/></Relationships>
</file>

<file path=ppt/slides/_rels/slide426.xml.rels><?xml version="1.0" encoding="UTF-8" standalone="yes"?>
<Relationships xmlns="http://schemas.openxmlformats.org/package/2006/relationships"><Relationship Id="rId3" Type="http://schemas.openxmlformats.org/officeDocument/2006/relationships/image" Target="../media/image353.jpeg"/><Relationship Id="rId7" Type="http://schemas.openxmlformats.org/officeDocument/2006/relationships/image" Target="../media/image158.jp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157.jpg"/><Relationship Id="rId5" Type="http://schemas.openxmlformats.org/officeDocument/2006/relationships/image" Target="../media/image355.jpeg"/><Relationship Id="rId4" Type="http://schemas.openxmlformats.org/officeDocument/2006/relationships/image" Target="../media/image354.jpeg"/></Relationships>
</file>

<file path=ppt/slides/_rels/slide427.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image" Target="../media/image356.jpeg"/><Relationship Id="rId1" Type="http://schemas.openxmlformats.org/officeDocument/2006/relationships/slideLayout" Target="../slideLayouts/slideLayout7.xml"/><Relationship Id="rId6" Type="http://schemas.openxmlformats.org/officeDocument/2006/relationships/image" Target="../media/image166.png"/><Relationship Id="rId5" Type="http://schemas.openxmlformats.org/officeDocument/2006/relationships/image" Target="../media/image16.jpg"/><Relationship Id="rId4" Type="http://schemas.openxmlformats.org/officeDocument/2006/relationships/image" Target="../media/image358.jpeg"/></Relationships>
</file>

<file path=ppt/slides/_rels/slide428.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127.png"/><Relationship Id="rId1" Type="http://schemas.openxmlformats.org/officeDocument/2006/relationships/slideLayout" Target="../slideLayouts/slideLayout7.xml"/><Relationship Id="rId5" Type="http://schemas.openxmlformats.org/officeDocument/2006/relationships/image" Target="../media/image226.jpeg"/><Relationship Id="rId4" Type="http://schemas.openxmlformats.org/officeDocument/2006/relationships/image" Target="../media/image225.jpeg"/></Relationships>
</file>

<file path=ppt/slides/_rels/slide429.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image" Target="../media/image359.jpe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126.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image" Target="../media/image152.pn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60.jpeg"/></Relationships>
</file>

<file path=ppt/slides/_rels/slide431.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image" Target="../media/image226.jpeg"/><Relationship Id="rId1" Type="http://schemas.openxmlformats.org/officeDocument/2006/relationships/slideLayout" Target="../slideLayouts/slideLayout7.xml"/><Relationship Id="rId4" Type="http://schemas.openxmlformats.org/officeDocument/2006/relationships/image" Target="../media/image166.png"/></Relationships>
</file>

<file path=ppt/slides/_rels/slide43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7.xml"/><Relationship Id="rId5" Type="http://schemas.openxmlformats.org/officeDocument/2006/relationships/image" Target="../media/image47.png"/><Relationship Id="rId4" Type="http://schemas.openxmlformats.org/officeDocument/2006/relationships/image" Target="../media/image46.png"/></Relationships>
</file>

<file path=ppt/slides/_rels/slide43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63.png"/></Relationships>
</file>

<file path=ppt/slides/_rels/slide434.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image" Target="../media/image163.jpe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165.jpeg"/></Relationships>
</file>

<file path=ppt/slides/_rels/slide43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7.pn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236.jpg"/></Relationships>
</file>

<file path=ppt/slides/_rels/slide4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7.xml"/><Relationship Id="rId5" Type="http://schemas.openxmlformats.org/officeDocument/2006/relationships/image" Target="../media/image60.jpeg"/><Relationship Id="rId4" Type="http://schemas.openxmlformats.org/officeDocument/2006/relationships/image" Target="../media/image362.jpeg"/></Relationships>
</file>

<file path=ppt/slides/_rels/slide437.xml.rels><?xml version="1.0" encoding="UTF-8" standalone="yes"?>
<Relationships xmlns="http://schemas.openxmlformats.org/package/2006/relationships"><Relationship Id="rId3" Type="http://schemas.openxmlformats.org/officeDocument/2006/relationships/image" Target="../media/image363.jpg"/><Relationship Id="rId2" Type="http://schemas.openxmlformats.org/officeDocument/2006/relationships/image" Target="../media/image6.jpe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16.jpg"/></Relationships>
</file>

<file path=ppt/slides/_rels/slide438.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image" Target="../media/image152.png"/><Relationship Id="rId1" Type="http://schemas.openxmlformats.org/officeDocument/2006/relationships/slideLayout" Target="../slideLayouts/slideLayout7.xml"/><Relationship Id="rId5" Type="http://schemas.openxmlformats.org/officeDocument/2006/relationships/image" Target="../media/image166.png"/><Relationship Id="rId4" Type="http://schemas.openxmlformats.org/officeDocument/2006/relationships/image" Target="../media/image4.jpg"/></Relationships>
</file>

<file path=ppt/slides/_rels/slide44.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1.xml"/></Relationships>
</file>

<file path=ppt/slides/_rels/slide440.xml.rels><?xml version="1.0" encoding="UTF-8" standalone="yes"?>
<Relationships xmlns="http://schemas.openxmlformats.org/package/2006/relationships"><Relationship Id="rId3" Type="http://schemas.openxmlformats.org/officeDocument/2006/relationships/image" Target="../media/image365.jpeg"/><Relationship Id="rId2" Type="http://schemas.openxmlformats.org/officeDocument/2006/relationships/image" Target="../media/image364.jpeg"/><Relationship Id="rId1" Type="http://schemas.openxmlformats.org/officeDocument/2006/relationships/slideLayout" Target="../slideLayouts/slideLayout7.xml"/><Relationship Id="rId5" Type="http://schemas.openxmlformats.org/officeDocument/2006/relationships/image" Target="../media/image8.jpg"/><Relationship Id="rId4" Type="http://schemas.openxmlformats.org/officeDocument/2006/relationships/image" Target="../media/image366.jpeg"/></Relationships>
</file>

<file path=ppt/slides/_rels/slide441.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image" Target="../media/image367.jpeg"/><Relationship Id="rId1" Type="http://schemas.openxmlformats.org/officeDocument/2006/relationships/slideLayout" Target="../slideLayouts/slideLayout7.xml"/><Relationship Id="rId5" Type="http://schemas.openxmlformats.org/officeDocument/2006/relationships/image" Target="../media/image368.jpeg"/><Relationship Id="rId4" Type="http://schemas.openxmlformats.org/officeDocument/2006/relationships/image" Target="../media/image326.jpeg"/></Relationships>
</file>

<file path=ppt/slides/_rels/slide442.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image" Target="../media/image369.jpeg"/><Relationship Id="rId1" Type="http://schemas.openxmlformats.org/officeDocument/2006/relationships/slideLayout" Target="../slideLayouts/slideLayout7.xml"/><Relationship Id="rId4" Type="http://schemas.openxmlformats.org/officeDocument/2006/relationships/image" Target="../media/image8.jpg"/></Relationships>
</file>

<file path=ppt/slides/_rels/slide44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371.jpeg"/><Relationship Id="rId1" Type="http://schemas.openxmlformats.org/officeDocument/2006/relationships/slideLayout" Target="../slideLayouts/slideLayout7.xml"/><Relationship Id="rId4" Type="http://schemas.openxmlformats.org/officeDocument/2006/relationships/image" Target="../media/image16.jpg"/></Relationships>
</file>

<file path=ppt/slides/_rels/slide44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372.jpeg"/><Relationship Id="rId1" Type="http://schemas.openxmlformats.org/officeDocument/2006/relationships/slideLayout" Target="../slideLayouts/slideLayout7.xml"/><Relationship Id="rId5" Type="http://schemas.openxmlformats.org/officeDocument/2006/relationships/image" Target="../media/image374.jpeg"/><Relationship Id="rId4" Type="http://schemas.openxmlformats.org/officeDocument/2006/relationships/image" Target="../media/image373.jpeg"/></Relationships>
</file>

<file path=ppt/slides/_rels/slide4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375.jpeg"/></Relationships>
</file>

<file path=ppt/slides/_rels/slide446.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447.xml.rels><?xml version="1.0" encoding="UTF-8" standalone="yes"?>
<Relationships xmlns="http://schemas.openxmlformats.org/package/2006/relationships"><Relationship Id="rId3" Type="http://schemas.openxmlformats.org/officeDocument/2006/relationships/image" Target="../media/image376.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379.png"/><Relationship Id="rId5" Type="http://schemas.openxmlformats.org/officeDocument/2006/relationships/image" Target="../media/image378.png"/><Relationship Id="rId4" Type="http://schemas.openxmlformats.org/officeDocument/2006/relationships/image" Target="../media/image377.png"/></Relationships>
</file>

<file path=ppt/slides/_rels/slide448.xml.rels><?xml version="1.0" encoding="UTF-8" standalone="yes"?>
<Relationships xmlns="http://schemas.openxmlformats.org/package/2006/relationships"><Relationship Id="rId3" Type="http://schemas.openxmlformats.org/officeDocument/2006/relationships/image" Target="../media/image380.jp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383.png"/><Relationship Id="rId5" Type="http://schemas.openxmlformats.org/officeDocument/2006/relationships/image" Target="../media/image382.png"/><Relationship Id="rId4" Type="http://schemas.openxmlformats.org/officeDocument/2006/relationships/image" Target="../media/image381.png"/></Relationships>
</file>

<file path=ppt/slides/_rels/slide449.xml.rels><?xml version="1.0" encoding="UTF-8" standalone="yes"?>
<Relationships xmlns="http://schemas.openxmlformats.org/package/2006/relationships"><Relationship Id="rId3" Type="http://schemas.openxmlformats.org/officeDocument/2006/relationships/image" Target="../media/image384.pn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386.png"/><Relationship Id="rId4" Type="http://schemas.openxmlformats.org/officeDocument/2006/relationships/image" Target="../media/image385.jpg"/></Relationships>
</file>

<file path=ppt/slides/_rels/slide4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3" Type="http://schemas.openxmlformats.org/officeDocument/2006/relationships/image" Target="../media/image387.jpg"/><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350.png"/><Relationship Id="rId4" Type="http://schemas.openxmlformats.org/officeDocument/2006/relationships/image" Target="../media/image388.png"/></Relationships>
</file>

<file path=ppt/slides/_rels/slide451.xml.rels><?xml version="1.0" encoding="UTF-8" standalone="yes"?>
<Relationships xmlns="http://schemas.openxmlformats.org/package/2006/relationships"><Relationship Id="rId3" Type="http://schemas.openxmlformats.org/officeDocument/2006/relationships/image" Target="../media/image389.jpg"/><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390.png"/><Relationship Id="rId4" Type="http://schemas.openxmlformats.org/officeDocument/2006/relationships/image" Target="../media/image376.png"/></Relationships>
</file>

<file path=ppt/slides/_rels/slide452.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379.png"/><Relationship Id="rId5" Type="http://schemas.openxmlformats.org/officeDocument/2006/relationships/image" Target="../media/image393.jpg"/><Relationship Id="rId4" Type="http://schemas.openxmlformats.org/officeDocument/2006/relationships/image" Target="../media/image392.png"/></Relationships>
</file>

<file path=ppt/slides/_rels/slide454.xml.rels><?xml version="1.0" encoding="UTF-8" standalone="yes"?>
<Relationships xmlns="http://schemas.openxmlformats.org/package/2006/relationships"><Relationship Id="rId3" Type="http://schemas.openxmlformats.org/officeDocument/2006/relationships/image" Target="../media/image394.jpg"/><Relationship Id="rId2" Type="http://schemas.openxmlformats.org/officeDocument/2006/relationships/notesSlide" Target="../notesSlides/notesSlide20.xml"/><Relationship Id="rId1" Type="http://schemas.openxmlformats.org/officeDocument/2006/relationships/slideLayout" Target="../slideLayouts/slideLayout7.xml"/><Relationship Id="rId5" Type="http://schemas.openxmlformats.org/officeDocument/2006/relationships/image" Target="../media/image396.png"/><Relationship Id="rId4" Type="http://schemas.openxmlformats.org/officeDocument/2006/relationships/image" Target="../media/image395.jpg"/></Relationships>
</file>

<file path=ppt/slides/_rels/slide455.xml.rels><?xml version="1.0" encoding="UTF-8" standalone="yes"?>
<Relationships xmlns="http://schemas.openxmlformats.org/package/2006/relationships"><Relationship Id="rId3" Type="http://schemas.openxmlformats.org/officeDocument/2006/relationships/image" Target="../media/image397.jp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396.png"/><Relationship Id="rId5" Type="http://schemas.openxmlformats.org/officeDocument/2006/relationships/image" Target="../media/image399.jpg"/><Relationship Id="rId4" Type="http://schemas.openxmlformats.org/officeDocument/2006/relationships/image" Target="../media/image398.jpg"/></Relationships>
</file>

<file path=ppt/slides/_rels/slide456.xml.rels><?xml version="1.0" encoding="UTF-8" standalone="yes"?>
<Relationships xmlns="http://schemas.openxmlformats.org/package/2006/relationships"><Relationship Id="rId3" Type="http://schemas.openxmlformats.org/officeDocument/2006/relationships/image" Target="../media/image400.jpg"/><Relationship Id="rId2" Type="http://schemas.openxmlformats.org/officeDocument/2006/relationships/notesSlide" Target="../notesSlides/notesSlide22.xml"/><Relationship Id="rId1" Type="http://schemas.openxmlformats.org/officeDocument/2006/relationships/slideLayout" Target="../slideLayouts/slideLayout7.xml"/><Relationship Id="rId5" Type="http://schemas.openxmlformats.org/officeDocument/2006/relationships/image" Target="../media/image396.png"/><Relationship Id="rId4" Type="http://schemas.openxmlformats.org/officeDocument/2006/relationships/image" Target="../media/image181.jpg"/></Relationships>
</file>

<file path=ppt/slides/_rels/slide457.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image" Target="../media/image403.png"/><Relationship Id="rId4" Type="http://schemas.openxmlformats.org/officeDocument/2006/relationships/image" Target="../media/image402.png"/></Relationships>
</file>

<file path=ppt/slides/_rels/slide458.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notesSlide" Target="../notesSlides/notesSlide24.xml"/><Relationship Id="rId1" Type="http://schemas.openxmlformats.org/officeDocument/2006/relationships/slideLayout" Target="../slideLayouts/slideLayout7.xml"/><Relationship Id="rId5" Type="http://schemas.openxmlformats.org/officeDocument/2006/relationships/image" Target="../media/image406.png"/><Relationship Id="rId4" Type="http://schemas.openxmlformats.org/officeDocument/2006/relationships/image" Target="../media/image405.jpg"/></Relationships>
</file>

<file path=ppt/slides/_rels/slide459.xml.rels><?xml version="1.0" encoding="UTF-8" standalone="yes"?>
<Relationships xmlns="http://schemas.openxmlformats.org/package/2006/relationships"><Relationship Id="rId3" Type="http://schemas.openxmlformats.org/officeDocument/2006/relationships/image" Target="../media/image407.pn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410.png"/><Relationship Id="rId5" Type="http://schemas.openxmlformats.org/officeDocument/2006/relationships/image" Target="../media/image409.png"/><Relationship Id="rId4" Type="http://schemas.openxmlformats.org/officeDocument/2006/relationships/image" Target="../media/image408.jpg"/></Relationships>
</file>

<file path=ppt/slides/_rels/slide46.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7.xml"/></Relationships>
</file>

<file path=ppt/slides/_rels/slide460.xml.rels><?xml version="1.0" encoding="UTF-8" standalone="yes"?>
<Relationships xmlns="http://schemas.openxmlformats.org/package/2006/relationships"><Relationship Id="rId3" Type="http://schemas.openxmlformats.org/officeDocument/2006/relationships/image" Target="../media/image411.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414.png"/><Relationship Id="rId5" Type="http://schemas.openxmlformats.org/officeDocument/2006/relationships/image" Target="../media/image413.jpg"/><Relationship Id="rId4" Type="http://schemas.openxmlformats.org/officeDocument/2006/relationships/image" Target="../media/image412.jpg"/></Relationships>
</file>

<file path=ppt/slides/_rels/slide461.xml.rels><?xml version="1.0" encoding="UTF-8" standalone="yes"?>
<Relationships xmlns="http://schemas.openxmlformats.org/package/2006/relationships"><Relationship Id="rId3" Type="http://schemas.openxmlformats.org/officeDocument/2006/relationships/image" Target="../media/image415.png"/><Relationship Id="rId7" Type="http://schemas.openxmlformats.org/officeDocument/2006/relationships/image" Target="../media/image419.pn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418.png"/><Relationship Id="rId5" Type="http://schemas.openxmlformats.org/officeDocument/2006/relationships/image" Target="../media/image417.png"/><Relationship Id="rId4" Type="http://schemas.openxmlformats.org/officeDocument/2006/relationships/image" Target="../media/image416.jpg"/></Relationships>
</file>

<file path=ppt/slides/_rels/slide462.xml.rels><?xml version="1.0" encoding="UTF-8" standalone="yes"?>
<Relationships xmlns="http://schemas.openxmlformats.org/package/2006/relationships"><Relationship Id="rId3" Type="http://schemas.openxmlformats.org/officeDocument/2006/relationships/image" Target="../media/image202.jp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421.png"/><Relationship Id="rId5" Type="http://schemas.openxmlformats.org/officeDocument/2006/relationships/image" Target="../media/image420.png"/><Relationship Id="rId4" Type="http://schemas.openxmlformats.org/officeDocument/2006/relationships/image" Target="../media/image378.png"/></Relationships>
</file>

<file path=ppt/slides/_rels/slide463.xml.rels><?xml version="1.0" encoding="UTF-8" standalone="yes"?>
<Relationships xmlns="http://schemas.openxmlformats.org/package/2006/relationships"><Relationship Id="rId3" Type="http://schemas.openxmlformats.org/officeDocument/2006/relationships/image" Target="../media/image422.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425.png"/><Relationship Id="rId5" Type="http://schemas.openxmlformats.org/officeDocument/2006/relationships/image" Target="../media/image424.jpg"/><Relationship Id="rId4" Type="http://schemas.openxmlformats.org/officeDocument/2006/relationships/image" Target="../media/image423.png"/></Relationships>
</file>

<file path=ppt/slides/_rels/slide464.xml.rels><?xml version="1.0" encoding="UTF-8" standalone="yes"?>
<Relationships xmlns="http://schemas.openxmlformats.org/package/2006/relationships"><Relationship Id="rId3" Type="http://schemas.openxmlformats.org/officeDocument/2006/relationships/image" Target="../media/image426.png"/><Relationship Id="rId2" Type="http://schemas.openxmlformats.org/officeDocument/2006/relationships/notesSlide" Target="../notesSlides/notesSlide30.xml"/><Relationship Id="rId1" Type="http://schemas.openxmlformats.org/officeDocument/2006/relationships/slideLayout" Target="../slideLayouts/slideLayout7.xml"/><Relationship Id="rId5" Type="http://schemas.openxmlformats.org/officeDocument/2006/relationships/image" Target="../media/image428.png"/><Relationship Id="rId4" Type="http://schemas.openxmlformats.org/officeDocument/2006/relationships/image" Target="../media/image427.jpg"/></Relationships>
</file>

<file path=ppt/slides/_rels/slide465.xml.rels><?xml version="1.0" encoding="UTF-8" standalone="yes"?>
<Relationships xmlns="http://schemas.openxmlformats.org/package/2006/relationships"><Relationship Id="rId3" Type="http://schemas.openxmlformats.org/officeDocument/2006/relationships/image" Target="../media/image429.jp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432.png"/><Relationship Id="rId5" Type="http://schemas.openxmlformats.org/officeDocument/2006/relationships/image" Target="../media/image431.jpg"/><Relationship Id="rId4" Type="http://schemas.openxmlformats.org/officeDocument/2006/relationships/image" Target="../media/image430.jpg"/></Relationships>
</file>

<file path=ppt/slides/_rels/slide466.xml.rels><?xml version="1.0" encoding="UTF-8" standalone="yes"?>
<Relationships xmlns="http://schemas.openxmlformats.org/package/2006/relationships"><Relationship Id="rId3" Type="http://schemas.openxmlformats.org/officeDocument/2006/relationships/image" Target="../media/image419.png"/><Relationship Id="rId2" Type="http://schemas.openxmlformats.org/officeDocument/2006/relationships/notesSlide" Target="../notesSlides/notesSlide32.xml"/><Relationship Id="rId1" Type="http://schemas.openxmlformats.org/officeDocument/2006/relationships/slideLayout" Target="../slideLayouts/slideLayout7.xml"/><Relationship Id="rId5" Type="http://schemas.openxmlformats.org/officeDocument/2006/relationships/image" Target="../media/image382.png"/><Relationship Id="rId4" Type="http://schemas.openxmlformats.org/officeDocument/2006/relationships/image" Target="../media/image433.jpg"/></Relationships>
</file>

<file path=ppt/slides/_rels/slide467.xml.rels><?xml version="1.0" encoding="UTF-8" standalone="yes"?>
<Relationships xmlns="http://schemas.openxmlformats.org/package/2006/relationships"><Relationship Id="rId3" Type="http://schemas.openxmlformats.org/officeDocument/2006/relationships/image" Target="../media/image419.png"/><Relationship Id="rId2" Type="http://schemas.openxmlformats.org/officeDocument/2006/relationships/notesSlide" Target="../notesSlides/notesSlide33.xml"/><Relationship Id="rId1" Type="http://schemas.openxmlformats.org/officeDocument/2006/relationships/slideLayout" Target="../slideLayouts/slideLayout7.xml"/><Relationship Id="rId5" Type="http://schemas.openxmlformats.org/officeDocument/2006/relationships/image" Target="../media/image434.png"/><Relationship Id="rId4" Type="http://schemas.openxmlformats.org/officeDocument/2006/relationships/image" Target="../media/image386.png"/></Relationships>
</file>

<file path=ppt/slides/_rels/slide468.xml.rels><?xml version="1.0" encoding="UTF-8" standalone="yes"?>
<Relationships xmlns="http://schemas.openxmlformats.org/package/2006/relationships"><Relationship Id="rId3" Type="http://schemas.openxmlformats.org/officeDocument/2006/relationships/image" Target="../media/image413.jpg"/><Relationship Id="rId2" Type="http://schemas.openxmlformats.org/officeDocument/2006/relationships/image" Target="../media/image408.jpg"/><Relationship Id="rId1" Type="http://schemas.openxmlformats.org/officeDocument/2006/relationships/slideLayout" Target="../slideLayouts/slideLayout7.xml"/><Relationship Id="rId5" Type="http://schemas.openxmlformats.org/officeDocument/2006/relationships/image" Target="../media/image435.png"/><Relationship Id="rId4" Type="http://schemas.openxmlformats.org/officeDocument/2006/relationships/image" Target="../media/image202.jpg"/></Relationships>
</file>

<file path=ppt/slides/_rels/slide469.xml.rels><?xml version="1.0" encoding="UTF-8" standalone="yes"?>
<Relationships xmlns="http://schemas.openxmlformats.org/package/2006/relationships"><Relationship Id="rId2" Type="http://schemas.openxmlformats.org/officeDocument/2006/relationships/image" Target="../media/image427.jp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4.xml"/></Relationships>
</file>

<file path=ppt/slides/_rels/slide470.xml.rels><?xml version="1.0" encoding="UTF-8" standalone="yes"?>
<Relationships xmlns="http://schemas.openxmlformats.org/package/2006/relationships"><Relationship Id="rId3" Type="http://schemas.openxmlformats.org/officeDocument/2006/relationships/image" Target="../media/image384.png"/><Relationship Id="rId2" Type="http://schemas.openxmlformats.org/officeDocument/2006/relationships/notesSlide" Target="../notesSlides/notesSlide34.xml"/><Relationship Id="rId1" Type="http://schemas.openxmlformats.org/officeDocument/2006/relationships/slideLayout" Target="../slideLayouts/slideLayout7.xml"/><Relationship Id="rId6" Type="http://schemas.openxmlformats.org/officeDocument/2006/relationships/image" Target="../media/image437.png"/><Relationship Id="rId5" Type="http://schemas.openxmlformats.org/officeDocument/2006/relationships/image" Target="../media/image436.jpg"/><Relationship Id="rId4" Type="http://schemas.openxmlformats.org/officeDocument/2006/relationships/image" Target="../media/image415.png"/></Relationships>
</file>

<file path=ppt/slides/_rels/slide471.xml.rels><?xml version="1.0" encoding="UTF-8" standalone="yes"?>
<Relationships xmlns="http://schemas.openxmlformats.org/package/2006/relationships"><Relationship Id="rId3" Type="http://schemas.openxmlformats.org/officeDocument/2006/relationships/image" Target="../media/image438.jp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441.png"/><Relationship Id="rId5" Type="http://schemas.openxmlformats.org/officeDocument/2006/relationships/image" Target="../media/image440.png"/><Relationship Id="rId4" Type="http://schemas.openxmlformats.org/officeDocument/2006/relationships/image" Target="../media/image439.jpg"/></Relationships>
</file>

<file path=ppt/slides/_rels/slide472.xml.rels><?xml version="1.0" encoding="UTF-8" standalone="yes"?>
<Relationships xmlns="http://schemas.openxmlformats.org/package/2006/relationships"><Relationship Id="rId3" Type="http://schemas.openxmlformats.org/officeDocument/2006/relationships/image" Target="../media/image384.png"/><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441.png"/><Relationship Id="rId5" Type="http://schemas.openxmlformats.org/officeDocument/2006/relationships/image" Target="../media/image443.jpg"/><Relationship Id="rId4" Type="http://schemas.openxmlformats.org/officeDocument/2006/relationships/image" Target="../media/image442.jpg"/></Relationships>
</file>

<file path=ppt/slides/_rels/slide473.xml.rels><?xml version="1.0" encoding="UTF-8" standalone="yes"?>
<Relationships xmlns="http://schemas.openxmlformats.org/package/2006/relationships"><Relationship Id="rId3" Type="http://schemas.openxmlformats.org/officeDocument/2006/relationships/image" Target="../media/image444.pn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446.png"/><Relationship Id="rId5" Type="http://schemas.openxmlformats.org/officeDocument/2006/relationships/image" Target="../media/image435.png"/><Relationship Id="rId4" Type="http://schemas.openxmlformats.org/officeDocument/2006/relationships/image" Target="../media/image445.jpg"/></Relationships>
</file>

<file path=ppt/slides/_rels/slide474.xml.rels><?xml version="1.0" encoding="UTF-8" standalone="yes"?>
<Relationships xmlns="http://schemas.openxmlformats.org/package/2006/relationships"><Relationship Id="rId3" Type="http://schemas.openxmlformats.org/officeDocument/2006/relationships/image" Target="../media/image447.jpg"/><Relationship Id="rId2" Type="http://schemas.openxmlformats.org/officeDocument/2006/relationships/notesSlide" Target="../notesSlides/notesSlide38.xml"/><Relationship Id="rId1" Type="http://schemas.openxmlformats.org/officeDocument/2006/relationships/slideLayout" Target="../slideLayouts/slideLayout7.xml"/><Relationship Id="rId5" Type="http://schemas.openxmlformats.org/officeDocument/2006/relationships/image" Target="../media/image448.png"/><Relationship Id="rId4" Type="http://schemas.openxmlformats.org/officeDocument/2006/relationships/image" Target="../media/image384.png"/></Relationships>
</file>

<file path=ppt/slides/_rels/slide475.xml.rels><?xml version="1.0" encoding="UTF-8" standalone="yes"?>
<Relationships xmlns="http://schemas.openxmlformats.org/package/2006/relationships"><Relationship Id="rId3" Type="http://schemas.openxmlformats.org/officeDocument/2006/relationships/image" Target="../media/image449.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350.png"/><Relationship Id="rId5" Type="http://schemas.openxmlformats.org/officeDocument/2006/relationships/image" Target="../media/image451.jpg"/><Relationship Id="rId4" Type="http://schemas.openxmlformats.org/officeDocument/2006/relationships/image" Target="../media/image450.jpg"/></Relationships>
</file>

<file path=ppt/slides/_rels/slide476.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notesSlide" Target="../notesSlides/notesSlide40.xml"/><Relationship Id="rId1" Type="http://schemas.openxmlformats.org/officeDocument/2006/relationships/slideLayout" Target="../slideLayouts/slideLayout7.xml"/><Relationship Id="rId5" Type="http://schemas.openxmlformats.org/officeDocument/2006/relationships/image" Target="../media/image453.png"/><Relationship Id="rId4" Type="http://schemas.openxmlformats.org/officeDocument/2006/relationships/image" Target="../media/image452.jpg"/></Relationships>
</file>

<file path=ppt/slides/_rels/slide477.xml.rels><?xml version="1.0" encoding="UTF-8" standalone="yes"?>
<Relationships xmlns="http://schemas.openxmlformats.org/package/2006/relationships"><Relationship Id="rId3" Type="http://schemas.openxmlformats.org/officeDocument/2006/relationships/image" Target="../media/image454.jp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457.png"/><Relationship Id="rId5" Type="http://schemas.openxmlformats.org/officeDocument/2006/relationships/image" Target="../media/image456.jpg"/><Relationship Id="rId4" Type="http://schemas.openxmlformats.org/officeDocument/2006/relationships/image" Target="../media/image455.jpeg"/></Relationships>
</file>

<file path=ppt/slides/_rels/slide478.xml.rels><?xml version="1.0" encoding="UTF-8" standalone="yes"?>
<Relationships xmlns="http://schemas.openxmlformats.org/package/2006/relationships"><Relationship Id="rId3" Type="http://schemas.openxmlformats.org/officeDocument/2006/relationships/image" Target="../media/image444.png"/><Relationship Id="rId2" Type="http://schemas.openxmlformats.org/officeDocument/2006/relationships/notesSlide" Target="../notesSlides/notesSlide42.xml"/><Relationship Id="rId1" Type="http://schemas.openxmlformats.org/officeDocument/2006/relationships/slideLayout" Target="../slideLayouts/slideLayout7.xml"/><Relationship Id="rId5" Type="http://schemas.openxmlformats.org/officeDocument/2006/relationships/image" Target="../media/image458.jpg"/><Relationship Id="rId4" Type="http://schemas.openxmlformats.org/officeDocument/2006/relationships/image" Target="../media/image402.png"/></Relationships>
</file>

<file path=ppt/slides/_rels/slide479.xml.rels><?xml version="1.0" encoding="UTF-8" standalone="yes"?>
<Relationships xmlns="http://schemas.openxmlformats.org/package/2006/relationships"><Relationship Id="rId2" Type="http://schemas.openxmlformats.org/officeDocument/2006/relationships/image" Target="../media/image394.jp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4.xml"/></Relationships>
</file>

<file path=ppt/slides/_rels/slide480.xml.rels><?xml version="1.0" encoding="UTF-8" standalone="yes"?>
<Relationships xmlns="http://schemas.openxmlformats.org/package/2006/relationships"><Relationship Id="rId2" Type="http://schemas.openxmlformats.org/officeDocument/2006/relationships/image" Target="../media/image402.png"/><Relationship Id="rId1" Type="http://schemas.openxmlformats.org/officeDocument/2006/relationships/slideLayout" Target="../slideLayouts/slideLayout7.xml"/></Relationships>
</file>

<file path=ppt/slides/_rels/slide481.xml.rels><?xml version="1.0" encoding="UTF-8" standalone="yes"?>
<Relationships xmlns="http://schemas.openxmlformats.org/package/2006/relationships"><Relationship Id="rId3" Type="http://schemas.openxmlformats.org/officeDocument/2006/relationships/image" Target="../media/image455.jpeg"/><Relationship Id="rId2" Type="http://schemas.openxmlformats.org/officeDocument/2006/relationships/image" Target="../media/image454.jpg"/><Relationship Id="rId1" Type="http://schemas.openxmlformats.org/officeDocument/2006/relationships/slideLayout" Target="../slideLayouts/slideLayout7.xml"/><Relationship Id="rId4" Type="http://schemas.openxmlformats.org/officeDocument/2006/relationships/image" Target="../media/image456.jpg"/></Relationships>
</file>

<file path=ppt/slides/_rels/slide482.xml.rels><?xml version="1.0" encoding="UTF-8" standalone="yes"?>
<Relationships xmlns="http://schemas.openxmlformats.org/package/2006/relationships"><Relationship Id="rId3" Type="http://schemas.openxmlformats.org/officeDocument/2006/relationships/image" Target="../media/image399.jpg"/><Relationship Id="rId2" Type="http://schemas.openxmlformats.org/officeDocument/2006/relationships/image" Target="../media/image315.jpeg"/><Relationship Id="rId1" Type="http://schemas.openxmlformats.org/officeDocument/2006/relationships/slideLayout" Target="../slideLayouts/slideLayout7.xml"/><Relationship Id="rId5" Type="http://schemas.openxmlformats.org/officeDocument/2006/relationships/image" Target="../media/image405.jpg"/><Relationship Id="rId4" Type="http://schemas.openxmlformats.org/officeDocument/2006/relationships/image" Target="../media/image402.png"/></Relationships>
</file>

<file path=ppt/slides/_rels/slide483.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55.jpeg"/><Relationship Id="rId2" Type="http://schemas.openxmlformats.org/officeDocument/2006/relationships/image" Target="../media/image4.jpg"/><Relationship Id="rId1" Type="http://schemas.openxmlformats.org/officeDocument/2006/relationships/slideLayout" Target="../slideLayouts/slideLayout7.xml"/><Relationship Id="rId6" Type="http://schemas.openxmlformats.org/officeDocument/2006/relationships/image" Target="../media/image16.jpg"/><Relationship Id="rId5" Type="http://schemas.openxmlformats.org/officeDocument/2006/relationships/image" Target="../media/image14.jpg"/><Relationship Id="rId4" Type="http://schemas.openxmlformats.org/officeDocument/2006/relationships/image" Target="../media/image11.jpg"/></Relationships>
</file>

<file path=ppt/slides/_rels/slide48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0.jpeg"/><Relationship Id="rId1" Type="http://schemas.openxmlformats.org/officeDocument/2006/relationships/slideLayout" Target="../slideLayouts/slideLayout7.xml"/><Relationship Id="rId6" Type="http://schemas.openxmlformats.org/officeDocument/2006/relationships/image" Target="../media/image11.jpg"/><Relationship Id="rId5" Type="http://schemas.openxmlformats.org/officeDocument/2006/relationships/image" Target="../media/image16.jpg"/><Relationship Id="rId4" Type="http://schemas.openxmlformats.org/officeDocument/2006/relationships/image" Target="../media/image126.png"/></Relationships>
</file>

<file path=ppt/slides/_rels/slide48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7.png"/><Relationship Id="rId1" Type="http://schemas.openxmlformats.org/officeDocument/2006/relationships/slideLayout" Target="../slideLayouts/slideLayout7.xml"/><Relationship Id="rId5" Type="http://schemas.openxmlformats.org/officeDocument/2006/relationships/image" Target="../media/image457.png"/><Relationship Id="rId4" Type="http://schemas.openxmlformats.org/officeDocument/2006/relationships/image" Target="../media/image16.jpg"/></Relationships>
</file>

<file path=ppt/slides/_rels/slide486.xml.rels><?xml version="1.0" encoding="UTF-8" standalone="yes"?>
<Relationships xmlns="http://schemas.openxmlformats.org/package/2006/relationships"><Relationship Id="rId3" Type="http://schemas.openxmlformats.org/officeDocument/2006/relationships/image" Target="../media/image430.jpg"/><Relationship Id="rId2" Type="http://schemas.openxmlformats.org/officeDocument/2006/relationships/image" Target="../media/image394.jpg"/><Relationship Id="rId1" Type="http://schemas.openxmlformats.org/officeDocument/2006/relationships/slideLayout" Target="../slideLayouts/slideLayout7.xml"/><Relationship Id="rId5" Type="http://schemas.openxmlformats.org/officeDocument/2006/relationships/image" Target="../media/image459.jpg"/><Relationship Id="rId4" Type="http://schemas.openxmlformats.org/officeDocument/2006/relationships/image" Target="../media/image457.png"/></Relationships>
</file>

<file path=ppt/slides/_rels/slide48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67.png"/><Relationship Id="rId1" Type="http://schemas.openxmlformats.org/officeDocument/2006/relationships/slideLayout" Target="../slideLayouts/slideLayout7.xml"/><Relationship Id="rId5" Type="http://schemas.openxmlformats.org/officeDocument/2006/relationships/image" Target="../media/image138.jpeg"/><Relationship Id="rId4" Type="http://schemas.openxmlformats.org/officeDocument/2006/relationships/image" Target="../media/image135.png"/></Relationships>
</file>

<file path=ppt/slides/_rels/slide488.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Layout" Target="../slideLayouts/slideLayout7.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460.jpeg"/><Relationship Id="rId1" Type="http://schemas.openxmlformats.org/officeDocument/2006/relationships/slideLayout" Target="../slideLayouts/slideLayout7.xml"/><Relationship Id="rId5" Type="http://schemas.openxmlformats.org/officeDocument/2006/relationships/image" Target="../media/image157.jpg"/><Relationship Id="rId4" Type="http://schemas.openxmlformats.org/officeDocument/2006/relationships/image" Target="../media/image158.jpg"/></Relationships>
</file>

<file path=ppt/slides/_rels/slide492.xml.rels><?xml version="1.0" encoding="UTF-8" standalone="yes"?>
<Relationships xmlns="http://schemas.openxmlformats.org/package/2006/relationships"><Relationship Id="rId3" Type="http://schemas.openxmlformats.org/officeDocument/2006/relationships/image" Target="../media/image461.jpe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6.jpeg"/><Relationship Id="rId4" Type="http://schemas.openxmlformats.org/officeDocument/2006/relationships/image" Target="../media/image462.jpeg"/></Relationships>
</file>

<file path=ppt/slides/_rels/slide49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463.jpeg"/><Relationship Id="rId1" Type="http://schemas.openxmlformats.org/officeDocument/2006/relationships/slideLayout" Target="../slideLayouts/slideLayout7.xml"/><Relationship Id="rId4" Type="http://schemas.openxmlformats.org/officeDocument/2006/relationships/image" Target="../media/image55.jpeg"/></Relationships>
</file>

<file path=ppt/slides/_rels/slide49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464.jpg"/></Relationships>
</file>

<file path=ppt/slides/_rels/slide495.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7.xml.rels><?xml version="1.0" encoding="UTF-8" standalone="yes"?>
<Relationships xmlns="http://schemas.openxmlformats.org/package/2006/relationships"><Relationship Id="rId2" Type="http://schemas.openxmlformats.org/officeDocument/2006/relationships/image" Target="../media/image465.jpg"/><Relationship Id="rId1" Type="http://schemas.openxmlformats.org/officeDocument/2006/relationships/slideLayout" Target="../slideLayouts/slideLayout1.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9.xml.rels><?xml version="1.0" encoding="UTF-8" standalone="yes"?>
<Relationships xmlns="http://schemas.openxmlformats.org/package/2006/relationships"><Relationship Id="rId2" Type="http://schemas.openxmlformats.org/officeDocument/2006/relationships/image" Target="../media/image466.jp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4.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1.xml.rels><?xml version="1.0" encoding="UTF-8" standalone="yes"?>
<Relationships xmlns="http://schemas.openxmlformats.org/package/2006/relationships"><Relationship Id="rId2" Type="http://schemas.openxmlformats.org/officeDocument/2006/relationships/image" Target="../media/image467.jpg"/><Relationship Id="rId1" Type="http://schemas.openxmlformats.org/officeDocument/2006/relationships/slideLayout" Target="../slideLayouts/slideLayout4.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3.xml.rels><?xml version="1.0" encoding="UTF-8" standalone="yes"?>
<Relationships xmlns="http://schemas.openxmlformats.org/package/2006/relationships"><Relationship Id="rId2" Type="http://schemas.openxmlformats.org/officeDocument/2006/relationships/image" Target="../media/image468.jpg"/><Relationship Id="rId1" Type="http://schemas.openxmlformats.org/officeDocument/2006/relationships/slideLayout" Target="../slideLayouts/slideLayout4.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5.xml.rels><?xml version="1.0" encoding="UTF-8" standalone="yes"?>
<Relationships xmlns="http://schemas.openxmlformats.org/package/2006/relationships"><Relationship Id="rId2" Type="http://schemas.openxmlformats.org/officeDocument/2006/relationships/image" Target="../media/image469.jpg"/><Relationship Id="rId1" Type="http://schemas.openxmlformats.org/officeDocument/2006/relationships/slideLayout" Target="../slideLayouts/slideLayout4.xml"/></Relationships>
</file>

<file path=ppt/slides/_rels/slide506.xml.rels><?xml version="1.0" encoding="UTF-8" standalone="yes"?>
<Relationships xmlns="http://schemas.openxmlformats.org/package/2006/relationships"><Relationship Id="rId2" Type="http://schemas.openxmlformats.org/officeDocument/2006/relationships/image" Target="../media/image470.jpg"/><Relationship Id="rId1" Type="http://schemas.openxmlformats.org/officeDocument/2006/relationships/slideLayout" Target="../slideLayouts/slideLayout7.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8.xml.rels><?xml version="1.0" encoding="UTF-8" standalone="yes"?>
<Relationships xmlns="http://schemas.openxmlformats.org/package/2006/relationships"><Relationship Id="rId2" Type="http://schemas.openxmlformats.org/officeDocument/2006/relationships/image" Target="../media/image471.jpg"/><Relationship Id="rId1" Type="http://schemas.openxmlformats.org/officeDocument/2006/relationships/slideLayout" Target="../slideLayouts/slideLayout4.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4.xml"/></Relationships>
</file>

<file path=ppt/slides/_rels/slide510.xml.rels><?xml version="1.0" encoding="UTF-8" standalone="yes"?>
<Relationships xmlns="http://schemas.openxmlformats.org/package/2006/relationships"><Relationship Id="rId2" Type="http://schemas.openxmlformats.org/officeDocument/2006/relationships/image" Target="../media/image472.jpg"/><Relationship Id="rId1" Type="http://schemas.openxmlformats.org/officeDocument/2006/relationships/slideLayout" Target="../slideLayouts/slideLayout4.xml"/></Relationships>
</file>

<file path=ppt/slides/_rels/slide511.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2" Type="http://schemas.openxmlformats.org/officeDocument/2006/relationships/image" Target="../media/image473.jpg"/><Relationship Id="rId1" Type="http://schemas.openxmlformats.org/officeDocument/2006/relationships/slideLayout" Target="../slideLayouts/slideLayout4.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7.xml.rels><?xml version="1.0" encoding="UTF-8" standalone="yes"?>
<Relationships xmlns="http://schemas.openxmlformats.org/package/2006/relationships"><Relationship Id="rId2" Type="http://schemas.openxmlformats.org/officeDocument/2006/relationships/image" Target="../media/image474.jpg"/><Relationship Id="rId1" Type="http://schemas.openxmlformats.org/officeDocument/2006/relationships/slideLayout" Target="../slideLayouts/slideLayout4.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9.xml.rels><?xml version="1.0" encoding="UTF-8" standalone="yes"?>
<Relationships xmlns="http://schemas.openxmlformats.org/package/2006/relationships"><Relationship Id="rId2" Type="http://schemas.openxmlformats.org/officeDocument/2006/relationships/image" Target="../media/image475.jpg"/><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4.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1.xml.rels><?xml version="1.0" encoding="UTF-8" standalone="yes"?>
<Relationships xmlns="http://schemas.openxmlformats.org/package/2006/relationships"><Relationship Id="rId2" Type="http://schemas.openxmlformats.org/officeDocument/2006/relationships/image" Target="../media/image476.jpg"/><Relationship Id="rId1" Type="http://schemas.openxmlformats.org/officeDocument/2006/relationships/slideLayout" Target="../slideLayouts/slideLayout4.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3.xml.rels><?xml version="1.0" encoding="UTF-8" standalone="yes"?>
<Relationships xmlns="http://schemas.openxmlformats.org/package/2006/relationships"><Relationship Id="rId2" Type="http://schemas.openxmlformats.org/officeDocument/2006/relationships/image" Target="../media/image477.jpg"/><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2" Type="http://schemas.openxmlformats.org/officeDocument/2006/relationships/image" Target="../media/image478.emf"/><Relationship Id="rId1" Type="http://schemas.openxmlformats.org/officeDocument/2006/relationships/slideLayout" Target="../slideLayouts/slideLayout17.xml"/></Relationships>
</file>

<file path=ppt/slides/_rels/slide52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8.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2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8.xml"/></Relationships>
</file>

<file path=ppt/slides/_rels/slide52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8.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Layout" Target="../slideLayouts/slideLayout4.xml"/></Relationships>
</file>

<file path=ppt/slides/_rels/slide53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8.xml"/></Relationships>
</file>

<file path=ppt/slides/_rels/slide53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8.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3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8.xml"/></Relationships>
</file>

<file path=ppt/slides/_rels/slide53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8.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3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8.xml"/></Relationships>
</file>

<file path=ppt/slides/_rels/slide53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8.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3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4.xml"/></Relationships>
</file>

<file path=ppt/slides/_rels/slide54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8.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4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8.xml"/></Relationships>
</file>

<file path=ppt/slides/_rels/slide54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8.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4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8.xml"/></Relationships>
</file>

<file path=ppt/slides/_rels/slide54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8.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48.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8.xml"/></Relationships>
</file>

<file path=ppt/slides/_rels/slide54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Layout" Target="../slideLayouts/slideLayout4.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51.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8.xml"/></Relationships>
</file>

<file path=ppt/slides/_rels/slide552.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8.xml"/></Relationships>
</file>

<file path=ppt/slides/_rels/slide553.xml.rels><?xml version="1.0" encoding="UTF-8" standalone="yes"?>
<Relationships xmlns="http://schemas.openxmlformats.org/package/2006/relationships"><Relationship Id="rId2" Type="http://schemas.openxmlformats.org/officeDocument/2006/relationships/image" Target="../media/image347.jpeg"/><Relationship Id="rId1" Type="http://schemas.openxmlformats.org/officeDocument/2006/relationships/slideLayout" Target="../slideLayouts/slideLayout7.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Layout" Target="../slideLayouts/slideLayout4.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2.xml.rels><?xml version="1.0" encoding="UTF-8" standalone="yes"?>
<Relationships xmlns="http://schemas.openxmlformats.org/package/2006/relationships"><Relationship Id="rId3" Type="http://schemas.openxmlformats.org/officeDocument/2006/relationships/image" Target="../media/image480.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63.xml.rels><?xml version="1.0" encoding="UTF-8" standalone="yes"?>
<Relationships xmlns="http://schemas.openxmlformats.org/package/2006/relationships"><Relationship Id="rId3" Type="http://schemas.openxmlformats.org/officeDocument/2006/relationships/image" Target="../media/image481.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64.xml.rels><?xml version="1.0" encoding="UTF-8" standalone="yes"?>
<Relationships xmlns="http://schemas.openxmlformats.org/package/2006/relationships"><Relationship Id="rId3" Type="http://schemas.openxmlformats.org/officeDocument/2006/relationships/image" Target="../media/image482.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65.xml.rels><?xml version="1.0" encoding="UTF-8" standalone="yes"?>
<Relationships xmlns="http://schemas.openxmlformats.org/package/2006/relationships"><Relationship Id="rId3" Type="http://schemas.openxmlformats.org/officeDocument/2006/relationships/image" Target="../media/image483.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66.xml.rels><?xml version="1.0" encoding="UTF-8" standalone="yes"?>
<Relationships xmlns="http://schemas.openxmlformats.org/package/2006/relationships"><Relationship Id="rId3" Type="http://schemas.openxmlformats.org/officeDocument/2006/relationships/image" Target="../media/image484.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67.xml.rels><?xml version="1.0" encoding="UTF-8" standalone="yes"?>
<Relationships xmlns="http://schemas.openxmlformats.org/package/2006/relationships"><Relationship Id="rId3" Type="http://schemas.openxmlformats.org/officeDocument/2006/relationships/image" Target="../media/image485.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68.xml.rels><?xml version="1.0" encoding="UTF-8" standalone="yes"?>
<Relationships xmlns="http://schemas.openxmlformats.org/package/2006/relationships"><Relationship Id="rId3" Type="http://schemas.openxmlformats.org/officeDocument/2006/relationships/image" Target="../media/image486.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69.xml.rels><?xml version="1.0" encoding="UTF-8" standalone="yes"?>
<Relationships xmlns="http://schemas.openxmlformats.org/package/2006/relationships"><Relationship Id="rId3" Type="http://schemas.openxmlformats.org/officeDocument/2006/relationships/image" Target="../media/image487.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Layout" Target="../slideLayouts/slideLayout4.xml"/></Relationships>
</file>

<file path=ppt/slides/_rels/slide570.xml.rels><?xml version="1.0" encoding="UTF-8" standalone="yes"?>
<Relationships xmlns="http://schemas.openxmlformats.org/package/2006/relationships"><Relationship Id="rId3" Type="http://schemas.openxmlformats.org/officeDocument/2006/relationships/image" Target="../media/image488.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1.xml.rels><?xml version="1.0" encoding="UTF-8" standalone="yes"?>
<Relationships xmlns="http://schemas.openxmlformats.org/package/2006/relationships"><Relationship Id="rId3" Type="http://schemas.openxmlformats.org/officeDocument/2006/relationships/image" Target="../media/image488.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2.xml.rels><?xml version="1.0" encoding="UTF-8" standalone="yes"?>
<Relationships xmlns="http://schemas.openxmlformats.org/package/2006/relationships"><Relationship Id="rId3" Type="http://schemas.openxmlformats.org/officeDocument/2006/relationships/image" Target="../media/image489.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3.xml.rels><?xml version="1.0" encoding="UTF-8" standalone="yes"?>
<Relationships xmlns="http://schemas.openxmlformats.org/package/2006/relationships"><Relationship Id="rId3" Type="http://schemas.openxmlformats.org/officeDocument/2006/relationships/image" Target="../media/image490.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4.xml.rels><?xml version="1.0" encoding="UTF-8" standalone="yes"?>
<Relationships xmlns="http://schemas.openxmlformats.org/package/2006/relationships"><Relationship Id="rId3" Type="http://schemas.openxmlformats.org/officeDocument/2006/relationships/image" Target="../media/image491.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5.xml.rels><?xml version="1.0" encoding="UTF-8" standalone="yes"?>
<Relationships xmlns="http://schemas.openxmlformats.org/package/2006/relationships"><Relationship Id="rId3" Type="http://schemas.openxmlformats.org/officeDocument/2006/relationships/image" Target="../media/image492.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6.xml.rels><?xml version="1.0" encoding="UTF-8" standalone="yes"?>
<Relationships xmlns="http://schemas.openxmlformats.org/package/2006/relationships"><Relationship Id="rId3" Type="http://schemas.openxmlformats.org/officeDocument/2006/relationships/image" Target="../media/image493.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7.x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8.xml.rels><?xml version="1.0" encoding="UTF-8" standalone="yes"?>
<Relationships xmlns="http://schemas.openxmlformats.org/package/2006/relationships"><Relationship Id="rId3" Type="http://schemas.openxmlformats.org/officeDocument/2006/relationships/image" Target="../media/image495.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79.xml.rels><?xml version="1.0" encoding="UTF-8" standalone="yes"?>
<Relationships xmlns="http://schemas.openxmlformats.org/package/2006/relationships"><Relationship Id="rId3" Type="http://schemas.openxmlformats.org/officeDocument/2006/relationships/image" Target="../media/image496.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580.xml.rels><?xml version="1.0" encoding="UTF-8" standalone="yes"?>
<Relationships xmlns="http://schemas.openxmlformats.org/package/2006/relationships"><Relationship Id="rId3" Type="http://schemas.openxmlformats.org/officeDocument/2006/relationships/image" Target="../media/image497.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1.xml.rels><?xml version="1.0" encoding="UTF-8" standalone="yes"?>
<Relationships xmlns="http://schemas.openxmlformats.org/package/2006/relationships"><Relationship Id="rId3" Type="http://schemas.openxmlformats.org/officeDocument/2006/relationships/image" Target="../media/image498.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2.xml.rels><?xml version="1.0" encoding="UTF-8" standalone="yes"?>
<Relationships xmlns="http://schemas.openxmlformats.org/package/2006/relationships"><Relationship Id="rId3" Type="http://schemas.openxmlformats.org/officeDocument/2006/relationships/image" Target="../media/image499.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3.xml.rels><?xml version="1.0" encoding="UTF-8" standalone="yes"?>
<Relationships xmlns="http://schemas.openxmlformats.org/package/2006/relationships"><Relationship Id="rId3" Type="http://schemas.openxmlformats.org/officeDocument/2006/relationships/image" Target="../media/image500.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4.xml.rels><?xml version="1.0" encoding="UTF-8" standalone="yes"?>
<Relationships xmlns="http://schemas.openxmlformats.org/package/2006/relationships"><Relationship Id="rId3" Type="http://schemas.openxmlformats.org/officeDocument/2006/relationships/image" Target="../media/image501.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5.xml.rels><?xml version="1.0" encoding="UTF-8" standalone="yes"?>
<Relationships xmlns="http://schemas.openxmlformats.org/package/2006/relationships"><Relationship Id="rId3" Type="http://schemas.openxmlformats.org/officeDocument/2006/relationships/image" Target="../media/image502.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6.xml.rels><?xml version="1.0" encoding="UTF-8" standalone="yes"?>
<Relationships xmlns="http://schemas.openxmlformats.org/package/2006/relationships"><Relationship Id="rId3" Type="http://schemas.openxmlformats.org/officeDocument/2006/relationships/image" Target="../media/image503.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7.xml.rels><?xml version="1.0" encoding="UTF-8" standalone="yes"?>
<Relationships xmlns="http://schemas.openxmlformats.org/package/2006/relationships"><Relationship Id="rId3" Type="http://schemas.openxmlformats.org/officeDocument/2006/relationships/image" Target="../media/image504.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8.xml.rels><?xml version="1.0" encoding="UTF-8" standalone="yes"?>
<Relationships xmlns="http://schemas.openxmlformats.org/package/2006/relationships"><Relationship Id="rId3" Type="http://schemas.openxmlformats.org/officeDocument/2006/relationships/image" Target="../media/image505.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89.xml.rels><?xml version="1.0" encoding="UTF-8" standalone="yes"?>
<Relationships xmlns="http://schemas.openxmlformats.org/package/2006/relationships"><Relationship Id="rId3" Type="http://schemas.openxmlformats.org/officeDocument/2006/relationships/image" Target="../media/image506.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7.xml"/><Relationship Id="rId5" Type="http://schemas.openxmlformats.org/officeDocument/2006/relationships/image" Target="../media/image47.png"/><Relationship Id="rId4" Type="http://schemas.openxmlformats.org/officeDocument/2006/relationships/image" Target="../media/image46.png"/></Relationships>
</file>

<file path=ppt/slides/_rels/slide590.xml.rels><?xml version="1.0" encoding="UTF-8" standalone="yes"?>
<Relationships xmlns="http://schemas.openxmlformats.org/package/2006/relationships"><Relationship Id="rId3" Type="http://schemas.openxmlformats.org/officeDocument/2006/relationships/image" Target="../media/image507.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1.xml.rels><?xml version="1.0" encoding="UTF-8" standalone="yes"?>
<Relationships xmlns="http://schemas.openxmlformats.org/package/2006/relationships"><Relationship Id="rId3" Type="http://schemas.openxmlformats.org/officeDocument/2006/relationships/image" Target="../media/image508.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2.xml.rels><?xml version="1.0" encoding="UTF-8" standalone="yes"?>
<Relationships xmlns="http://schemas.openxmlformats.org/package/2006/relationships"><Relationship Id="rId3" Type="http://schemas.openxmlformats.org/officeDocument/2006/relationships/image" Target="../media/image509.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3.xml.rels><?xml version="1.0" encoding="UTF-8" standalone="yes"?>
<Relationships xmlns="http://schemas.openxmlformats.org/package/2006/relationships"><Relationship Id="rId3" Type="http://schemas.openxmlformats.org/officeDocument/2006/relationships/image" Target="../media/image510.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4.xml.rels><?xml version="1.0" encoding="UTF-8" standalone="yes"?>
<Relationships xmlns="http://schemas.openxmlformats.org/package/2006/relationships"><Relationship Id="rId3" Type="http://schemas.openxmlformats.org/officeDocument/2006/relationships/image" Target="../media/image511.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5.xml.rels><?xml version="1.0" encoding="UTF-8" standalone="yes"?>
<Relationships xmlns="http://schemas.openxmlformats.org/package/2006/relationships"><Relationship Id="rId3" Type="http://schemas.openxmlformats.org/officeDocument/2006/relationships/image" Target="../media/image512.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6.xml.rels><?xml version="1.0" encoding="UTF-8" standalone="yes"?>
<Relationships xmlns="http://schemas.openxmlformats.org/package/2006/relationships"><Relationship Id="rId3" Type="http://schemas.openxmlformats.org/officeDocument/2006/relationships/image" Target="../media/image513.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7.xml.rels><?xml version="1.0" encoding="UTF-8" standalone="yes"?>
<Relationships xmlns="http://schemas.openxmlformats.org/package/2006/relationships"><Relationship Id="rId3" Type="http://schemas.openxmlformats.org/officeDocument/2006/relationships/image" Target="../media/image514.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8.xml.rels><?xml version="1.0" encoding="UTF-8" standalone="yes"?>
<Relationships xmlns="http://schemas.openxmlformats.org/package/2006/relationships"><Relationship Id="rId3" Type="http://schemas.openxmlformats.org/officeDocument/2006/relationships/image" Target="../media/image515.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599.xml.rels><?xml version="1.0" encoding="UTF-8" standalone="yes"?>
<Relationships xmlns="http://schemas.openxmlformats.org/package/2006/relationships"><Relationship Id="rId3" Type="http://schemas.openxmlformats.org/officeDocument/2006/relationships/image" Target="../media/image516.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50.jpeg"/></Relationships>
</file>

<file path=ppt/slides/_rels/slide600.xml.rels><?xml version="1.0" encoding="UTF-8" standalone="yes"?>
<Relationships xmlns="http://schemas.openxmlformats.org/package/2006/relationships"><Relationship Id="rId3" Type="http://schemas.openxmlformats.org/officeDocument/2006/relationships/image" Target="../media/image517.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01.xml.rels><?xml version="1.0" encoding="UTF-8" standalone="yes"?>
<Relationships xmlns="http://schemas.openxmlformats.org/package/2006/relationships"><Relationship Id="rId3" Type="http://schemas.openxmlformats.org/officeDocument/2006/relationships/image" Target="../media/image518.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02.xml.rels><?xml version="1.0" encoding="UTF-8" standalone="yes"?>
<Relationships xmlns="http://schemas.openxmlformats.org/package/2006/relationships"><Relationship Id="rId3" Type="http://schemas.openxmlformats.org/officeDocument/2006/relationships/image" Target="../media/image519.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03.xml.rels><?xml version="1.0" encoding="UTF-8" standalone="yes"?>
<Relationships xmlns="http://schemas.openxmlformats.org/package/2006/relationships"><Relationship Id="rId3" Type="http://schemas.openxmlformats.org/officeDocument/2006/relationships/image" Target="../media/image520.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04.xml.rels><?xml version="1.0" encoding="UTF-8" standalone="yes"?>
<Relationships xmlns="http://schemas.openxmlformats.org/package/2006/relationships"><Relationship Id="rId3" Type="http://schemas.openxmlformats.org/officeDocument/2006/relationships/image" Target="../media/image521.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05.xml.rels><?xml version="1.0" encoding="UTF-8" standalone="yes"?>
<Relationships xmlns="http://schemas.openxmlformats.org/package/2006/relationships"><Relationship Id="rId3" Type="http://schemas.openxmlformats.org/officeDocument/2006/relationships/image" Target="../media/image522.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06.xml.rels><?xml version="1.0" encoding="UTF-8" standalone="yes"?>
<Relationships xmlns="http://schemas.openxmlformats.org/package/2006/relationships"><Relationship Id="rId3" Type="http://schemas.openxmlformats.org/officeDocument/2006/relationships/image" Target="../media/image523.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07.xml.rels><?xml version="1.0" encoding="UTF-8" standalone="yes"?>
<Relationships xmlns="http://schemas.openxmlformats.org/package/2006/relationships"><Relationship Id="rId3" Type="http://schemas.openxmlformats.org/officeDocument/2006/relationships/image" Target="../media/image524.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08.xml.rels><?xml version="1.0" encoding="UTF-8" standalone="yes"?>
<Relationships xmlns="http://schemas.openxmlformats.org/package/2006/relationships"><Relationship Id="rId3" Type="http://schemas.openxmlformats.org/officeDocument/2006/relationships/image" Target="../media/image525.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09.xml.rels><?xml version="1.0" encoding="UTF-8" standalone="yes"?>
<Relationships xmlns="http://schemas.openxmlformats.org/package/2006/relationships"><Relationship Id="rId3" Type="http://schemas.openxmlformats.org/officeDocument/2006/relationships/image" Target="../media/image526.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7.pn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52.jpeg"/></Relationships>
</file>

<file path=ppt/slides/_rels/slide610.xml.rels><?xml version="1.0" encoding="UTF-8" standalone="yes"?>
<Relationships xmlns="http://schemas.openxmlformats.org/package/2006/relationships"><Relationship Id="rId3" Type="http://schemas.openxmlformats.org/officeDocument/2006/relationships/image" Target="../media/image527.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11.xml.rels><?xml version="1.0" encoding="UTF-8" standalone="yes"?>
<Relationships xmlns="http://schemas.openxmlformats.org/package/2006/relationships"><Relationship Id="rId3" Type="http://schemas.openxmlformats.org/officeDocument/2006/relationships/image" Target="../media/image528.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12.xml.rels><?xml version="1.0" encoding="UTF-8" standalone="yes"?>
<Relationships xmlns="http://schemas.openxmlformats.org/package/2006/relationships"><Relationship Id="rId3" Type="http://schemas.openxmlformats.org/officeDocument/2006/relationships/image" Target="../media/image529.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13.xml.rels><?xml version="1.0" encoding="UTF-8" standalone="yes"?>
<Relationships xmlns="http://schemas.openxmlformats.org/package/2006/relationships"><Relationship Id="rId3" Type="http://schemas.openxmlformats.org/officeDocument/2006/relationships/image" Target="../media/image530.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14.xml.rels><?xml version="1.0" encoding="UTF-8" standalone="yes"?>
<Relationships xmlns="http://schemas.openxmlformats.org/package/2006/relationships"><Relationship Id="rId3" Type="http://schemas.openxmlformats.org/officeDocument/2006/relationships/image" Target="../media/image531.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15.xml.rels><?xml version="1.0" encoding="UTF-8" standalone="yes"?>
<Relationships xmlns="http://schemas.openxmlformats.org/package/2006/relationships"><Relationship Id="rId3" Type="http://schemas.openxmlformats.org/officeDocument/2006/relationships/image" Target="../media/image532.png"/><Relationship Id="rId2" Type="http://schemas.openxmlformats.org/officeDocument/2006/relationships/image" Target="../media/image479.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jpg"/></Relationships>
</file>

<file path=ppt/slides/_rels/slide6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55.jpeg"/></Relationships>
</file>

<file path=ppt/slides/_rels/slide6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56.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7.xml"/><Relationship Id="rId5" Type="http://schemas.openxmlformats.org/officeDocument/2006/relationships/image" Target="../media/image60.jpeg"/><Relationship Id="rId4" Type="http://schemas.openxmlformats.org/officeDocument/2006/relationships/image" Target="../media/image59.png"/></Relationships>
</file>

<file path=ppt/slides/_rels/slide6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63.png"/></Relationships>
</file>

<file path=ppt/slides/_rels/slide6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jpe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66.jpeg"/></Relationships>
</file>

<file path=ppt/slides/_rels/slide6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3.png"/><Relationship Id="rId1" Type="http://schemas.openxmlformats.org/officeDocument/2006/relationships/slideLayout" Target="../slideLayouts/slideLayout7.xml"/><Relationship Id="rId5" Type="http://schemas.openxmlformats.org/officeDocument/2006/relationships/image" Target="../media/image9.jpg"/><Relationship Id="rId4" Type="http://schemas.openxmlformats.org/officeDocument/2006/relationships/image" Target="../media/image68.jpeg"/></Relationships>
</file>

<file path=ppt/slides/_rels/slide6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69.png"/><Relationship Id="rId1" Type="http://schemas.openxmlformats.org/officeDocument/2006/relationships/slideLayout" Target="../slideLayouts/slideLayout7.xml"/><Relationship Id="rId4" Type="http://schemas.openxmlformats.org/officeDocument/2006/relationships/image" Target="../media/image70.jpe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2" Type="http://schemas.openxmlformats.org/officeDocument/2006/relationships/image" Target="../media/image71.jpg"/><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image" Target="../media/image72.jpg"/><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image" Target="../media/image73.jpg"/><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image" Target="../media/image74.jpg"/><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image" Target="../media/image75.jp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76.jpg"/><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2" Type="http://schemas.openxmlformats.org/officeDocument/2006/relationships/image" Target="../media/image77.jpg"/><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2" Type="http://schemas.openxmlformats.org/officeDocument/2006/relationships/image" Target="../media/image78.jpg"/><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image" Target="../media/image79.jpg"/><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81.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image" Target="../media/image82.jpg"/><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2" Type="http://schemas.openxmlformats.org/officeDocument/2006/relationships/image" Target="../media/image83.jpg"/><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2" Type="http://schemas.openxmlformats.org/officeDocument/2006/relationships/image" Target="../media/image84.jpg"/><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2" Type="http://schemas.openxmlformats.org/officeDocument/2006/relationships/image" Target="../media/image85.jpg"/><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2" Type="http://schemas.openxmlformats.org/officeDocument/2006/relationships/image" Target="../media/image86.jp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extLst>
              <p:ext uri="{D42A27DB-BD31-4B8C-83A1-F6EECF244321}">
                <p14:modId xmlns:p14="http://schemas.microsoft.com/office/powerpoint/2010/main" val="4216921474"/>
              </p:ext>
            </p:extLst>
          </p:nvPr>
        </p:nvGraphicFramePr>
        <p:xfrm>
          <a:off x="35626" y="4"/>
          <a:ext cx="9111979" cy="6857999"/>
        </p:xfrm>
        <a:graphic>
          <a:graphicData uri="http://schemas.openxmlformats.org/drawingml/2006/table">
            <a:tbl>
              <a:tblPr firstRow="1" bandRow="1">
                <a:tableStyleId>{073A0DAA-6AF3-43AB-8588-CEC1D06C72B9}</a:tableStyleId>
              </a:tblPr>
              <a:tblGrid>
                <a:gridCol w="894941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39201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a:t>TAKTISK TEORI-FERDIGE TRENINGER-TEMABASERTE ØVELSER </a:t>
                      </a:r>
                      <a:endParaRPr lang="nb-NO" sz="2800" b="0" dirty="0"/>
                    </a:p>
                  </a:txBody>
                  <a:tcPr marL="68580" marR="68580">
                    <a:lnB w="12700" cap="flat" cmpd="sng" algn="ctr">
                      <a:solidFill>
                        <a:schemeClr val="tx1"/>
                      </a:solidFill>
                      <a:prstDash val="solid"/>
                      <a:round/>
                      <a:headEnd type="none" w="med" len="med"/>
                      <a:tailEnd type="none" w="med" len="med"/>
                    </a:lnB>
                  </a:tcPr>
                </a:tc>
                <a:tc hMerge="1">
                  <a:txBody>
                    <a:bodyPr/>
                    <a:lstStyle/>
                    <a:p>
                      <a:endParaRPr lang="nb-NO"/>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465983">
                <a:tc>
                  <a:txBody>
                    <a:bodyPr/>
                    <a:lstStyle/>
                    <a:p>
                      <a:pPr marL="285750" indent="-285750">
                        <a:buFont typeface="Wingdings" charset="2"/>
                        <a:buChar char="q"/>
                      </a:pPr>
                      <a:endParaRPr lang="nb-NO" sz="160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20318" y="1410346"/>
            <a:ext cx="6138991" cy="5447654"/>
          </a:xfrm>
          <a:prstGeom prst="rect">
            <a:avLst/>
          </a:prstGeom>
        </p:spPr>
      </p:pic>
    </p:spTree>
    <p:extLst>
      <p:ext uri="{BB962C8B-B14F-4D97-AF65-F5344CB8AC3E}">
        <p14:creationId xmlns:p14="http://schemas.microsoft.com/office/powerpoint/2010/main" val="1223862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35626" y="4"/>
          <a:ext cx="9111979" cy="6857999"/>
        </p:xfrm>
        <a:graphic>
          <a:graphicData uri="http://schemas.openxmlformats.org/drawingml/2006/table">
            <a:tbl>
              <a:tblPr firstRow="1" bandRow="1">
                <a:tableStyleId>{073A0DAA-6AF3-43AB-8588-CEC1D06C72B9}</a:tableStyleId>
              </a:tblPr>
              <a:tblGrid>
                <a:gridCol w="894941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39201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a:t>ETABLERT ANGREP </a:t>
                      </a:r>
                      <a:endParaRPr lang="nb-NO" sz="2800" b="0" dirty="0"/>
                    </a:p>
                  </a:txBody>
                  <a:tcPr marL="68580" marR="68580">
                    <a:lnB w="12700" cap="flat" cmpd="sng" algn="ctr">
                      <a:solidFill>
                        <a:schemeClr val="tx1"/>
                      </a:solidFill>
                      <a:prstDash val="solid"/>
                      <a:round/>
                      <a:headEnd type="none" w="med" len="med"/>
                      <a:tailEnd type="none" w="med" len="med"/>
                    </a:lnB>
                  </a:tcPr>
                </a:tc>
                <a:tc hMerge="1">
                  <a:txBody>
                    <a:bodyPr/>
                    <a:lstStyle/>
                    <a:p>
                      <a:endParaRPr lang="nb-NO"/>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465983">
                <a:tc>
                  <a:txBody>
                    <a:bodyPr/>
                    <a:lstStyle/>
                    <a:p>
                      <a:pPr marL="285750" indent="-285750">
                        <a:buFont typeface="Wingdings" charset="2"/>
                        <a:buChar char="q"/>
                      </a:pPr>
                      <a:endParaRPr lang="nb-NO" sz="160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20318" y="1410346"/>
            <a:ext cx="6138991" cy="5447654"/>
          </a:xfrm>
          <a:prstGeom prst="rect">
            <a:avLst/>
          </a:prstGeom>
        </p:spPr>
      </p:pic>
    </p:spTree>
    <p:extLst>
      <p:ext uri="{BB962C8B-B14F-4D97-AF65-F5344CB8AC3E}">
        <p14:creationId xmlns:p14="http://schemas.microsoft.com/office/powerpoint/2010/main" val="264571831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C6D4F33A-EDEE-41B3-A7C7-D93FF4B766B7}"/>
              </a:ext>
            </a:extLst>
          </p:cNvPr>
          <p:cNvSpPr>
            <a:spLocks noGrp="1"/>
          </p:cNvSpPr>
          <p:nvPr>
            <p:ph sz="half" idx="1"/>
          </p:nvPr>
        </p:nvSpPr>
        <p:spPr>
          <a:xfrm>
            <a:off x="0" y="1102659"/>
            <a:ext cx="3388660" cy="4351338"/>
          </a:xfrm>
        </p:spPr>
        <p:txBody>
          <a:bodyPr>
            <a:normAutofit/>
          </a:bodyPr>
          <a:lstStyle/>
          <a:p>
            <a:endParaRPr lang="nb-NO" sz="2000" dirty="0"/>
          </a:p>
          <a:p>
            <a:r>
              <a:rPr lang="nb-NO" sz="2000" dirty="0"/>
              <a:t>Stopper-indreløper-kant.</a:t>
            </a:r>
          </a:p>
          <a:p>
            <a:r>
              <a:rPr lang="nb-NO" sz="2000" dirty="0"/>
              <a:t>Stopper-back-indreløper-kant.</a:t>
            </a:r>
          </a:p>
        </p:txBody>
      </p:sp>
      <p:pic>
        <p:nvPicPr>
          <p:cNvPr id="8" name="Plassholder for innhold 7">
            <a:extLst>
              <a:ext uri="{FF2B5EF4-FFF2-40B4-BE49-F238E27FC236}">
                <a16:creationId xmlns:a16="http://schemas.microsoft.com/office/drawing/2014/main" id="{60A9040F-C258-4590-8F28-1BB6A7B9EE60}"/>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8660" y="1102659"/>
            <a:ext cx="5755340"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21042266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01AAB049-8D26-4037-A06F-BC295ECFA9C7}"/>
              </a:ext>
            </a:extLst>
          </p:cNvPr>
          <p:cNvSpPr>
            <a:spLocks noGrp="1"/>
          </p:cNvSpPr>
          <p:nvPr>
            <p:ph sz="half" idx="1"/>
          </p:nvPr>
        </p:nvSpPr>
        <p:spPr>
          <a:xfrm>
            <a:off x="1" y="1137584"/>
            <a:ext cx="3364706" cy="4351338"/>
          </a:xfrm>
        </p:spPr>
        <p:txBody>
          <a:bodyPr/>
          <a:lstStyle/>
          <a:p>
            <a:endParaRPr lang="nb-NO" dirty="0"/>
          </a:p>
          <a:p>
            <a:r>
              <a:rPr lang="nb-NO" sz="2000" dirty="0"/>
              <a:t>Stopper-indreløper-anker-spiss-kant.</a:t>
            </a:r>
          </a:p>
          <a:p>
            <a:r>
              <a:rPr lang="nb-NO" sz="2000" dirty="0"/>
              <a:t>Stopper-indreløper-stopper.</a:t>
            </a:r>
          </a:p>
        </p:txBody>
      </p:sp>
      <p:sp>
        <p:nvSpPr>
          <p:cNvPr id="8" name="Plassholder for innhold 7">
            <a:extLst>
              <a:ext uri="{FF2B5EF4-FFF2-40B4-BE49-F238E27FC236}">
                <a16:creationId xmlns:a16="http://schemas.microsoft.com/office/drawing/2014/main" id="{A44837BD-525E-464B-BD82-438E63140C07}"/>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krets, spill&#10;&#10;Automatisk generert beskrivelse">
            <a:extLst>
              <a:ext uri="{FF2B5EF4-FFF2-40B4-BE49-F238E27FC236}">
                <a16:creationId xmlns:a16="http://schemas.microsoft.com/office/drawing/2014/main" id="{0091E459-48FD-422D-88F2-F77875D3BC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64707" y="1102659"/>
            <a:ext cx="5779294" cy="5779294"/>
          </a:xfrm>
          <a:prstGeom prst="rect">
            <a:avLst/>
          </a:prstGeom>
        </p:spPr>
      </p:pic>
    </p:spTree>
    <p:extLst>
      <p:ext uri="{BB962C8B-B14F-4D97-AF65-F5344CB8AC3E}">
        <p14:creationId xmlns:p14="http://schemas.microsoft.com/office/powerpoint/2010/main" val="378501249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304085CA-0364-4A29-AE5B-F34398E5AC8F}"/>
              </a:ext>
            </a:extLst>
          </p:cNvPr>
          <p:cNvSpPr>
            <a:spLocks noGrp="1"/>
          </p:cNvSpPr>
          <p:nvPr>
            <p:ph sz="half" idx="1"/>
          </p:nvPr>
        </p:nvSpPr>
        <p:spPr>
          <a:xfrm>
            <a:off x="0" y="1035050"/>
            <a:ext cx="3388660" cy="4351338"/>
          </a:xfrm>
        </p:spPr>
        <p:txBody>
          <a:bodyPr/>
          <a:lstStyle/>
          <a:p>
            <a:endParaRPr lang="nb-NO" dirty="0"/>
          </a:p>
          <a:p>
            <a:r>
              <a:rPr lang="nb-NO" sz="2000" dirty="0"/>
              <a:t>Stopper-anker-indreløper-anker-spiss-indreløper-kant.</a:t>
            </a:r>
          </a:p>
          <a:p>
            <a:r>
              <a:rPr lang="nb-NO" sz="2000" dirty="0"/>
              <a:t>Stopper-indreløper.</a:t>
            </a:r>
          </a:p>
        </p:txBody>
      </p:sp>
      <p:pic>
        <p:nvPicPr>
          <p:cNvPr id="8" name="Plassholder for innhold 7" descr="Et bilde som inneholder krets, spill&#10;&#10;Automatisk generert beskrivelse">
            <a:extLst>
              <a:ext uri="{FF2B5EF4-FFF2-40B4-BE49-F238E27FC236}">
                <a16:creationId xmlns:a16="http://schemas.microsoft.com/office/drawing/2014/main" id="{F8EEC46F-19C9-468B-8809-86C7BF772CAA}"/>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8660" y="1135316"/>
            <a:ext cx="5755340"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221615160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A654B7FC-A554-425A-8C60-672424A62049}"/>
              </a:ext>
            </a:extLst>
          </p:cNvPr>
          <p:cNvSpPr>
            <a:spLocks noGrp="1"/>
          </p:cNvSpPr>
          <p:nvPr>
            <p:ph sz="half" idx="1"/>
          </p:nvPr>
        </p:nvSpPr>
        <p:spPr>
          <a:xfrm>
            <a:off x="1" y="1145264"/>
            <a:ext cx="3350419" cy="4351338"/>
          </a:xfrm>
        </p:spPr>
        <p:txBody>
          <a:bodyPr/>
          <a:lstStyle/>
          <a:p>
            <a:endParaRPr lang="nb-NO" dirty="0"/>
          </a:p>
          <a:p>
            <a:r>
              <a:rPr lang="nb-NO" sz="2000" dirty="0"/>
              <a:t>Stopper-stopper-indreløper-kant.</a:t>
            </a:r>
          </a:p>
          <a:p>
            <a:r>
              <a:rPr lang="nb-NO" sz="2000" dirty="0"/>
              <a:t>Stopper-indreløper.</a:t>
            </a:r>
          </a:p>
        </p:txBody>
      </p:sp>
      <p:sp>
        <p:nvSpPr>
          <p:cNvPr id="8" name="Plassholder for innhold 7">
            <a:extLst>
              <a:ext uri="{FF2B5EF4-FFF2-40B4-BE49-F238E27FC236}">
                <a16:creationId xmlns:a16="http://schemas.microsoft.com/office/drawing/2014/main" id="{A561E046-6197-4C9F-9F8D-6A4D8E5224D1}"/>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09897ECB-514C-4891-BEFA-B1CB9F57CC2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50420" y="1102662"/>
            <a:ext cx="5793581" cy="5793581"/>
          </a:xfrm>
          <a:prstGeom prst="rect">
            <a:avLst/>
          </a:prstGeom>
        </p:spPr>
      </p:pic>
    </p:spTree>
    <p:extLst>
      <p:ext uri="{BB962C8B-B14F-4D97-AF65-F5344CB8AC3E}">
        <p14:creationId xmlns:p14="http://schemas.microsoft.com/office/powerpoint/2010/main" val="36268852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F61DE937-A795-4D37-9549-881428B23F7E}"/>
              </a:ext>
            </a:extLst>
          </p:cNvPr>
          <p:cNvSpPr>
            <a:spLocks noGrp="1"/>
          </p:cNvSpPr>
          <p:nvPr>
            <p:ph sz="half" idx="1"/>
          </p:nvPr>
        </p:nvSpPr>
        <p:spPr>
          <a:xfrm>
            <a:off x="0" y="1066053"/>
            <a:ext cx="3886200" cy="4351338"/>
          </a:xfrm>
        </p:spPr>
        <p:txBody>
          <a:bodyPr/>
          <a:lstStyle/>
          <a:p>
            <a:pPr marL="0" indent="0">
              <a:buNone/>
            </a:pPr>
            <a:endParaRPr lang="nb-NO" sz="2000" dirty="0"/>
          </a:p>
          <a:p>
            <a:r>
              <a:rPr lang="nb-NO" sz="2000" dirty="0"/>
              <a:t>Keeper-back-anker-spiss-indreløper-kant-spiss.</a:t>
            </a:r>
          </a:p>
          <a:p>
            <a:pPr marL="0" indent="0">
              <a:buNone/>
            </a:pPr>
            <a:endParaRPr lang="nb-NO" dirty="0"/>
          </a:p>
        </p:txBody>
      </p:sp>
      <p:sp>
        <p:nvSpPr>
          <p:cNvPr id="8" name="Plassholder for innhold 7">
            <a:extLst>
              <a:ext uri="{FF2B5EF4-FFF2-40B4-BE49-F238E27FC236}">
                <a16:creationId xmlns:a16="http://schemas.microsoft.com/office/drawing/2014/main" id="{6CB2DBBC-7E49-46FC-8866-AE5A4FD4D4D8}"/>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331F47F7-2C4B-48AF-9313-76C1D67E9A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88660" y="1102659"/>
            <a:ext cx="5755340" cy="5755340"/>
          </a:xfrm>
          <a:prstGeom prst="rect">
            <a:avLst/>
          </a:prstGeom>
        </p:spPr>
      </p:pic>
    </p:spTree>
    <p:extLst>
      <p:ext uri="{BB962C8B-B14F-4D97-AF65-F5344CB8AC3E}">
        <p14:creationId xmlns:p14="http://schemas.microsoft.com/office/powerpoint/2010/main" val="99182225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B899BA74-00ED-4BAD-BE38-9033C857E7E7}"/>
              </a:ext>
            </a:extLst>
          </p:cNvPr>
          <p:cNvSpPr>
            <a:spLocks noGrp="1"/>
          </p:cNvSpPr>
          <p:nvPr>
            <p:ph sz="half" idx="1"/>
          </p:nvPr>
        </p:nvSpPr>
        <p:spPr>
          <a:xfrm>
            <a:off x="1" y="1102659"/>
            <a:ext cx="3412191" cy="4351338"/>
          </a:xfrm>
        </p:spPr>
        <p:txBody>
          <a:bodyPr/>
          <a:lstStyle/>
          <a:p>
            <a:endParaRPr lang="nb-NO" sz="2000" dirty="0"/>
          </a:p>
          <a:p>
            <a:r>
              <a:rPr lang="nb-NO" sz="2000" dirty="0"/>
              <a:t>Back/stopper-spiss-indreløper-kant-spiss</a:t>
            </a:r>
          </a:p>
          <a:p>
            <a:pPr marL="0" indent="0">
              <a:buNone/>
            </a:pPr>
            <a:endParaRPr lang="nb-NO" dirty="0"/>
          </a:p>
        </p:txBody>
      </p:sp>
      <p:pic>
        <p:nvPicPr>
          <p:cNvPr id="8" name="Plassholder for innhold 7">
            <a:extLst>
              <a:ext uri="{FF2B5EF4-FFF2-40B4-BE49-F238E27FC236}">
                <a16:creationId xmlns:a16="http://schemas.microsoft.com/office/drawing/2014/main" id="{2ACAD6FF-0DF9-445C-8F61-D33194028A81}"/>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412192" y="1102662"/>
            <a:ext cx="5731809" cy="5731809"/>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1629125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4FBD87CF-8997-4792-9426-49A1B43B951C}"/>
              </a:ext>
            </a:extLst>
          </p:cNvPr>
          <p:cNvSpPr>
            <a:spLocks noGrp="1"/>
          </p:cNvSpPr>
          <p:nvPr>
            <p:ph sz="half" idx="1"/>
          </p:nvPr>
        </p:nvSpPr>
        <p:spPr>
          <a:xfrm>
            <a:off x="2" y="1102659"/>
            <a:ext cx="3380651" cy="4351338"/>
          </a:xfrm>
        </p:spPr>
        <p:txBody>
          <a:bodyPr>
            <a:normAutofit/>
          </a:bodyPr>
          <a:lstStyle/>
          <a:p>
            <a:r>
              <a:rPr lang="nb-NO" sz="2000" dirty="0"/>
              <a:t>Keeper-back-anker-indreløper-kant-spiss</a:t>
            </a:r>
          </a:p>
          <a:p>
            <a:r>
              <a:rPr lang="nb-NO" sz="2000" dirty="0"/>
              <a:t>Keeper-back-anker-kant-indreløper-kant-spiss</a:t>
            </a:r>
          </a:p>
        </p:txBody>
      </p:sp>
      <p:pic>
        <p:nvPicPr>
          <p:cNvPr id="8" name="Plassholder for innhold 7">
            <a:extLst>
              <a:ext uri="{FF2B5EF4-FFF2-40B4-BE49-F238E27FC236}">
                <a16:creationId xmlns:a16="http://schemas.microsoft.com/office/drawing/2014/main" id="{215DDD20-ACCB-4F22-8CFC-EAFF4014B420}"/>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0653" y="1113541"/>
            <a:ext cx="5744461" cy="5744461"/>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242292669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066D88A9-0231-489B-A006-80CA75AD215A}"/>
              </a:ext>
            </a:extLst>
          </p:cNvPr>
          <p:cNvSpPr>
            <a:spLocks noGrp="1"/>
          </p:cNvSpPr>
          <p:nvPr>
            <p:ph sz="half" idx="1"/>
          </p:nvPr>
        </p:nvSpPr>
        <p:spPr>
          <a:xfrm>
            <a:off x="0" y="1102657"/>
            <a:ext cx="3402106" cy="4351338"/>
          </a:xfrm>
        </p:spPr>
        <p:txBody>
          <a:bodyPr/>
          <a:lstStyle/>
          <a:p>
            <a:r>
              <a:rPr lang="nb-NO" sz="2000" dirty="0"/>
              <a:t>Keeper-back-indreløper-kant-spiss</a:t>
            </a:r>
          </a:p>
          <a:p>
            <a:pPr marL="0" indent="0">
              <a:buNone/>
            </a:pPr>
            <a:endParaRPr lang="nb-NO" dirty="0"/>
          </a:p>
        </p:txBody>
      </p:sp>
      <p:pic>
        <p:nvPicPr>
          <p:cNvPr id="8" name="Plassholder for innhold 7">
            <a:extLst>
              <a:ext uri="{FF2B5EF4-FFF2-40B4-BE49-F238E27FC236}">
                <a16:creationId xmlns:a16="http://schemas.microsoft.com/office/drawing/2014/main" id="{A449A553-7519-422E-B4BE-95BD34760C97}"/>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402107" y="1102660"/>
            <a:ext cx="5757909" cy="5757909"/>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413449589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23B5841F-2EB8-4F17-AE9E-0BC423BC3636}"/>
              </a:ext>
            </a:extLst>
          </p:cNvPr>
          <p:cNvSpPr>
            <a:spLocks noGrp="1"/>
          </p:cNvSpPr>
          <p:nvPr>
            <p:ph sz="half" idx="1"/>
          </p:nvPr>
        </p:nvSpPr>
        <p:spPr>
          <a:xfrm>
            <a:off x="0" y="1102659"/>
            <a:ext cx="3368814" cy="4351338"/>
          </a:xfrm>
        </p:spPr>
        <p:txBody>
          <a:bodyPr>
            <a:normAutofit/>
          </a:bodyPr>
          <a:lstStyle/>
          <a:p>
            <a:r>
              <a:rPr lang="nb-NO" sz="2000" dirty="0"/>
              <a:t>Keeper-back-kant-indreløper</a:t>
            </a:r>
          </a:p>
          <a:p>
            <a:pPr marL="0" indent="0">
              <a:buNone/>
            </a:pPr>
            <a:r>
              <a:rPr lang="nb-NO" sz="2000" dirty="0"/>
              <a:t>-spiss-indreløper</a:t>
            </a:r>
          </a:p>
          <a:p>
            <a:r>
              <a:rPr lang="nb-NO" sz="2000" dirty="0"/>
              <a:t>Keeper-back-indreløper-spiss</a:t>
            </a:r>
          </a:p>
        </p:txBody>
      </p:sp>
      <p:pic>
        <p:nvPicPr>
          <p:cNvPr id="8" name="Plassholder for innhold 7">
            <a:extLst>
              <a:ext uri="{FF2B5EF4-FFF2-40B4-BE49-F238E27FC236}">
                <a16:creationId xmlns:a16="http://schemas.microsoft.com/office/drawing/2014/main" id="{3BA6151B-622B-4BD1-9964-DAF1B7C15C44}"/>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70730" y="1086643"/>
            <a:ext cx="5771357" cy="5771356"/>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67045398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A33C5612-760E-4116-B019-3E614566C400}"/>
              </a:ext>
            </a:extLst>
          </p:cNvPr>
          <p:cNvSpPr>
            <a:spLocks noGrp="1"/>
          </p:cNvSpPr>
          <p:nvPr>
            <p:ph sz="half" idx="1"/>
          </p:nvPr>
        </p:nvSpPr>
        <p:spPr>
          <a:xfrm>
            <a:off x="0" y="1102659"/>
            <a:ext cx="3388660" cy="4351338"/>
          </a:xfrm>
        </p:spPr>
        <p:txBody>
          <a:bodyPr>
            <a:normAutofit/>
          </a:bodyPr>
          <a:lstStyle/>
          <a:p>
            <a:r>
              <a:rPr lang="nb-NO" sz="2000" dirty="0"/>
              <a:t>Keeper-back/stopper-kant-indreløper-kant-spiss</a:t>
            </a:r>
          </a:p>
          <a:p>
            <a:r>
              <a:rPr lang="nb-NO" sz="2000" dirty="0"/>
              <a:t>Keeper-back/stopper-indreløper kant-spiss</a:t>
            </a:r>
          </a:p>
        </p:txBody>
      </p:sp>
      <p:pic>
        <p:nvPicPr>
          <p:cNvPr id="8" name="Plassholder for innhold 7">
            <a:extLst>
              <a:ext uri="{FF2B5EF4-FFF2-40B4-BE49-F238E27FC236}">
                <a16:creationId xmlns:a16="http://schemas.microsoft.com/office/drawing/2014/main" id="{8D5CF984-16BA-4AE1-9A87-C6AEC80F61A5}"/>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8660" y="1102659"/>
            <a:ext cx="5755340"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18512423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schemeClr val="bg1"/>
                </a:solidFill>
              </a:rPr>
              <a:t>ETABLERT ANGREP 12-13 ÅR</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extLst>
              <p:ext uri="{D42A27DB-BD31-4B8C-83A1-F6EECF244321}">
                <p14:modId xmlns:p14="http://schemas.microsoft.com/office/powerpoint/2010/main" val="1827042011"/>
              </p:ext>
            </p:extLst>
          </p:nvPr>
        </p:nvGraphicFramePr>
        <p:xfrm>
          <a:off x="0" y="963038"/>
          <a:ext cx="9144000" cy="9062403"/>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1400" b="1" kern="1200" dirty="0">
                          <a:solidFill>
                            <a:schemeClr val="tx1"/>
                          </a:solidFill>
                          <a:effectLst/>
                          <a:latin typeface="+mn-lt"/>
                          <a:ea typeface="+mn-ea"/>
                          <a:cs typeface="+mn-cs"/>
                        </a:rPr>
                        <a:t>Grunnleggende:</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1400" b="0" kern="1200" dirty="0">
                          <a:solidFill>
                            <a:schemeClr val="tx1"/>
                          </a:solidFill>
                          <a:effectLst/>
                          <a:latin typeface="+mn-lt"/>
                          <a:ea typeface="+mn-ea"/>
                          <a:cs typeface="+mn-cs"/>
                        </a:rPr>
                        <a:t>Vi ønsker</a:t>
                      </a:r>
                      <a:r>
                        <a:rPr lang="nb-NO" sz="1400" b="0" kern="1200" baseline="0" dirty="0">
                          <a:solidFill>
                            <a:schemeClr val="tx1"/>
                          </a:solidFill>
                          <a:effectLst/>
                          <a:latin typeface="+mn-lt"/>
                          <a:ea typeface="+mn-ea"/>
                          <a:cs typeface="+mn-cs"/>
                        </a:rPr>
                        <a:t> å</a:t>
                      </a:r>
                      <a:r>
                        <a:rPr lang="nb-NO" sz="1400" b="0" kern="1200" dirty="0">
                          <a:solidFill>
                            <a:schemeClr val="tx1"/>
                          </a:solidFill>
                          <a:effectLst/>
                          <a:latin typeface="+mn-lt"/>
                          <a:ea typeface="+mn-ea"/>
                          <a:cs typeface="+mn-cs"/>
                        </a:rPr>
                        <a:t> dominere motstander</a:t>
                      </a:r>
                      <a:r>
                        <a:rPr lang="nb-NO" sz="1400" b="0" kern="1200" baseline="0" dirty="0">
                          <a:solidFill>
                            <a:schemeClr val="tx1"/>
                          </a:solidFill>
                          <a:effectLst/>
                          <a:latin typeface="+mn-lt"/>
                          <a:ea typeface="+mn-ea"/>
                          <a:cs typeface="+mn-cs"/>
                        </a:rPr>
                        <a:t> med ball ved å ha korte avstander mellom spillerne i laget, og ha stor variasjon preget av kreative og løsningsorienterte valg i eget angrepsspill. Vi hjelper kreativiteten med å strukturere utgangsposisjoner. Vi hjelper spilleren med ball til å utøve kreative og gode valg med ball. Vi ønsker flere og samtidige bevegelser. Bevegelsene skal helst foregå i stå og sprint. Vi bruker sterk grad av motsatte bevegelser og etterfølgende bevegelser. Vi vil gjerne at spillerne tolker rom og beveger seg inn i ledige rom. Spillene må bevege seg i forhold til hverandre. Du eier det rommet du er i. Vi ønsker å vurdere spill framover når mulig.</a:t>
                      </a:r>
                      <a:endParaRPr lang="nb-NO" sz="14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400" b="0" kern="1200" dirty="0">
                        <a:solidFill>
                          <a:schemeClr val="tx1"/>
                        </a:solidFill>
                        <a:effectLst/>
                        <a:latin typeface="+mn-lt"/>
                        <a:ea typeface="+mn-ea"/>
                        <a:cs typeface="+mn-cs"/>
                      </a:endParaRPr>
                    </a:p>
                    <a:p>
                      <a:pPr>
                        <a:lnSpc>
                          <a:spcPct val="107000"/>
                        </a:lnSpc>
                        <a:spcAft>
                          <a:spcPts val="800"/>
                        </a:spcAft>
                      </a:pPr>
                      <a:r>
                        <a:rPr lang="nb-NO" sz="1400" b="1" u="none" kern="1200" dirty="0">
                          <a:solidFill>
                            <a:schemeClr val="tx1"/>
                          </a:solidFill>
                          <a:effectLst/>
                          <a:latin typeface="+mn-lt"/>
                          <a:ea typeface="+mn-ea"/>
                          <a:cs typeface="+mn-cs"/>
                        </a:rPr>
                        <a:t>Bearbeiding:</a:t>
                      </a:r>
                    </a:p>
                    <a:p>
                      <a:pPr>
                        <a:lnSpc>
                          <a:spcPct val="107000"/>
                        </a:lnSpc>
                        <a:spcAft>
                          <a:spcPts val="800"/>
                        </a:spcAft>
                      </a:pPr>
                      <a:r>
                        <a:rPr lang="nb-NO" sz="1400" b="0" u="none" kern="1200" baseline="0" dirty="0">
                          <a:solidFill>
                            <a:schemeClr val="tx1"/>
                          </a:solidFill>
                          <a:effectLst/>
                          <a:latin typeface="Calibri" panose="020F0502020204030204" pitchFamily="34" charset="0"/>
                          <a:ea typeface="+mn-ea"/>
                          <a:cs typeface="Times New Roman" panose="02020603050405020304" pitchFamily="18" charset="0"/>
                        </a:rPr>
                        <a:t>V</a:t>
                      </a:r>
                      <a:r>
                        <a:rPr lang="nb-NO" sz="1400" b="0" u="none"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 </a:t>
                      </a:r>
                      <a:r>
                        <a:rPr lang="nb-NO" sz="1400" b="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ønsker å spille av motstanders første pressledd med kontroll på ballen, for å få rettvendte spillere i </a:t>
                      </a:r>
                      <a:r>
                        <a:rPr lang="nb-NO" sz="1400" b="0" dirty="0" err="1">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framrom</a:t>
                      </a:r>
                      <a:r>
                        <a:rPr lang="nb-NO" sz="1400" b="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eller mellomrom. Spill direkte i bakrom, hvis ledig mellomrom eller i korridor. Skape ubalanse med spill inn, mellom eller bak. Vi ønsker rettvendt ballfører, så sentralt som mulig.</a:t>
                      </a:r>
                      <a:r>
                        <a:rPr lang="nb-NO" sz="14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nb-NO" sz="1400" b="0" kern="1200" baseline="0" dirty="0">
                          <a:solidFill>
                            <a:schemeClr val="tx1"/>
                          </a:solidFill>
                          <a:effectLst/>
                          <a:latin typeface="+mn-lt"/>
                          <a:ea typeface="+mn-ea"/>
                          <a:cs typeface="+mn-cs"/>
                        </a:rPr>
                        <a:t>Vi lærer oss å posisjonere oss hensiktsmessig ut i fra ulike motspill. Kanter og spiss går opp smalt og høyt i banen, for å skape rom. Vi eksploderer fremover når vi kan.</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400" b="1" u="none" kern="1200" baseline="0" dirty="0">
                          <a:solidFill>
                            <a:schemeClr val="tx1"/>
                          </a:solidFill>
                          <a:effectLst/>
                          <a:latin typeface="+mn-lt"/>
                          <a:ea typeface="+mn-ea"/>
                          <a:cs typeface="+mn-cs"/>
                        </a:rPr>
                        <a:t>Inn i prioriterte rom: </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400" b="0" u="none" kern="1200" baseline="0" dirty="0">
                          <a:solidFill>
                            <a:schemeClr val="tx1"/>
                          </a:solidFill>
                          <a:effectLst/>
                          <a:latin typeface="+mn-lt"/>
                          <a:ea typeface="+mn-ea"/>
                          <a:cs typeface="+mn-cs"/>
                        </a:rPr>
                        <a:t>Målet er å komme inn i rom der vi kan skape direkte trusler inne i motstanders 16m. V</a:t>
                      </a:r>
                      <a:r>
                        <a:rPr lang="nb-NO" sz="1400" b="0" kern="1200" baseline="0" dirty="0">
                          <a:solidFill>
                            <a:schemeClr val="tx1"/>
                          </a:solidFill>
                          <a:effectLst/>
                          <a:latin typeface="+mn-lt"/>
                          <a:ea typeface="+mn-ea"/>
                          <a:cs typeface="+mn-cs"/>
                        </a:rPr>
                        <a:t>i ønsker gjennombrudd og korteste vei mot mål, når vi kan. Vi bruker nøytrale pasninger/vending av spill når vi må for så å komme inn sentralt. Kort avstand til med og motspillere er tidspunktet for gjennombrudd med bevegelse og pasning.</a:t>
                      </a:r>
                      <a:r>
                        <a:rPr kumimoji="0" lang="nb-NO" sz="1400" b="0" i="0" u="none" strike="noStrike" kern="1200" cap="none" spc="0" normalizeH="0" baseline="0" noProof="0" dirty="0">
                          <a:ln>
                            <a:noFill/>
                          </a:ln>
                          <a:solidFill>
                            <a:prstClr val="black"/>
                          </a:solidFill>
                          <a:effectLst/>
                          <a:uLnTx/>
                          <a:uFillTx/>
                          <a:latin typeface="+mn-lt"/>
                          <a:ea typeface="+mn-ea"/>
                          <a:cs typeface="+mn-cs"/>
                        </a:rPr>
                        <a:t> Vi vil i prioritert rekkefølge spille; rett i bakrom, gjennom ledd, eller på utsiden av ledd. Vi truer flere rom samtidig med ball og bevegelse. Vi bruker sterk grad av motsatte bevegelser. Vi spiller oss fra ledd til ledd. Fra siderom vurderer vi mulighet for 1-1 og 2-1 situasjoner. Vi eksploderer fremover når vi kan.</a:t>
                      </a:r>
                      <a:endParaRPr lang="nb-NO" sz="1400" b="0" kern="1200" baseline="0" dirty="0">
                        <a:solidFill>
                          <a:schemeClr val="tx1"/>
                        </a:solidFill>
                        <a:effectLst/>
                        <a:latin typeface="+mn-lt"/>
                        <a:ea typeface="+mn-ea"/>
                        <a:cs typeface="+mn-cs"/>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mn-lt"/>
                          <a:ea typeface="+mn-ea"/>
                          <a:cs typeface="+mn-cs"/>
                        </a:rPr>
                        <a:t>Siste 3.del: </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400" b="0" kern="1200" dirty="0">
                          <a:solidFill>
                            <a:schemeClr val="tx1"/>
                          </a:solidFill>
                          <a:effectLst/>
                          <a:latin typeface="+mn-lt"/>
                          <a:ea typeface="+mn-ea"/>
                          <a:cs typeface="+mn-cs"/>
                        </a:rPr>
                        <a:t>Hvis avstand og spillsituasjon tillater det, ønsker vi å gå direkte i bakrom(sentralt</a:t>
                      </a:r>
                      <a:r>
                        <a:rPr lang="nb-NO" sz="1400" b="0" kern="1200" baseline="0" dirty="0">
                          <a:solidFill>
                            <a:schemeClr val="tx1"/>
                          </a:solidFill>
                          <a:effectLst/>
                          <a:latin typeface="+mn-lt"/>
                          <a:ea typeface="+mn-ea"/>
                          <a:cs typeface="+mn-cs"/>
                        </a:rPr>
                        <a:t> gjennombrudd). Vi ser ofte etter andre og tredjebevegelser. Vi ønsker alltid minst 2 bevegelser i bakrom, når vi er nære motstanders mål og motstandere/medspillere for å skape sjanser. Vi har sterk grad av etterfølgende bevegelser. Vi ønsker å komme inn i isslottet og ha assist fra sekken. Vi ønsker innlegg mellom keeper og bakre ledd. Vi </a:t>
                      </a:r>
                      <a:r>
                        <a:rPr kumimoji="0" lang="nb-NO" sz="1400" b="0" i="0" u="none" strike="noStrike" kern="1200" cap="none" spc="0" normalizeH="0" baseline="0" noProof="0" dirty="0">
                          <a:ln>
                            <a:noFill/>
                          </a:ln>
                          <a:solidFill>
                            <a:prstClr val="black"/>
                          </a:solidFill>
                          <a:effectLst/>
                          <a:uLnTx/>
                          <a:uFillTx/>
                          <a:latin typeface="+mn-lt"/>
                          <a:ea typeface="+mn-ea"/>
                          <a:cs typeface="+mn-cs"/>
                        </a:rPr>
                        <a:t>eksploderer fremover når vi kan.</a:t>
                      </a:r>
                      <a:endParaRPr lang="nb-NO" sz="1400" b="0"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1400" b="0" u="sng" kern="1200" baseline="0" dirty="0">
                          <a:solidFill>
                            <a:schemeClr val="tx1"/>
                          </a:solidFill>
                          <a:effectLst/>
                          <a:latin typeface="+mn-lt"/>
                          <a:ea typeface="+mn-ea"/>
                          <a:cs typeface="+mn-cs"/>
                        </a:rPr>
                        <a:t>Forsvarsberedskap når vi angriper: </a:t>
                      </a:r>
                      <a:r>
                        <a:rPr lang="nb-NO" sz="1400" b="0" kern="1200" baseline="0" dirty="0">
                          <a:solidFill>
                            <a:schemeClr val="tx1"/>
                          </a:solidFill>
                          <a:effectLst/>
                          <a:latin typeface="+mn-lt"/>
                          <a:ea typeface="+mn-ea"/>
                          <a:cs typeface="+mn-cs"/>
                        </a:rPr>
                        <a:t>Vi tar ut kontringspunkter hos motstander. Vi er i numerisk/posisjonell balanse. Vi har alltid en spiller i overtall. Vi vil gjenvinne ball.</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400" b="0" kern="1200" baseline="0" dirty="0">
                        <a:solidFill>
                          <a:schemeClr val="tx1"/>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r>
                        <a:rPr kumimoji="0" lang="nb-NO" sz="2800" b="1" i="1" u="none" strike="noStrike" kern="1200" cap="none" spc="0" normalizeH="0" baseline="0" noProof="0" dirty="0">
                          <a:ln>
                            <a:noFill/>
                          </a:ln>
                          <a:solidFill>
                            <a:srgbClr val="FF0000"/>
                          </a:solidFill>
                          <a:effectLst/>
                          <a:uLnTx/>
                          <a:uFillTx/>
                          <a:latin typeface="+mn-lt"/>
                          <a:ea typeface="+mn-ea"/>
                          <a:cs typeface="+mn-cs"/>
                        </a:rPr>
                        <a:t>«Vi tør å spille ball, spiller fremover når vi kan»</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053295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5A1D90DE-3338-468F-B5DF-BAFDC043C229}"/>
              </a:ext>
            </a:extLst>
          </p:cNvPr>
          <p:cNvSpPr>
            <a:spLocks noGrp="1"/>
          </p:cNvSpPr>
          <p:nvPr>
            <p:ph sz="half" idx="1"/>
          </p:nvPr>
        </p:nvSpPr>
        <p:spPr>
          <a:xfrm>
            <a:off x="1" y="1102659"/>
            <a:ext cx="3392816" cy="4351338"/>
          </a:xfrm>
        </p:spPr>
        <p:txBody>
          <a:bodyPr/>
          <a:lstStyle/>
          <a:p>
            <a:endParaRPr lang="nb-NO" dirty="0"/>
          </a:p>
          <a:p>
            <a:r>
              <a:rPr lang="nb-NO" sz="2000" dirty="0"/>
              <a:t>Keeper-stopper-spiss-indreløper kant/back-spiss.</a:t>
            </a:r>
          </a:p>
          <a:p>
            <a:pPr marL="0" indent="0">
              <a:buNone/>
            </a:pPr>
            <a:endParaRPr lang="nb-NO" dirty="0"/>
          </a:p>
        </p:txBody>
      </p:sp>
      <p:pic>
        <p:nvPicPr>
          <p:cNvPr id="8" name="Plassholder for innhold 7">
            <a:extLst>
              <a:ext uri="{FF2B5EF4-FFF2-40B4-BE49-F238E27FC236}">
                <a16:creationId xmlns:a16="http://schemas.microsoft.com/office/drawing/2014/main" id="{FC7636F7-8AB4-48C4-8C81-CEA0F0E0A474}"/>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92816" y="1106818"/>
            <a:ext cx="5751185" cy="5751185"/>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115610953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2B272183-A943-4890-9512-A5DE5D42A64A}"/>
              </a:ext>
            </a:extLst>
          </p:cNvPr>
          <p:cNvSpPr>
            <a:spLocks noGrp="1"/>
          </p:cNvSpPr>
          <p:nvPr>
            <p:ph sz="half" idx="1"/>
          </p:nvPr>
        </p:nvSpPr>
        <p:spPr>
          <a:xfrm>
            <a:off x="0" y="1102659"/>
            <a:ext cx="3386092" cy="4351338"/>
          </a:xfrm>
        </p:spPr>
        <p:txBody>
          <a:bodyPr/>
          <a:lstStyle/>
          <a:p>
            <a:endParaRPr lang="nb-NO" dirty="0"/>
          </a:p>
          <a:p>
            <a:r>
              <a:rPr lang="nb-NO" sz="2000" dirty="0"/>
              <a:t>Keeper-stopper-anker-indreløper-kant-spiss.</a:t>
            </a:r>
          </a:p>
          <a:p>
            <a:r>
              <a:rPr lang="nb-NO" sz="2000" dirty="0"/>
              <a:t>Keeper-stopper-anker-kant-back-spiss.</a:t>
            </a:r>
          </a:p>
        </p:txBody>
      </p:sp>
      <p:pic>
        <p:nvPicPr>
          <p:cNvPr id="8" name="Plassholder for innhold 7">
            <a:extLst>
              <a:ext uri="{FF2B5EF4-FFF2-40B4-BE49-F238E27FC236}">
                <a16:creationId xmlns:a16="http://schemas.microsoft.com/office/drawing/2014/main" id="{1C48724B-4FB1-4ABD-92EB-1F3BF04689F1}"/>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6092" y="1102659"/>
            <a:ext cx="5757908" cy="5757908"/>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59854100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6D593392-6735-41F9-9DA2-22300FD243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60"/>
            <a:ext cx="9144000" cy="5755340"/>
          </a:xfrm>
          <a:prstGeom prst="rect">
            <a:avLst/>
          </a:prstGeom>
        </p:spPr>
      </p:pic>
    </p:spTree>
    <p:extLst>
      <p:ext uri="{BB962C8B-B14F-4D97-AF65-F5344CB8AC3E}">
        <p14:creationId xmlns:p14="http://schemas.microsoft.com/office/powerpoint/2010/main" val="74185302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1729219C-4179-4027-8878-B0A071B0C67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7863"/>
          </a:xfrm>
          <a:prstGeom prst="rect">
            <a:avLst/>
          </a:prstGeom>
        </p:spPr>
      </p:pic>
    </p:spTree>
    <p:extLst>
      <p:ext uri="{BB962C8B-B14F-4D97-AF65-F5344CB8AC3E}">
        <p14:creationId xmlns:p14="http://schemas.microsoft.com/office/powerpoint/2010/main" val="422993088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A64B3F85-0CB5-4800-9249-83AE5B51C8F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60"/>
            <a:ext cx="9144000" cy="5755340"/>
          </a:xfrm>
          <a:prstGeom prst="rect">
            <a:avLst/>
          </a:prstGeom>
        </p:spPr>
      </p:pic>
    </p:spTree>
    <p:extLst>
      <p:ext uri="{BB962C8B-B14F-4D97-AF65-F5344CB8AC3E}">
        <p14:creationId xmlns:p14="http://schemas.microsoft.com/office/powerpoint/2010/main" val="232023174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D780C5FD-32D1-4B6E-87E3-420AAAB1F90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60"/>
            <a:ext cx="9144000" cy="5755340"/>
          </a:xfrm>
          <a:prstGeom prst="rect">
            <a:avLst/>
          </a:prstGeom>
        </p:spPr>
      </p:pic>
    </p:spTree>
    <p:extLst>
      <p:ext uri="{BB962C8B-B14F-4D97-AF65-F5344CB8AC3E}">
        <p14:creationId xmlns:p14="http://schemas.microsoft.com/office/powerpoint/2010/main" val="109497517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82E545CD-F6ED-4B33-9548-DF357C8E4BCA}"/>
              </a:ext>
            </a:extLst>
          </p:cNvPr>
          <p:cNvSpPr>
            <a:spLocks noGrp="1"/>
          </p:cNvSpPr>
          <p:nvPr>
            <p:ph sz="half" idx="1"/>
          </p:nvPr>
        </p:nvSpPr>
        <p:spPr>
          <a:xfrm>
            <a:off x="0" y="1102659"/>
            <a:ext cx="3378994" cy="4351338"/>
          </a:xfrm>
        </p:spPr>
        <p:txBody>
          <a:bodyPr/>
          <a:lstStyle/>
          <a:p>
            <a:endParaRPr lang="nb-NO" dirty="0"/>
          </a:p>
          <a:p>
            <a:r>
              <a:rPr lang="nb-NO" sz="2000" dirty="0"/>
              <a:t>Støttepasning= gjennombrudd.</a:t>
            </a:r>
          </a:p>
          <a:p>
            <a:r>
              <a:rPr lang="nb-NO" sz="2000" dirty="0"/>
              <a:t>Legg inn frie pasningsvalg til slutt.</a:t>
            </a:r>
          </a:p>
        </p:txBody>
      </p:sp>
      <p:sp>
        <p:nvSpPr>
          <p:cNvPr id="8" name="Plassholder for innhold 7">
            <a:extLst>
              <a:ext uri="{FF2B5EF4-FFF2-40B4-BE49-F238E27FC236}">
                <a16:creationId xmlns:a16="http://schemas.microsoft.com/office/drawing/2014/main" id="{17F813DE-AAED-4C3B-8671-DBA501E7193D}"/>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gress, spill&#10;&#10;Automatisk generert beskrivelse">
            <a:extLst>
              <a:ext uri="{FF2B5EF4-FFF2-40B4-BE49-F238E27FC236}">
                <a16:creationId xmlns:a16="http://schemas.microsoft.com/office/drawing/2014/main" id="{24139B7D-9D52-4EFA-AC33-AA22542071B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78994" y="1102659"/>
            <a:ext cx="5765006" cy="5765006"/>
          </a:xfrm>
          <a:prstGeom prst="rect">
            <a:avLst/>
          </a:prstGeom>
        </p:spPr>
      </p:pic>
    </p:spTree>
    <p:extLst>
      <p:ext uri="{BB962C8B-B14F-4D97-AF65-F5344CB8AC3E}">
        <p14:creationId xmlns:p14="http://schemas.microsoft.com/office/powerpoint/2010/main" val="183715812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gress, felt, krets, fotball&#10;&#10;Automatisk generert beskrivelse">
            <a:extLst>
              <a:ext uri="{FF2B5EF4-FFF2-40B4-BE49-F238E27FC236}">
                <a16:creationId xmlns:a16="http://schemas.microsoft.com/office/drawing/2014/main" id="{5A03DE96-652A-462B-84BE-7941D193A69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7863"/>
          </a:xfrm>
          <a:prstGeom prst="rect">
            <a:avLst/>
          </a:prstGeom>
        </p:spPr>
      </p:pic>
    </p:spTree>
    <p:extLst>
      <p:ext uri="{BB962C8B-B14F-4D97-AF65-F5344CB8AC3E}">
        <p14:creationId xmlns:p14="http://schemas.microsoft.com/office/powerpoint/2010/main" val="73629081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gress, racket, ball, bane&#10;&#10;Automatisk generert beskrivelse">
            <a:extLst>
              <a:ext uri="{FF2B5EF4-FFF2-40B4-BE49-F238E27FC236}">
                <a16:creationId xmlns:a16="http://schemas.microsoft.com/office/drawing/2014/main" id="{D14DF5B1-5204-4ADD-A028-FBA20281409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59"/>
            <a:ext cx="9143999" cy="5772150"/>
          </a:xfrm>
          <a:prstGeom prst="rect">
            <a:avLst/>
          </a:prstGeom>
        </p:spPr>
      </p:pic>
    </p:spTree>
    <p:extLst>
      <p:ext uri="{BB962C8B-B14F-4D97-AF65-F5344CB8AC3E}">
        <p14:creationId xmlns:p14="http://schemas.microsoft.com/office/powerpoint/2010/main" val="204332196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gress, spill, felt&#10;&#10;Automatisk generert beskrivelse">
            <a:extLst>
              <a:ext uri="{FF2B5EF4-FFF2-40B4-BE49-F238E27FC236}">
                <a16:creationId xmlns:a16="http://schemas.microsoft.com/office/drawing/2014/main" id="{43810962-76A9-4EE0-8A2E-A0DC8A238C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7863"/>
          </a:xfrm>
          <a:prstGeom prst="rect">
            <a:avLst/>
          </a:prstGeom>
        </p:spPr>
      </p:pic>
    </p:spTree>
    <p:extLst>
      <p:ext uri="{BB962C8B-B14F-4D97-AF65-F5344CB8AC3E}">
        <p14:creationId xmlns:p14="http://schemas.microsoft.com/office/powerpoint/2010/main" val="220262431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schemeClr val="bg1"/>
                </a:solidFill>
              </a:rPr>
              <a:t>ETABLERT ANGREP 14-15 ÅR</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extLst>
              <p:ext uri="{D42A27DB-BD31-4B8C-83A1-F6EECF244321}">
                <p14:modId xmlns:p14="http://schemas.microsoft.com/office/powerpoint/2010/main" val="1932899311"/>
              </p:ext>
            </p:extLst>
          </p:nvPr>
        </p:nvGraphicFramePr>
        <p:xfrm>
          <a:off x="0" y="963038"/>
          <a:ext cx="9144000" cy="9062403"/>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1400" b="1" kern="1200" dirty="0">
                          <a:solidFill>
                            <a:schemeClr val="tx1"/>
                          </a:solidFill>
                          <a:effectLst/>
                          <a:latin typeface="+mn-lt"/>
                          <a:ea typeface="+mn-ea"/>
                          <a:cs typeface="+mn-cs"/>
                        </a:rPr>
                        <a:t>Grunnleggende:</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1400" b="0" kern="1200" dirty="0">
                          <a:solidFill>
                            <a:schemeClr val="tx1"/>
                          </a:solidFill>
                          <a:effectLst/>
                          <a:latin typeface="+mn-lt"/>
                          <a:ea typeface="+mn-ea"/>
                          <a:cs typeface="+mn-cs"/>
                        </a:rPr>
                        <a:t>Vi ønsker</a:t>
                      </a:r>
                      <a:r>
                        <a:rPr lang="nb-NO" sz="1400" b="0" kern="1200" baseline="0" dirty="0">
                          <a:solidFill>
                            <a:schemeClr val="tx1"/>
                          </a:solidFill>
                          <a:effectLst/>
                          <a:latin typeface="+mn-lt"/>
                          <a:ea typeface="+mn-ea"/>
                          <a:cs typeface="+mn-cs"/>
                        </a:rPr>
                        <a:t> å</a:t>
                      </a:r>
                      <a:r>
                        <a:rPr lang="nb-NO" sz="1400" b="0" kern="1200" dirty="0">
                          <a:solidFill>
                            <a:schemeClr val="tx1"/>
                          </a:solidFill>
                          <a:effectLst/>
                          <a:latin typeface="+mn-lt"/>
                          <a:ea typeface="+mn-ea"/>
                          <a:cs typeface="+mn-cs"/>
                        </a:rPr>
                        <a:t> dominere motstander</a:t>
                      </a:r>
                      <a:r>
                        <a:rPr lang="nb-NO" sz="1400" b="0" kern="1200" baseline="0" dirty="0">
                          <a:solidFill>
                            <a:schemeClr val="tx1"/>
                          </a:solidFill>
                          <a:effectLst/>
                          <a:latin typeface="+mn-lt"/>
                          <a:ea typeface="+mn-ea"/>
                          <a:cs typeface="+mn-cs"/>
                        </a:rPr>
                        <a:t> med ball ved å ha korte avstander mellom spillerne i laget, og ha stor variasjon preget av kreative og løsningsorienterte valg i eget angrepsspill. Vi hjelper kreativiteten med å strukturere utgangsposisjoner. Vi hjelper spilleren med ball til å utøve kreative og gode valg med ball. Vi ønsker flere og samtidige bevegelser. Bevegelsene skal helst foregå i stå og sprint. Vi bruker sterk grad av motsatte bevegelser og etterfølgende bevegelser. Vi vil gjerne at spillerne tolker rom og beveger seg inn i ledige rom. Spillene må bevege seg i forhold til hverandre. Du eier det rommet du er i. Vi ønsker spill </a:t>
                      </a:r>
                      <a:r>
                        <a:rPr lang="nb-NO" sz="1400" b="0" kern="1200" baseline="0">
                          <a:solidFill>
                            <a:schemeClr val="tx1"/>
                          </a:solidFill>
                          <a:effectLst/>
                          <a:latin typeface="+mn-lt"/>
                          <a:ea typeface="+mn-ea"/>
                          <a:cs typeface="+mn-cs"/>
                        </a:rPr>
                        <a:t>framover når det er </a:t>
                      </a:r>
                      <a:r>
                        <a:rPr lang="nb-NO" sz="1400" b="0" kern="1200" baseline="0" dirty="0">
                          <a:solidFill>
                            <a:schemeClr val="tx1"/>
                          </a:solidFill>
                          <a:effectLst/>
                          <a:latin typeface="+mn-lt"/>
                          <a:ea typeface="+mn-ea"/>
                          <a:cs typeface="+mn-cs"/>
                        </a:rPr>
                        <a:t>mulig.</a:t>
                      </a:r>
                      <a:endParaRPr lang="nb-NO" sz="14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400" b="0" kern="1200" dirty="0">
                        <a:solidFill>
                          <a:schemeClr val="tx1"/>
                        </a:solidFill>
                        <a:effectLst/>
                        <a:latin typeface="+mn-lt"/>
                        <a:ea typeface="+mn-ea"/>
                        <a:cs typeface="+mn-cs"/>
                      </a:endParaRPr>
                    </a:p>
                    <a:p>
                      <a:pPr>
                        <a:lnSpc>
                          <a:spcPct val="107000"/>
                        </a:lnSpc>
                        <a:spcAft>
                          <a:spcPts val="800"/>
                        </a:spcAft>
                      </a:pPr>
                      <a:r>
                        <a:rPr lang="nb-NO" sz="1400" b="1" u="none" kern="1200" dirty="0">
                          <a:solidFill>
                            <a:schemeClr val="tx1"/>
                          </a:solidFill>
                          <a:effectLst/>
                          <a:latin typeface="+mn-lt"/>
                          <a:ea typeface="+mn-ea"/>
                          <a:cs typeface="+mn-cs"/>
                        </a:rPr>
                        <a:t>Bearbeiding:</a:t>
                      </a:r>
                    </a:p>
                    <a:p>
                      <a:pPr>
                        <a:lnSpc>
                          <a:spcPct val="107000"/>
                        </a:lnSpc>
                        <a:spcAft>
                          <a:spcPts val="800"/>
                        </a:spcAft>
                      </a:pPr>
                      <a:r>
                        <a:rPr lang="nb-NO" sz="1400" b="0" u="none" kern="1200" baseline="0" dirty="0">
                          <a:solidFill>
                            <a:schemeClr val="tx1"/>
                          </a:solidFill>
                          <a:effectLst/>
                          <a:latin typeface="Calibri" panose="020F0502020204030204" pitchFamily="34" charset="0"/>
                          <a:ea typeface="+mn-ea"/>
                          <a:cs typeface="Times New Roman" panose="02020603050405020304" pitchFamily="18" charset="0"/>
                        </a:rPr>
                        <a:t>V</a:t>
                      </a:r>
                      <a:r>
                        <a:rPr lang="nb-NO" sz="1400" b="0" u="none"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 </a:t>
                      </a:r>
                      <a:r>
                        <a:rPr lang="nb-NO" sz="1400" b="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ønsker å spille av motstanders første pressledd med kontroll på ballen, for å få rettvendte spillere i </a:t>
                      </a:r>
                      <a:r>
                        <a:rPr lang="nb-NO" sz="1400" b="0" dirty="0" err="1">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framrom</a:t>
                      </a:r>
                      <a:r>
                        <a:rPr lang="nb-NO" sz="1400" b="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eller mellomrom. Spill direkte i bakrom, hvis ledig mellomrom eller i korridor. Skape ubalanse med spill inn, mellom eller bak. Vi ønsker rettvendt ballfører, så sentralt som mulig.</a:t>
                      </a:r>
                      <a:r>
                        <a:rPr lang="nb-NO" sz="14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nb-NO" sz="1400" b="0" kern="1200" baseline="0" dirty="0">
                          <a:solidFill>
                            <a:schemeClr val="tx1"/>
                          </a:solidFill>
                          <a:effectLst/>
                          <a:latin typeface="+mn-lt"/>
                          <a:ea typeface="+mn-ea"/>
                          <a:cs typeface="+mn-cs"/>
                        </a:rPr>
                        <a:t>Vi lærer oss å posisjonere oss hensiktsmessig ut i fra ulike motspill. Kanter og spiss går opp smalt og høyt i banen, for å skape rom. Vi eksploderer fremover når vi kan.</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400" b="1" u="none" kern="1200" baseline="0" dirty="0">
                          <a:solidFill>
                            <a:schemeClr val="tx1"/>
                          </a:solidFill>
                          <a:effectLst/>
                          <a:latin typeface="+mn-lt"/>
                          <a:ea typeface="+mn-ea"/>
                          <a:cs typeface="+mn-cs"/>
                        </a:rPr>
                        <a:t>Inn i prioriterte rom: </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400" b="0" u="none" kern="1200" baseline="0" dirty="0">
                          <a:solidFill>
                            <a:schemeClr val="tx1"/>
                          </a:solidFill>
                          <a:effectLst/>
                          <a:latin typeface="+mn-lt"/>
                          <a:ea typeface="+mn-ea"/>
                          <a:cs typeface="+mn-cs"/>
                        </a:rPr>
                        <a:t>Målet er å komme inn i rom der vi kan skape direkte trusler inne i motstanders 16m. V</a:t>
                      </a:r>
                      <a:r>
                        <a:rPr lang="nb-NO" sz="1400" b="0" kern="1200" baseline="0" dirty="0">
                          <a:solidFill>
                            <a:schemeClr val="tx1"/>
                          </a:solidFill>
                          <a:effectLst/>
                          <a:latin typeface="+mn-lt"/>
                          <a:ea typeface="+mn-ea"/>
                          <a:cs typeface="+mn-cs"/>
                        </a:rPr>
                        <a:t>i ønsker gjennombrudd og korteste vei mot mål, når vi kan. Vi bruker nøytrale pasninger/vending av spill når vi må for så å komme inn sentralt. Kort avstand til med og motspillere er tidspunktet for gjennombrudd med bevegelse og pasning.</a:t>
                      </a:r>
                      <a:r>
                        <a:rPr kumimoji="0" lang="nb-NO" sz="1400" b="0" i="0" u="none" strike="noStrike" kern="1200" cap="none" spc="0" normalizeH="0" baseline="0" noProof="0" dirty="0">
                          <a:ln>
                            <a:noFill/>
                          </a:ln>
                          <a:solidFill>
                            <a:prstClr val="black"/>
                          </a:solidFill>
                          <a:effectLst/>
                          <a:uLnTx/>
                          <a:uFillTx/>
                          <a:latin typeface="+mn-lt"/>
                          <a:ea typeface="+mn-ea"/>
                          <a:cs typeface="+mn-cs"/>
                        </a:rPr>
                        <a:t> Vi vil i prioritert rekkefølge spille; rett i bakrom, gjennom ledd, eller på utsiden av ledd. Vi truer flere rom samtidig med ball og bevegelse. Vi bruker sterk grad av motsatte bevegelser. Vi spiller oss fra ledd til ledd. Fra siderom vurderer vi mulighet for 1-1 og 2-1 situasjoner. Vi eksploderer fremover når vi kan.</a:t>
                      </a:r>
                      <a:endParaRPr lang="nb-NO" sz="1400" b="0" kern="1200" baseline="0" dirty="0">
                        <a:solidFill>
                          <a:schemeClr val="tx1"/>
                        </a:solidFill>
                        <a:effectLst/>
                        <a:latin typeface="+mn-lt"/>
                        <a:ea typeface="+mn-ea"/>
                        <a:cs typeface="+mn-cs"/>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mn-lt"/>
                          <a:ea typeface="+mn-ea"/>
                          <a:cs typeface="+mn-cs"/>
                        </a:rPr>
                        <a:t>Siste 3.del: </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400" b="0" kern="1200" dirty="0">
                          <a:solidFill>
                            <a:schemeClr val="tx1"/>
                          </a:solidFill>
                          <a:effectLst/>
                          <a:latin typeface="+mn-lt"/>
                          <a:ea typeface="+mn-ea"/>
                          <a:cs typeface="+mn-cs"/>
                        </a:rPr>
                        <a:t>Hvis avstand og spillsituasjon tillater det, ønsker vi å gå direkte i bakrom(sentralt</a:t>
                      </a:r>
                      <a:r>
                        <a:rPr lang="nb-NO" sz="1400" b="0" kern="1200" baseline="0" dirty="0">
                          <a:solidFill>
                            <a:schemeClr val="tx1"/>
                          </a:solidFill>
                          <a:effectLst/>
                          <a:latin typeface="+mn-lt"/>
                          <a:ea typeface="+mn-ea"/>
                          <a:cs typeface="+mn-cs"/>
                        </a:rPr>
                        <a:t> gjennombrudd). Vi ser ofte etter andre og tredjebevegelser. Vi ønsker alltid minst 2 bevegelser i bakrom, når vi er nære motstanders mål og motstandere/medspillere for å skape sjanser. Vi har sterk grad av etterfølgende bevegelser. Vi ønsker å komme inn i isslottet og ha assist fra sekken. Vi ønsker innlegg mellom keeper og bakre ledd. Vi </a:t>
                      </a:r>
                      <a:r>
                        <a:rPr kumimoji="0" lang="nb-NO" sz="1400" b="0" i="0" u="none" strike="noStrike" kern="1200" cap="none" spc="0" normalizeH="0" baseline="0" noProof="0" dirty="0">
                          <a:ln>
                            <a:noFill/>
                          </a:ln>
                          <a:solidFill>
                            <a:prstClr val="black"/>
                          </a:solidFill>
                          <a:effectLst/>
                          <a:uLnTx/>
                          <a:uFillTx/>
                          <a:latin typeface="+mn-lt"/>
                          <a:ea typeface="+mn-ea"/>
                          <a:cs typeface="+mn-cs"/>
                        </a:rPr>
                        <a:t>eksploderer fremover når vi kan.</a:t>
                      </a:r>
                      <a:endParaRPr lang="nb-NO" sz="1400" b="0"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1400" b="0" u="sng" kern="1200" baseline="0" dirty="0">
                          <a:solidFill>
                            <a:schemeClr val="tx1"/>
                          </a:solidFill>
                          <a:effectLst/>
                          <a:latin typeface="+mn-lt"/>
                          <a:ea typeface="+mn-ea"/>
                          <a:cs typeface="+mn-cs"/>
                        </a:rPr>
                        <a:t>Forsvarsberedskap når vi angriper: </a:t>
                      </a:r>
                      <a:r>
                        <a:rPr lang="nb-NO" sz="1400" b="0" kern="1200" baseline="0" dirty="0">
                          <a:solidFill>
                            <a:schemeClr val="tx1"/>
                          </a:solidFill>
                          <a:effectLst/>
                          <a:latin typeface="+mn-lt"/>
                          <a:ea typeface="+mn-ea"/>
                          <a:cs typeface="+mn-cs"/>
                        </a:rPr>
                        <a:t>Vi tar ut kontringspunkter hos motstander. Vi er i numerisk/posisjonell balanse. Vi har alltid en spiller i overtall. Vi vil gjenvinne ball.</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400" b="0" kern="1200" baseline="0" dirty="0">
                        <a:solidFill>
                          <a:schemeClr val="tx1"/>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r>
                        <a:rPr kumimoji="0" lang="nb-NO" sz="2800" b="1" i="1" u="none" strike="noStrike" kern="1200" cap="none" spc="0" normalizeH="0" baseline="0" noProof="0" dirty="0">
                          <a:ln>
                            <a:noFill/>
                          </a:ln>
                          <a:solidFill>
                            <a:srgbClr val="FF0000"/>
                          </a:solidFill>
                          <a:effectLst/>
                          <a:uLnTx/>
                          <a:uFillTx/>
                          <a:latin typeface="+mn-lt"/>
                          <a:ea typeface="+mn-ea"/>
                          <a:cs typeface="+mn-cs"/>
                        </a:rPr>
                        <a:t>«Vi tør å spille ball, spiller fremover når vi kan»</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8343853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gress, spill, ball, bane&#10;&#10;Automatisk generert beskrivelse">
            <a:extLst>
              <a:ext uri="{FF2B5EF4-FFF2-40B4-BE49-F238E27FC236}">
                <a16:creationId xmlns:a16="http://schemas.microsoft.com/office/drawing/2014/main" id="{2F91EF77-7647-495F-A097-E815B96ADB9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85850"/>
            <a:ext cx="9143999" cy="5772150"/>
          </a:xfrm>
          <a:prstGeom prst="rect">
            <a:avLst/>
          </a:prstGeom>
        </p:spPr>
      </p:pic>
    </p:spTree>
    <p:extLst>
      <p:ext uri="{BB962C8B-B14F-4D97-AF65-F5344CB8AC3E}">
        <p14:creationId xmlns:p14="http://schemas.microsoft.com/office/powerpoint/2010/main" val="155250764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gress, spill&#10;&#10;Automatisk generert beskrivelse">
            <a:extLst>
              <a:ext uri="{FF2B5EF4-FFF2-40B4-BE49-F238E27FC236}">
                <a16:creationId xmlns:a16="http://schemas.microsoft.com/office/drawing/2014/main" id="{D5980C7B-6652-4317-93D5-6D0BBBF526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78705"/>
            <a:ext cx="9144000" cy="5779294"/>
          </a:xfrm>
          <a:prstGeom prst="rect">
            <a:avLst/>
          </a:prstGeom>
        </p:spPr>
      </p:pic>
    </p:spTree>
    <p:extLst>
      <p:ext uri="{BB962C8B-B14F-4D97-AF65-F5344CB8AC3E}">
        <p14:creationId xmlns:p14="http://schemas.microsoft.com/office/powerpoint/2010/main" val="251727913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spill&#10;&#10;Automatisk generert beskrivelse">
            <a:extLst>
              <a:ext uri="{FF2B5EF4-FFF2-40B4-BE49-F238E27FC236}">
                <a16:creationId xmlns:a16="http://schemas.microsoft.com/office/drawing/2014/main" id="{CD23FAB1-6055-4579-8B7B-74FB2411204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65006"/>
          </a:xfrm>
          <a:prstGeom prst="rect">
            <a:avLst/>
          </a:prstGeom>
        </p:spPr>
      </p:pic>
    </p:spTree>
    <p:extLst>
      <p:ext uri="{BB962C8B-B14F-4D97-AF65-F5344CB8AC3E}">
        <p14:creationId xmlns:p14="http://schemas.microsoft.com/office/powerpoint/2010/main" val="21815369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gress, spill, racket, ball&#10;&#10;Automatisk generert beskrivelse">
            <a:extLst>
              <a:ext uri="{FF2B5EF4-FFF2-40B4-BE49-F238E27FC236}">
                <a16:creationId xmlns:a16="http://schemas.microsoft.com/office/drawing/2014/main" id="{095BD686-558E-4D43-94B0-F8F0B159152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79294"/>
          </a:xfrm>
          <a:prstGeom prst="rect">
            <a:avLst/>
          </a:prstGeom>
        </p:spPr>
      </p:pic>
    </p:spTree>
    <p:extLst>
      <p:ext uri="{BB962C8B-B14F-4D97-AF65-F5344CB8AC3E}">
        <p14:creationId xmlns:p14="http://schemas.microsoft.com/office/powerpoint/2010/main" val="297652494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drage, gress, flygende, felt&#10;&#10;Automatisk generert beskrivelse">
            <a:extLst>
              <a:ext uri="{FF2B5EF4-FFF2-40B4-BE49-F238E27FC236}">
                <a16:creationId xmlns:a16="http://schemas.microsoft.com/office/drawing/2014/main" id="{00B36708-16CE-4FC1-8332-1BE6EFF3CF4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7863"/>
          </a:xfrm>
          <a:prstGeom prst="rect">
            <a:avLst/>
          </a:prstGeom>
        </p:spPr>
      </p:pic>
    </p:spTree>
    <p:extLst>
      <p:ext uri="{BB962C8B-B14F-4D97-AF65-F5344CB8AC3E}">
        <p14:creationId xmlns:p14="http://schemas.microsoft.com/office/powerpoint/2010/main" val="3916721"/>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5408D83D-1EF7-48E7-8CB8-81F581C6299F}"/>
              </a:ext>
            </a:extLst>
          </p:cNvPr>
          <p:cNvSpPr>
            <a:spLocks noGrp="1"/>
          </p:cNvSpPr>
          <p:nvPr>
            <p:ph sz="half" idx="1"/>
          </p:nvPr>
        </p:nvSpPr>
        <p:spPr>
          <a:xfrm>
            <a:off x="0" y="1102659"/>
            <a:ext cx="3381934" cy="4351338"/>
          </a:xfrm>
        </p:spPr>
        <p:txBody>
          <a:bodyPr>
            <a:normAutofit/>
          </a:bodyPr>
          <a:lstStyle/>
          <a:p>
            <a:r>
              <a:rPr lang="nb-NO" sz="2000" dirty="0"/>
              <a:t>Spillerne må ha utgangsposisjon i sin sone.</a:t>
            </a:r>
          </a:p>
          <a:p>
            <a:r>
              <a:rPr lang="nb-NO" sz="2000" dirty="0"/>
              <a:t>Spillerne kan bevege seg fremover i sonene, men ikke bakover. </a:t>
            </a:r>
          </a:p>
          <a:p>
            <a:r>
              <a:rPr lang="nb-NO" sz="2000" dirty="0"/>
              <a:t>Kan bruke flere spillere og jokere som er med laget med ball.</a:t>
            </a:r>
          </a:p>
        </p:txBody>
      </p:sp>
      <p:sp>
        <p:nvSpPr>
          <p:cNvPr id="8" name="Plassholder for innhold 7">
            <a:extLst>
              <a:ext uri="{FF2B5EF4-FFF2-40B4-BE49-F238E27FC236}">
                <a16:creationId xmlns:a16="http://schemas.microsoft.com/office/drawing/2014/main" id="{85ACD6AC-071A-478C-B1C2-971A6133A1FB}"/>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D63866F9-4349-40D1-8761-B0514C0ECF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81936" y="1095937"/>
            <a:ext cx="5762065" cy="5762065"/>
          </a:xfrm>
          <a:prstGeom prst="rect">
            <a:avLst/>
          </a:prstGeom>
        </p:spPr>
      </p:pic>
    </p:spTree>
    <p:extLst>
      <p:ext uri="{BB962C8B-B14F-4D97-AF65-F5344CB8AC3E}">
        <p14:creationId xmlns:p14="http://schemas.microsoft.com/office/powerpoint/2010/main" val="415015662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9FD88562-AECD-4C92-87B8-6C453D210091}"/>
              </a:ext>
            </a:extLst>
          </p:cNvPr>
          <p:cNvSpPr>
            <a:spLocks noGrp="1"/>
          </p:cNvSpPr>
          <p:nvPr>
            <p:ph sz="half" idx="1"/>
          </p:nvPr>
        </p:nvSpPr>
        <p:spPr>
          <a:xfrm>
            <a:off x="1" y="1102659"/>
            <a:ext cx="3388659" cy="4351338"/>
          </a:xfrm>
        </p:spPr>
        <p:txBody>
          <a:bodyPr/>
          <a:lstStyle/>
          <a:p>
            <a:endParaRPr lang="nb-NO" dirty="0"/>
          </a:p>
          <a:p>
            <a:r>
              <a:rPr lang="nb-NO" sz="2000" dirty="0"/>
              <a:t>Starter med 2-2 i midten og resten i som vegger. Når det spilles vegg med en på siden. Så kan vedkommende komme inn og det blir 3-2. Slik går det helt til alle spillerne er inne. 8 pasninger gir poeng.</a:t>
            </a:r>
          </a:p>
        </p:txBody>
      </p:sp>
      <p:pic>
        <p:nvPicPr>
          <p:cNvPr id="8" name="Plassholder for innhold 7">
            <a:extLst>
              <a:ext uri="{FF2B5EF4-FFF2-40B4-BE49-F238E27FC236}">
                <a16:creationId xmlns:a16="http://schemas.microsoft.com/office/drawing/2014/main" id="{E39C23D8-A822-4A71-A597-F3921E13C78F}"/>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8660" y="1102662"/>
            <a:ext cx="5755341" cy="5755341"/>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166930055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 INNLEGG</a:t>
            </a:r>
          </a:p>
        </p:txBody>
      </p:sp>
      <p:pic>
        <p:nvPicPr>
          <p:cNvPr id="4" name="Bilde 3">
            <a:extLst>
              <a:ext uri="{FF2B5EF4-FFF2-40B4-BE49-F238E27FC236}">
                <a16:creationId xmlns:a16="http://schemas.microsoft.com/office/drawing/2014/main" id="{BC93F401-62B4-4AFB-9B7D-E1684AC19DD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61"/>
            <a:ext cx="9144000" cy="5768789"/>
          </a:xfrm>
          <a:prstGeom prst="rect">
            <a:avLst/>
          </a:prstGeom>
        </p:spPr>
      </p:pic>
    </p:spTree>
    <p:extLst>
      <p:ext uri="{BB962C8B-B14F-4D97-AF65-F5344CB8AC3E}">
        <p14:creationId xmlns:p14="http://schemas.microsoft.com/office/powerpoint/2010/main" val="227922373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509E20CC-DB76-43A7-BE37-61E837251F46}"/>
              </a:ext>
            </a:extLst>
          </p:cNvPr>
          <p:cNvSpPr>
            <a:spLocks noGrp="1"/>
          </p:cNvSpPr>
          <p:nvPr>
            <p:ph sz="half" idx="1"/>
          </p:nvPr>
        </p:nvSpPr>
        <p:spPr>
          <a:xfrm>
            <a:off x="1" y="1102659"/>
            <a:ext cx="3388659" cy="4351338"/>
          </a:xfrm>
        </p:spPr>
        <p:txBody>
          <a:bodyPr>
            <a:normAutofit/>
          </a:bodyPr>
          <a:lstStyle/>
          <a:p>
            <a:endParaRPr lang="nb-NO" sz="2000" dirty="0"/>
          </a:p>
          <a:p>
            <a:r>
              <a:rPr lang="nb-NO" sz="2000" dirty="0"/>
              <a:t>Rolletrening venstre side mot høyreside.</a:t>
            </a:r>
          </a:p>
          <a:p>
            <a:r>
              <a:rPr lang="nb-NO" sz="2000" dirty="0"/>
              <a:t>Vanlig spill.</a:t>
            </a:r>
          </a:p>
        </p:txBody>
      </p:sp>
      <p:sp>
        <p:nvSpPr>
          <p:cNvPr id="8" name="Plassholder for innhold 7">
            <a:extLst>
              <a:ext uri="{FF2B5EF4-FFF2-40B4-BE49-F238E27FC236}">
                <a16:creationId xmlns:a16="http://schemas.microsoft.com/office/drawing/2014/main" id="{30851389-842B-4824-BE20-D49ACBDD8A7B}"/>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FB6100F4-DD64-43A5-B66C-E521EEC53F4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88660" y="1102662"/>
            <a:ext cx="5755341" cy="5755341"/>
          </a:xfrm>
          <a:prstGeom prst="rect">
            <a:avLst/>
          </a:prstGeom>
        </p:spPr>
      </p:pic>
    </p:spTree>
    <p:extLst>
      <p:ext uri="{BB962C8B-B14F-4D97-AF65-F5344CB8AC3E}">
        <p14:creationId xmlns:p14="http://schemas.microsoft.com/office/powerpoint/2010/main" val="293247418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DA20C979-4DE8-491C-BE3E-F29585EC0EFC}"/>
              </a:ext>
            </a:extLst>
          </p:cNvPr>
          <p:cNvSpPr>
            <a:spLocks noGrp="1"/>
          </p:cNvSpPr>
          <p:nvPr>
            <p:ph sz="half" idx="1"/>
          </p:nvPr>
        </p:nvSpPr>
        <p:spPr>
          <a:xfrm>
            <a:off x="2" y="1118534"/>
            <a:ext cx="3388659" cy="4351338"/>
          </a:xfrm>
        </p:spPr>
        <p:txBody>
          <a:bodyPr>
            <a:normAutofit lnSpcReduction="10000"/>
          </a:bodyPr>
          <a:lstStyle/>
          <a:p>
            <a:endParaRPr lang="nb-NO" dirty="0"/>
          </a:p>
          <a:p>
            <a:r>
              <a:rPr lang="nb-NO" sz="2000" dirty="0"/>
              <a:t>Dele inn i to lag. 2-3 spillere(gule) er jokere og er med laget med ball.</a:t>
            </a:r>
          </a:p>
          <a:p>
            <a:r>
              <a:rPr lang="nb-NO" sz="2000" dirty="0"/>
              <a:t>Firkant i midten som er åpen. </a:t>
            </a:r>
          </a:p>
          <a:p>
            <a:r>
              <a:rPr lang="nb-NO" sz="2000" dirty="0"/>
              <a:t>Lagene får poeng ved å slå pasning til medspiller inne i boksen, som tar ballen med seg ut igjen.</a:t>
            </a:r>
          </a:p>
          <a:p>
            <a:r>
              <a:rPr lang="nb-NO" sz="2000" dirty="0"/>
              <a:t>Laget får også poeng ved 8 pasninger.</a:t>
            </a:r>
          </a:p>
          <a:p>
            <a:r>
              <a:rPr lang="nb-NO" sz="2000" dirty="0"/>
              <a:t>Når skal gjennombruddet komme?</a:t>
            </a:r>
          </a:p>
        </p:txBody>
      </p:sp>
      <p:pic>
        <p:nvPicPr>
          <p:cNvPr id="8" name="Plassholder for innhold 7" descr="Et bilde som inneholder gress, spill&#10;&#10;Automatisk generert beskrivelse">
            <a:extLst>
              <a:ext uri="{FF2B5EF4-FFF2-40B4-BE49-F238E27FC236}">
                <a16:creationId xmlns:a16="http://schemas.microsoft.com/office/drawing/2014/main" id="{E1EB2C37-BC00-4FEC-8919-D033E322E6C2}"/>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8660" y="1102659"/>
            <a:ext cx="5755340"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17530681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schemeClr val="bg1"/>
                </a:solidFill>
              </a:rPr>
              <a:t>ETABLERT ANGREP 16-19 ÅR</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9062403"/>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1400" b="1" kern="1200" dirty="0">
                          <a:solidFill>
                            <a:schemeClr val="tx1"/>
                          </a:solidFill>
                          <a:effectLst/>
                          <a:latin typeface="+mn-lt"/>
                          <a:ea typeface="+mn-ea"/>
                          <a:cs typeface="+mn-cs"/>
                        </a:rPr>
                        <a:t>Grunnleggende:</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1400" b="0" kern="1200" dirty="0">
                          <a:solidFill>
                            <a:schemeClr val="tx1"/>
                          </a:solidFill>
                          <a:effectLst/>
                          <a:latin typeface="+mn-lt"/>
                          <a:ea typeface="+mn-ea"/>
                          <a:cs typeface="+mn-cs"/>
                        </a:rPr>
                        <a:t>Vi ønsker</a:t>
                      </a:r>
                      <a:r>
                        <a:rPr lang="nb-NO" sz="1400" b="0" kern="1200" baseline="0" dirty="0">
                          <a:solidFill>
                            <a:schemeClr val="tx1"/>
                          </a:solidFill>
                          <a:effectLst/>
                          <a:latin typeface="+mn-lt"/>
                          <a:ea typeface="+mn-ea"/>
                          <a:cs typeface="+mn-cs"/>
                        </a:rPr>
                        <a:t> å</a:t>
                      </a:r>
                      <a:r>
                        <a:rPr lang="nb-NO" sz="1400" b="0" kern="1200" dirty="0">
                          <a:solidFill>
                            <a:schemeClr val="tx1"/>
                          </a:solidFill>
                          <a:effectLst/>
                          <a:latin typeface="+mn-lt"/>
                          <a:ea typeface="+mn-ea"/>
                          <a:cs typeface="+mn-cs"/>
                        </a:rPr>
                        <a:t> dominere motstander</a:t>
                      </a:r>
                      <a:r>
                        <a:rPr lang="nb-NO" sz="1400" b="0" kern="1200" baseline="0" dirty="0">
                          <a:solidFill>
                            <a:schemeClr val="tx1"/>
                          </a:solidFill>
                          <a:effectLst/>
                          <a:latin typeface="+mn-lt"/>
                          <a:ea typeface="+mn-ea"/>
                          <a:cs typeface="+mn-cs"/>
                        </a:rPr>
                        <a:t> med ball ved å ha korte avstander i laget, og ha stor variasjon preget av kreative og løsningsorienterte valg i eget angrepsspill. Vi hjelper kreativiteten med å strukturere utgangsposisjoner. Vi hjelper spilleren med ball til å utøve kreative og gode valg med ball. Vi ønsker flere og samtidige bevegelser. Bevegelsene skal helst foregå i stå og sprint. Vi bruker sterk grad av motsatte bevegelser og etterfølgende bevegelser. Vi vil gjerne at spillerne tolker rom og beveger seg inn i ledige rom. Spillene må bevege seg i forhold til hverandre. Du eier det rommet du er i. Vi ønsker spill framover når mulig.</a:t>
                      </a:r>
                      <a:endParaRPr lang="nb-NO" sz="14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400" b="0" kern="1200" dirty="0">
                        <a:solidFill>
                          <a:schemeClr val="tx1"/>
                        </a:solidFill>
                        <a:effectLst/>
                        <a:latin typeface="+mn-lt"/>
                        <a:ea typeface="+mn-ea"/>
                        <a:cs typeface="+mn-cs"/>
                      </a:endParaRPr>
                    </a:p>
                    <a:p>
                      <a:pPr>
                        <a:lnSpc>
                          <a:spcPct val="107000"/>
                        </a:lnSpc>
                        <a:spcAft>
                          <a:spcPts val="800"/>
                        </a:spcAft>
                      </a:pPr>
                      <a:r>
                        <a:rPr lang="nb-NO" sz="1400" b="1" u="none" kern="1200" dirty="0">
                          <a:solidFill>
                            <a:schemeClr val="tx1"/>
                          </a:solidFill>
                          <a:effectLst/>
                          <a:latin typeface="+mn-lt"/>
                          <a:ea typeface="+mn-ea"/>
                          <a:cs typeface="+mn-cs"/>
                        </a:rPr>
                        <a:t>Bearbeiding:</a:t>
                      </a:r>
                    </a:p>
                    <a:p>
                      <a:pPr>
                        <a:lnSpc>
                          <a:spcPct val="107000"/>
                        </a:lnSpc>
                        <a:spcAft>
                          <a:spcPts val="800"/>
                        </a:spcAft>
                      </a:pPr>
                      <a:r>
                        <a:rPr lang="nb-NO" sz="1400" b="0" u="none" kern="1200" baseline="0" dirty="0">
                          <a:solidFill>
                            <a:schemeClr val="tx1"/>
                          </a:solidFill>
                          <a:effectLst/>
                          <a:latin typeface="Calibri" panose="020F0502020204030204" pitchFamily="34" charset="0"/>
                          <a:ea typeface="+mn-ea"/>
                          <a:cs typeface="Times New Roman" panose="02020603050405020304" pitchFamily="18" charset="0"/>
                        </a:rPr>
                        <a:t>V</a:t>
                      </a:r>
                      <a:r>
                        <a:rPr lang="nb-NO" sz="1400" b="0" u="none"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 </a:t>
                      </a:r>
                      <a:r>
                        <a:rPr lang="nb-NO" sz="1400" b="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ønsker å spille av motstanders første pressledd med kontroll på ballen, for å få rettvendte spillere i </a:t>
                      </a:r>
                      <a:r>
                        <a:rPr lang="nb-NO" sz="1400" b="0" dirty="0" err="1">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framrom</a:t>
                      </a:r>
                      <a:r>
                        <a:rPr lang="nb-NO" sz="1400" b="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eller mellomrom. Spill direkte i bakrom, hvis ledig mellomrom eller i korridor. Skape ubalanse med spill inn, mellom eller bak. Vi ønsker rettvendt ballfører, så sentralt som mulig.</a:t>
                      </a:r>
                      <a:r>
                        <a:rPr lang="nb-NO" sz="14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nb-NO" sz="1400" b="0" kern="1200" baseline="0" dirty="0">
                          <a:solidFill>
                            <a:schemeClr val="tx1"/>
                          </a:solidFill>
                          <a:effectLst/>
                          <a:latin typeface="+mn-lt"/>
                          <a:ea typeface="+mn-ea"/>
                          <a:cs typeface="+mn-cs"/>
                        </a:rPr>
                        <a:t>Vi lærer oss å posisjonere oss hensiktsmessig ut i fra ulike motspill. Kanter og spiss går opp smalt og høyt i banen, for å skape rom. Vi eksploderer fremover når vi kan.</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400" b="1" u="none" kern="1200" baseline="0" dirty="0">
                          <a:solidFill>
                            <a:schemeClr val="tx1"/>
                          </a:solidFill>
                          <a:effectLst/>
                          <a:latin typeface="+mn-lt"/>
                          <a:ea typeface="+mn-ea"/>
                          <a:cs typeface="+mn-cs"/>
                        </a:rPr>
                        <a:t>Inn i prioriterte rom: </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400" b="0" u="none" kern="1200" baseline="0" dirty="0">
                          <a:solidFill>
                            <a:schemeClr val="tx1"/>
                          </a:solidFill>
                          <a:effectLst/>
                          <a:latin typeface="+mn-lt"/>
                          <a:ea typeface="+mn-ea"/>
                          <a:cs typeface="+mn-cs"/>
                        </a:rPr>
                        <a:t>Målet er å komme inn i rom der vi kan skape direkte trusler inne i motstanders 16m. V</a:t>
                      </a:r>
                      <a:r>
                        <a:rPr lang="nb-NO" sz="1400" b="0" kern="1200" baseline="0" dirty="0">
                          <a:solidFill>
                            <a:schemeClr val="tx1"/>
                          </a:solidFill>
                          <a:effectLst/>
                          <a:latin typeface="+mn-lt"/>
                          <a:ea typeface="+mn-ea"/>
                          <a:cs typeface="+mn-cs"/>
                        </a:rPr>
                        <a:t>i ønsker gjennombrudd og korteste vei mot mål, når vi kan. Vi bruker nøytrale pasninger/vending av spill når vi må for så å komme inn sentralt. Kort avstand til med og motspillere er tidspunktet for gjennombrudd med bevegelse og pasning.</a:t>
                      </a:r>
                      <a:r>
                        <a:rPr kumimoji="0" lang="nb-NO" sz="1400" b="0" i="0" u="none" strike="noStrike" kern="1200" cap="none" spc="0" normalizeH="0" baseline="0" noProof="0" dirty="0">
                          <a:ln>
                            <a:noFill/>
                          </a:ln>
                          <a:solidFill>
                            <a:prstClr val="black"/>
                          </a:solidFill>
                          <a:effectLst/>
                          <a:uLnTx/>
                          <a:uFillTx/>
                          <a:latin typeface="+mn-lt"/>
                          <a:ea typeface="+mn-ea"/>
                          <a:cs typeface="+mn-cs"/>
                        </a:rPr>
                        <a:t> Vi vil i prioritert rekkefølge spille; rett i bakrom, gjennom ledd, eller på utsiden av ledd. Vi truer flere rom samtidig med ball og bevegelse. Vi bruker sterk grad av motsatte bevegelser. Vi spiller oss fra ledd til ledd. Fra siderom vurderer vi mulighet for 1-1 og 2-1 situasjoner. Vi eksploderer fremover når vi kan.</a:t>
                      </a:r>
                      <a:endParaRPr lang="nb-NO" sz="1400" b="0" kern="1200" baseline="0" dirty="0">
                        <a:solidFill>
                          <a:schemeClr val="tx1"/>
                        </a:solidFill>
                        <a:effectLst/>
                        <a:latin typeface="+mn-lt"/>
                        <a:ea typeface="+mn-ea"/>
                        <a:cs typeface="+mn-cs"/>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mn-lt"/>
                          <a:ea typeface="+mn-ea"/>
                          <a:cs typeface="+mn-cs"/>
                        </a:rPr>
                        <a:t>Siste 3.del: </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400" b="0" kern="1200" dirty="0">
                          <a:solidFill>
                            <a:schemeClr val="tx1"/>
                          </a:solidFill>
                          <a:effectLst/>
                          <a:latin typeface="+mn-lt"/>
                          <a:ea typeface="+mn-ea"/>
                          <a:cs typeface="+mn-cs"/>
                        </a:rPr>
                        <a:t>Hvis avstand og spillsituasjon tillater det, ønsker vi å gå direkte i bakrom(sentralt</a:t>
                      </a:r>
                      <a:r>
                        <a:rPr lang="nb-NO" sz="1400" b="0" kern="1200" baseline="0" dirty="0">
                          <a:solidFill>
                            <a:schemeClr val="tx1"/>
                          </a:solidFill>
                          <a:effectLst/>
                          <a:latin typeface="+mn-lt"/>
                          <a:ea typeface="+mn-ea"/>
                          <a:cs typeface="+mn-cs"/>
                        </a:rPr>
                        <a:t> gjennombrudd). Vi ser ofte etter andre og tredjebevegelser. Vi ønsker alltid minst 2 bevegelser i bakrom, når vi er nære motstanders mål og motstandere/medspillere for å skape sjanser. Vi har sterk grad av etterfølgende bevegelser. Vi ønsker å komme inn i isslottet og ha assist fra sekken. Vi ønsker innlegg mellom keeper og bakre ledd. Vi </a:t>
                      </a:r>
                      <a:r>
                        <a:rPr kumimoji="0" lang="nb-NO" sz="1400" b="0" i="0" u="none" strike="noStrike" kern="1200" cap="none" spc="0" normalizeH="0" baseline="0" noProof="0" dirty="0">
                          <a:ln>
                            <a:noFill/>
                          </a:ln>
                          <a:solidFill>
                            <a:prstClr val="black"/>
                          </a:solidFill>
                          <a:effectLst/>
                          <a:uLnTx/>
                          <a:uFillTx/>
                          <a:latin typeface="+mn-lt"/>
                          <a:ea typeface="+mn-ea"/>
                          <a:cs typeface="+mn-cs"/>
                        </a:rPr>
                        <a:t>eksploderer fremover når vi kan.</a:t>
                      </a:r>
                      <a:endParaRPr lang="nb-NO" sz="1400" b="0"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1400" b="0" u="sng" kern="1200" baseline="0" dirty="0">
                          <a:solidFill>
                            <a:schemeClr val="tx1"/>
                          </a:solidFill>
                          <a:effectLst/>
                          <a:latin typeface="+mn-lt"/>
                          <a:ea typeface="+mn-ea"/>
                          <a:cs typeface="+mn-cs"/>
                        </a:rPr>
                        <a:t>Forsvarsberedskap når vi angriper: </a:t>
                      </a:r>
                      <a:r>
                        <a:rPr lang="nb-NO" sz="1400" b="0" kern="1200" baseline="0" dirty="0">
                          <a:solidFill>
                            <a:schemeClr val="tx1"/>
                          </a:solidFill>
                          <a:effectLst/>
                          <a:latin typeface="+mn-lt"/>
                          <a:ea typeface="+mn-ea"/>
                          <a:cs typeface="+mn-cs"/>
                        </a:rPr>
                        <a:t>Vi tar ut kontringspunkter hos motstander. Vi er i numerisk/posisjonell balanse. Vi har alltid en spiller i overtall. Vi vil gjenvinne ball.</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400" b="0" kern="1200" baseline="0" dirty="0">
                        <a:solidFill>
                          <a:schemeClr val="tx1"/>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r>
                        <a:rPr kumimoji="0" lang="nb-NO" sz="2800" b="1" i="1" u="none" strike="noStrike" kern="1200" cap="none" spc="0" normalizeH="0" baseline="0" noProof="0" dirty="0">
                          <a:ln>
                            <a:noFill/>
                          </a:ln>
                          <a:solidFill>
                            <a:srgbClr val="FF0000"/>
                          </a:solidFill>
                          <a:effectLst/>
                          <a:uLnTx/>
                          <a:uFillTx/>
                          <a:latin typeface="+mn-lt"/>
                          <a:ea typeface="+mn-ea"/>
                          <a:cs typeface="+mn-cs"/>
                        </a:rPr>
                        <a:t>«Vi tør å spille ball, spiller fremover når vi kan»</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2367218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09DD3DBF-DCEC-4DEB-92F9-B6ED8FC191E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59"/>
            <a:ext cx="9143999" cy="5775512"/>
          </a:xfrm>
          <a:prstGeom prst="rect">
            <a:avLst/>
          </a:prstGeom>
        </p:spPr>
      </p:pic>
    </p:spTree>
    <p:extLst>
      <p:ext uri="{BB962C8B-B14F-4D97-AF65-F5344CB8AC3E}">
        <p14:creationId xmlns:p14="http://schemas.microsoft.com/office/powerpoint/2010/main" val="229774242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descr="Et bilde som inneholder krets, gress, grønn, gate&#10;&#10;Automatisk generert beskrivelse">
            <a:extLst>
              <a:ext uri="{FF2B5EF4-FFF2-40B4-BE49-F238E27FC236}">
                <a16:creationId xmlns:a16="http://schemas.microsoft.com/office/drawing/2014/main" id="{C8F8D275-CAA2-4804-90C7-1224723E0B3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5341"/>
          </a:xfrm>
          <a:prstGeom prst="rect">
            <a:avLst/>
          </a:prstGeom>
        </p:spPr>
      </p:pic>
    </p:spTree>
    <p:extLst>
      <p:ext uri="{BB962C8B-B14F-4D97-AF65-F5344CB8AC3E}">
        <p14:creationId xmlns:p14="http://schemas.microsoft.com/office/powerpoint/2010/main" val="349058233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B8C2164C-70A3-4D6F-97BF-0BBDC400B12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65006"/>
          </a:xfrm>
          <a:prstGeom prst="rect">
            <a:avLst/>
          </a:prstGeom>
        </p:spPr>
      </p:pic>
    </p:spTree>
    <p:extLst>
      <p:ext uri="{BB962C8B-B14F-4D97-AF65-F5344CB8AC3E}">
        <p14:creationId xmlns:p14="http://schemas.microsoft.com/office/powerpoint/2010/main" val="315862568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ssholder for innhold 7" descr="Et bilde som inneholder gress, krets, spill, grønn&#10;&#10;Automatisk generert beskrivelse">
            <a:extLst>
              <a:ext uri="{FF2B5EF4-FFF2-40B4-BE49-F238E27FC236}">
                <a16:creationId xmlns:a16="http://schemas.microsoft.com/office/drawing/2014/main" id="{5E7EF060-E135-4C18-98E2-FA499E439D90}"/>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864910" y="855008"/>
            <a:ext cx="5279091" cy="6002992"/>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247649"/>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 KONKURRANSER</a:t>
            </a:r>
          </a:p>
        </p:txBody>
      </p:sp>
      <p:sp>
        <p:nvSpPr>
          <p:cNvPr id="12" name="Plassholder for innhold 11">
            <a:extLst>
              <a:ext uri="{FF2B5EF4-FFF2-40B4-BE49-F238E27FC236}">
                <a16:creationId xmlns:a16="http://schemas.microsoft.com/office/drawing/2014/main" id="{AE947C32-D1CC-4BEE-8726-F5E72588EB97}"/>
              </a:ext>
            </a:extLst>
          </p:cNvPr>
          <p:cNvSpPr>
            <a:spLocks noGrp="1"/>
          </p:cNvSpPr>
          <p:nvPr>
            <p:ph sz="half" idx="1"/>
          </p:nvPr>
        </p:nvSpPr>
        <p:spPr>
          <a:xfrm>
            <a:off x="0" y="855009"/>
            <a:ext cx="3886200" cy="4351338"/>
          </a:xfrm>
        </p:spPr>
        <p:txBody>
          <a:bodyPr/>
          <a:lstStyle/>
          <a:p>
            <a:endParaRPr lang="nb-NO" dirty="0"/>
          </a:p>
          <a:p>
            <a:r>
              <a:rPr lang="nb-NO" sz="2000" dirty="0"/>
              <a:t>To og to sammen som står i hver sin firkant.</a:t>
            </a:r>
          </a:p>
          <a:p>
            <a:r>
              <a:rPr lang="nb-NO" sz="2000" dirty="0"/>
              <a:t>Slå pasninger i lufta over til den andre siden. Hvis spilleren klarer å ta ned ballen inne i egen firkant.</a:t>
            </a:r>
          </a:p>
          <a:p>
            <a:r>
              <a:rPr lang="nb-NO" sz="2000" dirty="0"/>
              <a:t>Første lag til antall poeng.</a:t>
            </a:r>
          </a:p>
        </p:txBody>
      </p:sp>
    </p:spTree>
    <p:extLst>
      <p:ext uri="{BB962C8B-B14F-4D97-AF65-F5344CB8AC3E}">
        <p14:creationId xmlns:p14="http://schemas.microsoft.com/office/powerpoint/2010/main" val="145271180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284BC28F-DEE4-4548-B32C-EF6D7941B2DD}"/>
              </a:ext>
            </a:extLst>
          </p:cNvPr>
          <p:cNvSpPr>
            <a:spLocks noGrp="1"/>
          </p:cNvSpPr>
          <p:nvPr>
            <p:ph sz="half" idx="1"/>
          </p:nvPr>
        </p:nvSpPr>
        <p:spPr>
          <a:xfrm>
            <a:off x="0" y="1102659"/>
            <a:ext cx="3379368" cy="4351338"/>
          </a:xfrm>
        </p:spPr>
        <p:txBody>
          <a:bodyPr/>
          <a:lstStyle/>
          <a:p>
            <a:endParaRPr lang="nb-NO" dirty="0"/>
          </a:p>
          <a:p>
            <a:r>
              <a:rPr lang="nb-NO" sz="2000" dirty="0"/>
              <a:t>Dele inn i lag.</a:t>
            </a:r>
          </a:p>
          <a:p>
            <a:r>
              <a:rPr lang="nb-NO" sz="2000" dirty="0"/>
              <a:t>Hvilket lag klarer først å sparke ned alle ballene?</a:t>
            </a:r>
          </a:p>
          <a:p>
            <a:r>
              <a:rPr lang="nb-NO" sz="2000" dirty="0"/>
              <a:t>Bruker kun en ball.</a:t>
            </a:r>
          </a:p>
          <a:p>
            <a:r>
              <a:rPr lang="nb-NO" sz="2000" dirty="0"/>
              <a:t>Pasning, en touch, volley, heading, hælspark?</a:t>
            </a:r>
          </a:p>
        </p:txBody>
      </p:sp>
      <p:pic>
        <p:nvPicPr>
          <p:cNvPr id="8" name="Plassholder for innhold 7">
            <a:extLst>
              <a:ext uri="{FF2B5EF4-FFF2-40B4-BE49-F238E27FC236}">
                <a16:creationId xmlns:a16="http://schemas.microsoft.com/office/drawing/2014/main" id="{A5E51018-9162-476A-86AA-C8545D008AC5}"/>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79368" y="1093367"/>
            <a:ext cx="5764632" cy="5764632"/>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 KONKURRANSER</a:t>
            </a:r>
          </a:p>
        </p:txBody>
      </p:sp>
    </p:spTree>
    <p:extLst>
      <p:ext uri="{BB962C8B-B14F-4D97-AF65-F5344CB8AC3E}">
        <p14:creationId xmlns:p14="http://schemas.microsoft.com/office/powerpoint/2010/main" val="45293685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284BC28F-DEE4-4548-B32C-EF6D7941B2DD}"/>
              </a:ext>
            </a:extLst>
          </p:cNvPr>
          <p:cNvSpPr>
            <a:spLocks noGrp="1"/>
          </p:cNvSpPr>
          <p:nvPr>
            <p:ph sz="half" idx="1"/>
          </p:nvPr>
        </p:nvSpPr>
        <p:spPr>
          <a:xfrm>
            <a:off x="0" y="1102659"/>
            <a:ext cx="3379368" cy="4351338"/>
          </a:xfrm>
        </p:spPr>
        <p:txBody>
          <a:bodyPr/>
          <a:lstStyle/>
          <a:p>
            <a:endParaRPr lang="nb-NO" dirty="0"/>
          </a:p>
          <a:p>
            <a:r>
              <a:rPr lang="nb-NO" sz="2000" dirty="0"/>
              <a:t>To og to sammen.</a:t>
            </a:r>
          </a:p>
          <a:p>
            <a:r>
              <a:rPr lang="nb-NO" sz="2000" dirty="0"/>
              <a:t>Hvilket lag klarer først å få 15 pasninger mellom kjeglene?</a:t>
            </a:r>
          </a:p>
          <a:p>
            <a:r>
              <a:rPr lang="nb-NO" sz="2000" dirty="0"/>
              <a:t>Bruke 1 touch?</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 KONKURRANSER</a:t>
            </a:r>
          </a:p>
        </p:txBody>
      </p:sp>
      <p:pic>
        <p:nvPicPr>
          <p:cNvPr id="9" name="Plassholder for innhold 8">
            <a:extLst>
              <a:ext uri="{FF2B5EF4-FFF2-40B4-BE49-F238E27FC236}">
                <a16:creationId xmlns:a16="http://schemas.microsoft.com/office/drawing/2014/main" id="{B4F2A014-9BA6-4BD5-88E0-0C624105972A}"/>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79369" y="1102659"/>
            <a:ext cx="5755340" cy="5755340"/>
          </a:xfrm>
        </p:spPr>
      </p:pic>
    </p:spTree>
    <p:extLst>
      <p:ext uri="{BB962C8B-B14F-4D97-AF65-F5344CB8AC3E}">
        <p14:creationId xmlns:p14="http://schemas.microsoft.com/office/powerpoint/2010/main" val="354562575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 KONKURRANSER</a:t>
            </a:r>
          </a:p>
        </p:txBody>
      </p:sp>
      <p:pic>
        <p:nvPicPr>
          <p:cNvPr id="4" name="Bilde 3" descr="Et bilde som inneholder gress, krets, grønn, vann&#10;&#10;Automatisk generert beskrivelse">
            <a:extLst>
              <a:ext uri="{FF2B5EF4-FFF2-40B4-BE49-F238E27FC236}">
                <a16:creationId xmlns:a16="http://schemas.microsoft.com/office/drawing/2014/main" id="{749A7F94-0C25-4A72-B810-BACAEDB65F6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43575"/>
          </a:xfrm>
          <a:prstGeom prst="rect">
            <a:avLst/>
          </a:prstGeom>
        </p:spPr>
      </p:pic>
    </p:spTree>
    <p:extLst>
      <p:ext uri="{BB962C8B-B14F-4D97-AF65-F5344CB8AC3E}">
        <p14:creationId xmlns:p14="http://schemas.microsoft.com/office/powerpoint/2010/main" val="48939268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ØKTENE SISTE 3.DEL</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2" y="1448031"/>
            <a:ext cx="7055105" cy="5650720"/>
          </a:xfrm>
          <a:prstGeom prst="rect">
            <a:avLst/>
          </a:prstGeom>
        </p:spPr>
      </p:pic>
      <p:sp>
        <p:nvSpPr>
          <p:cNvPr id="3" name="Plassholder for bunntekst 2"/>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65539770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77266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579915">
                  <a:extLst>
                    <a:ext uri="{9D8B030D-6E8A-4147-A177-3AD203B41FA5}">
                      <a16:colId xmlns:a16="http://schemas.microsoft.com/office/drawing/2014/main" val="20001"/>
                    </a:ext>
                  </a:extLst>
                </a:gridCol>
                <a:gridCol w="2209800">
                  <a:extLst>
                    <a:ext uri="{9D8B030D-6E8A-4147-A177-3AD203B41FA5}">
                      <a16:colId xmlns:a16="http://schemas.microsoft.com/office/drawing/2014/main" val="20002"/>
                    </a:ext>
                  </a:extLst>
                </a:gridCol>
                <a:gridCol w="981821">
                  <a:extLst>
                    <a:ext uri="{9D8B030D-6E8A-4147-A177-3AD203B41FA5}">
                      <a16:colId xmlns:a16="http://schemas.microsoft.com/office/drawing/2014/main" val="20003"/>
                    </a:ext>
                  </a:extLst>
                </a:gridCol>
                <a:gridCol w="1294171">
                  <a:extLst>
                    <a:ext uri="{9D8B030D-6E8A-4147-A177-3AD203B41FA5}">
                      <a16:colId xmlns:a16="http://schemas.microsoft.com/office/drawing/2014/main" val="20004"/>
                    </a:ext>
                  </a:extLst>
                </a:gridCol>
                <a:gridCol w="1544894">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35</a:t>
                      </a:r>
                      <a:r>
                        <a:rPr lang="nb-NO" sz="900" b="0" baseline="0" dirty="0">
                          <a:solidFill>
                            <a:schemeClr val="tx1"/>
                          </a:solidFill>
                        </a:rPr>
                        <a:t> s og 35 s hvile.</a:t>
                      </a:r>
                      <a:endParaRPr lang="nb-NO" sz="900" b="0" dirty="0">
                        <a:solidFill>
                          <a:schemeClr val="tx1"/>
                        </a:solidFill>
                      </a:endParaRPr>
                    </a:p>
                  </a:txBody>
                  <a:tcPr marL="68580" marR="68580">
                    <a:solidFill>
                      <a:schemeClr val="bg2">
                        <a:lumMod val="90000"/>
                      </a:schemeClr>
                    </a:solidFill>
                  </a:tcPr>
                </a:tc>
                <a:tc>
                  <a:txBody>
                    <a:bodyPr/>
                    <a:lstStyle/>
                    <a:p>
                      <a:pPr marL="0" indent="0">
                        <a:buNone/>
                      </a:pPr>
                      <a:r>
                        <a:rPr lang="nb-NO" sz="900" b="0" baseline="0" dirty="0">
                          <a:solidFill>
                            <a:schemeClr val="tx1"/>
                          </a:solidFill>
                        </a:rPr>
                        <a:t>Varm alltid opp med noen runder med føring av ball. </a:t>
                      </a:r>
                      <a:r>
                        <a:rPr lang="nb-NO" sz="900" dirty="0"/>
                        <a:t>De med ball setter</a:t>
                      </a:r>
                      <a:r>
                        <a:rPr lang="nb-NO" sz="900" baseline="0" dirty="0"/>
                        <a:t> i gang til en i midten som vil ha ball. Etter 35 s så bytter de roller. </a:t>
                      </a:r>
                      <a:r>
                        <a:rPr lang="nb-NO" sz="900" dirty="0"/>
                        <a:t>Kjøre forskjellige konkurranser mellom spillerne i midten etter hvert</a:t>
                      </a:r>
                    </a:p>
                    <a:p>
                      <a:pPr marL="0" indent="0">
                        <a:buNone/>
                      </a:pPr>
                      <a:r>
                        <a:rPr lang="nb-NO" sz="900" dirty="0"/>
                        <a:t>En touch langs bakken, to touch langs bakken,</a:t>
                      </a:r>
                      <a:r>
                        <a:rPr lang="nb-NO" sz="900" baseline="0" dirty="0"/>
                        <a:t> </a:t>
                      </a:r>
                      <a:r>
                        <a:rPr lang="nb-NO" sz="900" dirty="0"/>
                        <a:t>volley,</a:t>
                      </a:r>
                      <a:r>
                        <a:rPr lang="nb-NO" sz="900" baseline="0" dirty="0"/>
                        <a:t> </a:t>
                      </a:r>
                      <a:r>
                        <a:rPr lang="nb-NO" sz="900" dirty="0"/>
                        <a:t>halvspretten</a:t>
                      </a:r>
                      <a:r>
                        <a:rPr lang="nb-NO" sz="900" baseline="0" dirty="0"/>
                        <a:t>, </a:t>
                      </a:r>
                      <a:r>
                        <a:rPr lang="nb-NO" sz="900" dirty="0"/>
                        <a:t>fot-fot i lufta,</a:t>
                      </a:r>
                      <a:r>
                        <a:rPr lang="nb-NO" sz="900" baseline="0" dirty="0"/>
                        <a:t> </a:t>
                      </a:r>
                      <a:r>
                        <a:rPr lang="nb-NO" sz="900" dirty="0"/>
                        <a:t>fot-hodet i lufta, frie valg.</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Halvparten inne i sirkelen</a:t>
                      </a:r>
                      <a:r>
                        <a:rPr lang="nb-NO" sz="900" baseline="0" dirty="0"/>
                        <a:t> uten ball</a:t>
                      </a:r>
                      <a:r>
                        <a:rPr lang="nb-NO" sz="900" dirty="0"/>
                        <a:t> og resten rundt</a:t>
                      </a:r>
                      <a:r>
                        <a:rPr lang="nb-NO" sz="900" baseline="0" dirty="0"/>
                        <a:t> med baller.</a:t>
                      </a:r>
                      <a:r>
                        <a:rPr kumimoji="0" lang="nb-NO" sz="900" b="0" i="0" u="none" strike="noStrike" kern="1200" cap="none" spc="0" normalizeH="0" baseline="0" noProof="0" dirty="0">
                          <a:ln>
                            <a:noFill/>
                          </a:ln>
                          <a:solidFill>
                            <a:prstClr val="black"/>
                          </a:solidFill>
                          <a:effectLst/>
                          <a:uLnTx/>
                          <a:uFillTx/>
                          <a:latin typeface="+mn-lt"/>
                          <a:ea typeface="+mn-ea"/>
                          <a:cs typeface="+mn-cs"/>
                        </a:rPr>
                        <a:t>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 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rPr>
                        <a:t>Ca</a:t>
                      </a:r>
                      <a:r>
                        <a:rPr lang="nb-NO" sz="900" b="0" baseline="0" dirty="0">
                          <a:solidFill>
                            <a:schemeClr val="tx1"/>
                          </a:solidFill>
                        </a:rPr>
                        <a:t> 4*</a:t>
                      </a:r>
                      <a:r>
                        <a:rPr lang="nb-NO" sz="900" b="0" dirty="0">
                          <a:solidFill>
                            <a:schemeClr val="tx1"/>
                          </a:solidFill>
                        </a:rPr>
                        <a:t>4 min.ca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to stasjoner.</a:t>
                      </a:r>
                      <a:r>
                        <a:rPr lang="nb-NO" sz="900" baseline="0" dirty="0">
                          <a:solidFill>
                            <a:schemeClr val="tx1"/>
                          </a:solidFill>
                        </a:rPr>
                        <a:t> Som er </a:t>
                      </a:r>
                      <a:r>
                        <a:rPr lang="nb-NO" sz="900" baseline="0" dirty="0" err="1">
                          <a:solidFill>
                            <a:schemeClr val="tx1"/>
                          </a:solidFill>
                        </a:rPr>
                        <a:t>ca</a:t>
                      </a:r>
                      <a:r>
                        <a:rPr lang="nb-NO" sz="900" baseline="0" dirty="0">
                          <a:solidFill>
                            <a:schemeClr val="tx1"/>
                          </a:solidFill>
                        </a:rPr>
                        <a:t> 5-8 m fra hverandre. Baller på den ene siden. Sette gjenre opp to pappfigurer foran spillerne som på bildet. Spilleren som ikke har ball kommer i en bevegelse forbi markøren og får pasning. Spilleren gjør en rask touch inn i banen og skyter. Spillerne bytter plass slik at de slår pasning og skyter annenhver gang.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Gjerne kjøre konkurranse om hvem som gjør flest mål i hver periode.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tilgjengelig. Kjør helst øvelsen mot flere mål hvis det er mulig.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gjennomføringen er </a:t>
                      </a:r>
                      <a:r>
                        <a:rPr kumimoji="0" lang="nb-NO" sz="900" b="0" i="0" u="none" strike="noStrike" kern="1200" cap="none" spc="0" normalizeH="0" baseline="0" noProof="0" dirty="0" err="1">
                          <a:ln>
                            <a:noFill/>
                          </a:ln>
                          <a:solidFill>
                            <a:prstClr val="black"/>
                          </a:solidFill>
                          <a:effectLst/>
                          <a:uLnTx/>
                          <a:uFillTx/>
                          <a:latin typeface="+mn-lt"/>
                          <a:ea typeface="+mn-ea"/>
                          <a:cs typeface="+mn-cs"/>
                        </a:rPr>
                        <a:t>kampliik</a:t>
                      </a:r>
                      <a:r>
                        <a:rPr kumimoji="0" lang="nb-NO" sz="900" b="0" i="0" u="none" strike="noStrike" kern="1200" cap="none" spc="0" normalizeH="0" baseline="0" noProof="0" dirty="0">
                          <a:ln>
                            <a:noFill/>
                          </a:ln>
                          <a:solidFill>
                            <a:prstClr val="black"/>
                          </a:solidFill>
                          <a:effectLst/>
                          <a:uLnTx/>
                          <a:uFillTx/>
                          <a:latin typeface="+mn-lt"/>
                          <a:ea typeface="+mn-ea"/>
                          <a:cs typeface="+mn-cs"/>
                        </a:rPr>
                        <a:t> med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ikke er kø.</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4-4 til 6-6. 2-4 lag.2-4 lag. Etter hvert spille vinneren står. Første målet vinner. Ved uavgjort står det laget som  har stått kortest på banen. Telle seire..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treffer nærmest krysset fra dødball fra 16m?</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gjør flest mål?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fortell spillerne at stygg språkbruk ikke aksepteres. Hvis det skjer blir spilleren sendt på sidelinjen eller hjem fra trening/kamp. Spilleren får heller ikke starte neste kamp.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18. SISTE 3. DEL</a:t>
                      </a:r>
                      <a:r>
                        <a:rPr lang="nb-NO" sz="2800" b="0" dirty="0"/>
                        <a:t>   </a:t>
                      </a:r>
                      <a:endParaRPr kumimoji="0" lang="nb-NO" sz="2800" b="0" i="0" u="none" strike="noStrike" kern="1200" cap="none" spc="0" normalizeH="0" baseline="0" noProof="0" dirty="0">
                        <a:ln>
                          <a:noFill/>
                        </a:ln>
                        <a:solidFill>
                          <a:prstClr val="white"/>
                        </a:solidFill>
                        <a:effectLst/>
                        <a:uLnTx/>
                        <a:uFillTx/>
                        <a:latin typeface="+mn-lt"/>
                        <a:ea typeface="+mn-ea"/>
                        <a:cs typeface="+mn-cs"/>
                      </a:endParaRPr>
                    </a:p>
                  </a:txBody>
                  <a:tcPr marL="68580" marR="68580"/>
                </a:tc>
                <a:extLst>
                  <a:ext uri="{0D108BD9-81ED-4DB2-BD59-A6C34878D82A}">
                    <a16:rowId xmlns:a16="http://schemas.microsoft.com/office/drawing/2014/main" val="10000"/>
                  </a:ext>
                </a:extLst>
              </a:tr>
            </a:tbl>
          </a:graphicData>
        </a:graphic>
      </p:graphicFrame>
      <p:sp>
        <p:nvSpPr>
          <p:cNvPr id="2" name="TekstSylinder 1"/>
          <p:cNvSpPr txBox="1"/>
          <p:nvPr/>
        </p:nvSpPr>
        <p:spPr>
          <a:xfrm>
            <a:off x="8055429" y="30464"/>
            <a:ext cx="1088573" cy="369332"/>
          </a:xfrm>
          <a:prstGeom prst="rect">
            <a:avLst/>
          </a:prstGeom>
          <a:noFill/>
        </p:spPr>
        <p:txBody>
          <a:bodyPr wrap="square" rtlCol="0">
            <a:spAutoFit/>
          </a:bodyPr>
          <a:lstStyle/>
          <a:p>
            <a:pPr>
              <a:defRPr/>
            </a:pPr>
            <a:r>
              <a:rPr lang="nb-NO" b="1" dirty="0">
                <a:solidFill>
                  <a:prstClr val="black"/>
                </a:solidFill>
              </a:rPr>
              <a:t>   </a:t>
            </a:r>
          </a:p>
        </p:txBody>
      </p:sp>
      <p:pic>
        <p:nvPicPr>
          <p:cNvPr id="7" name="Bilde 6"/>
          <p:cNvPicPr>
            <a:picLocks noChangeAspect="1"/>
          </p:cNvPicPr>
          <p:nvPr/>
        </p:nvPicPr>
        <p:blipFill rotWithShape="1">
          <a:blip r:embed="rId2"/>
          <a:srcRect l="66650"/>
          <a:stretch/>
        </p:blipFill>
        <p:spPr>
          <a:xfrm>
            <a:off x="3114560" y="3661366"/>
            <a:ext cx="2190352" cy="1376896"/>
          </a:xfrm>
          <a:prstGeom prst="rect">
            <a:avLst/>
          </a:prstGeom>
        </p:spPr>
      </p:pic>
      <p:pic>
        <p:nvPicPr>
          <p:cNvPr id="8" name="Bilde 7"/>
          <p:cNvPicPr>
            <a:picLocks noChangeAspect="1"/>
          </p:cNvPicPr>
          <p:nvPr/>
        </p:nvPicPr>
        <p:blipFill rotWithShape="1">
          <a:blip r:embed="rId3"/>
          <a:srcRect l="57584" t="13768" b="17488"/>
          <a:stretch/>
        </p:blipFill>
        <p:spPr>
          <a:xfrm>
            <a:off x="3114559" y="5038262"/>
            <a:ext cx="2190353" cy="1974950"/>
          </a:xfrm>
          <a:prstGeom prst="rect">
            <a:avLst/>
          </a:prstGeom>
        </p:spPr>
      </p:pic>
      <p:pic>
        <p:nvPicPr>
          <p:cNvPr id="10" name="Plassholder for innhold 4"/>
          <p:cNvPicPr>
            <a:picLocks/>
          </p:cNvPicPr>
          <p:nvPr/>
        </p:nvPicPr>
        <p:blipFill rotWithShape="1">
          <a:blip r:embed="rId4"/>
          <a:srcRect l="6549" t="7146" r="8258" b="6174"/>
          <a:stretch/>
        </p:blipFill>
        <p:spPr>
          <a:xfrm>
            <a:off x="3107265" y="1324289"/>
            <a:ext cx="2201294" cy="1148577"/>
          </a:xfrm>
          <a:prstGeom prst="rect">
            <a:avLst/>
          </a:prstGeom>
        </p:spPr>
      </p:pic>
      <p:pic>
        <p:nvPicPr>
          <p:cNvPr id="12" name="Bilde 11" descr="Et bilde som inneholder grønn, gress, krets, skilt&#10;&#10;Automatisk generert beskrivelse">
            <a:extLst>
              <a:ext uri="{FF2B5EF4-FFF2-40B4-BE49-F238E27FC236}">
                <a16:creationId xmlns:a16="http://schemas.microsoft.com/office/drawing/2014/main" id="{1E813C07-30EB-4F52-AD63-600A752B0EA7}"/>
              </a:ext>
            </a:extLst>
          </p:cNvPr>
          <p:cNvPicPr>
            <a:picLocks noChangeAspect="1"/>
          </p:cNvPicPr>
          <p:nvPr/>
        </p:nvPicPr>
        <p:blipFill rotWithShape="1">
          <a:blip r:embed="rId5">
            <a:extLst>
              <a:ext uri="{28A0092B-C50C-407E-A947-70E740481C1C}">
                <a14:useLocalDpi xmlns:a14="http://schemas.microsoft.com/office/drawing/2010/main" val="0"/>
              </a:ext>
            </a:extLst>
          </a:blip>
          <a:srcRect l="46296" b="63366"/>
          <a:stretch/>
        </p:blipFill>
        <p:spPr>
          <a:xfrm>
            <a:off x="3114559" y="2457477"/>
            <a:ext cx="2201294" cy="1203891"/>
          </a:xfrm>
          <a:prstGeom prst="rect">
            <a:avLst/>
          </a:prstGeom>
        </p:spPr>
      </p:pic>
    </p:spTree>
    <p:extLst>
      <p:ext uri="{BB962C8B-B14F-4D97-AF65-F5344CB8AC3E}">
        <p14:creationId xmlns:p14="http://schemas.microsoft.com/office/powerpoint/2010/main" val="171631872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70560"/>
          <a:ext cx="9144002" cy="74523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961968">
                  <a:extLst>
                    <a:ext uri="{9D8B030D-6E8A-4147-A177-3AD203B41FA5}">
                      <a16:colId xmlns:a16="http://schemas.microsoft.com/office/drawing/2014/main" val="20001"/>
                    </a:ext>
                  </a:extLst>
                </a:gridCol>
                <a:gridCol w="1827747">
                  <a:extLst>
                    <a:ext uri="{9D8B030D-6E8A-4147-A177-3AD203B41FA5}">
                      <a16:colId xmlns:a16="http://schemas.microsoft.com/office/drawing/2014/main" val="20002"/>
                    </a:ext>
                  </a:extLst>
                </a:gridCol>
                <a:gridCol w="826963">
                  <a:extLst>
                    <a:ext uri="{9D8B030D-6E8A-4147-A177-3AD203B41FA5}">
                      <a16:colId xmlns:a16="http://schemas.microsoft.com/office/drawing/2014/main" val="20003"/>
                    </a:ext>
                  </a:extLst>
                </a:gridCol>
                <a:gridCol w="1260987">
                  <a:extLst>
                    <a:ext uri="{9D8B030D-6E8A-4147-A177-3AD203B41FA5}">
                      <a16:colId xmlns:a16="http://schemas.microsoft.com/office/drawing/2014/main" val="20004"/>
                    </a:ext>
                  </a:extLst>
                </a:gridCol>
                <a:gridCol w="1732936">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a:solidFill>
                            <a:schemeClr val="tx1"/>
                          </a:solidFill>
                        </a:rPr>
                        <a:t>3*3</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15 min</a:t>
                      </a:r>
                      <a:r>
                        <a:rPr lang="nb-NO" sz="900" b="1" baseline="0" dirty="0">
                          <a:solidFill>
                            <a:schemeClr val="tx1"/>
                          </a:solidFill>
                        </a:rPr>
                        <a:t>.</a:t>
                      </a:r>
                      <a:endParaRPr lang="nb-NO" sz="900" b="1"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5-8</a:t>
                      </a:r>
                      <a:r>
                        <a:rPr lang="nb-NO" sz="900" baseline="0" dirty="0">
                          <a:solidFill>
                            <a:schemeClr val="tx1"/>
                          </a:solidFill>
                        </a:rPr>
                        <a:t> spillere i hver firkant. 5-8 m mellom kjeglene i kvadratet.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1-2 spillere i midten på firkanten. De som er utenfor firkanten har obligatorisk 3 touch. Spilleren i midten skal prøve å vinne ball, eller få den ut av firkanten. Spilleren som mister ball, bytter plass med den i midten.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Når en spiller kommer inn i midten får vedkommende en bokstav. Hvem blir først gris?</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1042357">
                <a:tc>
                  <a:txBody>
                    <a:bodyPr/>
                    <a:lstStyle/>
                    <a:p>
                      <a:pPr algn="ctr"/>
                      <a:r>
                        <a:rPr lang="nb-NO" sz="900" b="0" dirty="0">
                          <a:solidFill>
                            <a:schemeClr val="tx1"/>
                          </a:solidFill>
                        </a:rPr>
                        <a:t>4*3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err="1">
                          <a:solidFill>
                            <a:schemeClr val="tx1"/>
                          </a:solidFill>
                        </a:rPr>
                        <a:t>Spillvariant</a:t>
                      </a:r>
                      <a:r>
                        <a:rPr lang="nb-NO" sz="900" baseline="0" dirty="0">
                          <a:solidFill>
                            <a:schemeClr val="tx1"/>
                          </a:solidFill>
                        </a:rPr>
                        <a:t> mot to mål. Bane </a:t>
                      </a:r>
                      <a:r>
                        <a:rPr lang="nb-NO" sz="900" baseline="0" dirty="0" err="1">
                          <a:solidFill>
                            <a:schemeClr val="tx1"/>
                          </a:solidFill>
                        </a:rPr>
                        <a:t>ca</a:t>
                      </a:r>
                      <a:r>
                        <a:rPr lang="nb-NO" sz="900" baseline="0" dirty="0">
                          <a:solidFill>
                            <a:schemeClr val="tx1"/>
                          </a:solidFill>
                        </a:rPr>
                        <a:t> halv bane i lengde og midt mellom 5m og 16m i bredde. En keeper i hvert mål og vi deler gruppa inn i to lag. Max 12 spillere på hver side. Det skal være 2-3 spillere som bytter på å starte i midten i grønn posisjon. Det starter alltid med pasning fra gul spiller inn til den grønne spissen i midten. Den spilleren slår pasning til en side og blir med det laget for å angripe 4-3 mot det andre målet. Spillet går helt til ballen er i mål eller ute av spill. Så starter vi på nytt og slår til den andre siden som angriper.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Hvilken spiller gjør flest mål på øvelsen?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styre mye av læringen selv. La de diskutere i pausene. La de komme med forslag til løsninger for å få mål selv. Sørg for at dette skjer.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1.15</a:t>
                      </a:r>
                      <a:r>
                        <a:rPr lang="nb-NO" sz="900" b="0" baseline="0" dirty="0">
                          <a:solidFill>
                            <a:schemeClr val="tx1"/>
                          </a:solidFill>
                        </a:rPr>
                        <a:t> min kamper. 30 s pause mellom kampene.</a:t>
                      </a:r>
                    </a:p>
                    <a:p>
                      <a:pPr algn="ctr"/>
                      <a:r>
                        <a:rPr lang="nb-NO" sz="900" b="0" baseline="0" dirty="0" err="1">
                          <a:solidFill>
                            <a:schemeClr val="tx1"/>
                          </a:solidFill>
                        </a:rPr>
                        <a:t>Ca</a:t>
                      </a:r>
                      <a:r>
                        <a:rPr lang="nb-NO" sz="900" b="0" baseline="0" dirty="0">
                          <a:solidFill>
                            <a:schemeClr val="tx1"/>
                          </a:solidFill>
                        </a:rPr>
                        <a:t> 40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på liten bane 4-4 eller 5-5.  2-4 lag. Spille serier. Det laget som gjør mål får igjen starte med ballen.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klarer å skru inn en corner?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Vi dømmer ikke offside.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I de første kampene så setter trener i gang ball fra siden rett inn i avslutningssituasjon.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Hvilken spiller gjør flest mål på spillet?</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styre mye av læringen selv. La de diskutere i pausene. La de komme med forslag til løsninger for å få mål selv. Sørg for at det skjer.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Noter målscorere.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spør hva som kjennetegner en spiller med vinnermentalitet. Navngi målscorerne.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19. SISTE 3. DEL   </a:t>
                      </a:r>
                    </a:p>
                  </a:txBody>
                  <a:tcPr marL="68580" marR="68580"/>
                </a:tc>
                <a:extLst>
                  <a:ext uri="{0D108BD9-81ED-4DB2-BD59-A6C34878D82A}">
                    <a16:rowId xmlns:a16="http://schemas.microsoft.com/office/drawing/2014/main" val="10000"/>
                  </a:ext>
                </a:extLst>
              </a:tr>
            </a:tbl>
          </a:graphicData>
        </a:graphic>
      </p:graphicFrame>
      <p:pic>
        <p:nvPicPr>
          <p:cNvPr id="3" name="Bilde 2"/>
          <p:cNvPicPr>
            <a:picLocks noChangeAspect="1"/>
          </p:cNvPicPr>
          <p:nvPr/>
        </p:nvPicPr>
        <p:blipFill rotWithShape="1">
          <a:blip r:embed="rId2"/>
          <a:srcRect l="52980" r="16424" b="59212"/>
          <a:stretch/>
        </p:blipFill>
        <p:spPr>
          <a:xfrm>
            <a:off x="3498210" y="1316258"/>
            <a:ext cx="1835776" cy="1131931"/>
          </a:xfrm>
          <a:prstGeom prst="rect">
            <a:avLst/>
          </a:prstGeom>
        </p:spPr>
      </p:pic>
      <p:pic>
        <p:nvPicPr>
          <p:cNvPr id="7" name="Bilde 6"/>
          <p:cNvPicPr>
            <a:picLocks noChangeAspect="1"/>
          </p:cNvPicPr>
          <p:nvPr/>
        </p:nvPicPr>
        <p:blipFill rotWithShape="1">
          <a:blip r:embed="rId3"/>
          <a:srcRect l="55387"/>
          <a:stretch/>
        </p:blipFill>
        <p:spPr>
          <a:xfrm>
            <a:off x="3498207" y="3683215"/>
            <a:ext cx="1835783" cy="1222599"/>
          </a:xfrm>
          <a:prstGeom prst="rect">
            <a:avLst/>
          </a:prstGeom>
        </p:spPr>
      </p:pic>
      <p:pic>
        <p:nvPicPr>
          <p:cNvPr id="9" name="Bilde 8"/>
          <p:cNvPicPr>
            <a:picLocks noChangeAspect="1"/>
          </p:cNvPicPr>
          <p:nvPr/>
        </p:nvPicPr>
        <p:blipFill rotWithShape="1">
          <a:blip r:embed="rId4"/>
          <a:srcRect l="58366" t="18800" b="18654"/>
          <a:stretch/>
        </p:blipFill>
        <p:spPr>
          <a:xfrm>
            <a:off x="3498202" y="4905810"/>
            <a:ext cx="1835785" cy="1952190"/>
          </a:xfrm>
          <a:prstGeom prst="rect">
            <a:avLst/>
          </a:prstGeom>
        </p:spPr>
      </p:pic>
      <p:pic>
        <p:nvPicPr>
          <p:cNvPr id="10" name="Bilde 9" descr="Et bilde som inneholder grønn, gress, krets, skilt&#10;&#10;Automatisk generert beskrivelse">
            <a:extLst>
              <a:ext uri="{FF2B5EF4-FFF2-40B4-BE49-F238E27FC236}">
                <a16:creationId xmlns:a16="http://schemas.microsoft.com/office/drawing/2014/main" id="{BA0A366A-C0B8-4CBB-9627-AD3188CB1E5D}"/>
              </a:ext>
            </a:extLst>
          </p:cNvPr>
          <p:cNvPicPr>
            <a:picLocks noChangeAspect="1"/>
          </p:cNvPicPr>
          <p:nvPr/>
        </p:nvPicPr>
        <p:blipFill rotWithShape="1">
          <a:blip r:embed="rId5">
            <a:extLst>
              <a:ext uri="{28A0092B-C50C-407E-A947-70E740481C1C}">
                <a14:useLocalDpi xmlns:a14="http://schemas.microsoft.com/office/drawing/2010/main" val="0"/>
              </a:ext>
            </a:extLst>
          </a:blip>
          <a:srcRect l="45761" b="65887"/>
          <a:stretch/>
        </p:blipFill>
        <p:spPr>
          <a:xfrm>
            <a:off x="3498210" y="2460614"/>
            <a:ext cx="1835784" cy="1222598"/>
          </a:xfrm>
          <a:prstGeom prst="rect">
            <a:avLst/>
          </a:prstGeom>
        </p:spPr>
      </p:pic>
    </p:spTree>
    <p:extLst>
      <p:ext uri="{BB962C8B-B14F-4D97-AF65-F5344CB8AC3E}">
        <p14:creationId xmlns:p14="http://schemas.microsoft.com/office/powerpoint/2010/main" val="347281565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ØKTENE BEARBEIDING</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2" y="1448031"/>
            <a:ext cx="7055105" cy="5650720"/>
          </a:xfrm>
          <a:prstGeom prst="rect">
            <a:avLst/>
          </a:prstGeom>
        </p:spPr>
      </p:pic>
    </p:spTree>
    <p:extLst>
      <p:ext uri="{BB962C8B-B14F-4D97-AF65-F5344CB8AC3E}">
        <p14:creationId xmlns:p14="http://schemas.microsoft.com/office/powerpoint/2010/main" val="380480235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2584" y="658132"/>
          <a:ext cx="9156585" cy="7498080"/>
        </p:xfrm>
        <a:graphic>
          <a:graphicData uri="http://schemas.openxmlformats.org/drawingml/2006/table">
            <a:tbl>
              <a:tblPr firstRow="1" bandRow="1">
                <a:tableStyleId>{5C22544A-7EE6-4342-B048-85BDC9FD1C3A}</a:tableStyleId>
              </a:tblPr>
              <a:tblGrid>
                <a:gridCol w="545984">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81335">
                  <a:extLst>
                    <a:ext uri="{9D8B030D-6E8A-4147-A177-3AD203B41FA5}">
                      <a16:colId xmlns:a16="http://schemas.microsoft.com/office/drawing/2014/main" val="20004"/>
                    </a:ext>
                  </a:extLst>
                </a:gridCol>
                <a:gridCol w="1544894">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45s på og 20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Kjøre en del konkurranser. Første til et visst antall.  1 touch og 2</a:t>
                      </a:r>
                      <a:r>
                        <a:rPr lang="nb-NO" sz="900" baseline="0" dirty="0"/>
                        <a:t> touch osv.</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To og to sammen.</a:t>
                      </a:r>
                      <a:r>
                        <a:rPr lang="nb-NO" sz="900" baseline="0" dirty="0"/>
                        <a:t> </a:t>
                      </a:r>
                      <a:r>
                        <a:rPr lang="nb-NO" sz="900" dirty="0"/>
                        <a:t>Kjegler med en avstand på </a:t>
                      </a:r>
                      <a:r>
                        <a:rPr lang="nb-NO" sz="900" dirty="0" err="1"/>
                        <a:t>ca</a:t>
                      </a:r>
                      <a:r>
                        <a:rPr lang="nb-NO" sz="900" baseline="0" dirty="0"/>
                        <a:t> 3-5m.</a:t>
                      </a:r>
                      <a:r>
                        <a:rPr kumimoji="0" lang="nb-NO" sz="900" b="0" i="0" u="none" strike="noStrike" kern="1200" cap="none" spc="0" normalizeH="0" baseline="0" noProof="0" dirty="0">
                          <a:ln>
                            <a:noFill/>
                          </a:ln>
                          <a:solidFill>
                            <a:prstClr val="black"/>
                          </a:solidFill>
                          <a:effectLst/>
                          <a:uLnTx/>
                          <a:uFillTx/>
                          <a:latin typeface="+mn-lt"/>
                          <a:ea typeface="+mn-ea"/>
                          <a:cs typeface="+mn-cs"/>
                        </a:rPr>
                        <a:t> Sette opp flere baner. Sørg for kvikke bevegelser. Blikket skal være oppe, hodet opp. 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6*2 min- 30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Dele inn i bane </a:t>
                      </a:r>
                      <a:r>
                        <a:rPr lang="nb-NO" sz="900" baseline="0" dirty="0" err="1">
                          <a:solidFill>
                            <a:schemeClr val="tx1"/>
                          </a:solidFill>
                        </a:rPr>
                        <a:t>ca</a:t>
                      </a:r>
                      <a:r>
                        <a:rPr lang="nb-NO" sz="900" baseline="0" dirty="0">
                          <a:solidFill>
                            <a:schemeClr val="tx1"/>
                          </a:solidFill>
                        </a:rPr>
                        <a:t> 25 m i lengde og 5 meterstreken i bredde. Dele inn i to lag som har utgangsposisjon på baksiden av hver sin keeper. De ene laget slår hele tiden oppspill og spilleren løper deretter ut for å være forsvarer. Da blir det 2-1. Situasjonen er ikke ferdig før ballen er i mål eller ute av spill.  Gruppene jobber bak sin keeper i 2 min, deretter bytter de roller. Dette er da 2-1 situasjoner.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Ballen går da fra keeper.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60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3-3. 4-4 eller 5-5. 2-4 lag.  Lagene spiller i starten like mange kamper. På starten så må spillerne gjøre mål på en touch. Eter hvert er det fritt.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treffer krysset på frispark fra </a:t>
                      </a:r>
                      <a:r>
                        <a:rPr kumimoji="0" lang="nb-NO" sz="900" b="1" i="0" u="none" strike="noStrike" kern="1200" cap="none" spc="0" normalizeH="0" baseline="0" noProof="0" dirty="0" err="1">
                          <a:ln>
                            <a:noFill/>
                          </a:ln>
                          <a:solidFill>
                            <a:prstClr val="black"/>
                          </a:solidFill>
                          <a:effectLst/>
                          <a:uLnTx/>
                          <a:uFillTx/>
                          <a:latin typeface="+mn-lt"/>
                          <a:ea typeface="+mn-ea"/>
                          <a:cs typeface="+mn-cs"/>
                        </a:rPr>
                        <a:t>ca</a:t>
                      </a:r>
                      <a:r>
                        <a:rPr kumimoji="0" lang="nb-NO" sz="900" b="1" i="0" u="none" strike="noStrike" kern="1200" cap="none" spc="0" normalizeH="0" baseline="0" noProof="0" dirty="0">
                          <a:ln>
                            <a:noFill/>
                          </a:ln>
                          <a:solidFill>
                            <a:prstClr val="black"/>
                          </a:solidFill>
                          <a:effectLst/>
                          <a:uLnTx/>
                          <a:uFillTx/>
                          <a:latin typeface="+mn-lt"/>
                          <a:ea typeface="+mn-ea"/>
                          <a:cs typeface="+mn-cs"/>
                        </a:rPr>
                        <a:t> 25m?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den spilleren som gjorde flest mål på trening. Spør spillerne hva som er klubbens treningsregler.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20. SISTE 3. DEL   </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a:srcRect l="49090"/>
          <a:stretch/>
        </p:blipFill>
        <p:spPr>
          <a:xfrm>
            <a:off x="3571340" y="2776758"/>
            <a:ext cx="1767863" cy="1968927"/>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l="57513"/>
          <a:stretch/>
        </p:blipFill>
        <p:spPr>
          <a:xfrm>
            <a:off x="3571339" y="4751882"/>
            <a:ext cx="1751777" cy="2169893"/>
          </a:xfrm>
          <a:prstGeom prst="rect">
            <a:avLst/>
          </a:prstGeom>
        </p:spPr>
      </p:pic>
      <p:pic>
        <p:nvPicPr>
          <p:cNvPr id="8"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4267" t="69343" r="17558" b="6931"/>
          <a:stretch/>
        </p:blipFill>
        <p:spPr>
          <a:xfrm>
            <a:off x="3555251" y="1224812"/>
            <a:ext cx="1767864" cy="1545748"/>
          </a:xfrm>
          <a:prstGeom prst="rect">
            <a:avLst/>
          </a:prstGeom>
        </p:spPr>
      </p:pic>
    </p:spTree>
    <p:extLst>
      <p:ext uri="{BB962C8B-B14F-4D97-AF65-F5344CB8AC3E}">
        <p14:creationId xmlns:p14="http://schemas.microsoft.com/office/powerpoint/2010/main" val="53393351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77240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r>
                        <a:rPr lang="nb-NO" sz="900" baseline="0" dirty="0"/>
                        <a:t>1-2 min kamper med halvparten av tiden i pause. </a:t>
                      </a:r>
                    </a:p>
                    <a:p>
                      <a:r>
                        <a:rPr lang="nb-NO" sz="900" baseline="0" dirty="0" err="1"/>
                        <a:t>Ca</a:t>
                      </a:r>
                      <a:r>
                        <a:rPr lang="nb-NO" sz="900" baseline="0" dirty="0"/>
                        <a:t> 25 min</a:t>
                      </a:r>
                      <a:endParaRPr lang="nb-NO" sz="900" dirty="0"/>
                    </a:p>
                  </a:txBody>
                  <a:tcPr marL="68580" marR="68580">
                    <a:solidFill>
                      <a:schemeClr val="bg2">
                        <a:lumMod val="90000"/>
                      </a:schemeClr>
                    </a:solidFill>
                  </a:tcPr>
                </a:tc>
                <a:tc>
                  <a:txBody>
                    <a:bodyPr/>
                    <a:lstStyle/>
                    <a:p>
                      <a:r>
                        <a:rPr lang="nb-NO" sz="900" dirty="0"/>
                        <a:t>Litt oppvarming med ball først. 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a:t>
                      </a:r>
                    </a:p>
                    <a:p>
                      <a:pPr algn="ct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Dele inn i to lag(kan også bruke joker.</a:t>
                      </a:r>
                      <a:r>
                        <a:rPr lang="nb-NO" sz="900" baseline="0" dirty="0">
                          <a:solidFill>
                            <a:schemeClr val="tx1"/>
                          </a:solidFill>
                        </a:rPr>
                        <a:t> Sette opp korridorer på hver side. Korridoren er </a:t>
                      </a:r>
                      <a:r>
                        <a:rPr lang="nb-NO" sz="900" baseline="0" dirty="0" err="1">
                          <a:solidFill>
                            <a:schemeClr val="tx1"/>
                          </a:solidFill>
                        </a:rPr>
                        <a:t>ca</a:t>
                      </a:r>
                      <a:r>
                        <a:rPr lang="nb-NO" sz="900" baseline="0" dirty="0">
                          <a:solidFill>
                            <a:schemeClr val="tx1"/>
                          </a:solidFill>
                        </a:rPr>
                        <a:t> 5 m bred på hver side. </a:t>
                      </a:r>
                      <a:r>
                        <a:rPr lang="nb-NO" sz="900" baseline="0" dirty="0" err="1">
                          <a:solidFill>
                            <a:schemeClr val="tx1"/>
                          </a:solidFill>
                        </a:rPr>
                        <a:t>Ca</a:t>
                      </a:r>
                      <a:r>
                        <a:rPr lang="nb-NO" sz="900" baseline="0" dirty="0">
                          <a:solidFill>
                            <a:schemeClr val="tx1"/>
                          </a:solidFill>
                        </a:rPr>
                        <a:t> halv bane i lengde og mellom 16m og sidelinjen i bredde. To </a:t>
                      </a:r>
                      <a:r>
                        <a:rPr lang="nb-NO" sz="900" baseline="0" dirty="0" err="1">
                          <a:solidFill>
                            <a:schemeClr val="tx1"/>
                          </a:solidFill>
                        </a:rPr>
                        <a:t>innleggsspillere</a:t>
                      </a:r>
                      <a:r>
                        <a:rPr lang="nb-NO" sz="900" baseline="0" dirty="0">
                          <a:solidFill>
                            <a:schemeClr val="tx1"/>
                          </a:solidFill>
                        </a:rPr>
                        <a:t> på hvert lag står ute i offensiv korridor på hver sin side. De har </a:t>
                      </a:r>
                      <a:r>
                        <a:rPr lang="nb-NO" sz="900" baseline="0" dirty="0" err="1">
                          <a:solidFill>
                            <a:schemeClr val="tx1"/>
                          </a:solidFill>
                        </a:rPr>
                        <a:t>max</a:t>
                      </a:r>
                      <a:r>
                        <a:rPr lang="nb-NO" sz="900" baseline="0" dirty="0">
                          <a:solidFill>
                            <a:schemeClr val="tx1"/>
                          </a:solidFill>
                        </a:rPr>
                        <a:t> 3 touch. Det kan når som helst spilles inn i korridor. Spillerne midt på banen spiller ellers som vanlig. Spillerne i midten har maks 3 touch i starten slik at det ender med mange innlegg fra korridor. Deretter er det fri touch. Etter hvert bytte på hvem som står i korridor.</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Bortsett fra at vi ikke har cornere. Ballen går da fra keeper.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hvordan du vil ha det i starten. Gjerne med 1-3 stopp. Følg det opp med spørsmål i pausene.</a:t>
                      </a:r>
                    </a:p>
                  </a:txBody>
                  <a:tcPr marL="68580" marR="68580">
                    <a:solidFill>
                      <a:schemeClr val="bg2">
                        <a:lumMod val="90000"/>
                      </a:schemeClr>
                    </a:solidFill>
                  </a:tcPr>
                </a:tc>
                <a:extLst>
                  <a:ext uri="{0D108BD9-81ED-4DB2-BD59-A6C34878D82A}">
                    <a16:rowId xmlns:a16="http://schemas.microsoft.com/office/drawing/2014/main" val="10002"/>
                  </a:ext>
                </a:extLst>
              </a:tr>
              <a:tr h="1130596">
                <a:tc>
                  <a:txBody>
                    <a:bodyPr/>
                    <a:lstStyle/>
                    <a:p>
                      <a:pPr algn="ctr"/>
                      <a:r>
                        <a:rPr lang="nb-NO" sz="900" b="0" dirty="0">
                          <a:solidFill>
                            <a:schemeClr val="tx1"/>
                          </a:solidFill>
                        </a:rPr>
                        <a:t>3*10</a:t>
                      </a:r>
                      <a:r>
                        <a:rPr lang="nb-NO" sz="900" b="0" baseline="0" dirty="0">
                          <a:solidFill>
                            <a:schemeClr val="tx1"/>
                          </a:solidFill>
                        </a:rPr>
                        <a:t> </a:t>
                      </a:r>
                      <a:r>
                        <a:rPr lang="nb-NO" sz="900" b="0" dirty="0">
                          <a:solidFill>
                            <a:schemeClr val="tx1"/>
                          </a:solidFill>
                        </a:rPr>
                        <a:t>min kamper</a:t>
                      </a:r>
                    </a:p>
                    <a:p>
                      <a:pPr algn="ctr"/>
                      <a:r>
                        <a:rPr lang="nb-NO" sz="900" b="0" dirty="0">
                          <a:solidFill>
                            <a:schemeClr val="tx1"/>
                          </a:solidFill>
                        </a:rPr>
                        <a:t>1</a:t>
                      </a:r>
                      <a:r>
                        <a:rPr lang="nb-NO" sz="900" b="0" baseline="0" dirty="0">
                          <a:solidFill>
                            <a:schemeClr val="tx1"/>
                          </a:solidFill>
                        </a:rPr>
                        <a:t>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a:t>
                      </a:r>
                      <a:r>
                        <a:rPr kumimoji="0" lang="nb-NO" sz="900" b="0" i="0" u="none" strike="noStrike" kern="1200" cap="none" spc="0" normalizeH="0" baseline="0" noProof="0" dirty="0">
                          <a:ln>
                            <a:noFill/>
                          </a:ln>
                          <a:solidFill>
                            <a:prstClr val="black"/>
                          </a:solidFill>
                          <a:effectLst/>
                          <a:uLnTx/>
                          <a:uFillTx/>
                          <a:latin typeface="+mn-lt"/>
                          <a:ea typeface="+mn-ea"/>
                          <a:cs typeface="+mn-cs"/>
                        </a:rPr>
                        <a:t> Første omgang må spillerne bruke </a:t>
                      </a:r>
                      <a:r>
                        <a:rPr kumimoji="0" lang="nb-NO" sz="900" b="0" i="0" u="none" strike="noStrike" kern="1200" cap="none" spc="0" normalizeH="0" baseline="0" noProof="0" dirty="0" err="1">
                          <a:ln>
                            <a:noFill/>
                          </a:ln>
                          <a:solidFill>
                            <a:prstClr val="black"/>
                          </a:solidFill>
                          <a:effectLst/>
                          <a:uLnTx/>
                          <a:uFillTx/>
                          <a:latin typeface="+mn-lt"/>
                          <a:ea typeface="+mn-ea"/>
                          <a:cs typeface="+mn-cs"/>
                        </a:rPr>
                        <a:t>max</a:t>
                      </a:r>
                      <a:r>
                        <a:rPr kumimoji="0" lang="nb-NO" sz="900" b="0" i="0" u="none" strike="noStrike" kern="1200" cap="none" spc="0" normalizeH="0" baseline="0" noProof="0" dirty="0">
                          <a:ln>
                            <a:noFill/>
                          </a:ln>
                          <a:solidFill>
                            <a:prstClr val="black"/>
                          </a:solidFill>
                          <a:effectLst/>
                          <a:uLnTx/>
                          <a:uFillTx/>
                          <a:latin typeface="+mn-lt"/>
                          <a:ea typeface="+mn-ea"/>
                          <a:cs typeface="+mn-cs"/>
                        </a:rPr>
                        <a:t> 3 touch. Deretter 2 omganger med fri touch.</a:t>
                      </a: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treffe stolpen.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hvordan du vil ha det i starten. Gjerne med 1-3 stopp. Følg det opp med spørsmål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de spillerne som har prestert best ved </a:t>
                      </a:r>
                      <a:r>
                        <a:rPr kumimoji="0" lang="nb-NO" sz="900" b="1" i="0" u="none" strike="noStrike" kern="1200" cap="none" spc="0" normalizeH="0" baseline="0" noProof="0" dirty="0" err="1">
                          <a:ln>
                            <a:noFill/>
                          </a:ln>
                          <a:solidFill>
                            <a:prstClr val="black"/>
                          </a:solidFill>
                          <a:effectLst/>
                          <a:uLnTx/>
                          <a:uFillTx/>
                          <a:latin typeface="+mn-lt"/>
                          <a:ea typeface="+mn-ea"/>
                          <a:cs typeface="+mn-cs"/>
                        </a:rPr>
                        <a:t>innleggsituasjoner</a:t>
                      </a:r>
                      <a:r>
                        <a:rPr kumimoji="0" lang="nb-NO" sz="900" b="1"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21. SISTE 3. DEL-INNLEGG  </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a:srcRect l="46276"/>
          <a:stretch/>
        </p:blipFill>
        <p:spPr>
          <a:xfrm>
            <a:off x="3549562" y="3326445"/>
            <a:ext cx="1764654" cy="1664558"/>
          </a:xfrm>
          <a:prstGeom prst="rect">
            <a:avLst/>
          </a:prstGeom>
        </p:spPr>
      </p:pic>
      <p:pic>
        <p:nvPicPr>
          <p:cNvPr id="8" name="Bilde 7"/>
          <p:cNvPicPr>
            <a:picLocks noChangeAspect="1"/>
          </p:cNvPicPr>
          <p:nvPr/>
        </p:nvPicPr>
        <p:blipFill>
          <a:blip r:embed="rId3"/>
          <a:stretch>
            <a:fillRect/>
          </a:stretch>
        </p:blipFill>
        <p:spPr>
          <a:xfrm>
            <a:off x="3549561" y="4991006"/>
            <a:ext cx="1764654" cy="1930769"/>
          </a:xfrm>
          <a:prstGeom prst="rect">
            <a:avLst/>
          </a:prstGeom>
        </p:spPr>
      </p:pic>
      <p:pic>
        <p:nvPicPr>
          <p:cNvPr id="10" name="Bilde 9" descr="Et bilde som inneholder grønn, gress, krets, skilt&#10;&#10;Automatisk generert beskrivelse">
            <a:extLst>
              <a:ext uri="{FF2B5EF4-FFF2-40B4-BE49-F238E27FC236}">
                <a16:creationId xmlns:a16="http://schemas.microsoft.com/office/drawing/2014/main" id="{FDF2D83B-000F-4041-BB9F-C8E5CD24C45A}"/>
              </a:ext>
            </a:extLst>
          </p:cNvPr>
          <p:cNvPicPr>
            <a:picLocks noChangeAspect="1"/>
          </p:cNvPicPr>
          <p:nvPr/>
        </p:nvPicPr>
        <p:blipFill rotWithShape="1">
          <a:blip r:embed="rId4">
            <a:extLst>
              <a:ext uri="{28A0092B-C50C-407E-A947-70E740481C1C}">
                <a14:useLocalDpi xmlns:a14="http://schemas.microsoft.com/office/drawing/2010/main" val="0"/>
              </a:ext>
            </a:extLst>
          </a:blip>
          <a:srcRect l="42510" b="64711"/>
          <a:stretch/>
        </p:blipFill>
        <p:spPr>
          <a:xfrm>
            <a:off x="3549561" y="1328053"/>
            <a:ext cx="1764654" cy="1998395"/>
          </a:xfrm>
          <a:prstGeom prst="rect">
            <a:avLst/>
          </a:prstGeom>
        </p:spPr>
      </p:pic>
    </p:spTree>
    <p:extLst>
      <p:ext uri="{BB962C8B-B14F-4D97-AF65-F5344CB8AC3E}">
        <p14:creationId xmlns:p14="http://schemas.microsoft.com/office/powerpoint/2010/main" val="348887275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81381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36641">
                  <a:extLst>
                    <a:ext uri="{9D8B030D-6E8A-4147-A177-3AD203B41FA5}">
                      <a16:colId xmlns:a16="http://schemas.microsoft.com/office/drawing/2014/main" val="20004"/>
                    </a:ext>
                  </a:extLst>
                </a:gridCol>
                <a:gridCol w="148958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0" dirty="0">
                          <a:solidFill>
                            <a:schemeClr val="tx1"/>
                          </a:solidFill>
                        </a:rPr>
                        <a:t>Flytte seg fram og tilbake med korte skritt og bruke armene. </a:t>
                      </a:r>
                      <a:r>
                        <a:rPr lang="nb-NO" sz="900" b="0" baseline="0" dirty="0">
                          <a:solidFill>
                            <a:schemeClr val="tx1"/>
                          </a:solidFill>
                        </a:rPr>
                        <a:t>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1-2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4*4</a:t>
                      </a:r>
                      <a:r>
                        <a:rPr lang="nb-NO" sz="900" b="0" baseline="0" dirty="0">
                          <a:solidFill>
                            <a:schemeClr val="tx1"/>
                          </a:solidFill>
                        </a:rPr>
                        <a:t> min- 30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mot to mål. Minst halv bane i lengde og </a:t>
                      </a:r>
                      <a:r>
                        <a:rPr lang="nb-NO" sz="900" baseline="0" dirty="0" err="1">
                          <a:solidFill>
                            <a:schemeClr val="tx1"/>
                          </a:solidFill>
                        </a:rPr>
                        <a:t>ca</a:t>
                      </a:r>
                      <a:r>
                        <a:rPr lang="nb-NO" sz="900" baseline="0" dirty="0">
                          <a:solidFill>
                            <a:schemeClr val="tx1"/>
                          </a:solidFill>
                        </a:rPr>
                        <a:t> 16m i bredde. Sete opp en spiller i alle fire hjørnene. Sette opp to lag som spiller mot hverandre inne i banen. De fire spillerne i hjørnet kan brukes til innlegg. De kan bruke 1 eller 2 touch. De som spiller mot hverandre inne i banen har først to kamper med </a:t>
                      </a:r>
                      <a:r>
                        <a:rPr lang="nb-NO" sz="900" baseline="0" dirty="0" err="1">
                          <a:solidFill>
                            <a:schemeClr val="tx1"/>
                          </a:solidFill>
                        </a:rPr>
                        <a:t>max</a:t>
                      </a:r>
                      <a:r>
                        <a:rPr lang="nb-NO" sz="900" baseline="0" dirty="0">
                          <a:solidFill>
                            <a:schemeClr val="tx1"/>
                          </a:solidFill>
                        </a:rPr>
                        <a:t> 2 touch, deretter 2 kamper der vi spiller fritt. Etter hvert bytte på hvem som står i hjørnene.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Bortsett fra at vi ikke har cornere. Ballen går da fra keeper.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gjerne 1-3 stopp for å vise. Følg opp med flytende </a:t>
                      </a:r>
                      <a:r>
                        <a:rPr kumimoji="0" lang="nb-NO" sz="900" b="0" i="0" u="none" strike="noStrike" kern="1200" cap="none" spc="0" normalizeH="0" baseline="0" noProof="0" dirty="0" err="1">
                          <a:ln>
                            <a:noFill/>
                          </a:ln>
                          <a:solidFill>
                            <a:prstClr val="black"/>
                          </a:solidFill>
                          <a:effectLst/>
                          <a:uLnTx/>
                          <a:uFillTx/>
                          <a:latin typeface="+mn-lt"/>
                          <a:ea typeface="+mn-ea"/>
                          <a:cs typeface="+mn-cs"/>
                        </a:rPr>
                        <a:t>coaching</a:t>
                      </a:r>
                      <a:r>
                        <a:rPr kumimoji="0" lang="nb-NO" sz="900" b="0" i="0" u="none" strike="noStrike" kern="1200" cap="none" spc="0" normalizeH="0" baseline="0" noProof="0" dirty="0">
                          <a:ln>
                            <a:noFill/>
                          </a:ln>
                          <a:solidFill>
                            <a:prstClr val="black"/>
                          </a:solidFill>
                          <a:effectLst/>
                          <a:uLnTx/>
                          <a:uFillTx/>
                          <a:latin typeface="+mn-lt"/>
                          <a:ea typeface="+mn-ea"/>
                          <a:cs typeface="+mn-cs"/>
                        </a:rPr>
                        <a:t>.</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a:solidFill>
                            <a:schemeClr val="tx1"/>
                          </a:solidFill>
                        </a:rPr>
                        <a:t>2-3*4  min- 30 s pause.</a:t>
                      </a:r>
                    </a:p>
                    <a:p>
                      <a:pPr algn="ct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Avslutninger fra 3 stasjoner. Kjør gjerne mot to mål. Baller på alle stasjonene. Først fører en ball mellom kjeglene og avslutter fra </a:t>
                      </a:r>
                      <a:r>
                        <a:rPr lang="nb-NO" sz="900" baseline="0" dirty="0" err="1">
                          <a:solidFill>
                            <a:schemeClr val="tx1"/>
                          </a:solidFill>
                        </a:rPr>
                        <a:t>ca</a:t>
                      </a:r>
                      <a:r>
                        <a:rPr lang="nb-NO" sz="900" baseline="0" dirty="0">
                          <a:solidFill>
                            <a:schemeClr val="tx1"/>
                          </a:solidFill>
                        </a:rPr>
                        <a:t> 14 m. Deretter får samme spiller pasning fra spiller i midten som spiller vegg og skyter fra 16m. Til slutt slår en av spillerne på siden innlegg til de to som nettopp har avsluttet. Spillerne kan </a:t>
                      </a:r>
                      <a:r>
                        <a:rPr lang="nb-NO" sz="900" baseline="0" dirty="0" err="1">
                          <a:solidFill>
                            <a:schemeClr val="tx1"/>
                          </a:solidFill>
                        </a:rPr>
                        <a:t>rulere</a:t>
                      </a:r>
                      <a:r>
                        <a:rPr lang="nb-NO" sz="900" baseline="0" dirty="0">
                          <a:solidFill>
                            <a:schemeClr val="tx1"/>
                          </a:solidFill>
                        </a:rPr>
                        <a:t> på stasjonene. Kan kjøre innlegg fra andre siden også.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 Hvilken spiller gjør flest mål?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Unngå kø. Kjør gjerne mot flere mål.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involveringene er kamplike i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3*10 min kamper</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a:t>
                      </a:r>
                    </a:p>
                    <a:p>
                      <a:pPr algn="ctr"/>
                      <a:r>
                        <a:rPr lang="nb-NO" sz="900" b="0" dirty="0" err="1">
                          <a:solidFill>
                            <a:schemeClr val="tx1"/>
                          </a:solidFill>
                        </a:rPr>
                        <a:t>Ca</a:t>
                      </a:r>
                      <a:r>
                        <a:rPr lang="nb-NO" sz="900" b="0" dirty="0">
                          <a:solidFill>
                            <a:schemeClr val="tx1"/>
                          </a:solidFill>
                        </a:rPr>
                        <a:t> 45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a:t>
                      </a: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straffesparkkonkurranse individuelt.</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gjerne 1-3 stopp for å vise. Følg opp med flytende </a:t>
                      </a:r>
                      <a:r>
                        <a:rPr kumimoji="0" lang="nb-NO" sz="900" b="0" i="0" u="none" strike="noStrike" kern="1200" cap="none" spc="0" normalizeH="0" baseline="0" noProof="0" dirty="0" err="1">
                          <a:ln>
                            <a:noFill/>
                          </a:ln>
                          <a:solidFill>
                            <a:prstClr val="black"/>
                          </a:solidFill>
                          <a:effectLst/>
                          <a:uLnTx/>
                          <a:uFillTx/>
                          <a:latin typeface="+mn-lt"/>
                          <a:ea typeface="+mn-ea"/>
                          <a:cs typeface="+mn-cs"/>
                        </a:rPr>
                        <a:t>coaching</a:t>
                      </a:r>
                      <a:r>
                        <a:rPr kumimoji="0" lang="nb-NO" sz="9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la spillerne evaluere økta. Skryt av spilleren som alltid er høflig og hilser.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1" dirty="0"/>
                        <a:t>    </a:t>
                      </a:r>
                      <a:r>
                        <a:rPr kumimoji="0" lang="nb-NO" sz="2800" b="0" i="0" u="none" strike="noStrike" kern="1200" cap="none" spc="0" normalizeH="0" baseline="0" noProof="0" dirty="0">
                          <a:ln>
                            <a:noFill/>
                          </a:ln>
                          <a:solidFill>
                            <a:prstClr val="white"/>
                          </a:solidFill>
                          <a:effectLst/>
                          <a:uLnTx/>
                          <a:uFillTx/>
                          <a:latin typeface="+mn-lt"/>
                          <a:ea typeface="+mn-ea"/>
                          <a:cs typeface="+mn-cs"/>
                        </a:rPr>
                        <a:t>22. SISTE 3. DEL-INNLEGG  </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r="39314"/>
          <a:stretch/>
        </p:blipFill>
        <p:spPr>
          <a:xfrm>
            <a:off x="3590750" y="2197512"/>
            <a:ext cx="1775909" cy="1661041"/>
          </a:xfrm>
          <a:prstGeom prst="rect">
            <a:avLst/>
          </a:prstGeom>
        </p:spPr>
      </p:pic>
      <p:pic>
        <p:nvPicPr>
          <p:cNvPr id="7" name="Bilde 6"/>
          <p:cNvPicPr>
            <a:picLocks noChangeAspect="1"/>
          </p:cNvPicPr>
          <p:nvPr/>
        </p:nvPicPr>
        <p:blipFill rotWithShape="1">
          <a:blip r:embed="rId3"/>
          <a:srcRect r="51714"/>
          <a:stretch/>
        </p:blipFill>
        <p:spPr>
          <a:xfrm>
            <a:off x="3590750" y="3864080"/>
            <a:ext cx="1775909" cy="1201409"/>
          </a:xfrm>
          <a:prstGeom prst="rect">
            <a:avLst/>
          </a:prstGeom>
        </p:spPr>
      </p:pic>
      <p:pic>
        <p:nvPicPr>
          <p:cNvPr id="3" name="Bilde 2"/>
          <p:cNvPicPr>
            <a:picLocks noChangeAspect="1"/>
          </p:cNvPicPr>
          <p:nvPr/>
        </p:nvPicPr>
        <p:blipFill rotWithShape="1">
          <a:blip r:embed="rId4"/>
          <a:srcRect l="44743"/>
          <a:stretch/>
        </p:blipFill>
        <p:spPr>
          <a:xfrm>
            <a:off x="3590750" y="5065490"/>
            <a:ext cx="1775909" cy="1810565"/>
          </a:xfrm>
          <a:prstGeom prst="rect">
            <a:avLst/>
          </a:prstGeom>
        </p:spPr>
      </p:pic>
      <p:pic>
        <p:nvPicPr>
          <p:cNvPr id="8" name="Plassholder for innhold 5"/>
          <p:cNvPicPr>
            <a:picLocks noChangeAspect="1"/>
          </p:cNvPicPr>
          <p:nvPr/>
        </p:nvPicPr>
        <p:blipFill rotWithShape="1">
          <a:blip r:embed="rId5">
            <a:extLst>
              <a:ext uri="{28A0092B-C50C-407E-A947-70E740481C1C}">
                <a14:useLocalDpi xmlns:a14="http://schemas.microsoft.com/office/drawing/2010/main" val="0"/>
              </a:ext>
            </a:extLst>
          </a:blip>
          <a:srcRect l="52552" t="5955" r="33238" b="71101"/>
          <a:stretch/>
        </p:blipFill>
        <p:spPr>
          <a:xfrm>
            <a:off x="3590749" y="1328052"/>
            <a:ext cx="1775910" cy="866694"/>
          </a:xfrm>
          <a:prstGeom prst="rect">
            <a:avLst/>
          </a:prstGeom>
        </p:spPr>
      </p:pic>
    </p:spTree>
    <p:extLst>
      <p:ext uri="{BB962C8B-B14F-4D97-AF65-F5344CB8AC3E}">
        <p14:creationId xmlns:p14="http://schemas.microsoft.com/office/powerpoint/2010/main" val="375394171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82753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Pasningsøvelse med kort avstand. Variere med 1 og 2 touch. Bytte fra enden til ett hakk fram og så helt til den andre enden. Den i midten har alltid to involveringer før bytte.  Kjøre konkurranser. Første laget til 8 runder.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Minst 5 på hver gruppe. Korte avstander. Mellom kjeglene. Blikket skal være oppe, 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4*4 min.</a:t>
                      </a:r>
                    </a:p>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Sette opp bane </a:t>
                      </a:r>
                      <a:r>
                        <a:rPr lang="nb-NO" sz="900" baseline="0" dirty="0" err="1">
                          <a:solidFill>
                            <a:schemeClr val="tx1"/>
                          </a:solidFill>
                        </a:rPr>
                        <a:t>ca</a:t>
                      </a:r>
                      <a:r>
                        <a:rPr lang="nb-NO" sz="900" baseline="0" dirty="0">
                          <a:solidFill>
                            <a:schemeClr val="tx1"/>
                          </a:solidFill>
                        </a:rPr>
                        <a:t> 40 m i lengde og </a:t>
                      </a:r>
                      <a:r>
                        <a:rPr lang="nb-NO" sz="900" baseline="0" dirty="0" err="1">
                          <a:solidFill>
                            <a:schemeClr val="tx1"/>
                          </a:solidFill>
                        </a:rPr>
                        <a:t>ca</a:t>
                      </a:r>
                      <a:r>
                        <a:rPr lang="nb-NO" sz="900" baseline="0" dirty="0">
                          <a:solidFill>
                            <a:schemeClr val="tx1"/>
                          </a:solidFill>
                        </a:rPr>
                        <a:t> 25 m i bredde. To </a:t>
                      </a:r>
                      <a:r>
                        <a:rPr lang="nb-NO" sz="900" baseline="0" dirty="0" err="1">
                          <a:solidFill>
                            <a:schemeClr val="tx1"/>
                          </a:solidFill>
                        </a:rPr>
                        <a:t>småmål</a:t>
                      </a:r>
                      <a:r>
                        <a:rPr lang="nb-NO" sz="900" baseline="0" dirty="0">
                          <a:solidFill>
                            <a:schemeClr val="tx1"/>
                          </a:solidFill>
                        </a:rPr>
                        <a:t> i hver ende. Dele inn i to lag. Kan ha med jokere som er med laget med ball. Gjør mål på </a:t>
                      </a:r>
                      <a:r>
                        <a:rPr lang="nb-NO" sz="900" baseline="0" dirty="0" err="1">
                          <a:solidFill>
                            <a:schemeClr val="tx1"/>
                          </a:solidFill>
                        </a:rPr>
                        <a:t>småmål</a:t>
                      </a:r>
                      <a:r>
                        <a:rPr lang="nb-NO" sz="900" baseline="0" dirty="0">
                          <a:solidFill>
                            <a:schemeClr val="tx1"/>
                          </a:solidFill>
                        </a:rPr>
                        <a:t>/</a:t>
                      </a:r>
                      <a:r>
                        <a:rPr lang="nb-NO" sz="900" baseline="0" dirty="0" err="1">
                          <a:solidFill>
                            <a:schemeClr val="tx1"/>
                          </a:solidFill>
                        </a:rPr>
                        <a:t>kjeglemåll</a:t>
                      </a:r>
                      <a:r>
                        <a:rPr lang="nb-NO" sz="900" baseline="0" dirty="0">
                          <a:solidFill>
                            <a:schemeClr val="tx1"/>
                          </a:solidFill>
                        </a:rPr>
                        <a:t> (2 på hver side) 2 m per mål.. Trener eller spiller slår inn pasning fra siden til det laget som skal ha ball, gjerne litt høyere i banen.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Bortsett fra at vi ikke har cornere. Ballen går da fra keeper.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2-3-1/ 8-8=  3-3-1/ 9-9=  4-3-1/10-10= 4-3-2/ 11-11= 4-3-3</a:t>
                      </a:r>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2*5 min</a:t>
                      </a:r>
                    </a:p>
                    <a:p>
                      <a:pPr algn="ctr"/>
                      <a:r>
                        <a:rPr lang="nb-NO" sz="900" b="0" dirty="0">
                          <a:solidFill>
                            <a:schemeClr val="tx1"/>
                          </a:solidFill>
                        </a:rPr>
                        <a:t>1 min pause.ca 15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Avslutningsøvelse. Fordele spillerne på fire stasjoner. Kan gjerne kjøre øvelsen mot to mål. Ballene fordeles som på bildet. Spillerne nærmest mål stiller seg </a:t>
                      </a:r>
                      <a:r>
                        <a:rPr lang="nb-NO" sz="900" baseline="0" dirty="0" err="1">
                          <a:solidFill>
                            <a:schemeClr val="tx1"/>
                          </a:solidFill>
                        </a:rPr>
                        <a:t>ca</a:t>
                      </a:r>
                      <a:r>
                        <a:rPr lang="nb-NO" sz="900" baseline="0" dirty="0">
                          <a:solidFill>
                            <a:schemeClr val="tx1"/>
                          </a:solidFill>
                        </a:rPr>
                        <a:t> 20m fra mål. De som slår pasningen står </a:t>
                      </a:r>
                      <a:r>
                        <a:rPr lang="nb-NO" sz="900" baseline="0" dirty="0" err="1">
                          <a:solidFill>
                            <a:schemeClr val="tx1"/>
                          </a:solidFill>
                        </a:rPr>
                        <a:t>ca</a:t>
                      </a:r>
                      <a:r>
                        <a:rPr lang="nb-NO" sz="900" baseline="0" dirty="0">
                          <a:solidFill>
                            <a:schemeClr val="tx1"/>
                          </a:solidFill>
                        </a:rPr>
                        <a:t> 35 m fra mål. Det slås diagonal pasning langs bakken til spiller som tar en god førstetouch og så avslutter mot mål. Så kommer det en diagonal pasning til ny spiller som avslutter på to touch.  Spillerne rullerer på posisjoner med klokka. I sekvens to, så slås pasningen i lufta.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Ha gjerne repeterte konkurranser: Første spiller til 3 mål.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Unngå kø, kjør gjerne mot flere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 på alle avslutninger</a:t>
                      </a:r>
                      <a:r>
                        <a:rPr kumimoji="0" lang="nb-NO" sz="900" b="1" i="0" u="none" strike="noStrike" kern="1200" cap="none" spc="0" normalizeH="0" baseline="0" noProof="0" dirty="0">
                          <a:ln>
                            <a:noFill/>
                          </a:ln>
                          <a:solidFill>
                            <a:prstClr val="black"/>
                          </a:solidFill>
                          <a:effectLst/>
                          <a:uLnTx/>
                          <a:uFillTx/>
                          <a:latin typeface="+mn-lt"/>
                          <a:ea typeface="+mn-ea"/>
                          <a:cs typeface="+mn-cs"/>
                        </a:rPr>
                        <a:t>.</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p>
                    <a:p>
                      <a:pPr algn="ctr"/>
                      <a:r>
                        <a:rPr lang="nb-NO" sz="900" b="0" dirty="0" err="1">
                          <a:solidFill>
                            <a:schemeClr val="tx1"/>
                          </a:solidFill>
                        </a:rPr>
                        <a:t>Ca</a:t>
                      </a:r>
                      <a:r>
                        <a:rPr lang="nb-NO" sz="900" b="0" dirty="0">
                          <a:solidFill>
                            <a:schemeClr val="tx1"/>
                          </a:solidFill>
                        </a:rPr>
                        <a:t> 45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3-3 til 6-6. 2-4 lag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Vinneren står, første målet vinner.. Det laget som har stått lengst går ut ved uavgjort.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får flest seire?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kaste opp ballen selv og skyte på volley. Treffer noen tverrligger inn?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Bruker ikke offside.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den spilleren som viser best holdninger.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24. SISTE 3. DEL   </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34110"/>
          <a:stretch/>
        </p:blipFill>
        <p:spPr>
          <a:xfrm>
            <a:off x="3604341" y="2292559"/>
            <a:ext cx="1773203" cy="1355466"/>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l="54571"/>
          <a:stretch/>
        </p:blipFill>
        <p:spPr>
          <a:xfrm>
            <a:off x="3604340" y="3648028"/>
            <a:ext cx="1773203" cy="1658541"/>
          </a:xfrm>
          <a:prstGeom prst="rect">
            <a:avLst/>
          </a:prstGeom>
        </p:spPr>
      </p:pic>
      <p:pic>
        <p:nvPicPr>
          <p:cNvPr id="3" name="Bilde 2"/>
          <p:cNvPicPr>
            <a:picLocks noChangeAspect="1"/>
          </p:cNvPicPr>
          <p:nvPr/>
        </p:nvPicPr>
        <p:blipFill rotWithShape="1">
          <a:blip r:embed="rId4"/>
          <a:srcRect l="54571"/>
          <a:stretch/>
        </p:blipFill>
        <p:spPr>
          <a:xfrm>
            <a:off x="3604340" y="5282455"/>
            <a:ext cx="1773203" cy="1798127"/>
          </a:xfrm>
          <a:prstGeom prst="rect">
            <a:avLst/>
          </a:prstGeom>
        </p:spPr>
      </p:pic>
      <p:pic>
        <p:nvPicPr>
          <p:cNvPr id="8" name="Picture 2" descr="C:\Users\staa\Desktop\coach managerj\433 til pp.dcm-pasn ￸v til speed ￸kt.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3333" t="24086" r="44570" b="35484"/>
          <a:stretch/>
        </p:blipFill>
        <p:spPr bwMode="auto">
          <a:xfrm>
            <a:off x="3604341" y="1298203"/>
            <a:ext cx="1773203" cy="9943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026965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6352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Pasningsøvelse med kort avstand. Variere med 1 og 2 touch. Kjøre konkurranser.</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6-7 spillere i hver øvelse. Korte avstander. Blikket skal være oppe, 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4-6*3 min</a:t>
                      </a:r>
                    </a:p>
                    <a:p>
                      <a:pPr algn="ctr"/>
                      <a:r>
                        <a:rPr lang="nb-NO" sz="900" b="0" baseline="0" dirty="0">
                          <a:solidFill>
                            <a:schemeClr val="tx1"/>
                          </a:solidFill>
                        </a:rPr>
                        <a:t>1 min </a:t>
                      </a:r>
                      <a:r>
                        <a:rPr lang="nb-NO" sz="900" b="0" dirty="0">
                          <a:solidFill>
                            <a:schemeClr val="tx1"/>
                          </a:solidFill>
                        </a:rPr>
                        <a:t>pause. </a:t>
                      </a:r>
                    </a:p>
                    <a:p>
                      <a:pPr algn="ct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a:t>
                      </a:r>
                      <a:r>
                        <a:rPr lang="nb-NO" sz="900" baseline="0" dirty="0">
                          <a:solidFill>
                            <a:schemeClr val="tx1"/>
                          </a:solidFill>
                        </a:rPr>
                        <a:t> opp bane som er halv bane i lengde og litt utenfor 16 m i bredde. Dele inn i to lag bestående av 3-4 forsvarsspillere og 2-3 angrepsspillere. Det er også 2-3 gule spillere i midten som er med angripende lag. Bruk gjerne to grupper i gult som bytter på å være involvert. Kan gjennomføre to angrep om gangen. Keeper på hver side. Keeper setter alltid i gang ballen fra målet til en gul spiller som får ballen upresset. Spilleren tar med seg ballen i føring og prøver å gjøre mål sammen med 1-2 andre gule og 3 angripere. Deretter setter motsatt keeper i gang til gule som angriper mot andre siden. Spillerne har faste roller. For å få tempo, kan en legge inn at det skal avsluttes innen 7 sekund.</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r>
                        <a:rPr lang="nb-NO" sz="900" b="0" dirty="0"/>
                        <a:t>Dømmer</a:t>
                      </a:r>
                      <a:r>
                        <a:rPr lang="nb-NO" sz="900" b="0" baseline="0" dirty="0"/>
                        <a:t> offside. </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Gjerne med 1-3 stopp/vis. Følg opp med positiv </a:t>
                      </a:r>
                      <a:r>
                        <a:rPr kumimoji="0" lang="nb-NO" sz="900" b="0" i="0" u="none" strike="noStrike" kern="1200" cap="none" spc="0" normalizeH="0" baseline="0" noProof="0" dirty="0" err="1">
                          <a:ln>
                            <a:noFill/>
                          </a:ln>
                          <a:solidFill>
                            <a:prstClr val="black"/>
                          </a:solidFill>
                          <a:effectLst/>
                          <a:uLnTx/>
                          <a:uFillTx/>
                          <a:latin typeface="+mn-lt"/>
                          <a:ea typeface="+mn-ea"/>
                          <a:cs typeface="+mn-cs"/>
                        </a:rPr>
                        <a:t>coaching</a:t>
                      </a:r>
                      <a:r>
                        <a:rPr kumimoji="0" lang="nb-NO" sz="9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4*10</a:t>
                      </a:r>
                      <a:r>
                        <a:rPr lang="nb-NO" sz="900" b="0" baseline="0" dirty="0">
                          <a:solidFill>
                            <a:schemeClr val="tx1"/>
                          </a:solidFill>
                        </a:rPr>
                        <a:t> min</a:t>
                      </a:r>
                      <a:r>
                        <a:rPr lang="nb-NO" sz="900" b="0" dirty="0">
                          <a:solidFill>
                            <a:schemeClr val="tx1"/>
                          </a:solidFill>
                        </a:rPr>
                        <a:t> min kamper</a:t>
                      </a:r>
                    </a:p>
                    <a:p>
                      <a:pPr algn="ctr"/>
                      <a:r>
                        <a:rPr lang="nb-NO" sz="900" b="0" baseline="0" dirty="0">
                          <a:solidFill>
                            <a:schemeClr val="tx1"/>
                          </a:solidFill>
                        </a:rPr>
                        <a:t>2 min </a:t>
                      </a:r>
                      <a:r>
                        <a:rPr lang="nb-NO" sz="900" b="0" dirty="0">
                          <a:solidFill>
                            <a:schemeClr val="tx1"/>
                          </a:solidFill>
                        </a:rPr>
                        <a:t>pause mellom kampene.</a:t>
                      </a:r>
                    </a:p>
                    <a:p>
                      <a:pPr algn="ctr"/>
                      <a:r>
                        <a:rPr lang="nb-NO" sz="900" b="0" dirty="0" err="1">
                          <a:solidFill>
                            <a:schemeClr val="tx1"/>
                          </a:solidFill>
                        </a:rPr>
                        <a:t>Ca</a:t>
                      </a:r>
                      <a:r>
                        <a:rPr lang="nb-NO" sz="900" b="0" dirty="0">
                          <a:solidFill>
                            <a:schemeClr val="tx1"/>
                          </a:solidFill>
                        </a:rPr>
                        <a:t> 55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a:t>
                      </a: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Gjerne med 1-3 stopp/vis. Følg opp med positiv </a:t>
                      </a:r>
                      <a:r>
                        <a:rPr kumimoji="0" lang="nb-NO" sz="900" b="0" i="0" u="none" strike="noStrike" kern="1200" cap="none" spc="0" normalizeH="0" baseline="0" noProof="0" dirty="0" err="1">
                          <a:ln>
                            <a:noFill/>
                          </a:ln>
                          <a:solidFill>
                            <a:prstClr val="black"/>
                          </a:solidFill>
                          <a:effectLst/>
                          <a:uLnTx/>
                          <a:uFillTx/>
                          <a:latin typeface="+mn-lt"/>
                          <a:ea typeface="+mn-ea"/>
                          <a:cs typeface="+mn-cs"/>
                        </a:rPr>
                        <a:t>coaching</a:t>
                      </a:r>
                      <a:r>
                        <a:rPr kumimoji="0" lang="nb-NO" sz="9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Hvilken spiller gjør flest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Skryt av spilleren som har vært best i siste 3.del.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25. SISTE 3. DEL   </a:t>
                      </a:r>
                    </a:p>
                  </a:txBody>
                  <a:tcPr marL="68580" marR="68580"/>
                </a:tc>
                <a:extLst>
                  <a:ext uri="{0D108BD9-81ED-4DB2-BD59-A6C34878D82A}">
                    <a16:rowId xmlns:a16="http://schemas.microsoft.com/office/drawing/2014/main" val="10000"/>
                  </a:ext>
                </a:extLst>
              </a:tr>
            </a:tbl>
          </a:graphicData>
        </a:graphic>
      </p:graphicFrame>
      <p:sp>
        <p:nvSpPr>
          <p:cNvPr id="2" name="TekstSylinder 1"/>
          <p:cNvSpPr txBox="1"/>
          <p:nvPr/>
        </p:nvSpPr>
        <p:spPr>
          <a:xfrm>
            <a:off x="8055429" y="30464"/>
            <a:ext cx="1088573" cy="369332"/>
          </a:xfrm>
          <a:prstGeom prst="rect">
            <a:avLst/>
          </a:prstGeom>
          <a:noFill/>
        </p:spPr>
        <p:txBody>
          <a:bodyPr wrap="square" rtlCol="0">
            <a:spAutoFit/>
          </a:bodyPr>
          <a:lstStyle/>
          <a:p>
            <a:pPr>
              <a:defRPr/>
            </a:pPr>
            <a:r>
              <a:rPr lang="nb-NO" b="1" dirty="0">
                <a:solidFill>
                  <a:prstClr val="black"/>
                </a:solidFill>
              </a:rPr>
              <a:t>:   </a:t>
            </a:r>
          </a:p>
        </p:txBody>
      </p:sp>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37159"/>
          <a:stretch/>
        </p:blipFill>
        <p:spPr>
          <a:xfrm>
            <a:off x="3570515" y="2728452"/>
            <a:ext cx="1752600" cy="2279096"/>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41108"/>
          <a:stretch/>
        </p:blipFill>
        <p:spPr>
          <a:xfrm>
            <a:off x="3570515" y="5007551"/>
            <a:ext cx="1752600" cy="1914223"/>
          </a:xfrm>
          <a:prstGeom prst="rect">
            <a:avLst/>
          </a:prstGeom>
        </p:spPr>
      </p:pic>
      <p:pic>
        <p:nvPicPr>
          <p:cNvPr id="7" name="Picture 2" descr="C:\Users\staa\Desktop\coach managerj\433 til pp.dcm-Slide No 144.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7043" t="38064" r="59408" b="37849"/>
          <a:stretch/>
        </p:blipFill>
        <p:spPr bwMode="auto">
          <a:xfrm>
            <a:off x="3570516" y="1328051"/>
            <a:ext cx="1752600" cy="14004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908791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8092440"/>
        </p:xfrm>
        <a:graphic>
          <a:graphicData uri="http://schemas.openxmlformats.org/drawingml/2006/table">
            <a:tbl>
              <a:tblPr firstRow="1" bandRow="1">
                <a:tableStyleId>{5C22544A-7EE6-4342-B048-85BDC9FD1C3A}</a:tableStyleId>
              </a:tblPr>
              <a:tblGrid>
                <a:gridCol w="475637">
                  <a:extLst>
                    <a:ext uri="{9D8B030D-6E8A-4147-A177-3AD203B41FA5}">
                      <a16:colId xmlns:a16="http://schemas.microsoft.com/office/drawing/2014/main" val="20000"/>
                    </a:ext>
                  </a:extLst>
                </a:gridCol>
                <a:gridCol w="2986548">
                  <a:extLst>
                    <a:ext uri="{9D8B030D-6E8A-4147-A177-3AD203B41FA5}">
                      <a16:colId xmlns:a16="http://schemas.microsoft.com/office/drawing/2014/main" val="20001"/>
                    </a:ext>
                  </a:extLst>
                </a:gridCol>
                <a:gridCol w="1588788">
                  <a:extLst>
                    <a:ext uri="{9D8B030D-6E8A-4147-A177-3AD203B41FA5}">
                      <a16:colId xmlns:a16="http://schemas.microsoft.com/office/drawing/2014/main" val="20002"/>
                    </a:ext>
                  </a:extLst>
                </a:gridCol>
                <a:gridCol w="892628">
                  <a:extLst>
                    <a:ext uri="{9D8B030D-6E8A-4147-A177-3AD203B41FA5}">
                      <a16:colId xmlns:a16="http://schemas.microsoft.com/office/drawing/2014/main" val="20003"/>
                    </a:ext>
                  </a:extLst>
                </a:gridCol>
                <a:gridCol w="1730828">
                  <a:extLst>
                    <a:ext uri="{9D8B030D-6E8A-4147-A177-3AD203B41FA5}">
                      <a16:colId xmlns:a16="http://schemas.microsoft.com/office/drawing/2014/main" val="20004"/>
                    </a:ext>
                  </a:extLst>
                </a:gridCol>
                <a:gridCol w="1469572">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2983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Pasning på yttersiden og bruke aktiv touch forbi den andre kjegla. Deretter slå pasning tilbake. Skifte retninger. Spillerne står på samme side hele tiden. Variere med kort touch mellom kjeglene og mot utsiden som vist på bildet.  Kjøre konkurranser.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5-6 spillere i hvert rektangel. </a:t>
                      </a:r>
                      <a:r>
                        <a:rPr lang="nb-NO" sz="900" baseline="0" dirty="0" err="1">
                          <a:solidFill>
                            <a:schemeClr val="tx1"/>
                          </a:solidFill>
                        </a:rPr>
                        <a:t>Ca</a:t>
                      </a:r>
                      <a:r>
                        <a:rPr lang="nb-NO" sz="900" baseline="0" dirty="0">
                          <a:solidFill>
                            <a:schemeClr val="tx1"/>
                          </a:solidFill>
                        </a:rPr>
                        <a:t> 2 m mellom kjeglene i bredde. 5-8 m i lengde. </a:t>
                      </a:r>
                      <a:r>
                        <a:rPr kumimoji="0" lang="nb-NO" sz="900" b="0" i="0" u="none" strike="noStrike" kern="1200" cap="none" spc="0" normalizeH="0" baseline="0" noProof="0" dirty="0">
                          <a:ln>
                            <a:noFill/>
                          </a:ln>
                          <a:solidFill>
                            <a:prstClr val="black"/>
                          </a:solidFill>
                          <a:effectLst/>
                          <a:uLnTx/>
                          <a:uFillTx/>
                          <a:latin typeface="+mn-lt"/>
                          <a:ea typeface="+mn-ea"/>
                          <a:cs typeface="+mn-cs"/>
                        </a:rPr>
                        <a:t>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endParaRPr lang="nb-NO" sz="900" b="0" dirty="0">
                        <a:solidFill>
                          <a:schemeClr val="tx1"/>
                        </a:solidFill>
                      </a:endParaRPr>
                    </a:p>
                    <a:p>
                      <a:pPr algn="ctr"/>
                      <a:r>
                        <a:rPr lang="nb-NO" sz="900" b="0" dirty="0" err="1">
                          <a:solidFill>
                            <a:schemeClr val="tx1"/>
                          </a:solidFill>
                        </a:rPr>
                        <a:t>Ca</a:t>
                      </a:r>
                      <a:r>
                        <a:rPr lang="nb-NO" sz="900" b="0" baseline="0" dirty="0">
                          <a:solidFill>
                            <a:schemeClr val="tx1"/>
                          </a:solidFill>
                        </a:rPr>
                        <a:t> 10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To</a:t>
                      </a:r>
                      <a:r>
                        <a:rPr lang="nb-NO" sz="900" baseline="0" dirty="0">
                          <a:solidFill>
                            <a:schemeClr val="tx1"/>
                          </a:solidFill>
                        </a:rPr>
                        <a:t> og to sammen, en ball per gruppe. Hver spiller stiller seg inne i et kvadrat med 2-3 m mellom kjeglene. Firkantene er </a:t>
                      </a:r>
                      <a:r>
                        <a:rPr lang="nb-NO" sz="900" baseline="0" dirty="0" err="1">
                          <a:solidFill>
                            <a:schemeClr val="tx1"/>
                          </a:solidFill>
                        </a:rPr>
                        <a:t>ca</a:t>
                      </a:r>
                      <a:r>
                        <a:rPr lang="nb-NO" sz="900" baseline="0" dirty="0">
                          <a:solidFill>
                            <a:schemeClr val="tx1"/>
                          </a:solidFill>
                        </a:rPr>
                        <a:t> 20-30 m fra hverandre. Spillerne skal slå pasninger i lufta til den andre spilleren i firkanten. Vedkommende som tar i mot ballen skal ta i mot den i lufta inne i firkanten. Deretter slås den pasningen over til den andre spilleren.  Første gruppe til 3 treff/mål vinner.</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Bortsett fra at vi ikke har cornere. Ballen går da fra keeper.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3*4 min.</a:t>
                      </a:r>
                    </a:p>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Sette opp bane </a:t>
                      </a:r>
                      <a:r>
                        <a:rPr lang="nb-NO" sz="900" baseline="0" dirty="0" err="1">
                          <a:solidFill>
                            <a:schemeClr val="tx1"/>
                          </a:solidFill>
                        </a:rPr>
                        <a:t>ca</a:t>
                      </a:r>
                      <a:r>
                        <a:rPr lang="nb-NO" sz="900" baseline="0" dirty="0">
                          <a:solidFill>
                            <a:schemeClr val="tx1"/>
                          </a:solidFill>
                        </a:rPr>
                        <a:t> 40 m i lengde og </a:t>
                      </a:r>
                      <a:r>
                        <a:rPr lang="nb-NO" sz="900" baseline="0" dirty="0" err="1">
                          <a:solidFill>
                            <a:schemeClr val="tx1"/>
                          </a:solidFill>
                        </a:rPr>
                        <a:t>ca</a:t>
                      </a:r>
                      <a:r>
                        <a:rPr lang="nb-NO" sz="900" baseline="0" dirty="0">
                          <a:solidFill>
                            <a:schemeClr val="tx1"/>
                          </a:solidFill>
                        </a:rPr>
                        <a:t> 25 m i bredde. To </a:t>
                      </a:r>
                      <a:r>
                        <a:rPr lang="nb-NO" sz="900" baseline="0" dirty="0" err="1">
                          <a:solidFill>
                            <a:schemeClr val="tx1"/>
                          </a:solidFill>
                        </a:rPr>
                        <a:t>småmål</a:t>
                      </a:r>
                      <a:r>
                        <a:rPr lang="nb-NO" sz="900" baseline="0" dirty="0">
                          <a:solidFill>
                            <a:schemeClr val="tx1"/>
                          </a:solidFill>
                        </a:rPr>
                        <a:t> i hver ende. Dele inn i to lag. Kan ha med jokere som er med laget med ball. Gjør mål på </a:t>
                      </a:r>
                      <a:r>
                        <a:rPr lang="nb-NO" sz="900" baseline="0" dirty="0" err="1">
                          <a:solidFill>
                            <a:schemeClr val="tx1"/>
                          </a:solidFill>
                        </a:rPr>
                        <a:t>småmål</a:t>
                      </a:r>
                      <a:r>
                        <a:rPr lang="nb-NO" sz="900" baseline="0" dirty="0">
                          <a:solidFill>
                            <a:schemeClr val="tx1"/>
                          </a:solidFill>
                        </a:rPr>
                        <a:t>/</a:t>
                      </a:r>
                      <a:r>
                        <a:rPr lang="nb-NO" sz="900" baseline="0" dirty="0" err="1">
                          <a:solidFill>
                            <a:schemeClr val="tx1"/>
                          </a:solidFill>
                        </a:rPr>
                        <a:t>kjeglemåll</a:t>
                      </a:r>
                      <a:r>
                        <a:rPr lang="nb-NO" sz="900" baseline="0" dirty="0">
                          <a:solidFill>
                            <a:schemeClr val="tx1"/>
                          </a:solidFill>
                        </a:rPr>
                        <a:t> (2 på hver side) 2 m per mål.. Trener eller spiller slår inn pasning fra siden til det laget som skal ha ball. Slå gjerne pasning til en spiller fra siden.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Laget som har gjort mål starter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bane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Bruk gjerne 1-3 stopp.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til spilene.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4*4 min</a:t>
                      </a:r>
                    </a:p>
                    <a:p>
                      <a:pPr algn="ctr"/>
                      <a:r>
                        <a:rPr lang="nb-NO" sz="900" b="0" dirty="0">
                          <a:solidFill>
                            <a:schemeClr val="tx1"/>
                          </a:solidFill>
                        </a:rPr>
                        <a:t>1</a:t>
                      </a:r>
                      <a:r>
                        <a:rPr lang="nb-NO" sz="900" b="0" baseline="0" dirty="0">
                          <a:solidFill>
                            <a:schemeClr val="tx1"/>
                          </a:solidFill>
                        </a:rPr>
                        <a:t> min</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Dele inn i to lag. En spiss på hvert lag stiller</a:t>
                      </a:r>
                      <a:r>
                        <a:rPr lang="nb-NO" sz="900" baseline="0" dirty="0">
                          <a:solidFill>
                            <a:schemeClr val="tx1"/>
                          </a:solidFill>
                        </a:rPr>
                        <a:t> seg i gul posisjon. Ellers stiller lagene  med baller på hver sin side av stolpen. Dele inn i halv bane  i lengde og 16 m i bredde. Ballen går fra annenhver side Lagene går etter endt sekvens tilbake til sin side ved målet. Øvelsen starter med et oppspill til spiss som slår støtte til de to som skal angripe mot 2 forsvarere. Deretter er det 2 fra siden og 1 spiss som skal gjøre mål. Etter endt angrep så kommer ballen fra andre siden til ny spiss. Da er de to angriperne som kom fra siden forsvarere. Så først angriper de og deretter forsvarer seg. Spissen som ikke er med i angrep er passiv.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gjerne flere baner, hvis det er mange spillere.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nok baller til stede. Slå harde pasninger fra siden.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 på spillet. Vi skal komme hurtig til avslutning.</a:t>
                      </a:r>
                    </a:p>
                  </a:txBody>
                  <a:tcPr marL="68580" marR="68580">
                    <a:solidFill>
                      <a:schemeClr val="bg2">
                        <a:lumMod val="90000"/>
                      </a:schemeClr>
                    </a:solidFill>
                  </a:tcPr>
                </a:tc>
                <a:extLst>
                  <a:ext uri="{0D108BD9-81ED-4DB2-BD59-A6C34878D82A}">
                    <a16:rowId xmlns:a16="http://schemas.microsoft.com/office/drawing/2014/main" val="10004"/>
                  </a:ext>
                </a:extLst>
              </a:tr>
              <a:tr h="1130596">
                <a:tc>
                  <a:txBody>
                    <a:bodyPr/>
                    <a:lstStyle/>
                    <a:p>
                      <a:pPr algn="ctr"/>
                      <a:r>
                        <a:rPr lang="nb-NO" sz="900" b="0" dirty="0">
                          <a:solidFill>
                            <a:schemeClr val="tx1"/>
                          </a:solidFill>
                        </a:rPr>
                        <a:t>5*4 min. 1 min pause mellom kampene</a:t>
                      </a:r>
                    </a:p>
                    <a:p>
                      <a:pPr algn="ct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Første til å skyte 2 mål fra 16 m på keeper.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skryt av de som alltid rydder etter seg og bidrar på utstyr. Gjennomgå klubbens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26. SISTE 3. DEL   </a:t>
                      </a:r>
                    </a:p>
                  </a:txBody>
                  <a:tcPr marL="68580" marR="68580"/>
                </a:tc>
                <a:extLst>
                  <a:ext uri="{0D108BD9-81ED-4DB2-BD59-A6C34878D82A}">
                    <a16:rowId xmlns:a16="http://schemas.microsoft.com/office/drawing/2014/main" val="10000"/>
                  </a:ext>
                </a:extLst>
              </a:tr>
            </a:tbl>
          </a:graphicData>
        </a:graphic>
      </p:graphicFrame>
      <p:pic>
        <p:nvPicPr>
          <p:cNvPr id="3" name="Bilde 2"/>
          <p:cNvPicPr>
            <a:picLocks noChangeAspect="1"/>
          </p:cNvPicPr>
          <p:nvPr/>
        </p:nvPicPr>
        <p:blipFill rotWithShape="1">
          <a:blip r:embed="rId2"/>
          <a:srcRect l="45333" r="26659"/>
          <a:stretch/>
        </p:blipFill>
        <p:spPr>
          <a:xfrm>
            <a:off x="3469092" y="2178270"/>
            <a:ext cx="1587373" cy="866934"/>
          </a:xfrm>
          <a:prstGeom prst="rect">
            <a:avLst/>
          </a:prstGeom>
        </p:spPr>
      </p:pic>
      <p:pic>
        <p:nvPicPr>
          <p:cNvPr id="6" name="Bilde 5"/>
          <p:cNvPicPr>
            <a:picLocks noChangeAspect="1"/>
          </p:cNvPicPr>
          <p:nvPr/>
        </p:nvPicPr>
        <p:blipFill rotWithShape="1">
          <a:blip r:embed="rId3"/>
          <a:srcRect l="30981"/>
          <a:stretch/>
        </p:blipFill>
        <p:spPr>
          <a:xfrm>
            <a:off x="3469091" y="3052918"/>
            <a:ext cx="1587372" cy="1141713"/>
          </a:xfrm>
          <a:prstGeom prst="rect">
            <a:avLst/>
          </a:prstGeom>
        </p:spPr>
      </p:pic>
      <p:pic>
        <p:nvPicPr>
          <p:cNvPr id="7" name="Bilde 6"/>
          <p:cNvPicPr>
            <a:picLocks noChangeAspect="1"/>
          </p:cNvPicPr>
          <p:nvPr/>
        </p:nvPicPr>
        <p:blipFill rotWithShape="1">
          <a:blip r:embed="rId4"/>
          <a:srcRect l="33898"/>
          <a:stretch/>
        </p:blipFill>
        <p:spPr>
          <a:xfrm>
            <a:off x="3469092" y="4194629"/>
            <a:ext cx="1587373" cy="1320800"/>
          </a:xfrm>
          <a:prstGeom prst="rect">
            <a:avLst/>
          </a:prstGeom>
        </p:spPr>
      </p:pic>
      <p:pic>
        <p:nvPicPr>
          <p:cNvPr id="9" name="Bilde 8"/>
          <p:cNvPicPr>
            <a:picLocks noChangeAspect="1"/>
          </p:cNvPicPr>
          <p:nvPr/>
        </p:nvPicPr>
        <p:blipFill rotWithShape="1">
          <a:blip r:embed="rId5"/>
          <a:srcRect l="36451"/>
          <a:stretch/>
        </p:blipFill>
        <p:spPr>
          <a:xfrm>
            <a:off x="3469092" y="5511300"/>
            <a:ext cx="1587373" cy="1311412"/>
          </a:xfrm>
          <a:prstGeom prst="rect">
            <a:avLst/>
          </a:prstGeom>
        </p:spPr>
      </p:pic>
      <p:pic>
        <p:nvPicPr>
          <p:cNvPr id="8" name="Bilde 7"/>
          <p:cNvPicPr>
            <a:picLocks noChangeAspect="1"/>
          </p:cNvPicPr>
          <p:nvPr/>
        </p:nvPicPr>
        <p:blipFill rotWithShape="1">
          <a:blip r:embed="rId6" cstate="print">
            <a:extLst>
              <a:ext uri="{28A0092B-C50C-407E-A947-70E740481C1C}">
                <a14:useLocalDpi xmlns:a14="http://schemas.microsoft.com/office/drawing/2010/main" val="0"/>
              </a:ext>
            </a:extLst>
          </a:blip>
          <a:srcRect l="58090" t="-1" r="14889" b="62386"/>
          <a:stretch/>
        </p:blipFill>
        <p:spPr>
          <a:xfrm>
            <a:off x="3469091" y="1296621"/>
            <a:ext cx="1587372" cy="915637"/>
          </a:xfrm>
          <a:prstGeom prst="rect">
            <a:avLst/>
          </a:prstGeom>
        </p:spPr>
      </p:pic>
    </p:spTree>
    <p:extLst>
      <p:ext uri="{BB962C8B-B14F-4D97-AF65-F5344CB8AC3E}">
        <p14:creationId xmlns:p14="http://schemas.microsoft.com/office/powerpoint/2010/main" val="63795974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86410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845266">
                  <a:extLst>
                    <a:ext uri="{9D8B030D-6E8A-4147-A177-3AD203B41FA5}">
                      <a16:colId xmlns:a16="http://schemas.microsoft.com/office/drawing/2014/main" val="20001"/>
                    </a:ext>
                  </a:extLst>
                </a:gridCol>
                <a:gridCol w="1944449">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632857">
                  <a:extLst>
                    <a:ext uri="{9D8B030D-6E8A-4147-A177-3AD203B41FA5}">
                      <a16:colId xmlns:a16="http://schemas.microsoft.com/office/drawing/2014/main" val="20004"/>
                    </a:ext>
                  </a:extLst>
                </a:gridCol>
                <a:gridCol w="1393372">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a:t>
                      </a:r>
                      <a:r>
                        <a:rPr lang="nb-NO" sz="900" b="0" baseline="0" dirty="0">
                          <a:solidFill>
                            <a:schemeClr val="tx1"/>
                          </a:solidFill>
                        </a:rPr>
                        <a:t>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Spillerne flytter seg til dit en slår pasning. Spillerne stiller seg mellom firkantene. Ballen skal gå i retning mellom firkantene. Spilleren skal alltid bruke 2 touch. Skifte retning etter hvert.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5-6</a:t>
                      </a:r>
                      <a:r>
                        <a:rPr lang="nb-NO" sz="900" baseline="0" dirty="0">
                          <a:solidFill>
                            <a:schemeClr val="tx1"/>
                          </a:solidFill>
                        </a:rPr>
                        <a:t> spillere i hver firkant. Sette opp to firkanter. 3 m mellom kjeglene på den innerste firkanten.  Den ytterste firkanten er så stor at det er et mellomrom mellom de  er på </a:t>
                      </a:r>
                      <a:r>
                        <a:rPr lang="nb-NO" sz="900" baseline="0" dirty="0" err="1">
                          <a:solidFill>
                            <a:schemeClr val="tx1"/>
                          </a:solidFill>
                        </a:rPr>
                        <a:t>ca</a:t>
                      </a:r>
                      <a:r>
                        <a:rPr lang="nb-NO" sz="900" baseline="0" dirty="0">
                          <a:solidFill>
                            <a:schemeClr val="tx1"/>
                          </a:solidFill>
                        </a:rPr>
                        <a:t> 1-2 m.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a:t>
                      </a:r>
                      <a:r>
                        <a:rPr kumimoji="0" lang="nb-NO" sz="900" b="0" i="0" u="none" strike="noStrike" kern="1200" cap="none" spc="0" normalizeH="0" baseline="0" noProof="0" dirty="0" err="1">
                          <a:ln>
                            <a:noFill/>
                          </a:ln>
                          <a:solidFill>
                            <a:prstClr val="black"/>
                          </a:solidFill>
                          <a:effectLst/>
                          <a:uLnTx/>
                          <a:uFillTx/>
                          <a:latin typeface="+mn-lt"/>
                          <a:ea typeface="+mn-ea"/>
                          <a:cs typeface="+mn-cs"/>
                        </a:rPr>
                        <a:t>opp.Vær</a:t>
                      </a:r>
                      <a:r>
                        <a:rPr kumimoji="0" lang="nb-NO" sz="900" b="0" i="0" u="none" strike="noStrike" kern="1200" cap="none" spc="0" normalizeH="0" baseline="0" noProof="0" dirty="0">
                          <a:ln>
                            <a:noFill/>
                          </a:ln>
                          <a:solidFill>
                            <a:prstClr val="black"/>
                          </a:solidFill>
                          <a:effectLst/>
                          <a:uLnTx/>
                          <a:uFillTx/>
                          <a:latin typeface="+mn-lt"/>
                          <a:ea typeface="+mn-ea"/>
                          <a:cs typeface="+mn-cs"/>
                        </a:rPr>
                        <a:t>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r>
                        <a:rPr kumimoji="0" lang="nb-NO" sz="900" b="0" i="0" u="none" strike="noStrike" kern="1200" cap="none" spc="0" normalizeH="0" baseline="0" noProof="0" dirty="0">
                          <a:ln>
                            <a:noFill/>
                          </a:ln>
                          <a:solidFill>
                            <a:prstClr val="black"/>
                          </a:solidFill>
                          <a:effectLst/>
                          <a:uLnTx/>
                          <a:uFillTx/>
                          <a:latin typeface="+mn-lt"/>
                          <a:ea typeface="+mn-ea"/>
                          <a:cs typeface="+mn-cs"/>
                        </a:rPr>
                        <a:t>.</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endParaRPr lang="nb-NO" sz="900" b="1" dirty="0">
                        <a:solidFill>
                          <a:schemeClr val="tx1"/>
                        </a:solidFill>
                      </a:endParaRPr>
                    </a:p>
                    <a:p>
                      <a:pPr algn="ctr"/>
                      <a:r>
                        <a:rPr lang="nb-NO" sz="900" b="0" dirty="0" err="1">
                          <a:solidFill>
                            <a:schemeClr val="tx1"/>
                          </a:solidFill>
                        </a:rPr>
                        <a:t>Ca</a:t>
                      </a:r>
                      <a:r>
                        <a:rPr lang="nb-NO" sz="900" b="0" baseline="0" dirty="0">
                          <a:solidFill>
                            <a:schemeClr val="tx1"/>
                          </a:solidFill>
                        </a:rPr>
                        <a:t> 10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To</a:t>
                      </a:r>
                      <a:r>
                        <a:rPr lang="nb-NO" sz="900" baseline="0" dirty="0">
                          <a:solidFill>
                            <a:schemeClr val="tx1"/>
                          </a:solidFill>
                        </a:rPr>
                        <a:t> og to sammen, en ball per gruppe. Hver spiller stiller seg inne i et kvadrat med 2-3 m mellom kjeglene. Firkantene er </a:t>
                      </a:r>
                      <a:r>
                        <a:rPr lang="nb-NO" sz="900" baseline="0" dirty="0" err="1">
                          <a:solidFill>
                            <a:schemeClr val="tx1"/>
                          </a:solidFill>
                        </a:rPr>
                        <a:t>ca</a:t>
                      </a:r>
                      <a:r>
                        <a:rPr lang="nb-NO" sz="900" baseline="0" dirty="0">
                          <a:solidFill>
                            <a:schemeClr val="tx1"/>
                          </a:solidFill>
                        </a:rPr>
                        <a:t> 20-30 m fra hverandre. Spillerne skal slå pasninger i lufta til den andre spilleren i firkanten. Vedkommende som tar i mot ballen skal ta i mot den i lufta inne i firkanten. Deretter slås den pasningen over til den andre spilleren.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Første gruppe til 3 treff/mål vinner.</a:t>
                      </a: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r>
                        <a:rPr lang="nb-NO" sz="900" baseline="0" dirty="0"/>
                        <a:t>1-2 min kamper med halvparten av tiden i pause. </a:t>
                      </a:r>
                    </a:p>
                    <a:p>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3-6*3</a:t>
                      </a:r>
                      <a:r>
                        <a:rPr lang="nb-NO" sz="900" b="0" baseline="0" dirty="0">
                          <a:solidFill>
                            <a:schemeClr val="tx1"/>
                          </a:solidFill>
                        </a:rPr>
                        <a:t> runder. Hver sekvens varer i 1.15 </a:t>
                      </a:r>
                      <a:r>
                        <a:rPr lang="nb-NO" sz="900" b="0" dirty="0">
                          <a:solidFill>
                            <a:schemeClr val="tx1"/>
                          </a:solidFill>
                        </a:rPr>
                        <a:t>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inne i 16 m. 4-4 eller 3-3. Dele inn i tre lag der to lag hele tiden spiller mot hverandre, mens det siste laget(gult) stiller seg på utsiden av 16 m som på bildet med baller. 1 lag år hele tiden ballen og skal gjøre mål, mens det andre laget hele tiden skal forsvare seg sammen med keeper. Etter endt sekvens så går et lag ut og gult kommer inn for å spille mot det andre laget. En runde blir da at et lag angriper, forsvarer seg og slår inn baller.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totalt?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 skriker navnet på den som skal slå inn ballene fra utsiden og varierer. Det kan være kortpasning eller innlegg.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Be lagene evaluere seg selv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r h="1130596">
                <a:tc>
                  <a:txBody>
                    <a:bodyPr/>
                    <a:lstStyle/>
                    <a:p>
                      <a:pPr algn="ctr"/>
                      <a:r>
                        <a:rPr lang="nb-NO" sz="900" b="0" dirty="0">
                          <a:solidFill>
                            <a:schemeClr val="tx1"/>
                          </a:solidFill>
                        </a:rPr>
                        <a:t>1.15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endParaRPr lang="nb-NO" sz="900" b="0" dirty="0">
                        <a:solidFill>
                          <a:schemeClr val="tx1"/>
                        </a:solidFill>
                      </a:endParaRPr>
                    </a:p>
                    <a:p>
                      <a:pPr algn="ctr"/>
                      <a:r>
                        <a:rPr lang="nb-NO" sz="900" b="0" dirty="0" err="1">
                          <a:solidFill>
                            <a:schemeClr val="tx1"/>
                          </a:solidFill>
                        </a:rPr>
                        <a:t>Ca</a:t>
                      </a:r>
                      <a:r>
                        <a:rPr lang="nb-NO" sz="900" b="0" baseline="0" dirty="0">
                          <a:solidFill>
                            <a:schemeClr val="tx1"/>
                          </a:solidFill>
                        </a:rPr>
                        <a:t> 10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Vinneren står. Første målet vinner. Vinneren står. Maks 2 min kamper. Hvis det blir u så står det laget som kom inn. Spilleren som skal gjøre mål må avslutte på 1. touch på halvparten av kampene. Det er ellers fri touch i spillet, men kun 1 touch ved avslutning.. Deretter er det fritt for </a:t>
                      </a:r>
                      <a:r>
                        <a:rPr kumimoji="0" lang="nb-NO" sz="900" b="0" i="0" u="none" strike="noStrike" kern="1200" cap="none" spc="0" normalizeH="0" baseline="0" noProof="0" dirty="0" err="1">
                          <a:ln>
                            <a:noFill/>
                          </a:ln>
                          <a:solidFill>
                            <a:prstClr val="black"/>
                          </a:solidFill>
                          <a:effectLst/>
                          <a:uLnTx/>
                          <a:uFillTx/>
                          <a:latin typeface="+mn-lt"/>
                          <a:ea typeface="+mn-ea"/>
                          <a:cs typeface="+mn-cs"/>
                        </a:rPr>
                        <a:t>avslutteren</a:t>
                      </a:r>
                      <a:r>
                        <a:rPr kumimoji="0" lang="nb-NO" sz="900" b="0" i="0" u="none" strike="noStrike" kern="1200" cap="none" spc="0" normalizeH="0" baseline="0" noProof="0" dirty="0">
                          <a:ln>
                            <a:noFill/>
                          </a:ln>
                          <a:solidFill>
                            <a:prstClr val="black"/>
                          </a:solidFill>
                          <a:effectLst/>
                          <a:uLnTx/>
                          <a:uFillTx/>
                          <a:latin typeface="+mn-lt"/>
                          <a:ea typeface="+mn-ea"/>
                          <a:cs typeface="+mn-cs"/>
                        </a:rPr>
                        <a:t> også. Hvilket lag får flest seire?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Første til å skyte 2 mål fra 16 m på keeper.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lagene evaluere seg selv. Hva og hvorfor.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Hvis noen snakker stygt til medspillere så får de ikke spille neste kamp.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27. SISTE 3. DEL   </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53498" y="2285790"/>
            <a:ext cx="1984716" cy="870366"/>
          </a:xfrm>
          <a:prstGeom prst="rect">
            <a:avLst/>
          </a:prstGeom>
        </p:spPr>
      </p:pic>
      <p:pic>
        <p:nvPicPr>
          <p:cNvPr id="8" name="Bild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53498" y="4117084"/>
            <a:ext cx="1984716" cy="1309636"/>
          </a:xfrm>
          <a:prstGeom prst="rect">
            <a:avLst/>
          </a:prstGeom>
        </p:spPr>
      </p:pic>
      <p:pic>
        <p:nvPicPr>
          <p:cNvPr id="9" name="Bild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57909" y="5420014"/>
            <a:ext cx="1984716" cy="1546296"/>
          </a:xfrm>
          <a:prstGeom prst="rect">
            <a:avLst/>
          </a:prstGeom>
        </p:spPr>
      </p:pic>
      <p:pic>
        <p:nvPicPr>
          <p:cNvPr id="10" name="Bilde 9"/>
          <p:cNvPicPr>
            <a:picLocks noChangeAspect="1"/>
          </p:cNvPicPr>
          <p:nvPr/>
        </p:nvPicPr>
        <p:blipFill rotWithShape="1">
          <a:blip r:embed="rId5" cstate="print">
            <a:extLst>
              <a:ext uri="{28A0092B-C50C-407E-A947-70E740481C1C}">
                <a14:useLocalDpi xmlns:a14="http://schemas.microsoft.com/office/drawing/2010/main" val="0"/>
              </a:ext>
            </a:extLst>
          </a:blip>
          <a:srcRect l="58090" t="33965" r="20544" b="31335"/>
          <a:stretch/>
        </p:blipFill>
        <p:spPr>
          <a:xfrm>
            <a:off x="3353500" y="1301225"/>
            <a:ext cx="1984715" cy="984565"/>
          </a:xfrm>
          <a:prstGeom prst="rect">
            <a:avLst/>
          </a:prstGeom>
        </p:spPr>
      </p:pic>
      <p:pic>
        <p:nvPicPr>
          <p:cNvPr id="3" name="Bilde 2">
            <a:extLst>
              <a:ext uri="{FF2B5EF4-FFF2-40B4-BE49-F238E27FC236}">
                <a16:creationId xmlns:a16="http://schemas.microsoft.com/office/drawing/2014/main" id="{CCB82AE8-58BA-4FE1-8E9F-D34686590289}"/>
              </a:ext>
            </a:extLst>
          </p:cNvPr>
          <p:cNvPicPr>
            <a:picLocks noChangeAspect="1"/>
          </p:cNvPicPr>
          <p:nvPr/>
        </p:nvPicPr>
        <p:blipFill>
          <a:blip r:embed="rId6"/>
          <a:stretch>
            <a:fillRect/>
          </a:stretch>
        </p:blipFill>
        <p:spPr>
          <a:xfrm>
            <a:off x="3349086" y="3156159"/>
            <a:ext cx="1984716" cy="960927"/>
          </a:xfrm>
          <a:prstGeom prst="rect">
            <a:avLst/>
          </a:prstGeom>
        </p:spPr>
      </p:pic>
    </p:spTree>
    <p:extLst>
      <p:ext uri="{BB962C8B-B14F-4D97-AF65-F5344CB8AC3E}">
        <p14:creationId xmlns:p14="http://schemas.microsoft.com/office/powerpoint/2010/main" val="283550263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66751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472419">
                  <a:extLst>
                    <a:ext uri="{9D8B030D-6E8A-4147-A177-3AD203B41FA5}">
                      <a16:colId xmlns:a16="http://schemas.microsoft.com/office/drawing/2014/main" val="20002"/>
                    </a:ext>
                  </a:extLst>
                </a:gridCol>
                <a:gridCol w="1063953">
                  <a:extLst>
                    <a:ext uri="{9D8B030D-6E8A-4147-A177-3AD203B41FA5}">
                      <a16:colId xmlns:a16="http://schemas.microsoft.com/office/drawing/2014/main" val="20003"/>
                    </a:ext>
                  </a:extLst>
                </a:gridCol>
                <a:gridCol w="1457681">
                  <a:extLst>
                    <a:ext uri="{9D8B030D-6E8A-4147-A177-3AD203B41FA5}">
                      <a16:colId xmlns:a16="http://schemas.microsoft.com/office/drawing/2014/main" val="20004"/>
                    </a:ext>
                  </a:extLst>
                </a:gridCol>
                <a:gridCol w="156854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Pasning slås til spiller i firkanten. Spilleren tar en førstetouch akkurat ut av firkanten og slår pasning til en av tre spillere på utsiden av firkanten. Spilleren kan ikke slå tilbake til spilleren en fikk ball fra. Spilleren som slo pasningen løper så inn i firkanten og den som har slått pasning ut til en av de andre spillerne beveger seg dit en slår. Touchen skal rett ut av firkanten.</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6-8 spillere i hvert</a:t>
                      </a:r>
                      <a:r>
                        <a:rPr lang="nb-NO" sz="900" baseline="0" dirty="0">
                          <a:solidFill>
                            <a:schemeClr val="tx1"/>
                          </a:solidFill>
                        </a:rPr>
                        <a:t> oppsett. </a:t>
                      </a:r>
                      <a:r>
                        <a:rPr lang="nb-NO" sz="900" dirty="0">
                          <a:solidFill>
                            <a:schemeClr val="tx1"/>
                          </a:solidFill>
                        </a:rPr>
                        <a:t>5 m mellom de</a:t>
                      </a:r>
                      <a:r>
                        <a:rPr lang="nb-NO" sz="900" baseline="0" dirty="0">
                          <a:solidFill>
                            <a:schemeClr val="tx1"/>
                          </a:solidFill>
                        </a:rPr>
                        <a:t> ytre kjeglene og firkanten.</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 m mellom kjeglene i firkanten.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endParaRPr lang="nb-NO" sz="900" b="0" dirty="0">
                        <a:solidFill>
                          <a:schemeClr val="tx1"/>
                        </a:solidFill>
                      </a:endParaRPr>
                    </a:p>
                    <a:p>
                      <a:pPr algn="ctr"/>
                      <a:r>
                        <a:rPr lang="nb-NO" sz="900" b="0" baseline="0" dirty="0">
                          <a:solidFill>
                            <a:schemeClr val="tx1"/>
                          </a:solidFill>
                        </a:rPr>
                        <a:t>8*2min- 30 s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rektangel </a:t>
                      </a:r>
                      <a:r>
                        <a:rPr lang="nb-NO" sz="900" dirty="0" err="1">
                          <a:solidFill>
                            <a:schemeClr val="tx1"/>
                          </a:solidFill>
                        </a:rPr>
                        <a:t>ca</a:t>
                      </a:r>
                      <a:r>
                        <a:rPr lang="nb-NO" sz="900" dirty="0">
                          <a:solidFill>
                            <a:schemeClr val="tx1"/>
                          </a:solidFill>
                        </a:rPr>
                        <a:t> 16m linje</a:t>
                      </a:r>
                      <a:r>
                        <a:rPr lang="nb-NO" sz="900" baseline="0" dirty="0">
                          <a:solidFill>
                            <a:schemeClr val="tx1"/>
                          </a:solidFill>
                        </a:rPr>
                        <a:t> til sidelinje i bredde og </a:t>
                      </a:r>
                      <a:r>
                        <a:rPr lang="nb-NO" sz="900" baseline="0" dirty="0" err="1">
                          <a:solidFill>
                            <a:schemeClr val="tx1"/>
                          </a:solidFill>
                        </a:rPr>
                        <a:t>ca</a:t>
                      </a:r>
                      <a:r>
                        <a:rPr lang="nb-NO" sz="900" baseline="0" dirty="0">
                          <a:solidFill>
                            <a:schemeClr val="tx1"/>
                          </a:solidFill>
                        </a:rPr>
                        <a:t> 20 m i bredde. Gjerne sette opp flere baner som på bildet. 8-10 spillere i hvert rektangel. 3 spillere er alltid i midten og skal prøve å vinne ball/hindre gjennomspill. Dette er de blå spillerne på bildet. Det skal være 5-7 offensive spillere i samme rektangel. Dette er de røde på tegningen. De røde spillerne skal posisjonere seg som på bildet 1-2 på kortsidene, 1 på hver langside og en spiller i midten. De spiller 2 touch i starten deretter med fri touch og skal prøve å spille seg fra side til side. De i midten er der i </a:t>
                      </a:r>
                      <a:r>
                        <a:rPr lang="nb-NO" sz="900" baseline="0" dirty="0" err="1">
                          <a:solidFill>
                            <a:schemeClr val="tx1"/>
                          </a:solidFill>
                        </a:rPr>
                        <a:t>ca</a:t>
                      </a:r>
                      <a:r>
                        <a:rPr lang="nb-NO" sz="900" baseline="0" dirty="0">
                          <a:solidFill>
                            <a:schemeClr val="tx1"/>
                          </a:solidFill>
                        </a:rPr>
                        <a:t> 2 min. Deretter bytter vi og sender inn 3 nye.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Trener/spiller slår hele tiden inn baller.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 gjerne opp flere baner, hvis det er mange 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Sørg for at spillet er kamplikt i tempo. </a:t>
                      </a:r>
                      <a:endParaRPr lang="nb-NO" sz="900" dirty="0">
                        <a:solidFill>
                          <a:schemeClr val="tx1"/>
                        </a:solidFill>
                      </a:endParaRP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Gjerne med 1-3 stopp.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a:solidFill>
                            <a:schemeClr val="tx1"/>
                          </a:solidFill>
                        </a:rPr>
                        <a:t>6*6 min kamper       1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60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Sette opp leddene. Til slutt spill der ballen går fra keeper som vanlig. Spiller med offside. Spiller med offside og innkast.</a:t>
                      </a: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Første spiller til å gjøre to mål. Spillerne stiller seg </a:t>
                      </a:r>
                      <a:r>
                        <a:rPr kumimoji="0" lang="nb-NO" sz="900" b="1" i="0" u="none" strike="noStrike" kern="1200" cap="none" spc="0" normalizeH="0" baseline="0" noProof="0" dirty="0" err="1">
                          <a:ln>
                            <a:noFill/>
                          </a:ln>
                          <a:solidFill>
                            <a:prstClr val="black"/>
                          </a:solidFill>
                          <a:effectLst/>
                          <a:uLnTx/>
                          <a:uFillTx/>
                          <a:latin typeface="+mn-lt"/>
                          <a:ea typeface="+mn-ea"/>
                          <a:cs typeface="+mn-cs"/>
                        </a:rPr>
                        <a:t>ca</a:t>
                      </a:r>
                      <a:r>
                        <a:rPr kumimoji="0" lang="nb-NO" sz="900" b="1" i="0" u="none" strike="noStrike" kern="1200" cap="none" spc="0" normalizeH="0" baseline="0" noProof="0" dirty="0">
                          <a:ln>
                            <a:noFill/>
                          </a:ln>
                          <a:solidFill>
                            <a:prstClr val="black"/>
                          </a:solidFill>
                          <a:effectLst/>
                          <a:uLnTx/>
                          <a:uFillTx/>
                          <a:latin typeface="+mn-lt"/>
                          <a:ea typeface="+mn-ea"/>
                          <a:cs typeface="+mn-cs"/>
                        </a:rPr>
                        <a:t> 18 m fra mål. Spilleren bak, kaster ballen over hodet til den som skal skyte. Den som skal skyte kan vente til ballen spretter en eller to ganger før det avsluttes. Øvelsen kan gjerne kjøres mot to mål.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Gjerne med 1-3 stopp.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spør hvorfor det ene laget vant treningen i spillet.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28. SISTE 3. DEL   </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41726" b="53842"/>
          <a:stretch/>
        </p:blipFill>
        <p:spPr>
          <a:xfrm>
            <a:off x="3552646" y="2985416"/>
            <a:ext cx="1511724" cy="1883785"/>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38810"/>
          <a:stretch/>
        </p:blipFill>
        <p:spPr>
          <a:xfrm>
            <a:off x="3552645" y="4869198"/>
            <a:ext cx="1511724" cy="2052574"/>
          </a:xfrm>
          <a:prstGeom prst="rect">
            <a:avLst/>
          </a:prstGeom>
        </p:spPr>
      </p:pic>
      <p:pic>
        <p:nvPicPr>
          <p:cNvPr id="7" name="Bilde 6"/>
          <p:cNvPicPr>
            <a:picLocks noChangeAspect="1"/>
          </p:cNvPicPr>
          <p:nvPr/>
        </p:nvPicPr>
        <p:blipFill rotWithShape="1">
          <a:blip r:embed="rId4"/>
          <a:srcRect l="53063" t="26498" r="14260" b="19858"/>
          <a:stretch/>
        </p:blipFill>
        <p:spPr>
          <a:xfrm>
            <a:off x="3553651" y="1328053"/>
            <a:ext cx="1510718" cy="1657363"/>
          </a:xfrm>
          <a:prstGeom prst="rect">
            <a:avLst/>
          </a:prstGeom>
        </p:spPr>
      </p:pic>
    </p:spTree>
    <p:extLst>
      <p:ext uri="{BB962C8B-B14F-4D97-AF65-F5344CB8AC3E}">
        <p14:creationId xmlns:p14="http://schemas.microsoft.com/office/powerpoint/2010/main" val="281780158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8638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63483">
                  <a:extLst>
                    <a:ext uri="{9D8B030D-6E8A-4147-A177-3AD203B41FA5}">
                      <a16:colId xmlns:a16="http://schemas.microsoft.com/office/drawing/2014/main" val="20001"/>
                    </a:ext>
                  </a:extLst>
                </a:gridCol>
                <a:gridCol w="1740877">
                  <a:extLst>
                    <a:ext uri="{9D8B030D-6E8A-4147-A177-3AD203B41FA5}">
                      <a16:colId xmlns:a16="http://schemas.microsoft.com/office/drawing/2014/main" val="20002"/>
                    </a:ext>
                  </a:extLst>
                </a:gridCol>
                <a:gridCol w="896816">
                  <a:extLst>
                    <a:ext uri="{9D8B030D-6E8A-4147-A177-3AD203B41FA5}">
                      <a16:colId xmlns:a16="http://schemas.microsoft.com/office/drawing/2014/main" val="20003"/>
                    </a:ext>
                  </a:extLst>
                </a:gridCol>
                <a:gridCol w="1828967">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baseline="0" dirty="0">
                          <a:solidFill>
                            <a:schemeClr val="tx1"/>
                          </a:solidFill>
                        </a:rPr>
                        <a:t> 10 min</a:t>
                      </a:r>
                    </a:p>
                    <a:p>
                      <a:pPr algn="ctr"/>
                      <a:r>
                        <a:rPr lang="nb-NO" sz="900" b="0" dirty="0">
                          <a:solidFill>
                            <a:schemeClr val="tx1"/>
                          </a:solidFill>
                        </a:rPr>
                        <a:t>35</a:t>
                      </a:r>
                      <a:r>
                        <a:rPr lang="nb-NO" sz="900" b="0" baseline="0" dirty="0">
                          <a:solidFill>
                            <a:schemeClr val="tx1"/>
                          </a:solidFill>
                        </a:rPr>
                        <a:t> s og 35 s hvile</a:t>
                      </a:r>
                      <a:endParaRPr lang="nb-NO" sz="900" b="0" dirty="0">
                        <a:solidFill>
                          <a:schemeClr val="tx1"/>
                        </a:solidFill>
                      </a:endParaRPr>
                    </a:p>
                  </a:txBody>
                  <a:tcPr marL="68580" marR="68580">
                    <a:solidFill>
                      <a:schemeClr val="bg2">
                        <a:lumMod val="90000"/>
                      </a:schemeClr>
                    </a:solidFill>
                  </a:tcPr>
                </a:tc>
                <a:tc>
                  <a:txBody>
                    <a:bodyPr/>
                    <a:lstStyle/>
                    <a:p>
                      <a:pPr marL="0" indent="0">
                        <a:buNone/>
                      </a:pPr>
                      <a:r>
                        <a:rPr lang="nb-NO" sz="900" b="0" baseline="0" dirty="0">
                          <a:solidFill>
                            <a:schemeClr val="tx1"/>
                          </a:solidFill>
                        </a:rPr>
                        <a:t>Varm alltid opp med noen runder med føring av ball. </a:t>
                      </a:r>
                      <a:r>
                        <a:rPr lang="nb-NO" sz="900" dirty="0"/>
                        <a:t>De med ball setter</a:t>
                      </a:r>
                      <a:r>
                        <a:rPr lang="nb-NO" sz="900" baseline="0" dirty="0"/>
                        <a:t> i gang til en i midten som vil ha ball. Etter 35 s så bytter de roller. </a:t>
                      </a:r>
                      <a:r>
                        <a:rPr lang="nb-NO" sz="900" dirty="0"/>
                        <a:t>Kjøre forskjellige konkurranser mellom spillerne i midten etter hvert</a:t>
                      </a:r>
                    </a:p>
                    <a:p>
                      <a:pPr marL="0" indent="0">
                        <a:buNone/>
                      </a:pPr>
                      <a:r>
                        <a:rPr lang="nb-NO" sz="900" dirty="0"/>
                        <a:t>En touch langs bakken, to touch langs bakken,</a:t>
                      </a:r>
                      <a:r>
                        <a:rPr lang="nb-NO" sz="900" baseline="0" dirty="0"/>
                        <a:t> </a:t>
                      </a:r>
                      <a:r>
                        <a:rPr lang="nb-NO" sz="900" dirty="0"/>
                        <a:t>volley,</a:t>
                      </a:r>
                      <a:r>
                        <a:rPr lang="nb-NO" sz="900" baseline="0" dirty="0"/>
                        <a:t> </a:t>
                      </a:r>
                      <a:r>
                        <a:rPr lang="nb-NO" sz="900" dirty="0"/>
                        <a:t>halvspretten</a:t>
                      </a:r>
                      <a:r>
                        <a:rPr lang="nb-NO" sz="900" baseline="0" dirty="0"/>
                        <a:t>, </a:t>
                      </a:r>
                      <a:r>
                        <a:rPr lang="nb-NO" sz="900" dirty="0"/>
                        <a:t>fot-fot i lufta,</a:t>
                      </a:r>
                      <a:r>
                        <a:rPr lang="nb-NO" sz="900" baseline="0" dirty="0"/>
                        <a:t> </a:t>
                      </a:r>
                      <a:r>
                        <a:rPr lang="nb-NO" sz="900" dirty="0"/>
                        <a:t>fot-hodet i lufta, frie valg.</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Halvparten inne i sirkelen</a:t>
                      </a:r>
                      <a:r>
                        <a:rPr lang="nb-NO" sz="900" baseline="0" dirty="0"/>
                        <a:t> uten ball</a:t>
                      </a:r>
                      <a:r>
                        <a:rPr lang="nb-NO" sz="900" dirty="0"/>
                        <a:t> og resten rundt</a:t>
                      </a:r>
                      <a:r>
                        <a:rPr lang="nb-NO" sz="900" baseline="0" dirty="0"/>
                        <a:t> med baller.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 bruker begge bein. Vær kreativ og kjør ulike varianter. 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a:t>
                      </a:r>
                    </a:p>
                    <a:p>
                      <a:pPr algn="ctr"/>
                      <a:r>
                        <a:rPr lang="nb-NO" sz="900" b="0" dirty="0" err="1">
                          <a:solidFill>
                            <a:schemeClr val="tx1"/>
                          </a:solidFill>
                        </a:rPr>
                        <a:t>Ca</a:t>
                      </a:r>
                      <a:r>
                        <a:rPr lang="nb-NO" sz="900" b="0" dirty="0">
                          <a:solidFill>
                            <a:schemeClr val="tx1"/>
                          </a:solidFill>
                        </a:rPr>
                        <a:t> 25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a:t>
                      </a:r>
                      <a:r>
                        <a:rPr lang="nb-NO" sz="900" baseline="0" dirty="0">
                          <a:solidFill>
                            <a:schemeClr val="tx1"/>
                          </a:solidFill>
                        </a:rPr>
                        <a:t> opp bane 40 m i lengde og midt mellom 5m og 16 m i bredde. Dele inn i lag 3-3 til 6-6. Kan fint ha 2-4 lag. Vanlig spill, men det er jokere på hver sin side av begge målene. De kan ikke bevege seg inn på banen. De på banen kan ha 2 touch i starten av kampene, deretter fri touch. De inne på banen kan fritt bruke vegene for å skape overtall. Veggene har 1 touch. Hvis det er nok spillere kan det også være vegger på langsidene av banen.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Sørg for at det etter hvert er tempo som er kamplikt.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12*1.15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uten vegger. Fri touch. 2-4 lag. 3-3 til 6-6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til slutt: Hvilken spiller treffer først tverrliggeren fra 30 meter?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Sørg for at det etter hvert er tempo som er kamplikt.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utfordre de på hva som er viktigst i siste 3. del . Følg opp svarene.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29. SISTE 3. DEL   </a:t>
                      </a:r>
                    </a:p>
                  </a:txBody>
                  <a:tcPr marL="68580" marR="68580"/>
                </a:tc>
                <a:extLst>
                  <a:ext uri="{0D108BD9-81ED-4DB2-BD59-A6C34878D82A}">
                    <a16:rowId xmlns:a16="http://schemas.microsoft.com/office/drawing/2014/main" val="10000"/>
                  </a:ext>
                </a:extLst>
              </a:tr>
            </a:tbl>
          </a:graphicData>
        </a:graphic>
      </p:graphicFrame>
      <p:pic>
        <p:nvPicPr>
          <p:cNvPr id="3" name="Bilde 2"/>
          <p:cNvPicPr>
            <a:picLocks noChangeAspect="1"/>
          </p:cNvPicPr>
          <p:nvPr/>
        </p:nvPicPr>
        <p:blipFill rotWithShape="1">
          <a:blip r:embed="rId2"/>
          <a:srcRect l="49720"/>
          <a:stretch/>
        </p:blipFill>
        <p:spPr>
          <a:xfrm>
            <a:off x="3153342" y="3548656"/>
            <a:ext cx="1748747" cy="1490119"/>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l="56384"/>
          <a:stretch/>
        </p:blipFill>
        <p:spPr>
          <a:xfrm>
            <a:off x="3158110" y="5038775"/>
            <a:ext cx="1748747" cy="1819227"/>
          </a:xfrm>
          <a:prstGeom prst="rect">
            <a:avLst/>
          </a:prstGeom>
        </p:spPr>
      </p:pic>
      <p:pic>
        <p:nvPicPr>
          <p:cNvPr id="8" name="Plassholder for innhold 4"/>
          <p:cNvPicPr>
            <a:picLocks/>
          </p:cNvPicPr>
          <p:nvPr/>
        </p:nvPicPr>
        <p:blipFill rotWithShape="1">
          <a:blip r:embed="rId4"/>
          <a:srcRect l="6549" t="7146" r="8258" b="6174"/>
          <a:stretch/>
        </p:blipFill>
        <p:spPr>
          <a:xfrm>
            <a:off x="3153343" y="1328054"/>
            <a:ext cx="1753514" cy="1016943"/>
          </a:xfrm>
          <a:prstGeom prst="rect">
            <a:avLst/>
          </a:prstGeom>
        </p:spPr>
      </p:pic>
      <p:pic>
        <p:nvPicPr>
          <p:cNvPr id="9" name="Bilde 8">
            <a:extLst>
              <a:ext uri="{FF2B5EF4-FFF2-40B4-BE49-F238E27FC236}">
                <a16:creationId xmlns:a16="http://schemas.microsoft.com/office/drawing/2014/main" id="{220AB305-7B3E-49B1-BF9E-6A7D68F03C93}"/>
              </a:ext>
            </a:extLst>
          </p:cNvPr>
          <p:cNvPicPr>
            <a:picLocks noChangeAspect="1"/>
          </p:cNvPicPr>
          <p:nvPr/>
        </p:nvPicPr>
        <p:blipFill rotWithShape="1">
          <a:blip r:embed="rId5"/>
          <a:srcRect l="46578" b="62715"/>
          <a:stretch/>
        </p:blipFill>
        <p:spPr>
          <a:xfrm>
            <a:off x="3153342" y="2328580"/>
            <a:ext cx="1753514" cy="1329023"/>
          </a:xfrm>
          <a:prstGeom prst="rect">
            <a:avLst/>
          </a:prstGeom>
        </p:spPr>
      </p:pic>
    </p:spTree>
    <p:extLst>
      <p:ext uri="{BB962C8B-B14F-4D97-AF65-F5344CB8AC3E}">
        <p14:creationId xmlns:p14="http://schemas.microsoft.com/office/powerpoint/2010/main" val="92326815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800100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853397">
                  <a:extLst>
                    <a:ext uri="{9D8B030D-6E8A-4147-A177-3AD203B41FA5}">
                      <a16:colId xmlns:a16="http://schemas.microsoft.com/office/drawing/2014/main" val="20001"/>
                    </a:ext>
                  </a:extLst>
                </a:gridCol>
                <a:gridCol w="1688123">
                  <a:extLst>
                    <a:ext uri="{9D8B030D-6E8A-4147-A177-3AD203B41FA5}">
                      <a16:colId xmlns:a16="http://schemas.microsoft.com/office/drawing/2014/main" val="20002"/>
                    </a:ext>
                  </a:extLst>
                </a:gridCol>
                <a:gridCol w="791308">
                  <a:extLst>
                    <a:ext uri="{9D8B030D-6E8A-4147-A177-3AD203B41FA5}">
                      <a16:colId xmlns:a16="http://schemas.microsoft.com/office/drawing/2014/main" val="20003"/>
                    </a:ext>
                  </a:extLst>
                </a:gridCol>
                <a:gridCol w="1667021">
                  <a:extLst>
                    <a:ext uri="{9D8B030D-6E8A-4147-A177-3AD203B41FA5}">
                      <a16:colId xmlns:a16="http://schemas.microsoft.com/office/drawing/2014/main" val="20004"/>
                    </a:ext>
                  </a:extLst>
                </a:gridCol>
                <a:gridCol w="161075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a:solidFill>
                            <a:schemeClr val="tx1"/>
                          </a:solidFill>
                        </a:rPr>
                        <a:t>4*2 min.</a:t>
                      </a:r>
                    </a:p>
                    <a:p>
                      <a:pPr algn="ctr"/>
                      <a:r>
                        <a:rPr lang="nb-NO" sz="900" b="0" dirty="0" err="1">
                          <a:solidFill>
                            <a:schemeClr val="tx1"/>
                          </a:solidFill>
                        </a:rPr>
                        <a:t>Ca</a:t>
                      </a:r>
                      <a:r>
                        <a:rPr lang="nb-NO" sz="900" b="0" dirty="0">
                          <a:solidFill>
                            <a:schemeClr val="tx1"/>
                          </a:solidFill>
                        </a:rPr>
                        <a:t> 10 min.</a:t>
                      </a:r>
                    </a:p>
                  </a:txBody>
                  <a:tcPr marL="68580" marR="68580">
                    <a:solidFill>
                      <a:schemeClr val="bg2">
                        <a:lumMod val="90000"/>
                      </a:schemeClr>
                    </a:solidFill>
                  </a:tcPr>
                </a:tc>
                <a:tc>
                  <a:txBody>
                    <a:bodyPr/>
                    <a:lstStyle/>
                    <a:p>
                      <a:r>
                        <a:rPr lang="nb-NO" sz="900" b="0" baseline="0" dirty="0">
                          <a:solidFill>
                            <a:schemeClr val="tx1"/>
                          </a:solidFill>
                        </a:rPr>
                        <a:t>Varm alltid opp med noen runder med føring av ball. Pasningsøvelse.</a:t>
                      </a:r>
                      <a:endParaRPr lang="nb-NO" sz="900" dirty="0"/>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10-12 spillere i hver øvelse. Korte avstander. Sørg for at de bruker begge bein. Vær kreativ og kjør ulike varianter. Blikket skal være oppe, hodet opp.</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3*2</a:t>
                      </a:r>
                      <a:r>
                        <a:rPr lang="nb-NO" sz="900" b="0" baseline="0" dirty="0">
                          <a:solidFill>
                            <a:schemeClr val="tx1"/>
                          </a:solidFill>
                        </a:rPr>
                        <a:t> min</a:t>
                      </a:r>
                    </a:p>
                    <a:p>
                      <a:pPr algn="ctr"/>
                      <a:r>
                        <a:rPr lang="nb-NO" sz="900" b="0" baseline="0" dirty="0">
                          <a:solidFill>
                            <a:schemeClr val="tx1"/>
                          </a:solidFill>
                        </a:rPr>
                        <a:t>Kjøre 3 runder. </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Dele inn i tre lag. Kan være 4-7</a:t>
                      </a:r>
                      <a:r>
                        <a:rPr lang="nb-NO" sz="900" baseline="0" dirty="0">
                          <a:solidFill>
                            <a:schemeClr val="tx1"/>
                          </a:solidFill>
                        </a:rPr>
                        <a:t> spillere på hvert lag. Sette opp 3 firkanter som på bildet. Spillerne fordeler seg i 3 firkanter. De skal da ha utgangsposisjon i sin firkant i hele sekvensen, deretter bytter de plass. De på siden skal spille pasninger til hverandre. Ved 5 pasninger kan de på 6. pasning eller senere slå over til firkanten i den andre enden. Det laget som er i midten sender inn to spillere for å fremprovosere feil. Hvis f. eks blått lag gjør feil, så slås pasning inn til rødt lag på andre siden. Etter endt sekvens bytter gruppene firkant å være i, altså 3 runder per sekvens. Det er 5-7 m mellom kjeglene i hver firkant. Banen er totalt </a:t>
                      </a:r>
                      <a:r>
                        <a:rPr lang="nb-NO" sz="900" baseline="0" dirty="0" err="1">
                          <a:solidFill>
                            <a:schemeClr val="tx1"/>
                          </a:solidFill>
                        </a:rPr>
                        <a:t>ca</a:t>
                      </a:r>
                      <a:r>
                        <a:rPr lang="nb-NO" sz="900" baseline="0" dirty="0">
                          <a:solidFill>
                            <a:schemeClr val="tx1"/>
                          </a:solidFill>
                        </a:rPr>
                        <a:t> 20m. Set gjerne opp flere baner.</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på sidene.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3*4 min sekvenser</a:t>
                      </a:r>
                    </a:p>
                    <a:p>
                      <a:pPr algn="ctr"/>
                      <a:r>
                        <a:rPr lang="nb-NO" sz="900" b="0" dirty="0">
                          <a:solidFill>
                            <a:schemeClr val="tx1"/>
                          </a:solidFill>
                        </a:rPr>
                        <a:t>1 min pause.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Dele inn i to lag. Det kan også være en eller flere jokere, som er med det laget som har ball. Vi setter opp to </a:t>
                      </a:r>
                      <a:r>
                        <a:rPr lang="nb-NO" sz="900" baseline="0" dirty="0" err="1">
                          <a:solidFill>
                            <a:schemeClr val="tx1"/>
                          </a:solidFill>
                        </a:rPr>
                        <a:t>småmål</a:t>
                      </a:r>
                      <a:r>
                        <a:rPr lang="nb-NO" sz="900" baseline="0" dirty="0">
                          <a:solidFill>
                            <a:schemeClr val="tx1"/>
                          </a:solidFill>
                        </a:rPr>
                        <a:t> i hver ende. Banen er </a:t>
                      </a:r>
                      <a:r>
                        <a:rPr lang="nb-NO" sz="900" baseline="0" dirty="0" err="1">
                          <a:solidFill>
                            <a:schemeClr val="tx1"/>
                          </a:solidFill>
                        </a:rPr>
                        <a:t>ca</a:t>
                      </a:r>
                      <a:r>
                        <a:rPr lang="nb-NO" sz="900" baseline="0" dirty="0">
                          <a:solidFill>
                            <a:schemeClr val="tx1"/>
                          </a:solidFill>
                        </a:rPr>
                        <a:t> 40 m i lengde og 25 m i bredde.  </a:t>
                      </a:r>
                      <a:r>
                        <a:rPr lang="nb-NO" sz="900" baseline="0" dirty="0" err="1">
                          <a:solidFill>
                            <a:schemeClr val="tx1"/>
                          </a:solidFill>
                        </a:rPr>
                        <a:t>Posession</a:t>
                      </a:r>
                      <a:r>
                        <a:rPr lang="nb-NO" sz="900" baseline="0" dirty="0">
                          <a:solidFill>
                            <a:schemeClr val="tx1"/>
                          </a:solidFill>
                        </a:rPr>
                        <a:t> ved å gjøre mål på småmålene Sette opp lagene i ledd og dømme offside. Kan gjerne bruke flere baner.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 Slå gjerne inn ballen litt høyt i banen, sli at de i blant er rett i siste 3. 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3*12</a:t>
                      </a:r>
                      <a:r>
                        <a:rPr lang="nb-NO" sz="900" b="0" baseline="0" dirty="0">
                          <a:solidFill>
                            <a:schemeClr val="tx1"/>
                          </a:solidFill>
                        </a:rPr>
                        <a:t> </a:t>
                      </a:r>
                      <a:r>
                        <a:rPr lang="nb-NO" sz="900" b="0" dirty="0">
                          <a:solidFill>
                            <a:schemeClr val="tx1"/>
                          </a:solidFill>
                        </a:rPr>
                        <a:t>min</a:t>
                      </a:r>
                    </a:p>
                    <a:p>
                      <a:pPr algn="ctr"/>
                      <a:r>
                        <a:rPr lang="nb-NO" sz="900" b="0" baseline="0" dirty="0">
                          <a:solidFill>
                            <a:schemeClr val="tx1"/>
                          </a:solidFill>
                        </a:rPr>
                        <a:t>2 min </a:t>
                      </a:r>
                      <a:r>
                        <a:rPr lang="nb-NO" sz="900" b="0" dirty="0">
                          <a:solidFill>
                            <a:schemeClr val="tx1"/>
                          </a:solidFill>
                        </a:rPr>
                        <a:t>pause. </a:t>
                      </a:r>
                    </a:p>
                    <a:p>
                      <a:pPr algn="ct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6-6 til 11-11 Spill på </a:t>
                      </a:r>
                      <a:r>
                        <a:rPr lang="nb-NO" sz="900" baseline="0" dirty="0" err="1">
                          <a:solidFill>
                            <a:schemeClr val="tx1"/>
                          </a:solidFill>
                        </a:rPr>
                        <a:t>ca</a:t>
                      </a:r>
                      <a:r>
                        <a:rPr lang="nb-NO" sz="900" baseline="0" dirty="0">
                          <a:solidFill>
                            <a:schemeClr val="tx1"/>
                          </a:solidFill>
                        </a:rPr>
                        <a:t> halv bane i lengde og 2 meter innenfor16 m i bredde. </a:t>
                      </a:r>
                      <a:r>
                        <a:rPr kumimoji="0" lang="nb-NO" sz="900" b="0" i="0" u="none" strike="noStrike" kern="1200" cap="none" spc="0" normalizeH="0" baseline="0" noProof="0" dirty="0">
                          <a:ln>
                            <a:noFill/>
                          </a:ln>
                          <a:solidFill>
                            <a:prstClr val="black"/>
                          </a:solidFill>
                          <a:effectLst/>
                          <a:uLnTx/>
                          <a:uFillTx/>
                          <a:latin typeface="+mn-lt"/>
                          <a:ea typeface="+mn-ea"/>
                          <a:cs typeface="+mn-cs"/>
                        </a:rPr>
                        <a:t>Spill to lag.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gjør det fineste målet med hælspark?</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ros innsats i plenum etter treningen.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30. SISTE 3. DEL   </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31768" t="65857" b="1354"/>
          <a:stretch/>
        </p:blipFill>
        <p:spPr>
          <a:xfrm>
            <a:off x="3391250" y="2197510"/>
            <a:ext cx="1683671" cy="1333068"/>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l="31768"/>
          <a:stretch/>
        </p:blipFill>
        <p:spPr>
          <a:xfrm>
            <a:off x="3391250" y="3530581"/>
            <a:ext cx="1683671" cy="1510755"/>
          </a:xfrm>
          <a:prstGeom prst="rect">
            <a:avLst/>
          </a:prstGeom>
        </p:spPr>
      </p:pic>
      <p:pic>
        <p:nvPicPr>
          <p:cNvPr id="8" name="Bilde 7"/>
          <p:cNvPicPr>
            <a:picLocks noChangeAspect="1"/>
          </p:cNvPicPr>
          <p:nvPr/>
        </p:nvPicPr>
        <p:blipFill rotWithShape="1">
          <a:blip r:embed="rId4" cstate="print">
            <a:extLst>
              <a:ext uri="{28A0092B-C50C-407E-A947-70E740481C1C}">
                <a14:useLocalDpi xmlns:a14="http://schemas.microsoft.com/office/drawing/2010/main" val="0"/>
              </a:ext>
            </a:extLst>
          </a:blip>
          <a:srcRect l="40362"/>
          <a:stretch/>
        </p:blipFill>
        <p:spPr>
          <a:xfrm>
            <a:off x="3391250" y="5041333"/>
            <a:ext cx="1683671" cy="1816668"/>
          </a:xfrm>
          <a:prstGeom prst="rect">
            <a:avLst/>
          </a:prstGeom>
        </p:spPr>
      </p:pic>
      <p:pic>
        <p:nvPicPr>
          <p:cNvPr id="9" name="Plassholder for innhold 4"/>
          <p:cNvPicPr>
            <a:picLocks noChangeAspect="1"/>
          </p:cNvPicPr>
          <p:nvPr/>
        </p:nvPicPr>
        <p:blipFill rotWithShape="1">
          <a:blip r:embed="rId5">
            <a:extLst>
              <a:ext uri="{28A0092B-C50C-407E-A947-70E740481C1C}">
                <a14:useLocalDpi xmlns:a14="http://schemas.microsoft.com/office/drawing/2010/main" val="0"/>
              </a:ext>
            </a:extLst>
          </a:blip>
          <a:srcRect l="50140" t="61697" r="17363" b="6225"/>
          <a:stretch/>
        </p:blipFill>
        <p:spPr>
          <a:xfrm>
            <a:off x="3252017" y="1265122"/>
            <a:ext cx="1099919" cy="932388"/>
          </a:xfrm>
          <a:prstGeom prst="rect">
            <a:avLst/>
          </a:prstGeom>
        </p:spPr>
      </p:pic>
      <p:pic>
        <p:nvPicPr>
          <p:cNvPr id="10" name="Plassholder for innhold 4"/>
          <p:cNvPicPr>
            <a:picLocks noChangeAspect="1"/>
          </p:cNvPicPr>
          <p:nvPr/>
        </p:nvPicPr>
        <p:blipFill rotWithShape="1">
          <a:blip r:embed="rId6">
            <a:extLst>
              <a:ext uri="{28A0092B-C50C-407E-A947-70E740481C1C}">
                <a14:useLocalDpi xmlns:a14="http://schemas.microsoft.com/office/drawing/2010/main" val="0"/>
              </a:ext>
            </a:extLst>
          </a:blip>
          <a:srcRect l="50581" t="60818" r="19133" b="7047"/>
          <a:stretch/>
        </p:blipFill>
        <p:spPr>
          <a:xfrm>
            <a:off x="4351935" y="1265122"/>
            <a:ext cx="1089540" cy="932388"/>
          </a:xfrm>
          <a:prstGeom prst="rect">
            <a:avLst/>
          </a:prstGeom>
        </p:spPr>
      </p:pic>
    </p:spTree>
    <p:extLst>
      <p:ext uri="{BB962C8B-B14F-4D97-AF65-F5344CB8AC3E}">
        <p14:creationId xmlns:p14="http://schemas.microsoft.com/office/powerpoint/2010/main" val="197890627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extLst>
              <p:ext uri="{D42A27DB-BD31-4B8C-83A1-F6EECF244321}">
                <p14:modId xmlns:p14="http://schemas.microsoft.com/office/powerpoint/2010/main" val="585665813"/>
              </p:ext>
            </p:extLst>
          </p:nvPr>
        </p:nvGraphicFramePr>
        <p:xfrm>
          <a:off x="1" y="713463"/>
          <a:ext cx="9144001" cy="8046720"/>
        </p:xfrm>
        <a:graphic>
          <a:graphicData uri="http://schemas.openxmlformats.org/drawingml/2006/table">
            <a:tbl>
              <a:tblPr firstRow="1" bandRow="1">
                <a:tableStyleId>{5C22544A-7EE6-4342-B048-85BDC9FD1C3A}</a:tableStyleId>
              </a:tblPr>
              <a:tblGrid>
                <a:gridCol w="642257">
                  <a:extLst>
                    <a:ext uri="{9D8B030D-6E8A-4147-A177-3AD203B41FA5}">
                      <a16:colId xmlns:a16="http://schemas.microsoft.com/office/drawing/2014/main" val="20000"/>
                    </a:ext>
                  </a:extLst>
                </a:gridCol>
                <a:gridCol w="1481470">
                  <a:extLst>
                    <a:ext uri="{9D8B030D-6E8A-4147-A177-3AD203B41FA5}">
                      <a16:colId xmlns:a16="http://schemas.microsoft.com/office/drawing/2014/main" val="20001"/>
                    </a:ext>
                  </a:extLst>
                </a:gridCol>
                <a:gridCol w="2278667">
                  <a:extLst>
                    <a:ext uri="{9D8B030D-6E8A-4147-A177-3AD203B41FA5}">
                      <a16:colId xmlns:a16="http://schemas.microsoft.com/office/drawing/2014/main" val="20002"/>
                    </a:ext>
                  </a:extLst>
                </a:gridCol>
                <a:gridCol w="996921">
                  <a:extLst>
                    <a:ext uri="{9D8B030D-6E8A-4147-A177-3AD203B41FA5}">
                      <a16:colId xmlns:a16="http://schemas.microsoft.com/office/drawing/2014/main" val="20003"/>
                    </a:ext>
                  </a:extLst>
                </a:gridCol>
                <a:gridCol w="2125012">
                  <a:extLst>
                    <a:ext uri="{9D8B030D-6E8A-4147-A177-3AD203B41FA5}">
                      <a16:colId xmlns:a16="http://schemas.microsoft.com/office/drawing/2014/main" val="20004"/>
                    </a:ext>
                  </a:extLst>
                </a:gridCol>
                <a:gridCol w="1619674">
                  <a:extLst>
                    <a:ext uri="{9D8B030D-6E8A-4147-A177-3AD203B41FA5}">
                      <a16:colId xmlns:a16="http://schemas.microsoft.com/office/drawing/2014/main" val="20005"/>
                    </a:ext>
                  </a:extLst>
                </a:gridCol>
              </a:tblGrid>
              <a:tr h="865009">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1254263">
                <a:tc>
                  <a:txBody>
                    <a:bodyPr/>
                    <a:lstStyle/>
                    <a:p>
                      <a:pPr algn="ctr"/>
                      <a:r>
                        <a:rPr lang="nb-NO" sz="900" b="0" dirty="0" err="1">
                          <a:solidFill>
                            <a:schemeClr val="tx1"/>
                          </a:solidFill>
                        </a:rPr>
                        <a:t>Ca</a:t>
                      </a:r>
                      <a:r>
                        <a:rPr lang="nb-NO" sz="900" b="0" dirty="0">
                          <a:solidFill>
                            <a:schemeClr val="tx1"/>
                          </a:solidFill>
                        </a:rPr>
                        <a:t> 10 min.   15s på og 15 s pause.</a:t>
                      </a:r>
                    </a:p>
                    <a:p>
                      <a:pPr algn="ctr"/>
                      <a:r>
                        <a:rPr lang="nb-NO" sz="900" b="0" dirty="0" err="1">
                          <a:solidFill>
                            <a:schemeClr val="tx1"/>
                          </a:solidFill>
                        </a:rPr>
                        <a:t>Ca</a:t>
                      </a:r>
                      <a:r>
                        <a:rPr lang="nb-NO" sz="900" b="0" dirty="0">
                          <a:solidFill>
                            <a:schemeClr val="tx1"/>
                          </a:solidFill>
                        </a:rPr>
                        <a:t> 10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Flytte seg sideveis med korte skritt og bruke armene. 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sz="1000" b="1" dirty="0"/>
                    </a:p>
                    <a:p>
                      <a:endParaRPr lang="nb-NO" sz="1000" b="1" dirty="0"/>
                    </a:p>
                  </a:txBody>
                  <a:tcPr marL="68580" marR="68580">
                    <a:solidFill>
                      <a:schemeClr val="bg2">
                        <a:lumMod val="90000"/>
                      </a:schemeClr>
                    </a:solidFill>
                  </a:tcPr>
                </a:tc>
                <a:tc>
                  <a:txBody>
                    <a:bodyPr/>
                    <a:lstStyle/>
                    <a:p>
                      <a:pPr marL="228600" indent="-228600">
                        <a:buAutoNum type="arabicPeriod"/>
                      </a:pPr>
                      <a:r>
                        <a:rPr lang="nb-NO" sz="900" dirty="0"/>
                        <a:t>Komme forbi spisser med kontroll.</a:t>
                      </a:r>
                    </a:p>
                    <a:p>
                      <a:pPr marL="228600" indent="-228600">
                        <a:buAutoNum type="arabicPeriod"/>
                      </a:pPr>
                      <a:r>
                        <a:rPr lang="nb-NO" sz="900" dirty="0"/>
                        <a:t>Still opp i konvolutten – skape overtall.</a:t>
                      </a:r>
                    </a:p>
                    <a:p>
                      <a:pPr marL="228600" indent="-228600">
                        <a:buAutoNum type="arabicPeriod"/>
                      </a:pPr>
                      <a:r>
                        <a:rPr lang="nb-NO" sz="900" dirty="0"/>
                        <a:t>Framover når vi kan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 bruker begge bein.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forklar hva vi skal lære i dag(prinsipp og moment). DU SKAL HA FREM KLOKKEKLART MINST 1 PRINSIPP OG 1 MOMENT SOM MINIMUM. DETTE SKAL GÅ GJENNOM HELE ØKTA. </a:t>
                      </a:r>
                    </a:p>
                  </a:txBody>
                  <a:tcPr marL="68580" marR="68580">
                    <a:solidFill>
                      <a:schemeClr val="bg2">
                        <a:lumMod val="90000"/>
                      </a:schemeClr>
                    </a:solidFill>
                  </a:tcPr>
                </a:tc>
                <a:extLst>
                  <a:ext uri="{0D108BD9-81ED-4DB2-BD59-A6C34878D82A}">
                    <a16:rowId xmlns:a16="http://schemas.microsoft.com/office/drawing/2014/main" val="10001"/>
                  </a:ext>
                </a:extLst>
              </a:tr>
              <a:tr h="2551777">
                <a:tc>
                  <a:txBody>
                    <a:bodyPr/>
                    <a:lstStyle/>
                    <a:p>
                      <a:pPr algn="ctr"/>
                      <a:endParaRPr lang="nb-NO" sz="900" b="0" dirty="0">
                        <a:solidFill>
                          <a:schemeClr val="tx1"/>
                        </a:solidFill>
                      </a:endParaRPr>
                    </a:p>
                    <a:p>
                      <a:pPr algn="ctr"/>
                      <a:r>
                        <a:rPr lang="nb-NO" sz="900" b="0" dirty="0">
                          <a:solidFill>
                            <a:schemeClr val="tx1"/>
                          </a:solidFill>
                        </a:rPr>
                        <a:t>6 kamper a  4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Dele inn i to lag. </a:t>
                      </a:r>
                      <a:r>
                        <a:rPr kumimoji="0" lang="nb-NO" sz="900" b="0" i="0" u="none" strike="noStrike" kern="1200" cap="none" spc="0" normalizeH="0" baseline="0" noProof="0" dirty="0">
                          <a:ln>
                            <a:noFill/>
                          </a:ln>
                          <a:solidFill>
                            <a:prstClr val="black"/>
                          </a:solidFill>
                          <a:effectLst/>
                          <a:uLnTx/>
                          <a:uFillTx/>
                          <a:latin typeface="+mn-lt"/>
                          <a:ea typeface="+mn-ea"/>
                          <a:cs typeface="+mn-cs"/>
                        </a:rPr>
                        <a:t>Keeper starter alltid med ball. Det røde laget får alltid ball fra keeper når ballen er ute av spill. Det svarte laget kan gjøre mål ved å skyte gjennom 3 småmål. Motspillet kan gjøre mål på keeper hvis de vinner ball i åpent spill.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pPr marL="228600" indent="-228600">
                        <a:buAutoNum type="arabicPeriod"/>
                      </a:pPr>
                      <a:r>
                        <a:rPr lang="nb-NO" sz="900" dirty="0"/>
                        <a:t>Komme forbi spisser med kontroll.</a:t>
                      </a:r>
                    </a:p>
                    <a:p>
                      <a:pPr marL="228600" indent="-228600">
                        <a:buAutoNum type="arabicPeriod"/>
                      </a:pPr>
                      <a:r>
                        <a:rPr lang="nb-NO" sz="900" dirty="0"/>
                        <a:t>Still opp i konvolutten – skape overtall.</a:t>
                      </a:r>
                    </a:p>
                    <a:p>
                      <a:pPr marL="228600" indent="-228600">
                        <a:buAutoNum type="arabicPeriod"/>
                      </a:pPr>
                      <a:r>
                        <a:rPr lang="nb-NO" sz="900" dirty="0"/>
                        <a:t>Framover når vi kan</a:t>
                      </a:r>
                    </a:p>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Gruppe A – nærmest Restvold: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Ulrik står alltid i 7er-målet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highlight>
                            <a:srgbClr val="FF0000"/>
                          </a:highlight>
                          <a:uLnTx/>
                          <a:uFillTx/>
                          <a:latin typeface="+mn-lt"/>
                          <a:ea typeface="+mn-ea"/>
                          <a:cs typeface="+mn-cs"/>
                        </a:rPr>
                        <a:t>Rødt lag: Magnus, Elias (stoppere), Mads og Mathias er backer/spisser, Helmer anker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Svart lag: Marius og Emil stoppere, Armand og Sivert Backer/spisser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Gruppe B – nærmest stadion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Herman K står alltid i mål.</a:t>
                      </a:r>
                      <a:br>
                        <a:rPr kumimoji="0" lang="nb-NO" sz="900" b="0" i="0" u="none" strike="noStrike" kern="1200" cap="none" spc="0" normalizeH="0" baseline="0" noProof="0" dirty="0">
                          <a:ln>
                            <a:noFill/>
                          </a:ln>
                          <a:solidFill>
                            <a:prstClr val="black"/>
                          </a:solidFill>
                          <a:effectLst/>
                          <a:uLnTx/>
                          <a:uFillTx/>
                          <a:latin typeface="+mn-lt"/>
                          <a:ea typeface="+mn-ea"/>
                          <a:cs typeface="+mn-cs"/>
                        </a:rPr>
                      </a:br>
                      <a:r>
                        <a:rPr kumimoji="0" lang="nb-NO" sz="900" b="0" i="0" u="none" strike="noStrike" kern="1200" cap="none" spc="0" normalizeH="0" baseline="0" noProof="0" dirty="0">
                          <a:ln>
                            <a:noFill/>
                          </a:ln>
                          <a:solidFill>
                            <a:prstClr val="black"/>
                          </a:solidFill>
                          <a:effectLst/>
                          <a:highlight>
                            <a:srgbClr val="FFFF00"/>
                          </a:highlight>
                          <a:uLnTx/>
                          <a:uFillTx/>
                          <a:latin typeface="+mn-lt"/>
                          <a:ea typeface="+mn-ea"/>
                          <a:cs typeface="+mn-cs"/>
                        </a:rPr>
                        <a:t>Gult: Aksel og Odin er stoppere,, Sander og Sebastian  er backer/spisser, Martin er anker</a:t>
                      </a:r>
                      <a:br>
                        <a:rPr kumimoji="0" lang="nb-NO" sz="900" b="0" i="0" u="none" strike="noStrike" kern="1200" cap="none" spc="0" normalizeH="0" baseline="0" noProof="0" dirty="0">
                          <a:ln>
                            <a:noFill/>
                          </a:ln>
                          <a:solidFill>
                            <a:prstClr val="black"/>
                          </a:solidFill>
                          <a:effectLst/>
                          <a:uLnTx/>
                          <a:uFillTx/>
                          <a:latin typeface="+mn-lt"/>
                          <a:ea typeface="+mn-ea"/>
                          <a:cs typeface="+mn-cs"/>
                        </a:rPr>
                      </a:br>
                      <a:r>
                        <a:rPr kumimoji="0" lang="nb-NO" sz="900" b="0" i="0" u="none" strike="noStrike" kern="1200" cap="none" spc="0" normalizeH="0" baseline="0" noProof="0" dirty="0">
                          <a:ln>
                            <a:noFill/>
                          </a:ln>
                          <a:solidFill>
                            <a:prstClr val="black"/>
                          </a:solidFill>
                          <a:effectLst/>
                          <a:uLnTx/>
                          <a:uFillTx/>
                          <a:latin typeface="+mn-lt"/>
                          <a:ea typeface="+mn-ea"/>
                          <a:cs typeface="+mn-cs"/>
                        </a:rPr>
                        <a:t>Svart lag:  Oliver og Herman F er stoppere, Hamza og Eirik er backer/spisser), Petter er anker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Forlang at de bearbeider med vending først.</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Sørg for at utøverne har utgangsposisjon i  konvolutten, før hver gang keeper setter i gang kort. </a:t>
                      </a:r>
                    </a:p>
                    <a:p>
                      <a:endParaRPr lang="nb-NO" sz="900" b="0" baseline="0" dirty="0">
                        <a:solidFill>
                          <a:schemeClr val="tx1"/>
                        </a:solidFill>
                      </a:endParaRPr>
                    </a:p>
                    <a:p>
                      <a:r>
                        <a:rPr lang="nb-NO" sz="900" b="0" baseline="0" dirty="0">
                          <a:solidFill>
                            <a:schemeClr val="tx1"/>
                          </a:solidFill>
                        </a:rPr>
                        <a:t>Stopp gjerne en gang for å vise tydelig hvordan konvolutten ser ut.</a:t>
                      </a:r>
                    </a:p>
                    <a:p>
                      <a:endParaRPr lang="nb-NO" sz="900" b="0" baseline="0" dirty="0">
                        <a:solidFill>
                          <a:schemeClr val="tx1"/>
                        </a:solidFill>
                      </a:endParaRPr>
                    </a:p>
                    <a:p>
                      <a:endParaRPr lang="nb-NO" sz="900" b="0" baseline="0" dirty="0">
                        <a:solidFill>
                          <a:schemeClr val="tx1"/>
                        </a:solidFill>
                      </a:endParaRPr>
                    </a:p>
                    <a:p>
                      <a:endParaRPr lang="nb-NO" sz="900" b="0" baseline="0" dirty="0">
                        <a:solidFill>
                          <a:schemeClr val="tx1"/>
                        </a:solidFill>
                      </a:endParaRPr>
                    </a:p>
                    <a:p>
                      <a:endParaRPr lang="nb-NO" sz="900" b="0" baseline="0" dirty="0">
                        <a:solidFill>
                          <a:schemeClr val="tx1"/>
                        </a:solidFill>
                      </a:endParaRPr>
                    </a:p>
                    <a:p>
                      <a:endParaRPr lang="nb-NO" sz="900" b="0" baseline="0" dirty="0">
                        <a:solidFill>
                          <a:schemeClr val="tx1"/>
                        </a:solidFill>
                      </a:endParaRPr>
                    </a:p>
                    <a:p>
                      <a:endParaRPr lang="nb-NO" sz="900" b="0" baseline="0"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2"/>
                  </a:ext>
                </a:extLst>
              </a:tr>
              <a:tr h="2941031">
                <a:tc>
                  <a:txBody>
                    <a:bodyPr/>
                    <a:lstStyle/>
                    <a:p>
                      <a:pPr algn="ctr"/>
                      <a:r>
                        <a:rPr lang="nb-NO" sz="900" b="0" baseline="0" dirty="0">
                          <a:solidFill>
                            <a:schemeClr val="tx1"/>
                          </a:solidFill>
                        </a:rPr>
                        <a:t>6*6 min kamper       1 min </a:t>
                      </a:r>
                      <a:r>
                        <a:rPr lang="nb-NO" sz="900" b="0" dirty="0">
                          <a:solidFill>
                            <a:schemeClr val="tx1"/>
                          </a:solidFill>
                        </a:rPr>
                        <a:t>pause  mellom kampene.</a:t>
                      </a:r>
                    </a:p>
                    <a:p>
                      <a:pPr algn="ctr"/>
                      <a:r>
                        <a:rPr lang="nb-NO" sz="900" b="0" dirty="0" err="1">
                          <a:solidFill>
                            <a:schemeClr val="tx1"/>
                          </a:solidFill>
                        </a:rPr>
                        <a:t>Ca</a:t>
                      </a:r>
                      <a:r>
                        <a:rPr lang="nb-NO" sz="900" b="0" dirty="0">
                          <a:solidFill>
                            <a:schemeClr val="tx1"/>
                          </a:solidFill>
                        </a:rPr>
                        <a:t> 60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schemeClr val="tx1"/>
                          </a:solidFill>
                          <a:effectLst/>
                          <a:uLnTx/>
                          <a:uFillTx/>
                          <a:latin typeface="+mn-lt"/>
                          <a:ea typeface="+mn-ea"/>
                          <a:cs typeface="+mn-cs"/>
                        </a:rPr>
                        <a:t>Konkurranse til slutt: Hvem treffer tverrliggeren.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228600" indent="-228600">
                        <a:buAutoNum type="arabicPeriod"/>
                      </a:pPr>
                      <a:r>
                        <a:rPr lang="nb-NO" sz="900" dirty="0"/>
                        <a:t>Komme forbi spisser med kontroll.</a:t>
                      </a:r>
                    </a:p>
                    <a:p>
                      <a:pPr marL="228600" indent="-228600">
                        <a:buAutoNum type="arabicPeriod"/>
                      </a:pPr>
                      <a:r>
                        <a:rPr lang="nb-NO" sz="900" dirty="0"/>
                        <a:t>Still opp i konvolutten – skape overtall.</a:t>
                      </a:r>
                    </a:p>
                    <a:p>
                      <a:pPr marL="228600" indent="-228600">
                        <a:buAutoNum type="arabicPeriod"/>
                      </a:pPr>
                      <a:r>
                        <a:rPr lang="nb-NO" sz="900"/>
                        <a:t>Framover når vi kan</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Det dømmes offside. Vi har ikke cornere, ball går fra keeper, slik at vi ofte får bearbeidingsøyeblikk.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I de første 3 kampene spiller vi med maks 3 touch per spiller, for å ha tempo i bearbeidingen.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utøverne har utgangsposisjon i  konvolutten og at keeper setter i gang kort.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Stopp gjerne en gang for å vise tydelig hvordan konvolutten ser ut.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spør etter treningen om hvordan konvolutten ser ut og de om  hva som er lurt hvis motstanderen stiller opp med 1,2,3 spisser.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Skryt av spilleren som kommer med gode innspill.</a:t>
                      </a: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extLst>
              <p:ext uri="{D42A27DB-BD31-4B8C-83A1-F6EECF244321}">
                <p14:modId xmlns:p14="http://schemas.microsoft.com/office/powerpoint/2010/main" val="2715799873"/>
              </p:ext>
            </p:extLst>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       1. B</a:t>
                      </a:r>
                      <a:r>
                        <a:rPr lang="nb-NO" sz="2800" b="0" baseline="0" dirty="0"/>
                        <a:t>EARBEIDING</a:t>
                      </a:r>
                      <a:endParaRPr lang="nb-NO" sz="2800" b="0" dirty="0"/>
                    </a:p>
                  </a:txBody>
                  <a:tcPr marL="68580" marR="68580"/>
                </a:tc>
                <a:extLst>
                  <a:ext uri="{0D108BD9-81ED-4DB2-BD59-A6C34878D82A}">
                    <a16:rowId xmlns:a16="http://schemas.microsoft.com/office/drawing/2014/main" val="10000"/>
                  </a:ext>
                </a:extLst>
              </a:tr>
            </a:tbl>
          </a:graphicData>
        </a:graphic>
      </p:graphicFrame>
      <p:pic>
        <p:nvPicPr>
          <p:cNvPr id="10" name="Bilde 9"/>
          <p:cNvPicPr>
            <a:picLocks noChangeAspect="1"/>
          </p:cNvPicPr>
          <p:nvPr/>
        </p:nvPicPr>
        <p:blipFill rotWithShape="1">
          <a:blip r:embed="rId2" cstate="print">
            <a:extLst>
              <a:ext uri="{28A0092B-C50C-407E-A947-70E740481C1C}">
                <a14:useLocalDpi xmlns:a14="http://schemas.microsoft.com/office/drawing/2010/main" val="0"/>
              </a:ext>
            </a:extLst>
          </a:blip>
          <a:srcRect l="42882"/>
          <a:stretch/>
        </p:blipFill>
        <p:spPr>
          <a:xfrm>
            <a:off x="2267744" y="5805264"/>
            <a:ext cx="1880420" cy="2772431"/>
          </a:xfrm>
          <a:prstGeom prst="rect">
            <a:avLst/>
          </a:prstGeom>
        </p:spPr>
      </p:pic>
      <p:pic>
        <p:nvPicPr>
          <p:cNvPr id="6" name="Plassholder for innhold 4"/>
          <p:cNvPicPr>
            <a:picLocks noChangeAspect="1"/>
          </p:cNvPicPr>
          <p:nvPr/>
        </p:nvPicPr>
        <p:blipFill rotWithShape="1">
          <a:blip r:embed="rId3">
            <a:extLst>
              <a:ext uri="{28A0092B-C50C-407E-A947-70E740481C1C}">
                <a14:useLocalDpi xmlns:a14="http://schemas.microsoft.com/office/drawing/2010/main" val="0"/>
              </a:ext>
            </a:extLst>
          </a:blip>
          <a:srcRect l="48944" t="3996" r="30745" b="69782"/>
          <a:stretch/>
        </p:blipFill>
        <p:spPr>
          <a:xfrm>
            <a:off x="2267744" y="1758852"/>
            <a:ext cx="1880420" cy="782789"/>
          </a:xfrm>
          <a:prstGeom prst="rect">
            <a:avLst/>
          </a:prstGeom>
        </p:spPr>
      </p:pic>
      <p:pic>
        <p:nvPicPr>
          <p:cNvPr id="9" name="Bilde 8" descr="Et bilde som inneholder tekst, grønn&#10;&#10;Automatisk generert beskrivelse">
            <a:extLst>
              <a:ext uri="{FF2B5EF4-FFF2-40B4-BE49-F238E27FC236}">
                <a16:creationId xmlns:a16="http://schemas.microsoft.com/office/drawing/2014/main" id="{967A6075-3003-4434-8F89-A06526AA5B8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50343" y="3130278"/>
            <a:ext cx="2259940" cy="1694955"/>
          </a:xfrm>
          <a:prstGeom prst="rect">
            <a:avLst/>
          </a:prstGeom>
        </p:spPr>
      </p:pic>
    </p:spTree>
    <p:extLst>
      <p:ext uri="{BB962C8B-B14F-4D97-AF65-F5344CB8AC3E}">
        <p14:creationId xmlns:p14="http://schemas.microsoft.com/office/powerpoint/2010/main" val="74902927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86410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606346">
                  <a:extLst>
                    <a:ext uri="{9D8B030D-6E8A-4147-A177-3AD203B41FA5}">
                      <a16:colId xmlns:a16="http://schemas.microsoft.com/office/drawing/2014/main" val="20002"/>
                    </a:ext>
                  </a:extLst>
                </a:gridCol>
                <a:gridCol w="851719">
                  <a:extLst>
                    <a:ext uri="{9D8B030D-6E8A-4147-A177-3AD203B41FA5}">
                      <a16:colId xmlns:a16="http://schemas.microsoft.com/office/drawing/2014/main" val="20003"/>
                    </a:ext>
                  </a:extLst>
                </a:gridCol>
                <a:gridCol w="1238865">
                  <a:extLst>
                    <a:ext uri="{9D8B030D-6E8A-4147-A177-3AD203B41FA5}">
                      <a16:colId xmlns:a16="http://schemas.microsoft.com/office/drawing/2014/main" val="20004"/>
                    </a:ext>
                  </a:extLst>
                </a:gridCol>
                <a:gridCol w="186567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5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Flytte seg sideveis med korte skritt og bruke armene. 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sz="1000" b="1" dirty="0"/>
                    </a:p>
                    <a:p>
                      <a:endParaRPr lang="nb-NO" sz="1000" b="1" dirty="0"/>
                    </a:p>
                    <a:p>
                      <a:endParaRPr lang="nb-NO" sz="1000" b="1"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endParaRPr lang="nb-NO" sz="900" b="0" dirty="0">
                        <a:solidFill>
                          <a:schemeClr val="tx1"/>
                        </a:solidFill>
                      </a:endParaRPr>
                    </a:p>
                    <a:p>
                      <a:pPr algn="ctr"/>
                      <a:endParaRPr lang="nb-NO" sz="900" b="0" dirty="0">
                        <a:solidFill>
                          <a:schemeClr val="tx1"/>
                        </a:solidFill>
                      </a:endParaRPr>
                    </a:p>
                    <a:p>
                      <a:pPr algn="ctr"/>
                      <a:r>
                        <a:rPr lang="nb-NO" sz="900" b="0" dirty="0">
                          <a:solidFill>
                            <a:schemeClr val="tx1"/>
                          </a:solidFill>
                        </a:rPr>
                        <a:t>4*3</a:t>
                      </a:r>
                      <a:r>
                        <a:rPr lang="nb-NO" sz="900" b="0" baseline="0" dirty="0">
                          <a:solidFill>
                            <a:schemeClr val="tx1"/>
                          </a:solidFill>
                        </a:rPr>
                        <a:t> min-30 s pause. </a:t>
                      </a:r>
                    </a:p>
                    <a:p>
                      <a:pPr algn="ct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Sette opp to firkanter pr. gruppe. </a:t>
                      </a:r>
                      <a:r>
                        <a:rPr lang="nb-NO" sz="900" dirty="0" err="1"/>
                        <a:t>Ca</a:t>
                      </a:r>
                      <a:r>
                        <a:rPr lang="nb-NO" sz="900" dirty="0"/>
                        <a:t> 7 m mellom kjeglene. Fordele </a:t>
                      </a:r>
                      <a:r>
                        <a:rPr lang="nb-NO" sz="900" dirty="0" err="1"/>
                        <a:t>ca</a:t>
                      </a:r>
                      <a:r>
                        <a:rPr lang="nb-NO" sz="900" dirty="0"/>
                        <a:t> 6 spillere i hver firkant. To i midten. Ved brudd bytter de. </a:t>
                      </a:r>
                    </a:p>
                    <a:p>
                      <a:r>
                        <a:rPr lang="nb-NO" sz="900" dirty="0"/>
                        <a:t>Når som helst kan en spiller ta med seg ballen i retning ny firkant. Da må alle forflytte seg over til samme firkant. Treneren kan gjerne blåse i fløyta</a:t>
                      </a:r>
                      <a:r>
                        <a:rPr lang="nb-NO" sz="900" baseline="0" dirty="0"/>
                        <a:t> for når de skal bevege seg til en annen boks sammen. </a:t>
                      </a:r>
                      <a:r>
                        <a:rPr lang="nb-NO" sz="900" dirty="0"/>
                        <a:t>Øvelsen kan også kjøres kun med en firkant .</a:t>
                      </a:r>
                      <a:r>
                        <a:rPr lang="nb-NO" sz="900" baseline="0" dirty="0"/>
                        <a:t> </a:t>
                      </a:r>
                      <a:r>
                        <a:rPr lang="nb-NO" sz="900" dirty="0"/>
                        <a:t>Variasjon: ved 7 spillere, legg inn en i midten eller to på ene siden.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Kan</a:t>
                      </a:r>
                      <a:r>
                        <a:rPr lang="nb-NO" sz="900" b="0" baseline="0" dirty="0"/>
                        <a:t> gjerne kjøre maks 2 eller 3 touch som betingelse. </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spillerne flytter seg samlet. La aktiviteten styre læringen. Still gjerne spørsmål. </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a:solidFill>
                            <a:schemeClr val="tx1"/>
                          </a:solidFill>
                        </a:rPr>
                        <a:t>6-8*2 min- 30 s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Spill inne i 16 m som deles i to med kjegler. Spill (10-10). Hvis det er færre på trening blir banen mindre. Det må minst</a:t>
                      </a:r>
                      <a:r>
                        <a:rPr lang="nb-NO" sz="900" baseline="0" dirty="0"/>
                        <a:t> være 6-6 for å kunne gjennomføre øvelsen. Du trenger ikke spille inne i 16m.</a:t>
                      </a:r>
                      <a:r>
                        <a:rPr lang="nb-NO" sz="900" dirty="0"/>
                        <a:t>Dele inn i to lag. (Kan  ha en joker).</a:t>
                      </a:r>
                    </a:p>
                    <a:p>
                      <a:r>
                        <a:rPr lang="nb-NO" sz="900" dirty="0"/>
                        <a:t>Det slås inn baller fra midten(på utsiden av 16 m til annenhver side. Nye baller kommer inn dersom ball i går ut av 16 m streken. </a:t>
                      </a:r>
                    </a:p>
                    <a:p>
                      <a:r>
                        <a:rPr lang="nb-NO" sz="900" dirty="0"/>
                        <a:t>Halvparten av de forsvarende spillerne kan gå inn på motstanders side for å vinne ball, eller få den ut av 16 m.</a:t>
                      </a:r>
                    </a:p>
                    <a:p>
                      <a:r>
                        <a:rPr lang="nb-NO" sz="900" dirty="0"/>
                        <a:t>Poeng til angripende lag ved 8 pasninger, Forsvarende lag må vinne ball på motstanders halvdel og slå den over til medspiller på egen halvdel for poeng.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000" dirty="0"/>
                        <a:t>Det spilles baller til annenhver side slik at lagene</a:t>
                      </a:r>
                      <a:r>
                        <a:rPr lang="nb-NO" sz="1000" baseline="0" dirty="0"/>
                        <a:t> hele tiden </a:t>
                      </a:r>
                      <a:r>
                        <a:rPr lang="nb-NO" sz="1000" baseline="0" dirty="0" err="1"/>
                        <a:t>rulerer</a:t>
                      </a:r>
                      <a:r>
                        <a:rPr lang="nb-NO" sz="1000" baseline="0" dirty="0"/>
                        <a:t> på å forsvare seg og angripe.  Slå inn pasninger til forskjellige spillere og utgangsposisjoner.</a:t>
                      </a:r>
                      <a:endParaRPr lang="nb-NO" sz="100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det er stort tempo i forflytningen fra side til side.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Still spørsmål til spillerne i pausene og følg opp med individuell veiledning flytende. Forsterk det positive.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23184">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p>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Lagene stiller bak det ene målet med spillere på hver side av målet.  Lagene har hver sin keeper. Bruk gjerne flere </a:t>
                      </a:r>
                      <a:r>
                        <a:rPr lang="nb-NO" sz="900" baseline="0" dirty="0" err="1">
                          <a:solidFill>
                            <a:schemeClr val="tx1"/>
                          </a:solidFill>
                        </a:rPr>
                        <a:t>baner.Trener</a:t>
                      </a:r>
                      <a:r>
                        <a:rPr lang="nb-NO" sz="900" baseline="0" dirty="0">
                          <a:solidFill>
                            <a:schemeClr val="tx1"/>
                          </a:solidFill>
                        </a:rPr>
                        <a:t> eller spiller slår pasninger til samme side hele sekvensen. I neste sekvens slås pasningen til den andre siden. Den som får ballen tar en aktiv touch rett fram og det er 2-2. Hvis forsvarende lag vinner ballen, så kan de kontre. Sekvensen er ikke over før ballen er utenfor banen eller i mål.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på 3 min?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Slå harde pasninger til spilleren som får ball.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situasjonene er kamplike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Jobb gjerne med de spillerne som ikke er involverte der og da. Gi de veiledning.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r h="1130596">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30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Vinneren står. Første målet vinner. Vinneren står. Maks 1.30 min kamper. Hvis det blir u så står det laget som kom inn. Ballen starter direkte fra det målet som det er scoret på. Det skal spurtes inn og ut med lag for å få en direkte kontring fra keeper. Hvilket lag får flest seire? 3-3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Hvem treffer tverrliggeren på volley der en kaster opp ballen selv?</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situasjonene er kamplike i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gjerne med de spillerne som ikke er involverte der og da. Gi de veiledning.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utfordre spillerne på hva som kjennetegner en vinnerkultur. Følg opp med status på egen gruppe.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31. SISTE 3. DEL   </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46198"/>
          <a:stretch/>
        </p:blipFill>
        <p:spPr>
          <a:xfrm>
            <a:off x="3595254" y="2064531"/>
            <a:ext cx="1559474" cy="958891"/>
          </a:xfrm>
          <a:prstGeom prst="rect">
            <a:avLst/>
          </a:prstGeom>
        </p:spPr>
      </p:pic>
      <p:pic>
        <p:nvPicPr>
          <p:cNvPr id="7" name="Bilde 6"/>
          <p:cNvPicPr>
            <a:picLocks noChangeAspect="1"/>
          </p:cNvPicPr>
          <p:nvPr/>
        </p:nvPicPr>
        <p:blipFill rotWithShape="1">
          <a:blip r:embed="rId3"/>
          <a:srcRect b="27025"/>
          <a:stretch/>
        </p:blipFill>
        <p:spPr>
          <a:xfrm>
            <a:off x="3595254" y="2934735"/>
            <a:ext cx="1570368" cy="1343859"/>
          </a:xfrm>
          <a:prstGeom prst="rect">
            <a:avLst/>
          </a:prstGeom>
        </p:spPr>
      </p:pic>
      <p:pic>
        <p:nvPicPr>
          <p:cNvPr id="8" name="Bilde 7"/>
          <p:cNvPicPr>
            <a:picLocks noChangeAspect="1"/>
          </p:cNvPicPr>
          <p:nvPr/>
        </p:nvPicPr>
        <p:blipFill rotWithShape="1">
          <a:blip r:embed="rId4" cstate="print">
            <a:extLst>
              <a:ext uri="{28A0092B-C50C-407E-A947-70E740481C1C}">
                <a14:useLocalDpi xmlns:a14="http://schemas.microsoft.com/office/drawing/2010/main" val="0"/>
              </a:ext>
            </a:extLst>
          </a:blip>
          <a:srcRect l="42593"/>
          <a:stretch/>
        </p:blipFill>
        <p:spPr>
          <a:xfrm>
            <a:off x="3595255" y="4229392"/>
            <a:ext cx="1559473" cy="1148952"/>
          </a:xfrm>
          <a:prstGeom prst="rect">
            <a:avLst/>
          </a:prstGeom>
        </p:spPr>
      </p:pic>
      <p:pic>
        <p:nvPicPr>
          <p:cNvPr id="9" name="Bilde 8"/>
          <p:cNvPicPr>
            <a:picLocks noChangeAspect="1"/>
          </p:cNvPicPr>
          <p:nvPr/>
        </p:nvPicPr>
        <p:blipFill rotWithShape="1">
          <a:blip r:embed="rId5" cstate="print">
            <a:extLst>
              <a:ext uri="{28A0092B-C50C-407E-A947-70E740481C1C}">
                <a14:useLocalDpi xmlns:a14="http://schemas.microsoft.com/office/drawing/2010/main" val="0"/>
              </a:ext>
            </a:extLst>
          </a:blip>
          <a:srcRect l="62199"/>
          <a:stretch/>
        </p:blipFill>
        <p:spPr>
          <a:xfrm>
            <a:off x="3584360" y="5378347"/>
            <a:ext cx="1581264" cy="1452715"/>
          </a:xfrm>
          <a:prstGeom prst="rect">
            <a:avLst/>
          </a:prstGeom>
        </p:spPr>
      </p:pic>
      <p:pic>
        <p:nvPicPr>
          <p:cNvPr id="10" name="Plassholder for innhold 4"/>
          <p:cNvPicPr>
            <a:picLocks noChangeAspect="1"/>
          </p:cNvPicPr>
          <p:nvPr/>
        </p:nvPicPr>
        <p:blipFill rotWithShape="1">
          <a:blip r:embed="rId6">
            <a:extLst>
              <a:ext uri="{28A0092B-C50C-407E-A947-70E740481C1C}">
                <a14:useLocalDpi xmlns:a14="http://schemas.microsoft.com/office/drawing/2010/main" val="0"/>
              </a:ext>
            </a:extLst>
          </a:blip>
          <a:srcRect l="48944" t="3996" r="30745" b="69782"/>
          <a:stretch/>
        </p:blipFill>
        <p:spPr>
          <a:xfrm>
            <a:off x="3584360" y="1273040"/>
            <a:ext cx="1581263" cy="791491"/>
          </a:xfrm>
          <a:prstGeom prst="rect">
            <a:avLst/>
          </a:prstGeom>
        </p:spPr>
      </p:pic>
    </p:spTree>
    <p:extLst>
      <p:ext uri="{BB962C8B-B14F-4D97-AF65-F5344CB8AC3E}">
        <p14:creationId xmlns:p14="http://schemas.microsoft.com/office/powerpoint/2010/main" val="197018189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7266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348599">
                  <a:extLst>
                    <a:ext uri="{9D8B030D-6E8A-4147-A177-3AD203B41FA5}">
                      <a16:colId xmlns:a16="http://schemas.microsoft.com/office/drawing/2014/main" val="20004"/>
                    </a:ext>
                  </a:extLst>
                </a:gridCol>
                <a:gridCol w="1677629">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1" dirty="0">
                        <a:solidFill>
                          <a:schemeClr val="tx1"/>
                        </a:solidFill>
                      </a:endParaRPr>
                    </a:p>
                    <a:p>
                      <a:pPr algn="ctr"/>
                      <a:r>
                        <a:rPr lang="nb-NO" sz="900" b="0" baseline="0" dirty="0">
                          <a:solidFill>
                            <a:schemeClr val="tx1"/>
                          </a:solidFill>
                        </a:rPr>
                        <a:t>2*4 min- 30 s pause. </a:t>
                      </a:r>
                      <a:r>
                        <a:rPr lang="nb-NO" sz="900" b="0" baseline="0" dirty="0" err="1">
                          <a:solidFill>
                            <a:schemeClr val="tx1"/>
                          </a:solidFill>
                        </a:rPr>
                        <a:t>Ca</a:t>
                      </a:r>
                      <a:r>
                        <a:rPr lang="nb-NO" sz="900" b="0" baseline="0" dirty="0">
                          <a:solidFill>
                            <a:schemeClr val="tx1"/>
                          </a:solidFill>
                        </a:rPr>
                        <a:t> 15 min</a:t>
                      </a:r>
                      <a:r>
                        <a:rPr lang="nb-NO" sz="900" b="1" baseline="0" dirty="0">
                          <a:solidFill>
                            <a:schemeClr val="tx1"/>
                          </a:solidFill>
                        </a:rPr>
                        <a:t>.</a:t>
                      </a:r>
                      <a:endParaRPr lang="nb-NO" sz="900" b="1"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Rondo. Kan</a:t>
                      </a:r>
                      <a:r>
                        <a:rPr lang="nb-NO" sz="900" baseline="0" dirty="0">
                          <a:solidFill>
                            <a:schemeClr val="tx1"/>
                          </a:solidFill>
                        </a:rPr>
                        <a:t> bruke midtbanesirkelen som bane. 18 m i diameter. 2 eller 3 spillere i midten som holder en vest hånda. Resten av spillerne stiller seg på linja i sirkelen. Kan gjerne lage to sirkler. Det må minst være 8 i sirkelen(6-2?).</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Spillerne rundt har en touch(to i starten?). Hvis de i midten får ballen ut av sirkelen eller får kontroll på ballen, så må den som gjorde feilen gå inn i midten sammen med de to ved siden av hverandre. Kan også bytte ved touch på ball.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 </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6*2 min</a:t>
                      </a:r>
                    </a:p>
                    <a:p>
                      <a:pPr algn="ctr"/>
                      <a:r>
                        <a:rPr lang="nb-NO" sz="900" b="0" baseline="0" dirty="0">
                          <a:solidFill>
                            <a:schemeClr val="tx1"/>
                          </a:solidFill>
                        </a:rPr>
                        <a:t>1 min </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2-2.Lagene stiller bak det ene målet med spillere på hver side av målet.  Lagene har hver sin keeper.  Etter endte sekvenser så går spillerne tilbake til sitt mål. Hvert par angriper først og forsvarer seg etterpå, før sekvensen er over.  Når ballen er i mål eller ballen er ute av banen, så starter to nye fra andre siden med føring.  Forsvarende lag kjører ikke kontring for å holde trøkket oppe.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på 3 min?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tempoet er kamplikt</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5*6 min kamper</a:t>
                      </a:r>
                    </a:p>
                    <a:p>
                      <a:pPr algn="ctr"/>
                      <a:r>
                        <a:rPr lang="nb-NO" sz="900" b="0" dirty="0">
                          <a:solidFill>
                            <a:schemeClr val="tx1"/>
                          </a:solidFill>
                        </a:rPr>
                        <a:t>1</a:t>
                      </a:r>
                      <a:r>
                        <a:rPr lang="nb-NO" sz="900" b="0" baseline="0" dirty="0">
                          <a:solidFill>
                            <a:schemeClr val="tx1"/>
                          </a:solidFill>
                        </a:rPr>
                        <a:t>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 eller flere lag.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gjør først mål på en </a:t>
                      </a:r>
                      <a:r>
                        <a:rPr kumimoji="0" lang="nb-NO" sz="900" b="1" i="0" u="none" strike="noStrike" kern="1200" cap="none" spc="0" normalizeH="0" baseline="0" noProof="0" dirty="0" err="1">
                          <a:ln>
                            <a:noFill/>
                          </a:ln>
                          <a:solidFill>
                            <a:prstClr val="black"/>
                          </a:solidFill>
                          <a:effectLst/>
                          <a:uLnTx/>
                          <a:uFillTx/>
                          <a:latin typeface="+mn-lt"/>
                          <a:ea typeface="+mn-ea"/>
                          <a:cs typeface="+mn-cs"/>
                        </a:rPr>
                        <a:t>innoverskrudd</a:t>
                      </a:r>
                      <a:r>
                        <a:rPr kumimoji="0" lang="nb-NO" sz="900" b="1" i="0" u="none" strike="noStrike" kern="1200" cap="none" spc="0" normalizeH="0" baseline="0" noProof="0" dirty="0">
                          <a:ln>
                            <a:noFill/>
                          </a:ln>
                          <a:solidFill>
                            <a:prstClr val="black"/>
                          </a:solidFill>
                          <a:effectLst/>
                          <a:uLnTx/>
                          <a:uFillTx/>
                          <a:latin typeface="+mn-lt"/>
                          <a:ea typeface="+mn-ea"/>
                          <a:cs typeface="+mn-cs"/>
                        </a:rPr>
                        <a:t> corner</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Hvilken spiller har flest mål og målgivende?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spillerne til å samle seg i pausene og vurdere hva som er bra/kan bli bedre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de fortelle hvilke </a:t>
                      </a:r>
                      <a:r>
                        <a:rPr kumimoji="0" lang="nb-NO" sz="900" b="1" i="0" u="none" strike="noStrike" kern="1200" cap="none" spc="0" normalizeH="0" baseline="0" noProof="0" dirty="0" err="1">
                          <a:ln>
                            <a:noFill/>
                          </a:ln>
                          <a:solidFill>
                            <a:prstClr val="black"/>
                          </a:solidFill>
                          <a:effectLst/>
                          <a:uLnTx/>
                          <a:uFillTx/>
                          <a:latin typeface="+mn-lt"/>
                          <a:ea typeface="+mn-ea"/>
                          <a:cs typeface="+mn-cs"/>
                        </a:rPr>
                        <a:t>Elverumspillere</a:t>
                      </a:r>
                      <a:r>
                        <a:rPr kumimoji="0" lang="nb-NO" sz="900" b="1" i="0" u="none" strike="noStrike" kern="1200" cap="none" spc="0" normalizeH="0" baseline="0" noProof="0" dirty="0">
                          <a:ln>
                            <a:noFill/>
                          </a:ln>
                          <a:solidFill>
                            <a:prstClr val="black"/>
                          </a:solidFill>
                          <a:effectLst/>
                          <a:uLnTx/>
                          <a:uFillTx/>
                          <a:latin typeface="+mn-lt"/>
                          <a:ea typeface="+mn-ea"/>
                          <a:cs typeface="+mn-cs"/>
                        </a:rPr>
                        <a:t> som har lyktes. Be de si noe om hvordan de var som personer og hvordan de trente.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32. SISTE 3. DEL   </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35676" t="21990" r="29862" b="15114"/>
          <a:stretch/>
        </p:blipFill>
        <p:spPr>
          <a:xfrm>
            <a:off x="3580003" y="1291685"/>
            <a:ext cx="1732225" cy="1030932"/>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50549"/>
          <a:stretch/>
        </p:blipFill>
        <p:spPr>
          <a:xfrm>
            <a:off x="3580003" y="3727285"/>
            <a:ext cx="1732227" cy="1206351"/>
          </a:xfrm>
          <a:prstGeom prst="rect">
            <a:avLst/>
          </a:prstGeom>
        </p:spPr>
      </p:pic>
      <p:pic>
        <p:nvPicPr>
          <p:cNvPr id="9" name="Bilde 8"/>
          <p:cNvPicPr>
            <a:picLocks noChangeAspect="1"/>
          </p:cNvPicPr>
          <p:nvPr/>
        </p:nvPicPr>
        <p:blipFill rotWithShape="1">
          <a:blip r:embed="rId4" cstate="print">
            <a:extLst>
              <a:ext uri="{28A0092B-C50C-407E-A947-70E740481C1C}">
                <a14:useLocalDpi xmlns:a14="http://schemas.microsoft.com/office/drawing/2010/main" val="0"/>
              </a:ext>
            </a:extLst>
          </a:blip>
          <a:srcRect l="39666"/>
          <a:stretch/>
        </p:blipFill>
        <p:spPr>
          <a:xfrm>
            <a:off x="3580002" y="4933636"/>
            <a:ext cx="1732228" cy="1924367"/>
          </a:xfrm>
          <a:prstGeom prst="rect">
            <a:avLst/>
          </a:prstGeom>
        </p:spPr>
      </p:pic>
      <p:pic>
        <p:nvPicPr>
          <p:cNvPr id="3" name="Bilde 2">
            <a:extLst>
              <a:ext uri="{FF2B5EF4-FFF2-40B4-BE49-F238E27FC236}">
                <a16:creationId xmlns:a16="http://schemas.microsoft.com/office/drawing/2014/main" id="{DC99273F-98DA-425A-A678-355769F12821}"/>
              </a:ext>
            </a:extLst>
          </p:cNvPr>
          <p:cNvPicPr>
            <a:picLocks noChangeAspect="1"/>
          </p:cNvPicPr>
          <p:nvPr/>
        </p:nvPicPr>
        <p:blipFill rotWithShape="1">
          <a:blip r:embed="rId5"/>
          <a:srcRect l="39666" b="62925"/>
          <a:stretch/>
        </p:blipFill>
        <p:spPr>
          <a:xfrm>
            <a:off x="3580003" y="2322616"/>
            <a:ext cx="1732225" cy="1404666"/>
          </a:xfrm>
          <a:prstGeom prst="rect">
            <a:avLst/>
          </a:prstGeom>
        </p:spPr>
      </p:pic>
    </p:spTree>
    <p:extLst>
      <p:ext uri="{BB962C8B-B14F-4D97-AF65-F5344CB8AC3E}">
        <p14:creationId xmlns:p14="http://schemas.microsoft.com/office/powerpoint/2010/main" val="243714534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SPILLESTIL SISTE 3.DEL</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2" y="1448031"/>
            <a:ext cx="7055105" cy="5650720"/>
          </a:xfrm>
          <a:prstGeom prst="rect">
            <a:avLst/>
          </a:prstGeom>
        </p:spPr>
      </p:pic>
      <p:sp>
        <p:nvSpPr>
          <p:cNvPr id="3" name="Plassholder for bunntekst 2"/>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68119268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4572" y="0"/>
            <a:ext cx="9144000" cy="287215"/>
          </a:xfrm>
          <a:solidFill>
            <a:schemeClr val="tx1"/>
          </a:solidFill>
        </p:spPr>
        <p:txBody>
          <a:bodyPr>
            <a:noAutofit/>
          </a:bodyPr>
          <a:lstStyle/>
          <a:p>
            <a:pPr algn="ctr"/>
            <a:r>
              <a:rPr lang="nb-NO" sz="2100" b="1" cap="all" dirty="0">
                <a:solidFill>
                  <a:schemeClr val="bg1"/>
                </a:solidFill>
              </a:rPr>
              <a:t>ANGREPSSPILL-MOMENTER TIL PRINSIPPENE</a:t>
            </a:r>
          </a:p>
        </p:txBody>
      </p:sp>
      <p:graphicFrame>
        <p:nvGraphicFramePr>
          <p:cNvPr id="5" name="Tabell 4"/>
          <p:cNvGraphicFramePr>
            <a:graphicFrameLocks noGrp="1"/>
          </p:cNvGraphicFramePr>
          <p:nvPr/>
        </p:nvGraphicFramePr>
        <p:xfrm>
          <a:off x="-11165" y="287214"/>
          <a:ext cx="9144000" cy="6570783"/>
        </p:xfrm>
        <a:graphic>
          <a:graphicData uri="http://schemas.openxmlformats.org/drawingml/2006/table">
            <a:tbl>
              <a:tblPr firstRow="1" bandRow="1">
                <a:tableStyleId>{5C22544A-7EE6-4342-B048-85BDC9FD1C3A}</a:tableStyleId>
              </a:tblPr>
              <a:tblGrid>
                <a:gridCol w="2907323">
                  <a:extLst>
                    <a:ext uri="{9D8B030D-6E8A-4147-A177-3AD203B41FA5}">
                      <a16:colId xmlns:a16="http://schemas.microsoft.com/office/drawing/2014/main" val="20000"/>
                    </a:ext>
                  </a:extLst>
                </a:gridCol>
                <a:gridCol w="3259016">
                  <a:extLst>
                    <a:ext uri="{9D8B030D-6E8A-4147-A177-3AD203B41FA5}">
                      <a16:colId xmlns:a16="http://schemas.microsoft.com/office/drawing/2014/main" val="20001"/>
                    </a:ext>
                  </a:extLst>
                </a:gridCol>
                <a:gridCol w="2977661">
                  <a:extLst>
                    <a:ext uri="{9D8B030D-6E8A-4147-A177-3AD203B41FA5}">
                      <a16:colId xmlns:a16="http://schemas.microsoft.com/office/drawing/2014/main" val="20002"/>
                    </a:ext>
                  </a:extLst>
                </a:gridCol>
              </a:tblGrid>
              <a:tr h="353312">
                <a:tc gridSpan="3">
                  <a:txBody>
                    <a:bodyPr/>
                    <a:lstStyle/>
                    <a:p>
                      <a:pPr algn="ctr"/>
                      <a:endParaRPr lang="nb-NO" sz="1400" b="1" dirty="0">
                        <a:solidFill>
                          <a:schemeClr val="bg1"/>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nb-NO" b="1"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533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mn-lt"/>
                          <a:ea typeface="+mn-ea"/>
                          <a:cs typeface="+mn-cs"/>
                        </a:rPr>
                        <a:t>Bearbeiding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mn-lt"/>
                          <a:ea typeface="+mn-ea"/>
                          <a:cs typeface="+mn-cs"/>
                        </a:rPr>
                        <a:t>Prioriterte rom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nb-NO" sz="1400" b="1" dirty="0">
                          <a:solidFill>
                            <a:schemeClr val="tx1"/>
                          </a:solidFill>
                        </a:rPr>
                        <a:t>Siste 3.del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3273081"/>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 Spisser samla og strekker opp for å skape rom.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21. Bruke nøytral pasning til feilvendt spiller for å oppnå kort avstand til med/ motspillere.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43. Kunstig stort bakrom=inn der tidlig med bevegelser og ball.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 Temposkifter i pasningsspill for å åpne motstander.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22. Bevegelsene</a:t>
                      </a:r>
                      <a:r>
                        <a:rPr lang="nb-NO" sz="700" baseline="0" dirty="0">
                          <a:solidFill>
                            <a:prstClr val="black"/>
                          </a:solidFill>
                        </a:rPr>
                        <a:t> skjer, når ballfører har kort avstand til med- og motspillere.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44. Minst to sprintbevegelser i bakrom ved kort avstand til bakre ledd med ball.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 Pasning på feilvendtspiller, for å flytte på motstander og åpne opp rom.</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23. Kunne bruke en hensiktsmessig aktiv touch </a:t>
                      </a:r>
                      <a:r>
                        <a:rPr lang="nb-NO" sz="700" baseline="0" dirty="0">
                          <a:solidFill>
                            <a:prstClr val="black"/>
                          </a:solidFill>
                        </a:rPr>
                        <a:t>i lengderetning</a:t>
                      </a:r>
                      <a:r>
                        <a:rPr lang="nb-NO" sz="700" dirty="0">
                          <a:solidFill>
                            <a:prstClr val="black"/>
                          </a:solidFill>
                        </a:rPr>
                        <a:t>.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45. Ha etterfølgende bevegelser.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 Bryte av vendingen i bearbeidingen, spille forbi en spiller i  det bakre leddet.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24.Temposkifter i pasningsspill for å åpne motstander.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46. Se på hverandres bevegelser, øyekontakt med ballfører.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610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 Se hvor vi kan spille/bevege oss for å komme forbi spissen(e).</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25. Vurdere når og hvor en bør søke gjennombruddet. Flytte blikket og ha oversikt.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47. Vending av spill for å åpne motstander, ha vendingspunkter.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6. Spille motstrøms  mot høyt press, bort fra området mot høyt press.</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26. Være</a:t>
                      </a:r>
                      <a:r>
                        <a:rPr lang="nb-NO" sz="700" baseline="0" dirty="0"/>
                        <a:t> i beredskap til å vinne 2. baller.</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48. Se etter og bruke 2. og 3. bevegelser.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7. Utfordre spissen, for å skape og utnytte overtall og få spiss over på en side.</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27. Se etter og vurdere i prioritert rekkefølge: 1. bakrom, 2. mellomrom, 3. siderom.</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49. Skape og utnytte overtall.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8. Kroppsstilling. Nesa mot motstanders mål ved pasning fra siden og skuldra lengst unna mot motstanders mål ved pasning bakfra fra linje.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28. Flytte blikket opp og være i forkant av neste situasjon. Nye søk rett før eller rett etter involvering med ball.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50. Treffe medspiller med innlegg.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9. Korte avstander mellom spillerne. Ha sentrale midtbanespillere tilgjengelig, når det bakre leddet har ballen lavt i banen mot høyt press.</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solidFill>
                            <a:prstClr val="black"/>
                          </a:solidFill>
                        </a:rPr>
                        <a:t>29. Skape</a:t>
                      </a:r>
                      <a:r>
                        <a:rPr lang="nb-NO" sz="700" baseline="0" dirty="0">
                          <a:solidFill>
                            <a:prstClr val="black"/>
                          </a:solidFill>
                        </a:rPr>
                        <a:t> </a:t>
                      </a:r>
                      <a:r>
                        <a:rPr lang="nb-NO" sz="700" dirty="0">
                          <a:solidFill>
                            <a:prstClr val="black"/>
                          </a:solidFill>
                        </a:rPr>
                        <a:t>og utnytte overtall.  </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51. 3-4 i boksen ved innlegg. Holde rommet åpent foran seg lengst mulig og sprinte ballen i mål.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87796176"/>
                  </a:ext>
                </a:extLst>
              </a:tr>
              <a:tr h="226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10. Vending av spill som virkemiddel. Ha vendingspunkter.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30. Se</a:t>
                      </a:r>
                      <a:r>
                        <a:rPr lang="nb-NO" sz="700" baseline="0" dirty="0">
                          <a:solidFill>
                            <a:prstClr val="black"/>
                          </a:solidFill>
                        </a:rPr>
                        <a:t> etter bruke</a:t>
                      </a:r>
                      <a:r>
                        <a:rPr lang="nb-NO" sz="700" dirty="0">
                          <a:solidFill>
                            <a:prstClr val="black"/>
                          </a:solidFill>
                        </a:rPr>
                        <a:t> 2. og 3. bevegelser.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52. </a:t>
                      </a:r>
                      <a:r>
                        <a:rPr lang="nb-NO" sz="700" dirty="0"/>
                        <a:t>Ny bevegelse etter pasning.</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268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11. Skape og utnytte overtall.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31.</a:t>
                      </a:r>
                      <a:r>
                        <a:rPr lang="nb-NO" sz="700" dirty="0">
                          <a:solidFill>
                            <a:prstClr val="black"/>
                          </a:solidFill>
                        </a:rPr>
                        <a:t>Utfordre midtbaneleddet til motstanderen</a:t>
                      </a:r>
                      <a:r>
                        <a:rPr lang="nb-NO" sz="700" baseline="0" dirty="0">
                          <a:solidFill>
                            <a:prstClr val="black"/>
                          </a:solidFill>
                        </a:rPr>
                        <a:t> med tempo, når en spiller er frispilt.</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53. </a:t>
                      </a:r>
                      <a:r>
                        <a:rPr kumimoji="0" lang="nb-NO" sz="700" b="0" i="0" u="none" strike="noStrike" kern="1200" cap="none" spc="0" normalizeH="0" baseline="0" noProof="0" dirty="0">
                          <a:ln>
                            <a:noFill/>
                          </a:ln>
                          <a:solidFill>
                            <a:prstClr val="black"/>
                          </a:solidFill>
                          <a:effectLst/>
                          <a:uLnTx/>
                          <a:uFillTx/>
                          <a:latin typeface="+mn-lt"/>
                          <a:ea typeface="+mn-ea"/>
                          <a:cs typeface="+mn-cs"/>
                        </a:rPr>
                        <a:t>Søker kombinasjonsspill.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2492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12. Raskt spillbar for den med ball.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32. Vending av spill som</a:t>
                      </a:r>
                      <a:r>
                        <a:rPr lang="nb-NO" sz="700" baseline="0" dirty="0">
                          <a:solidFill>
                            <a:prstClr val="black"/>
                          </a:solidFill>
                        </a:rPr>
                        <a:t> virkemiddel for gjennombrudd. Ha vendingspunkter.</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54. Løp på første og bakre stolpe og 45 grader ved innlegg.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2214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13. Keeper delaktig i bearbeidingsfasen, spillbar.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33. True flere rom samtidig med å stå eller bevege oss inn i ledig rom.</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55. Flytter blikket fremover i banen.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14. Aktiv touch fremover i banen.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34. Bevegelser i stå og sprint.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56. Skape og utnytte overtall ved å utfordre 1F.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3"/>
                  </a:ext>
                </a:extLst>
              </a:tr>
              <a:tr h="230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15. Stå i rett utgangsposisjon mot 1 spiss mot lavt press.</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35. Se på hverandres</a:t>
                      </a:r>
                      <a:r>
                        <a:rPr lang="nb-NO" sz="700" baseline="0" dirty="0"/>
                        <a:t> bevegelser, se hvor det er ledig.</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57. Ha bevegelser forbi og foran 1A.</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3086136"/>
                  </a:ext>
                </a:extLst>
              </a:tr>
              <a:tr h="230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16. Stå i rett utgangsposisjon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36. Få</a:t>
                      </a:r>
                      <a:r>
                        <a:rPr lang="nb-NO" sz="700" baseline="0" dirty="0"/>
                        <a:t> øyekontakt med den som har ball.</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58. True flere rom samtidig.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91795400"/>
                  </a:ext>
                </a:extLst>
              </a:tr>
              <a:tr h="230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17. Ny bevegelse etter pasning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37. Den som er i rommet eier det.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59. </a:t>
                      </a:r>
                      <a:r>
                        <a:rPr lang="nb-NO" sz="700" dirty="0"/>
                        <a:t>Aktiv touch fremover i banen. </a:t>
                      </a:r>
                      <a:endParaRPr kumimoji="0" lang="nb-NO" sz="700" b="0"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716850"/>
                  </a:ext>
                </a:extLst>
              </a:tr>
              <a:tr h="230779">
                <a:tc>
                  <a: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nb-NO" sz="700" b="1" i="0" u="none" strike="noStrike" kern="1200" cap="none" spc="0" normalizeH="0" baseline="0" noProof="0" dirty="0">
                          <a:ln>
                            <a:noFill/>
                          </a:ln>
                          <a:solidFill>
                            <a:prstClr val="black"/>
                          </a:solidFill>
                          <a:effectLst/>
                          <a:uLnTx/>
                          <a:uFillTx/>
                          <a:latin typeface="+mn-lt"/>
                          <a:ea typeface="+mn-ea"/>
                          <a:cs typeface="+mn-cs"/>
                        </a:rPr>
                        <a:t>18</a:t>
                      </a:r>
                      <a:r>
                        <a:rPr kumimoji="0" lang="nb-NO" sz="700" b="0" i="0" u="none" strike="noStrike" kern="1200" cap="none" spc="0" normalizeH="0" baseline="0" noProof="0" dirty="0">
                          <a:ln>
                            <a:noFill/>
                          </a:ln>
                          <a:solidFill>
                            <a:prstClr val="black"/>
                          </a:solidFill>
                          <a:effectLst/>
                          <a:uLnTx/>
                          <a:uFillTx/>
                          <a:latin typeface="+mn-lt"/>
                          <a:ea typeface="+mn-ea"/>
                          <a:cs typeface="+mn-cs"/>
                        </a:rPr>
                        <a:t>. Eksploderer fremover, når vi kan.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38. Vurdere om en kan stå i ledig rom, eller</a:t>
                      </a:r>
                      <a:r>
                        <a:rPr lang="nb-NO" sz="700" baseline="0" dirty="0">
                          <a:solidFill>
                            <a:prstClr val="black"/>
                          </a:solidFill>
                        </a:rPr>
                        <a:t> om en bør bevege seg inn i ledig rom.</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700" dirty="0"/>
                        <a:t>60. Bryte av og ha langt angrep.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13253551"/>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19. Flytter blikket og har god oversikt.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39. Søk etter hurtigst mulig å komme seg rettvendt.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61. Skudd opp i nærmeste og ned i lengste fra skrått hold, lobb nære keeper, passere keeper på vei ut.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72471996"/>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20. Kombinasjonsspill for å spille bort spisser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40. Eksploderer fremover, når vi kan.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62. </a:t>
                      </a:r>
                      <a:r>
                        <a:rPr lang="nb-NO" sz="700" dirty="0"/>
                        <a:t>Evne å avslutte hurtig på en eller to touch.</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10702676"/>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700" b="0"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41. Ny bevegelse etter pasning. </a:t>
                      </a:r>
                      <a:endParaRPr kumimoji="0" lang="nb-NO" sz="700" b="1"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t>63. </a:t>
                      </a:r>
                      <a:r>
                        <a:rPr kumimoji="0" lang="nb-NO" sz="700" b="0" i="0" u="none" strike="noStrike" kern="1200" cap="none" spc="0" normalizeH="0" baseline="0" noProof="0" dirty="0">
                          <a:ln>
                            <a:noFill/>
                          </a:ln>
                          <a:solidFill>
                            <a:prstClr val="black"/>
                          </a:solidFill>
                          <a:effectLst/>
                          <a:uLnTx/>
                          <a:uFillTx/>
                          <a:latin typeface="+mn-lt"/>
                          <a:ea typeface="+mn-ea"/>
                          <a:cs typeface="+mn-cs"/>
                        </a:rPr>
                        <a:t>Eksploderer fremover, når vi kan.</a:t>
                      </a:r>
                      <a:endParaRPr lang="nb-NO" sz="700" b="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34136791"/>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700" b="0"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42. Kombinasjonsspill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64. Søker avslutningsmuligheter sentralt nære mål.</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51286524"/>
                  </a:ext>
                </a:extLst>
              </a:tr>
            </a:tbl>
          </a:graphicData>
        </a:graphic>
      </p:graphicFrame>
    </p:spTree>
    <p:extLst>
      <p:ext uri="{BB962C8B-B14F-4D97-AF65-F5344CB8AC3E}">
        <p14:creationId xmlns:p14="http://schemas.microsoft.com/office/powerpoint/2010/main" val="212425297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0" y="1016000"/>
            <a:ext cx="9144000" cy="5842000"/>
          </a:xfrm>
        </p:spPr>
        <p:txBody>
          <a:bodyPr/>
          <a:lstStyle/>
          <a:p>
            <a:pPr lvl="0"/>
            <a:r>
              <a:rPr lang="nb-NO" sz="2000" dirty="0">
                <a:solidFill>
                  <a:prstClr val="black"/>
                </a:solidFill>
              </a:rPr>
              <a:t>Det blir gjort flest mål på en touch inne i det vi kaller isslottet. Dette er </a:t>
            </a:r>
            <a:r>
              <a:rPr lang="nb-NO" sz="2000" dirty="0" err="1">
                <a:solidFill>
                  <a:prstClr val="black"/>
                </a:solidFill>
              </a:rPr>
              <a:t>ca</a:t>
            </a:r>
            <a:r>
              <a:rPr lang="nb-NO" sz="2000" dirty="0">
                <a:solidFill>
                  <a:prstClr val="black"/>
                </a:solidFill>
              </a:rPr>
              <a:t> 11m fra mål og inn til målstreken og 5 m i bredde. Derfor trener vi ofte på avslutninger på en touch fra dette området. Det er til det beste både for keepere og utespillere.</a:t>
            </a:r>
          </a:p>
          <a:p>
            <a:pPr lvl="0"/>
            <a:r>
              <a:rPr lang="nb-NO" sz="2000" dirty="0">
                <a:solidFill>
                  <a:prstClr val="black"/>
                </a:solidFill>
              </a:rPr>
              <a:t>Det blir gjort flest målgivende pasninger fra området rett innenfor 16 m. Dette er rommet fra 16 m i bredde til 5 m i bredde. Derfor øver vi ofte på avslutninger etter innlegg fra dette området.</a:t>
            </a:r>
          </a:p>
        </p:txBody>
      </p:sp>
      <p:sp>
        <p:nvSpPr>
          <p:cNvPr id="6" name="Tittel 1">
            <a:extLst>
              <a:ext uri="{FF2B5EF4-FFF2-40B4-BE49-F238E27FC236}">
                <a16:creationId xmlns:a16="http://schemas.microsoft.com/office/drawing/2014/main" id="{163A284A-AA32-49D5-8FDC-5BC733D85F51}"/>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3.DEL-ROM SOM GIR FLEST MÅLPOENG</a:t>
            </a:r>
            <a:endParaRPr lang="nb-NO" sz="2800" b="1" dirty="0">
              <a:solidFill>
                <a:schemeClr val="bg1"/>
              </a:solidFill>
            </a:endParaRPr>
          </a:p>
        </p:txBody>
      </p:sp>
    </p:spTree>
    <p:extLst>
      <p:ext uri="{BB962C8B-B14F-4D97-AF65-F5344CB8AC3E}">
        <p14:creationId xmlns:p14="http://schemas.microsoft.com/office/powerpoint/2010/main" val="410961544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0" y="1016000"/>
            <a:ext cx="9144000" cy="5842000"/>
          </a:xfrm>
        </p:spPr>
        <p:txBody>
          <a:bodyPr/>
          <a:lstStyle/>
          <a:p>
            <a:pPr lvl="0"/>
            <a:endParaRPr lang="nb-NO" sz="2400" dirty="0">
              <a:solidFill>
                <a:prstClr val="black"/>
              </a:solidFill>
            </a:endParaRPr>
          </a:p>
          <a:p>
            <a:pPr lvl="0"/>
            <a:endParaRPr lang="nb-NO" dirty="0"/>
          </a:p>
        </p:txBody>
      </p:sp>
      <p:sp>
        <p:nvSpPr>
          <p:cNvPr id="6" name="Tittel 1">
            <a:extLst>
              <a:ext uri="{FF2B5EF4-FFF2-40B4-BE49-F238E27FC236}">
                <a16:creationId xmlns:a16="http://schemas.microsoft.com/office/drawing/2014/main" id="{163A284A-AA32-49D5-8FDC-5BC733D85F51}"/>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schemeClr val="bg1"/>
                </a:solidFill>
              </a:rPr>
              <a:t>SISTE 3.DEL-ROM SOM GIR FLEST MÅLPOENG</a:t>
            </a:r>
          </a:p>
        </p:txBody>
      </p:sp>
      <p:pic>
        <p:nvPicPr>
          <p:cNvPr id="7" name="Bilde 6" descr="Et bilde som inneholder gress, ball, grønn, racket&#10;&#10;Automatisk generert beskrivelse">
            <a:extLst>
              <a:ext uri="{FF2B5EF4-FFF2-40B4-BE49-F238E27FC236}">
                <a16:creationId xmlns:a16="http://schemas.microsoft.com/office/drawing/2014/main" id="{5CD7A2E1-564B-4395-A09C-59F591FF82A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004168"/>
            <a:ext cx="9144000" cy="5853832"/>
          </a:xfrm>
          <a:prstGeom prst="rect">
            <a:avLst/>
          </a:prstGeom>
        </p:spPr>
      </p:pic>
    </p:spTree>
    <p:extLst>
      <p:ext uri="{BB962C8B-B14F-4D97-AF65-F5344CB8AC3E}">
        <p14:creationId xmlns:p14="http://schemas.microsoft.com/office/powerpoint/2010/main" val="147318391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0" y="1016000"/>
            <a:ext cx="9144000" cy="5842000"/>
          </a:xfrm>
        </p:spPr>
        <p:txBody>
          <a:bodyPr/>
          <a:lstStyle/>
          <a:p>
            <a:pPr lvl="0"/>
            <a:endParaRPr lang="nb-NO" sz="2400" dirty="0">
              <a:solidFill>
                <a:prstClr val="black"/>
              </a:solidFill>
            </a:endParaRPr>
          </a:p>
          <a:p>
            <a:pPr lvl="0"/>
            <a:r>
              <a:rPr lang="nb-NO" sz="2000" dirty="0">
                <a:solidFill>
                  <a:prstClr val="black"/>
                </a:solidFill>
              </a:rPr>
              <a:t>Indreløper med ball kan føre mot stopper, skyte, utfordre eller slå pasning. Ved føring så er pasningsøyeblikket </a:t>
            </a:r>
            <a:r>
              <a:rPr lang="nb-NO" sz="2000" dirty="0" err="1">
                <a:solidFill>
                  <a:prstClr val="black"/>
                </a:solidFill>
              </a:rPr>
              <a:t>ca</a:t>
            </a:r>
            <a:r>
              <a:rPr lang="nb-NO" sz="2000" dirty="0">
                <a:solidFill>
                  <a:prstClr val="black"/>
                </a:solidFill>
              </a:rPr>
              <a:t> 2-3 m fra motspiller. Det blir da også timingen for bevegelsene.</a:t>
            </a:r>
          </a:p>
          <a:p>
            <a:pPr lvl="0"/>
            <a:r>
              <a:rPr lang="nb-NO" sz="2000" dirty="0">
                <a:solidFill>
                  <a:prstClr val="black"/>
                </a:solidFill>
              </a:rPr>
              <a:t>Hvis det er stort bakrom, så ønsker vi tidlige bevegelser og pasninger inn der.</a:t>
            </a:r>
          </a:p>
          <a:p>
            <a:pPr lvl="0"/>
            <a:r>
              <a:rPr lang="nb-NO" sz="2000" dirty="0">
                <a:solidFill>
                  <a:prstClr val="black"/>
                </a:solidFill>
              </a:rPr>
              <a:t>Back på ballside ønskes høyt i banen. Motsatt back, eller midtbaneanker i balanse bak med stopperne. Backen blir da breddespilleren. </a:t>
            </a:r>
          </a:p>
          <a:p>
            <a:pPr lvl="0"/>
            <a:r>
              <a:rPr lang="nb-NO" sz="2000" dirty="0">
                <a:solidFill>
                  <a:prstClr val="black"/>
                </a:solidFill>
              </a:rPr>
              <a:t>Kant på ballside skjærer inn i bakrom mellom stopper og back.</a:t>
            </a:r>
          </a:p>
          <a:p>
            <a:pPr lvl="0"/>
            <a:r>
              <a:rPr lang="nb-NO" sz="2000" dirty="0">
                <a:solidFill>
                  <a:prstClr val="black"/>
                </a:solidFill>
              </a:rPr>
              <a:t>Motsatt kant og spiss(fra motsatt stopper), skjærer inn i bakrom mellom stopper og back. Kanten kan også finne mellomrom.</a:t>
            </a:r>
          </a:p>
          <a:p>
            <a:pPr lvl="0"/>
            <a:r>
              <a:rPr lang="nb-NO" sz="2000" dirty="0">
                <a:solidFill>
                  <a:prstClr val="black"/>
                </a:solidFill>
              </a:rPr>
              <a:t>Motsatt indreløper kan få ball i mellomrom eller bakrom. Vi ønsker at kanten og indreløperen på samme side samarbeider der en spiller beveger seg inn i bakrom og en i mellomrom. </a:t>
            </a:r>
          </a:p>
          <a:p>
            <a:pPr lvl="0"/>
            <a:r>
              <a:rPr lang="nb-NO" sz="2000" dirty="0"/>
              <a:t>Spiss bør legge seg på blindsiden av motsatt stopper og bevege seg inn i bakrom, eller stille opp på vegg foran stopper.</a:t>
            </a:r>
          </a:p>
          <a:p>
            <a:pPr lvl="0"/>
            <a:r>
              <a:rPr lang="nb-NO" sz="2000" dirty="0"/>
              <a:t>En kan vurdere å sette opp sperrer.</a:t>
            </a:r>
          </a:p>
        </p:txBody>
      </p:sp>
      <p:sp>
        <p:nvSpPr>
          <p:cNvPr id="6" name="Tittel 1">
            <a:extLst>
              <a:ext uri="{FF2B5EF4-FFF2-40B4-BE49-F238E27FC236}">
                <a16:creationId xmlns:a16="http://schemas.microsoft.com/office/drawing/2014/main" id="{163A284A-AA32-49D5-8FDC-5BC733D85F51}"/>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a:t>
            </a:r>
            <a:r>
              <a:rPr lang="nb-NO" sz="2800" b="1" dirty="0">
                <a:solidFill>
                  <a:schemeClr val="bg1"/>
                </a:solidFill>
              </a:rPr>
              <a:t>INDRELØPER 1A</a:t>
            </a:r>
          </a:p>
        </p:txBody>
      </p:sp>
    </p:spTree>
    <p:extLst>
      <p:ext uri="{BB962C8B-B14F-4D97-AF65-F5344CB8AC3E}">
        <p14:creationId xmlns:p14="http://schemas.microsoft.com/office/powerpoint/2010/main" val="332929894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0" y="1016000"/>
            <a:ext cx="9144000" cy="5842000"/>
          </a:xfrm>
        </p:spPr>
        <p:txBody>
          <a:bodyPr/>
          <a:lstStyle/>
          <a:p>
            <a:pPr lvl="0"/>
            <a:endParaRPr lang="nb-NO" sz="2400" dirty="0">
              <a:solidFill>
                <a:prstClr val="black"/>
              </a:solidFill>
            </a:endParaRPr>
          </a:p>
          <a:p>
            <a:pPr lvl="0"/>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6" name="Tittel 1">
            <a:extLst>
              <a:ext uri="{FF2B5EF4-FFF2-40B4-BE49-F238E27FC236}">
                <a16:creationId xmlns:a16="http://schemas.microsoft.com/office/drawing/2014/main" id="{163A284A-AA32-49D5-8FDC-5BC733D85F51}"/>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a:t>
            </a:r>
            <a:r>
              <a:rPr lang="nb-NO" sz="2800" b="1" dirty="0">
                <a:solidFill>
                  <a:schemeClr val="bg1"/>
                </a:solidFill>
              </a:rPr>
              <a:t>INDRELØPER 1A</a:t>
            </a:r>
          </a:p>
        </p:txBody>
      </p:sp>
      <p:pic>
        <p:nvPicPr>
          <p:cNvPr id="8" name="Bilde 7" descr="Et bilde som inneholder gress, drage, rom, flygende&#10;&#10;Automatisk generert beskrivelse">
            <a:extLst>
              <a:ext uri="{FF2B5EF4-FFF2-40B4-BE49-F238E27FC236}">
                <a16:creationId xmlns:a16="http://schemas.microsoft.com/office/drawing/2014/main" id="{852C92A0-1533-4C16-9A42-CC42BAFFADF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16000"/>
            <a:ext cx="9143999" cy="5862918"/>
          </a:xfrm>
          <a:prstGeom prst="rect">
            <a:avLst/>
          </a:prstGeom>
        </p:spPr>
      </p:pic>
    </p:spTree>
    <p:extLst>
      <p:ext uri="{BB962C8B-B14F-4D97-AF65-F5344CB8AC3E}">
        <p14:creationId xmlns:p14="http://schemas.microsoft.com/office/powerpoint/2010/main" val="362856143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0" y="1016000"/>
            <a:ext cx="9144000" cy="5842000"/>
          </a:xfrm>
        </p:spPr>
        <p:txBody>
          <a:bodyPr/>
          <a:lstStyle/>
          <a:p>
            <a:pPr lvl="0"/>
            <a:endParaRPr lang="nb-NO" sz="2400" dirty="0">
              <a:solidFill>
                <a:prstClr val="black"/>
              </a:solidFill>
            </a:endParaRPr>
          </a:p>
          <a:p>
            <a:pPr lvl="0"/>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6" name="Tittel 1">
            <a:extLst>
              <a:ext uri="{FF2B5EF4-FFF2-40B4-BE49-F238E27FC236}">
                <a16:creationId xmlns:a16="http://schemas.microsoft.com/office/drawing/2014/main" id="{163A284A-AA32-49D5-8FDC-5BC733D85F51}"/>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a:t>
            </a:r>
            <a:r>
              <a:rPr lang="nb-NO" sz="2800" b="1" dirty="0">
                <a:solidFill>
                  <a:schemeClr val="bg1"/>
                </a:solidFill>
              </a:rPr>
              <a:t>INDRELØPER 1A</a:t>
            </a:r>
          </a:p>
        </p:txBody>
      </p:sp>
      <p:pic>
        <p:nvPicPr>
          <p:cNvPr id="5" name="Bilde 4" descr="Et bilde som inneholder rom, spill&#10;&#10;Automatisk generert beskrivelse">
            <a:extLst>
              <a:ext uri="{FF2B5EF4-FFF2-40B4-BE49-F238E27FC236}">
                <a16:creationId xmlns:a16="http://schemas.microsoft.com/office/drawing/2014/main" id="{5DA86F29-ECFB-4FB1-ACDB-C4743813D34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99751"/>
            <a:ext cx="9144000" cy="5836024"/>
          </a:xfrm>
          <a:prstGeom prst="rect">
            <a:avLst/>
          </a:prstGeom>
        </p:spPr>
      </p:pic>
    </p:spTree>
    <p:extLst>
      <p:ext uri="{BB962C8B-B14F-4D97-AF65-F5344CB8AC3E}">
        <p14:creationId xmlns:p14="http://schemas.microsoft.com/office/powerpoint/2010/main" val="12358259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0" y="1016000"/>
            <a:ext cx="9144000" cy="5842000"/>
          </a:xfrm>
        </p:spPr>
        <p:txBody>
          <a:bodyPr/>
          <a:lstStyle/>
          <a:p>
            <a:pPr lvl="0"/>
            <a:endParaRPr lang="nb-NO" sz="2400" dirty="0">
              <a:solidFill>
                <a:prstClr val="black"/>
              </a:solidFill>
            </a:endParaRPr>
          </a:p>
          <a:p>
            <a:pPr lvl="0"/>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6" name="Tittel 1">
            <a:extLst>
              <a:ext uri="{FF2B5EF4-FFF2-40B4-BE49-F238E27FC236}">
                <a16:creationId xmlns:a16="http://schemas.microsoft.com/office/drawing/2014/main" id="{163A284A-AA32-49D5-8FDC-5BC733D85F51}"/>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a:t>
            </a:r>
            <a:r>
              <a:rPr lang="nb-NO" sz="2800" b="1" dirty="0">
                <a:solidFill>
                  <a:schemeClr val="bg1"/>
                </a:solidFill>
              </a:rPr>
              <a:t>INDRELØPER 1A</a:t>
            </a:r>
          </a:p>
        </p:txBody>
      </p:sp>
      <p:pic>
        <p:nvPicPr>
          <p:cNvPr id="5" name="Bilde 4" descr="Et bilde som inneholder rom, spill, bord&#10;&#10;Automatisk generert beskrivelse">
            <a:extLst>
              <a:ext uri="{FF2B5EF4-FFF2-40B4-BE49-F238E27FC236}">
                <a16:creationId xmlns:a16="http://schemas.microsoft.com/office/drawing/2014/main" id="{E805D7DF-97DC-4834-947E-1CAFBA1F08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16002"/>
            <a:ext cx="9144000" cy="5842001"/>
          </a:xfrm>
          <a:prstGeom prst="rect">
            <a:avLst/>
          </a:prstGeom>
        </p:spPr>
      </p:pic>
    </p:spTree>
    <p:extLst>
      <p:ext uri="{BB962C8B-B14F-4D97-AF65-F5344CB8AC3E}">
        <p14:creationId xmlns:p14="http://schemas.microsoft.com/office/powerpoint/2010/main" val="106656163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extLst>
              <p:ext uri="{D42A27DB-BD31-4B8C-83A1-F6EECF244321}">
                <p14:modId xmlns:p14="http://schemas.microsoft.com/office/powerpoint/2010/main" val="1252121746"/>
              </p:ext>
            </p:extLst>
          </p:nvPr>
        </p:nvGraphicFramePr>
        <p:xfrm>
          <a:off x="1" y="713463"/>
          <a:ext cx="9144002" cy="7726680"/>
        </p:xfrm>
        <a:graphic>
          <a:graphicData uri="http://schemas.openxmlformats.org/drawingml/2006/table">
            <a:tbl>
              <a:tblPr firstRow="1" bandRow="1">
                <a:tableStyleId>{5C22544A-7EE6-4342-B048-85BDC9FD1C3A}</a:tableStyleId>
              </a:tblPr>
              <a:tblGrid>
                <a:gridCol w="575187">
                  <a:extLst>
                    <a:ext uri="{9D8B030D-6E8A-4147-A177-3AD203B41FA5}">
                      <a16:colId xmlns:a16="http://schemas.microsoft.com/office/drawing/2014/main" val="20000"/>
                    </a:ext>
                  </a:extLst>
                </a:gridCol>
                <a:gridCol w="2101646">
                  <a:extLst>
                    <a:ext uri="{9D8B030D-6E8A-4147-A177-3AD203B41FA5}">
                      <a16:colId xmlns:a16="http://schemas.microsoft.com/office/drawing/2014/main" val="20001"/>
                    </a:ext>
                  </a:extLst>
                </a:gridCol>
                <a:gridCol w="1902542">
                  <a:extLst>
                    <a:ext uri="{9D8B030D-6E8A-4147-A177-3AD203B41FA5}">
                      <a16:colId xmlns:a16="http://schemas.microsoft.com/office/drawing/2014/main" val="20002"/>
                    </a:ext>
                  </a:extLst>
                </a:gridCol>
                <a:gridCol w="796413">
                  <a:extLst>
                    <a:ext uri="{9D8B030D-6E8A-4147-A177-3AD203B41FA5}">
                      <a16:colId xmlns:a16="http://schemas.microsoft.com/office/drawing/2014/main" val="20003"/>
                    </a:ext>
                  </a:extLst>
                </a:gridCol>
                <a:gridCol w="1902542">
                  <a:extLst>
                    <a:ext uri="{9D8B030D-6E8A-4147-A177-3AD203B41FA5}">
                      <a16:colId xmlns:a16="http://schemas.microsoft.com/office/drawing/2014/main" val="20004"/>
                    </a:ext>
                  </a:extLst>
                </a:gridCol>
                <a:gridCol w="1865672">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Spillerne slår pasninger seg i mellom, som vist på bildet. De bytter så plass. Den spilleren som er nærmest sidelinjen skal gjennomføre ulike </a:t>
                      </a:r>
                      <a:r>
                        <a:rPr lang="nb-NO" sz="900" dirty="0" err="1"/>
                        <a:t>koordinative</a:t>
                      </a:r>
                      <a:r>
                        <a:rPr lang="nb-NO" sz="900" dirty="0"/>
                        <a:t> sekvenser.  Hinke,</a:t>
                      </a:r>
                      <a:r>
                        <a:rPr lang="nb-NO" sz="900" baseline="0" dirty="0"/>
                        <a:t> sideveis, </a:t>
                      </a:r>
                      <a:r>
                        <a:rPr lang="nb-NO" sz="900" baseline="0" dirty="0" err="1"/>
                        <a:t>slalom</a:t>
                      </a:r>
                      <a:r>
                        <a:rPr lang="nb-NO" sz="900" baseline="0" dirty="0"/>
                        <a:t>, stige?</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 baner som på bildet.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 utøvere på hver bane. Lengden på banen er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5m.</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 bytter baner i pausene.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1362349">
                <a:tc>
                  <a:txBody>
                    <a:bodyPr/>
                    <a:lstStyle/>
                    <a:p>
                      <a:pPr algn="ctr"/>
                      <a:r>
                        <a:rPr lang="nb-NO" sz="900" b="0" dirty="0">
                          <a:solidFill>
                            <a:schemeClr val="tx1"/>
                          </a:solidFill>
                        </a:rPr>
                        <a:t>5*4</a:t>
                      </a:r>
                      <a:r>
                        <a:rPr lang="nb-NO" sz="900" b="0" baseline="0" dirty="0">
                          <a:solidFill>
                            <a:schemeClr val="tx1"/>
                          </a:solidFill>
                        </a:rPr>
                        <a:t> min- 30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To lag spiller mot hverandre. Begge lag får mål ved å score på småmålene som er på 2m i bredde i hver sin side av dødlinjen. Banestørrelsen varierer ut i fra antall utøvere. Ha gjerne med keeperen som bakre spiller som er med i bearbeidingen.</a:t>
                      </a: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3-4 spillere i bakre ledd. Kan ha med en keeper bak det bakre leddet. Det dømmes offside.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pasning fra siden til det laget som skal ha ball. Slå  pasning til en spiller i det bakre leddet, eller til keeper slik at vi alltid starter i bearbeiding. Få motspillet lavt-moderat-høyt før du setter i gang ball.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Spille maks 3 touch først, så fritt.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Spør spillerne i pausene om hvordan bearbeidingen er, og utfordre spillerne på hvorfor det er slik.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80483">
                <a:tc>
                  <a:txBody>
                    <a:bodyPr/>
                    <a:lstStyle/>
                    <a:p>
                      <a:pPr algn="ctr"/>
                      <a:r>
                        <a:rPr lang="nb-NO" sz="900" b="0" baseline="0" dirty="0">
                          <a:solidFill>
                            <a:schemeClr val="tx1"/>
                          </a:solidFill>
                        </a:rPr>
                        <a:t>6 kamper </a:t>
                      </a:r>
                      <a:r>
                        <a:rPr lang="nb-NO" sz="900" b="0" dirty="0">
                          <a:solidFill>
                            <a:schemeClr val="tx1"/>
                          </a:solidFill>
                        </a:rPr>
                        <a:t>*7</a:t>
                      </a:r>
                      <a:r>
                        <a:rPr lang="nb-NO" sz="900" b="0" baseline="0" dirty="0">
                          <a:solidFill>
                            <a:schemeClr val="tx1"/>
                          </a:solidFill>
                        </a:rPr>
                        <a:t> min- 1 min pause.</a:t>
                      </a:r>
                    </a:p>
                    <a:p>
                      <a:pPr algn="ctr"/>
                      <a:r>
                        <a:rPr lang="nb-NO" sz="900" b="0" baseline="0" dirty="0" err="1">
                          <a:solidFill>
                            <a:schemeClr val="tx1"/>
                          </a:solidFill>
                        </a:rPr>
                        <a:t>Ca</a:t>
                      </a:r>
                      <a:r>
                        <a:rPr lang="nb-NO" sz="900" b="0" baseline="0" dirty="0">
                          <a:solidFill>
                            <a:schemeClr val="tx1"/>
                          </a:solidFill>
                        </a:rPr>
                        <a:t> 50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a:t>
                      </a: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trikser flest med annenhver gang hodet-fot? Kan bruke noe annet.</a:t>
                      </a: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Det dømmes offside. Vi har ikke cornere, ball går fra keeper, slik at vi ofte får bearbeidingsøyeblikk.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positive kommentarer underveis, eller vis i en pause.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Premier spillerne  og det laget som er best på bearbeiding i pausene. Si at det laget var best i bearbeiding fordi…. gjør det til en konkurranse.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keeper setter i gang kort.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ale og få spillerne til å reflektere over hva de var gode på i bearbeiding etter treningen. Forsterk med skryt.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extLst>
              <p:ext uri="{D42A27DB-BD31-4B8C-83A1-F6EECF244321}">
                <p14:modId xmlns:p14="http://schemas.microsoft.com/office/powerpoint/2010/main" val="2708478384"/>
              </p:ext>
            </p:extLst>
          </p:nvPr>
        </p:nvGraphicFramePr>
        <p:xfrm>
          <a:off x="-1" y="-6202"/>
          <a:ext cx="9144001" cy="719665"/>
        </p:xfrm>
        <a:graphic>
          <a:graphicData uri="http://schemas.openxmlformats.org/drawingml/2006/table">
            <a:tbl>
              <a:tblPr firstRow="1" bandRow="1">
                <a:tableStyleId>{073A0DAA-6AF3-43AB-8588-CEC1D06C72B9}</a:tableStyleId>
              </a:tblPr>
              <a:tblGrid>
                <a:gridCol w="9144001">
                  <a:extLst>
                    <a:ext uri="{9D8B030D-6E8A-4147-A177-3AD203B41FA5}">
                      <a16:colId xmlns:a16="http://schemas.microsoft.com/office/drawing/2014/main" val="20000"/>
                    </a:ext>
                  </a:extLst>
                </a:gridCol>
              </a:tblGrid>
              <a:tr h="719665">
                <a:tc>
                  <a:txBody>
                    <a:bodyPr/>
                    <a:lstStyle/>
                    <a:p>
                      <a:pPr algn="ctr"/>
                      <a:r>
                        <a:rPr lang="nb-NO" sz="2400" b="0" dirty="0"/>
                        <a:t>       </a:t>
                      </a:r>
                      <a:r>
                        <a:rPr lang="nb-NO" sz="2800" b="0" dirty="0"/>
                        <a:t>2. </a:t>
                      </a:r>
                      <a:r>
                        <a:rPr kumimoji="0" lang="nb-NO" sz="2800" b="0" i="0" u="none" strike="noStrike" kern="1200" cap="none" spc="0" normalizeH="0" baseline="0" noProof="0" dirty="0">
                          <a:ln>
                            <a:noFill/>
                          </a:ln>
                          <a:solidFill>
                            <a:prstClr val="white"/>
                          </a:solidFill>
                          <a:effectLst/>
                          <a:uLnTx/>
                          <a:uFillTx/>
                          <a:latin typeface="+mn-lt"/>
                          <a:ea typeface="+mn-ea"/>
                          <a:cs typeface="+mn-cs"/>
                        </a:rPr>
                        <a:t>BEARBEIDING</a:t>
                      </a:r>
                      <a:endParaRPr lang="nb-NO" sz="2400" b="0" dirty="0"/>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45355"/>
          <a:stretch/>
        </p:blipFill>
        <p:spPr>
          <a:xfrm>
            <a:off x="2687595" y="4918541"/>
            <a:ext cx="1884402" cy="2012845"/>
          </a:xfrm>
          <a:prstGeom prst="rect">
            <a:avLst/>
          </a:prstGeom>
        </p:spPr>
      </p:pic>
      <p:pic>
        <p:nvPicPr>
          <p:cNvPr id="3" name="Bilde 2"/>
          <p:cNvPicPr>
            <a:picLocks noChangeAspect="1"/>
          </p:cNvPicPr>
          <p:nvPr/>
        </p:nvPicPr>
        <p:blipFill rotWithShape="1">
          <a:blip r:embed="rId3"/>
          <a:srcRect r="43628" b="43763"/>
          <a:stretch/>
        </p:blipFill>
        <p:spPr>
          <a:xfrm>
            <a:off x="2687595" y="3210398"/>
            <a:ext cx="1884402" cy="1708140"/>
          </a:xfrm>
          <a:prstGeom prst="rect">
            <a:avLst/>
          </a:prstGeom>
        </p:spPr>
      </p:pic>
      <p:pic>
        <p:nvPicPr>
          <p:cNvPr id="7"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0591" t="5423" r="3594" b="65533"/>
          <a:stretch/>
        </p:blipFill>
        <p:spPr>
          <a:xfrm>
            <a:off x="2687596" y="1356939"/>
            <a:ext cx="1902542" cy="794336"/>
          </a:xfrm>
          <a:prstGeom prst="rect">
            <a:avLst/>
          </a:prstGeom>
        </p:spPr>
      </p:pic>
      <p:pic>
        <p:nvPicPr>
          <p:cNvPr id="11" name="Bilde 10" descr="Et bilde som inneholder grønn, gress, krets, skilt&#10;&#10;Automatisk generert beskrivelse">
            <a:extLst>
              <a:ext uri="{FF2B5EF4-FFF2-40B4-BE49-F238E27FC236}">
                <a16:creationId xmlns:a16="http://schemas.microsoft.com/office/drawing/2014/main" id="{10A53FA3-5E04-4BA6-9958-5C81681F9E3F}"/>
              </a:ext>
            </a:extLst>
          </p:cNvPr>
          <p:cNvPicPr>
            <a:picLocks noChangeAspect="1"/>
          </p:cNvPicPr>
          <p:nvPr/>
        </p:nvPicPr>
        <p:blipFill rotWithShape="1">
          <a:blip r:embed="rId5">
            <a:extLst>
              <a:ext uri="{28A0092B-C50C-407E-A947-70E740481C1C}">
                <a14:useLocalDpi xmlns:a14="http://schemas.microsoft.com/office/drawing/2010/main" val="0"/>
              </a:ext>
            </a:extLst>
          </a:blip>
          <a:srcRect l="47568" b="64562"/>
          <a:stretch/>
        </p:blipFill>
        <p:spPr>
          <a:xfrm>
            <a:off x="2675726" y="2151276"/>
            <a:ext cx="1914413" cy="1059122"/>
          </a:xfrm>
          <a:prstGeom prst="rect">
            <a:avLst/>
          </a:prstGeom>
        </p:spPr>
      </p:pic>
    </p:spTree>
    <p:extLst>
      <p:ext uri="{BB962C8B-B14F-4D97-AF65-F5344CB8AC3E}">
        <p14:creationId xmlns:p14="http://schemas.microsoft.com/office/powerpoint/2010/main" val="273857923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normAutofit/>
          </a:bodyPr>
          <a:lstStyle/>
          <a:p>
            <a:pPr lvl="0"/>
            <a:endParaRPr lang="nb-NO" sz="2400" dirty="0">
              <a:solidFill>
                <a:prstClr val="black"/>
              </a:solidFill>
            </a:endParaRPr>
          </a:p>
          <a:p>
            <a:pPr lvl="0"/>
            <a:r>
              <a:rPr lang="nb-NO" sz="2000" dirty="0">
                <a:solidFill>
                  <a:prstClr val="black"/>
                </a:solidFill>
              </a:rPr>
              <a:t>Backen på samme side som kanten kommer rundt utvendig.</a:t>
            </a:r>
          </a:p>
          <a:p>
            <a:pPr lvl="0"/>
            <a:r>
              <a:rPr lang="nb-NO" sz="2000" dirty="0">
                <a:solidFill>
                  <a:prstClr val="black"/>
                </a:solidFill>
              </a:rPr>
              <a:t>Indreløperen på samme side skal løpe i bakrom mellom stopper og back.</a:t>
            </a:r>
          </a:p>
          <a:p>
            <a:r>
              <a:rPr lang="nb-NO" sz="2000" dirty="0">
                <a:solidFill>
                  <a:prstClr val="black"/>
                </a:solidFill>
              </a:rPr>
              <a:t>Spissen møter opp fra ryggen på motsatt stopper, og åpner rommet bak seg. Eventuelt løpe inn i bakrom.</a:t>
            </a:r>
          </a:p>
          <a:p>
            <a:r>
              <a:rPr lang="nb-NO" sz="2000" dirty="0">
                <a:solidFill>
                  <a:prstClr val="black"/>
                </a:solidFill>
              </a:rPr>
              <a:t>Indreløperen eller kant på motsatt side løper inn i bakrom. Den andre blir i mellomrom. Begge er klare ved eventuelle </a:t>
            </a:r>
            <a:r>
              <a:rPr lang="nb-NO" sz="2000" dirty="0" err="1">
                <a:solidFill>
                  <a:prstClr val="black"/>
                </a:solidFill>
              </a:rPr>
              <a:t>innleggsituasjoner</a:t>
            </a:r>
            <a:r>
              <a:rPr lang="nb-NO" sz="2000" dirty="0">
                <a:solidFill>
                  <a:prstClr val="black"/>
                </a:solidFill>
              </a:rPr>
              <a:t>. Kant og indreløper på samme side må samarbeide. De skal dekke både bakrom og mellomrom.</a:t>
            </a:r>
          </a:p>
          <a:p>
            <a:pPr lvl="0"/>
            <a:r>
              <a:rPr lang="nb-NO" sz="2000" dirty="0">
                <a:solidFill>
                  <a:prstClr val="black"/>
                </a:solidFill>
              </a:rPr>
              <a:t>Motsatt back eller midtbaneanker skal inn med stopperne i balanse.</a:t>
            </a:r>
          </a:p>
          <a:p>
            <a:pPr marL="0" indent="0">
              <a:buNone/>
            </a:pPr>
            <a:endParaRPr lang="nb-NO" dirty="0"/>
          </a:p>
        </p:txBody>
      </p:sp>
      <p:sp>
        <p:nvSpPr>
          <p:cNvPr id="6" name="Tittel 1">
            <a:extLst>
              <a:ext uri="{FF2B5EF4-FFF2-40B4-BE49-F238E27FC236}">
                <a16:creationId xmlns:a16="http://schemas.microsoft.com/office/drawing/2014/main" id="{DBB3AB14-BD95-4B39-97F3-3CB3CD01BD86}"/>
              </a:ext>
            </a:extLst>
          </p:cNvPr>
          <p:cNvSpPr>
            <a:spLocks noGrp="1"/>
          </p:cNvSpPr>
          <p:nvPr>
            <p:ph type="title"/>
          </p:nvPr>
        </p:nvSpPr>
        <p:spPr>
          <a:xfrm>
            <a:off x="0" y="0"/>
            <a:ext cx="9144000" cy="1016000"/>
          </a:xfrm>
          <a:solidFill>
            <a:schemeClr val="tx1"/>
          </a:solidFill>
        </p:spPr>
        <p:txBody>
          <a:bodyPr>
            <a:normAutofit/>
          </a:bodyPr>
          <a:lstStyle/>
          <a:p>
            <a:pPr algn="ctr"/>
            <a:r>
              <a:rPr lang="nb-NO" sz="2800" b="1" dirty="0">
                <a:solidFill>
                  <a:prstClr val="white"/>
                </a:solidFill>
              </a:rPr>
              <a:t>SISTE 3.DEL -KANT 1A</a:t>
            </a:r>
            <a:endParaRPr lang="nb-NO" sz="2800" b="1" dirty="0">
              <a:solidFill>
                <a:schemeClr val="bg1"/>
              </a:solidFill>
            </a:endParaRPr>
          </a:p>
        </p:txBody>
      </p:sp>
    </p:spTree>
    <p:extLst>
      <p:ext uri="{BB962C8B-B14F-4D97-AF65-F5344CB8AC3E}">
        <p14:creationId xmlns:p14="http://schemas.microsoft.com/office/powerpoint/2010/main" val="162751422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ssholder for innhold 4" descr="Et bilde som inneholder krets&#10;&#10;Automatisk generert beskrivelse">
            <a:extLst>
              <a:ext uri="{FF2B5EF4-FFF2-40B4-BE49-F238E27FC236}">
                <a16:creationId xmlns:a16="http://schemas.microsoft.com/office/drawing/2014/main" id="{CBD76A2B-C93F-427A-833C-4BE12B417968}"/>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1" y="1016000"/>
            <a:ext cx="9143999" cy="5842000"/>
          </a:xfrm>
        </p:spPr>
      </p:pic>
      <p:sp>
        <p:nvSpPr>
          <p:cNvPr id="6" name="Tittel 1">
            <a:extLst>
              <a:ext uri="{FF2B5EF4-FFF2-40B4-BE49-F238E27FC236}">
                <a16:creationId xmlns:a16="http://schemas.microsoft.com/office/drawing/2014/main" id="{DBB3AB14-BD95-4B39-97F3-3CB3CD01BD86}"/>
              </a:ext>
            </a:extLst>
          </p:cNvPr>
          <p:cNvSpPr>
            <a:spLocks noGrp="1"/>
          </p:cNvSpPr>
          <p:nvPr>
            <p:ph type="title"/>
          </p:nvPr>
        </p:nvSpPr>
        <p:spPr>
          <a:xfrm>
            <a:off x="0" y="0"/>
            <a:ext cx="9144000" cy="1016000"/>
          </a:xfrm>
          <a:solidFill>
            <a:schemeClr val="tx1"/>
          </a:solidFill>
        </p:spPr>
        <p:txBody>
          <a:bodyPr>
            <a:normAutofit/>
          </a:bodyPr>
          <a:lstStyle/>
          <a:p>
            <a:pPr algn="ctr"/>
            <a:r>
              <a:rPr lang="nb-NO" sz="2800" b="1" dirty="0">
                <a:solidFill>
                  <a:prstClr val="white"/>
                </a:solidFill>
              </a:rPr>
              <a:t>SISTE 3.DEL -KANT 1A</a:t>
            </a:r>
            <a:endParaRPr lang="nb-NO" sz="2800" b="1" dirty="0">
              <a:solidFill>
                <a:schemeClr val="bg1"/>
              </a:solidFill>
            </a:endParaRPr>
          </a:p>
        </p:txBody>
      </p:sp>
    </p:spTree>
    <p:extLst>
      <p:ext uri="{BB962C8B-B14F-4D97-AF65-F5344CB8AC3E}">
        <p14:creationId xmlns:p14="http://schemas.microsoft.com/office/powerpoint/2010/main" val="168873958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ssholder for innhold 4" descr="Et bilde som inneholder krets, grønn&#10;&#10;Automatisk generert beskrivelse">
            <a:extLst>
              <a:ext uri="{FF2B5EF4-FFF2-40B4-BE49-F238E27FC236}">
                <a16:creationId xmlns:a16="http://schemas.microsoft.com/office/drawing/2014/main" id="{317A7D0E-340A-41DC-84FF-965C0876D21A}"/>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016000"/>
            <a:ext cx="9144000" cy="5842000"/>
          </a:xfrm>
        </p:spPr>
      </p:pic>
      <p:sp>
        <p:nvSpPr>
          <p:cNvPr id="6" name="Tittel 1">
            <a:extLst>
              <a:ext uri="{FF2B5EF4-FFF2-40B4-BE49-F238E27FC236}">
                <a16:creationId xmlns:a16="http://schemas.microsoft.com/office/drawing/2014/main" id="{DBB3AB14-BD95-4B39-97F3-3CB3CD01BD86}"/>
              </a:ext>
            </a:extLst>
          </p:cNvPr>
          <p:cNvSpPr>
            <a:spLocks noGrp="1"/>
          </p:cNvSpPr>
          <p:nvPr>
            <p:ph type="title"/>
          </p:nvPr>
        </p:nvSpPr>
        <p:spPr>
          <a:xfrm>
            <a:off x="0" y="0"/>
            <a:ext cx="9144000" cy="1016000"/>
          </a:xfrm>
          <a:solidFill>
            <a:schemeClr val="tx1"/>
          </a:solidFill>
        </p:spPr>
        <p:txBody>
          <a:bodyPr>
            <a:normAutofit/>
          </a:bodyPr>
          <a:lstStyle/>
          <a:p>
            <a:pPr algn="ctr"/>
            <a:r>
              <a:rPr lang="nb-NO" sz="2800" b="1" dirty="0">
                <a:solidFill>
                  <a:prstClr val="white"/>
                </a:solidFill>
              </a:rPr>
              <a:t>SISTE 3.DEL -KANT 1A</a:t>
            </a:r>
            <a:endParaRPr lang="nb-NO" sz="2800" b="1" dirty="0">
              <a:solidFill>
                <a:schemeClr val="bg1"/>
              </a:solidFill>
            </a:endParaRPr>
          </a:p>
        </p:txBody>
      </p:sp>
    </p:spTree>
    <p:extLst>
      <p:ext uri="{BB962C8B-B14F-4D97-AF65-F5344CB8AC3E}">
        <p14:creationId xmlns:p14="http://schemas.microsoft.com/office/powerpoint/2010/main" val="2329126193"/>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SISTE 3.DEL-RETTVENDT KANT</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at våre rettvendte kanter skal stupe inn i motstanders 16 m. Det å sprinte inn med ball gir gode muligheter for mål eller straffe.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Spilleren skal først se opp om det er andre direkte muligheter mot motstanders mål.</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916553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SISTE 3.DEL-RETTVENDT KANT</a:t>
            </a:r>
            <a:br>
              <a:rPr lang="nb-NO" sz="2800" b="1" dirty="0">
                <a:solidFill>
                  <a:prstClr val="white"/>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krets, grønn&#10;&#10;Automatisk generert beskrivelse">
            <a:extLst>
              <a:ext uri="{FF2B5EF4-FFF2-40B4-BE49-F238E27FC236}">
                <a16:creationId xmlns:a16="http://schemas.microsoft.com/office/drawing/2014/main" id="{F205AF82-18DA-4260-B8AF-F89AD6036C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963038"/>
            <a:ext cx="9143999" cy="5909982"/>
          </a:xfrm>
          <a:prstGeom prst="rect">
            <a:avLst/>
          </a:prstGeom>
        </p:spPr>
      </p:pic>
    </p:spTree>
    <p:extLst>
      <p:ext uri="{BB962C8B-B14F-4D97-AF65-F5344CB8AC3E}">
        <p14:creationId xmlns:p14="http://schemas.microsoft.com/office/powerpoint/2010/main" val="288021719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endParaRPr lang="nb-NO" dirty="0"/>
          </a:p>
          <a:p>
            <a:r>
              <a:rPr lang="nb-NO" sz="2000" dirty="0"/>
              <a:t>Ved støttepasning fra spiss høyt i banene vil vi ha begge kantene i bakromløp mellom stoppere og backer. </a:t>
            </a:r>
          </a:p>
          <a:p>
            <a:r>
              <a:rPr lang="nb-NO" sz="2000" dirty="0"/>
              <a:t>Nærmeste back kommer bredt og høyt.</a:t>
            </a:r>
          </a:p>
          <a:p>
            <a:r>
              <a:rPr lang="nb-NO" sz="2000" dirty="0"/>
              <a:t>Nærmeste indreløper er tilgjengelig for pasning sammen med anker.</a:t>
            </a:r>
          </a:p>
          <a:p>
            <a:r>
              <a:rPr lang="nb-NO" sz="2000" dirty="0"/>
              <a:t>Motsatt indreløper er klar i mellomrommet på sin side. </a:t>
            </a:r>
          </a:p>
          <a:p>
            <a:r>
              <a:rPr lang="nb-NO" sz="2000" dirty="0">
                <a:solidFill>
                  <a:prstClr val="black"/>
                </a:solidFill>
              </a:rPr>
              <a:t>Stoppere og midtbaneanker eller back sørger for balanse med en i overtall. </a:t>
            </a:r>
          </a:p>
          <a:p>
            <a:endParaRPr lang="nb-NO" dirty="0"/>
          </a:p>
        </p:txBody>
      </p:sp>
      <p:sp>
        <p:nvSpPr>
          <p:cNvPr id="7" name="Tittel 1">
            <a:extLst>
              <a:ext uri="{FF2B5EF4-FFF2-40B4-BE49-F238E27FC236}">
                <a16:creationId xmlns:a16="http://schemas.microsoft.com/office/drawing/2014/main" id="{9C812AC0-F02C-4422-BF1D-B23CA4D89A7D}"/>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a:t>
            </a:r>
            <a:r>
              <a:rPr lang="nb-NO" sz="2800" b="1" dirty="0">
                <a:solidFill>
                  <a:schemeClr val="bg1"/>
                </a:solidFill>
              </a:rPr>
              <a:t>-STØTTE FRA SPISS</a:t>
            </a:r>
          </a:p>
        </p:txBody>
      </p:sp>
    </p:spTree>
    <p:extLst>
      <p:ext uri="{BB962C8B-B14F-4D97-AF65-F5344CB8AC3E}">
        <p14:creationId xmlns:p14="http://schemas.microsoft.com/office/powerpoint/2010/main" val="376922759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endParaRPr lang="nb-NO" dirty="0"/>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7" name="Tittel 1">
            <a:extLst>
              <a:ext uri="{FF2B5EF4-FFF2-40B4-BE49-F238E27FC236}">
                <a16:creationId xmlns:a16="http://schemas.microsoft.com/office/drawing/2014/main" id="{9C812AC0-F02C-4422-BF1D-B23CA4D89A7D}"/>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 </a:t>
            </a:r>
            <a:r>
              <a:rPr lang="nb-NO" sz="2800" b="1" dirty="0">
                <a:solidFill>
                  <a:schemeClr val="bg1"/>
                </a:solidFill>
              </a:rPr>
              <a:t>-STØTTE FRA SPISS</a:t>
            </a:r>
          </a:p>
        </p:txBody>
      </p:sp>
      <p:pic>
        <p:nvPicPr>
          <p:cNvPr id="5" name="Bilde 4" descr="Et bilde som inneholder krets&#10;&#10;Automatisk generert beskrivelse">
            <a:extLst>
              <a:ext uri="{FF2B5EF4-FFF2-40B4-BE49-F238E27FC236}">
                <a16:creationId xmlns:a16="http://schemas.microsoft.com/office/drawing/2014/main" id="{FD7D1D88-8D46-470E-A357-A1966BEE2B8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16000"/>
            <a:ext cx="9143999" cy="5856194"/>
          </a:xfrm>
          <a:prstGeom prst="rect">
            <a:avLst/>
          </a:prstGeom>
        </p:spPr>
      </p:pic>
    </p:spTree>
    <p:extLst>
      <p:ext uri="{BB962C8B-B14F-4D97-AF65-F5344CB8AC3E}">
        <p14:creationId xmlns:p14="http://schemas.microsoft.com/office/powerpoint/2010/main" val="141005682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endParaRPr lang="nb-NO" dirty="0"/>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7" name="Tittel 1">
            <a:extLst>
              <a:ext uri="{FF2B5EF4-FFF2-40B4-BE49-F238E27FC236}">
                <a16:creationId xmlns:a16="http://schemas.microsoft.com/office/drawing/2014/main" id="{9C812AC0-F02C-4422-BF1D-B23CA4D89A7D}"/>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 </a:t>
            </a:r>
            <a:r>
              <a:rPr lang="nb-NO" sz="2800" b="1" dirty="0">
                <a:solidFill>
                  <a:schemeClr val="bg1"/>
                </a:solidFill>
              </a:rPr>
              <a:t>–LANGT OPPSPILL PÅ SPISS</a:t>
            </a:r>
          </a:p>
        </p:txBody>
      </p:sp>
      <p:pic>
        <p:nvPicPr>
          <p:cNvPr id="5" name="Bilde 4" descr="Et bilde som inneholder tekst, kart&#10;&#10;Automatisk generert beskrivelse">
            <a:extLst>
              <a:ext uri="{FF2B5EF4-FFF2-40B4-BE49-F238E27FC236}">
                <a16:creationId xmlns:a16="http://schemas.microsoft.com/office/drawing/2014/main" id="{04789DC0-61E6-4819-913B-725BB0D339F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16000"/>
            <a:ext cx="9143999" cy="5842000"/>
          </a:xfrm>
          <a:prstGeom prst="rect">
            <a:avLst/>
          </a:prstGeom>
        </p:spPr>
      </p:pic>
    </p:spTree>
    <p:extLst>
      <p:ext uri="{BB962C8B-B14F-4D97-AF65-F5344CB8AC3E}">
        <p14:creationId xmlns:p14="http://schemas.microsoft.com/office/powerpoint/2010/main" val="236067543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endParaRPr lang="nb-NO" dirty="0"/>
          </a:p>
          <a:p>
            <a:r>
              <a:rPr lang="nb-NO" sz="2000" dirty="0"/>
              <a:t>Ved føring på tvers foran det bakre leddet til motstanderen, så ønsker vi løp inn bak de av minst to spillere. Dette bør være skjæringsløp.</a:t>
            </a:r>
          </a:p>
          <a:p>
            <a:r>
              <a:rPr lang="nb-NO" sz="2000" dirty="0"/>
              <a:t> Det kan være spiss og motsatt indreløper. Kanten tar da rommet til indreløperen. De må samarbeide slik at de dekker både bakrom og mellomrom.</a:t>
            </a:r>
          </a:p>
          <a:p>
            <a:r>
              <a:rPr lang="nb-NO" sz="2000" dirty="0"/>
              <a:t>Vi ønsker spillere både i mellomrom, bakrom og siderom samtidig. </a:t>
            </a:r>
          </a:p>
          <a:p>
            <a:r>
              <a:rPr lang="nb-NO" sz="2000" dirty="0"/>
              <a:t>Back på ballside har bredt utgangspunkt og kan vurdere løp inn mellom stopper og back. Det kan også nærmeste indreløper. </a:t>
            </a:r>
          </a:p>
          <a:p>
            <a:r>
              <a:rPr lang="nb-NO" sz="2000" dirty="0">
                <a:solidFill>
                  <a:prstClr val="black"/>
                </a:solidFill>
              </a:rPr>
              <a:t>Resten av laget sørger for balanse.</a:t>
            </a:r>
          </a:p>
          <a:p>
            <a:pPr marL="0" indent="0">
              <a:buNone/>
            </a:pPr>
            <a:endParaRPr lang="nb-NO" dirty="0"/>
          </a:p>
        </p:txBody>
      </p:sp>
      <p:sp>
        <p:nvSpPr>
          <p:cNvPr id="6" name="Tittel 1">
            <a:extLst>
              <a:ext uri="{FF2B5EF4-FFF2-40B4-BE49-F238E27FC236}">
                <a16:creationId xmlns:a16="http://schemas.microsoft.com/office/drawing/2014/main" id="{32DA297B-CF86-4880-9B59-BD88B63E1762}"/>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 -</a:t>
            </a:r>
            <a:r>
              <a:rPr lang="nb-NO" sz="2800" b="1" dirty="0">
                <a:solidFill>
                  <a:schemeClr val="bg1"/>
                </a:solidFill>
              </a:rPr>
              <a:t>FØRING PÅ TVERRS</a:t>
            </a:r>
          </a:p>
        </p:txBody>
      </p:sp>
    </p:spTree>
    <p:extLst>
      <p:ext uri="{BB962C8B-B14F-4D97-AF65-F5344CB8AC3E}">
        <p14:creationId xmlns:p14="http://schemas.microsoft.com/office/powerpoint/2010/main" val="206393823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endParaRPr lang="nb-NO" dirty="0"/>
          </a:p>
          <a:p>
            <a:pPr marL="0" indent="0">
              <a:buNone/>
            </a:pPr>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6" name="Tittel 1">
            <a:extLst>
              <a:ext uri="{FF2B5EF4-FFF2-40B4-BE49-F238E27FC236}">
                <a16:creationId xmlns:a16="http://schemas.microsoft.com/office/drawing/2014/main" id="{32DA297B-CF86-4880-9B59-BD88B63E1762}"/>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SISTE 3.DEL -</a:t>
            </a:r>
            <a:r>
              <a:rPr lang="nb-NO" sz="2800" b="1" dirty="0">
                <a:solidFill>
                  <a:schemeClr val="bg1"/>
                </a:solidFill>
              </a:rPr>
              <a:t>FØRING PÅ TVERRS</a:t>
            </a:r>
          </a:p>
        </p:txBody>
      </p:sp>
      <p:pic>
        <p:nvPicPr>
          <p:cNvPr id="5" name="Bilde 4" descr="Et bilde som inneholder gress, rom, bord, drage&#10;&#10;Automatisk generert beskrivelse">
            <a:extLst>
              <a:ext uri="{FF2B5EF4-FFF2-40B4-BE49-F238E27FC236}">
                <a16:creationId xmlns:a16="http://schemas.microsoft.com/office/drawing/2014/main" id="{791FB8B6-74BA-4DE2-9D2B-B5657DC98C1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15629"/>
            <a:ext cx="9143999" cy="5842747"/>
          </a:xfrm>
          <a:prstGeom prst="rect">
            <a:avLst/>
          </a:prstGeom>
        </p:spPr>
      </p:pic>
    </p:spTree>
    <p:extLst>
      <p:ext uri="{BB962C8B-B14F-4D97-AF65-F5344CB8AC3E}">
        <p14:creationId xmlns:p14="http://schemas.microsoft.com/office/powerpoint/2010/main" val="308057768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extLst>
              <p:ext uri="{D42A27DB-BD31-4B8C-83A1-F6EECF244321}">
                <p14:modId xmlns:p14="http://schemas.microsoft.com/office/powerpoint/2010/main" val="2095703335"/>
              </p:ext>
            </p:extLst>
          </p:nvPr>
        </p:nvGraphicFramePr>
        <p:xfrm>
          <a:off x="1" y="658132"/>
          <a:ext cx="9144002" cy="8458200"/>
        </p:xfrm>
        <a:graphic>
          <a:graphicData uri="http://schemas.openxmlformats.org/drawingml/2006/table">
            <a:tbl>
              <a:tblPr firstRow="1" bandRow="1">
                <a:tableStyleId>{5C22544A-7EE6-4342-B048-85BDC9FD1C3A}</a:tableStyleId>
              </a:tblPr>
              <a:tblGrid>
                <a:gridCol w="642257">
                  <a:extLst>
                    <a:ext uri="{9D8B030D-6E8A-4147-A177-3AD203B41FA5}">
                      <a16:colId xmlns:a16="http://schemas.microsoft.com/office/drawing/2014/main" val="20000"/>
                    </a:ext>
                  </a:extLst>
                </a:gridCol>
                <a:gridCol w="2329544">
                  <a:extLst>
                    <a:ext uri="{9D8B030D-6E8A-4147-A177-3AD203B41FA5}">
                      <a16:colId xmlns:a16="http://schemas.microsoft.com/office/drawing/2014/main" val="20001"/>
                    </a:ext>
                  </a:extLst>
                </a:gridCol>
                <a:gridCol w="1861457">
                  <a:extLst>
                    <a:ext uri="{9D8B030D-6E8A-4147-A177-3AD203B41FA5}">
                      <a16:colId xmlns:a16="http://schemas.microsoft.com/office/drawing/2014/main" val="20002"/>
                    </a:ext>
                  </a:extLst>
                </a:gridCol>
                <a:gridCol w="936172">
                  <a:extLst>
                    <a:ext uri="{9D8B030D-6E8A-4147-A177-3AD203B41FA5}">
                      <a16:colId xmlns:a16="http://schemas.microsoft.com/office/drawing/2014/main" val="20003"/>
                    </a:ext>
                  </a:extLst>
                </a:gridCol>
                <a:gridCol w="1665514">
                  <a:extLst>
                    <a:ext uri="{9D8B030D-6E8A-4147-A177-3AD203B41FA5}">
                      <a16:colId xmlns:a16="http://schemas.microsoft.com/office/drawing/2014/main" val="20004"/>
                    </a:ext>
                  </a:extLst>
                </a:gridCol>
                <a:gridCol w="170905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0" dirty="0">
                          <a:solidFill>
                            <a:schemeClr val="tx1"/>
                          </a:solidFill>
                        </a:rPr>
                        <a:t>Flytte seg fram og tilbake med korte skritt og bruke armene. </a:t>
                      </a:r>
                      <a:r>
                        <a:rPr lang="nb-NO" sz="900" b="0" baseline="0" dirty="0">
                          <a:solidFill>
                            <a:schemeClr val="tx1"/>
                          </a:solidFill>
                        </a:rPr>
                        <a:t>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1-2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 bruker begge bein.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si at vi fortsetter med bearbeiding som hovedtema. Skryt av den spilleren som viste best holdninger på eller utenfor banen forrige trening.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30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1235806">
                <a:tc>
                  <a:txBody>
                    <a:bodyPr/>
                    <a:lstStyle/>
                    <a:p>
                      <a:pPr algn="ctr"/>
                      <a:r>
                        <a:rPr lang="nb-NO" sz="900" b="0" dirty="0">
                          <a:solidFill>
                            <a:schemeClr val="tx1"/>
                          </a:solidFill>
                        </a:rPr>
                        <a:t>6-8 sekvenser</a:t>
                      </a:r>
                      <a:r>
                        <a:rPr lang="nb-NO" sz="900" b="0" baseline="0" dirty="0">
                          <a:solidFill>
                            <a:schemeClr val="tx1"/>
                          </a:solidFill>
                        </a:rPr>
                        <a:t> *4 min. </a:t>
                      </a:r>
                      <a:r>
                        <a:rPr lang="nb-NO" sz="900" b="0" baseline="0" dirty="0" err="1">
                          <a:solidFill>
                            <a:schemeClr val="tx1"/>
                          </a:solidFill>
                        </a:rPr>
                        <a:t>ca</a:t>
                      </a:r>
                      <a:r>
                        <a:rPr lang="nb-NO" sz="900" b="0" baseline="0" dirty="0">
                          <a:solidFill>
                            <a:schemeClr val="tx1"/>
                          </a:solidFill>
                        </a:rPr>
                        <a:t> 2 min pause.</a:t>
                      </a:r>
                    </a:p>
                    <a:p>
                      <a:pPr algn="ctr"/>
                      <a:r>
                        <a:rPr lang="nb-NO" sz="900" b="0" baseline="0" dirty="0" err="1">
                          <a:solidFill>
                            <a:schemeClr val="tx1"/>
                          </a:solidFill>
                        </a:rPr>
                        <a:t>Ca</a:t>
                      </a:r>
                      <a:r>
                        <a:rPr lang="nb-NO" sz="900" b="0" baseline="0" dirty="0">
                          <a:solidFill>
                            <a:schemeClr val="tx1"/>
                          </a:solidFill>
                        </a:rPr>
                        <a:t> 50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mot 2 mål.</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Utfordre en-to  spillere til å komme med forslag til en konkurranse på </a:t>
                      </a:r>
                      <a:r>
                        <a:rPr kumimoji="0" lang="nb-NO" sz="900" b="1" i="0" u="none" strike="noStrike" kern="1200" cap="none" spc="0" normalizeH="0" baseline="0" noProof="0" dirty="0" err="1">
                          <a:ln>
                            <a:noFill/>
                          </a:ln>
                          <a:solidFill>
                            <a:prstClr val="black"/>
                          </a:solidFill>
                          <a:effectLst/>
                          <a:uLnTx/>
                          <a:uFillTx/>
                          <a:latin typeface="+mn-lt"/>
                          <a:ea typeface="+mn-ea"/>
                          <a:cs typeface="+mn-cs"/>
                        </a:rPr>
                        <a:t>ca</a:t>
                      </a:r>
                      <a:r>
                        <a:rPr kumimoji="0" lang="nb-NO" sz="900" b="1" i="0" u="none" strike="noStrike" kern="1200" cap="none" spc="0" normalizeH="0" baseline="0" noProof="0" dirty="0">
                          <a:ln>
                            <a:noFill/>
                          </a:ln>
                          <a:solidFill>
                            <a:prstClr val="black"/>
                          </a:solidFill>
                          <a:effectLst/>
                          <a:uLnTx/>
                          <a:uFillTx/>
                          <a:latin typeface="+mn-lt"/>
                          <a:ea typeface="+mn-ea"/>
                          <a:cs typeface="+mn-cs"/>
                        </a:rPr>
                        <a:t> 10 min etter spillet. </a:t>
                      </a: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Vanlige kampregler. </a:t>
                      </a:r>
                    </a:p>
                  </a:txBody>
                  <a:tcPr marL="68580" marR="68580">
                    <a:solidFill>
                      <a:schemeClr val="bg2">
                        <a:lumMod val="90000"/>
                      </a:schemeClr>
                    </a:solidFill>
                  </a:tcPr>
                </a:tc>
                <a:tc>
                  <a:txBody>
                    <a:bodyPr/>
                    <a:lstStyle/>
                    <a:p>
                      <a:r>
                        <a:rPr lang="nb-NO" sz="900" b="0" baseline="0" dirty="0">
                          <a:solidFill>
                            <a:schemeClr val="tx1"/>
                          </a:solidFill>
                        </a:rPr>
                        <a:t>Få lagene til å samles i pausene og diskutere hvordan bearbeidingen er og hvordan de tenker å komme seg forbi spissene med kontroll i neste kamp. Om de skal gjøre noen forandringer. La de gjennomføre dette selv. </a:t>
                      </a:r>
                      <a:br>
                        <a:rPr lang="nb-NO" sz="900" b="0" baseline="0" dirty="0">
                          <a:solidFill>
                            <a:schemeClr val="tx1"/>
                          </a:solidFill>
                        </a:rPr>
                      </a:br>
                      <a:r>
                        <a:rPr lang="nb-NO" sz="900" b="0" baseline="0" dirty="0">
                          <a:solidFill>
                            <a:schemeClr val="tx1"/>
                          </a:solidFill>
                        </a:rPr>
                        <a:t>Spør i blant om hva de ble enige om. </a:t>
                      </a:r>
                    </a:p>
                    <a:p>
                      <a:endParaRPr lang="nb-NO" sz="900" b="0" baseline="0" dirty="0">
                        <a:solidFill>
                          <a:schemeClr val="tx1"/>
                        </a:solidFill>
                      </a:endParaRPr>
                    </a:p>
                    <a:p>
                      <a:r>
                        <a:rPr lang="nb-NO" sz="900" b="0" baseline="0" dirty="0">
                          <a:solidFill>
                            <a:schemeClr val="tx1"/>
                          </a:solidFill>
                        </a:rPr>
                        <a:t>En positiv observatørrolle i spillet. Følg med på enkeltspillere og vurder hva du vil veilede de videre på for å optimalisere utviklingen. </a:t>
                      </a:r>
                    </a:p>
                    <a:p>
                      <a:endParaRPr lang="nb-NO" sz="900" b="0" baseline="0" dirty="0">
                        <a:solidFill>
                          <a:schemeClr val="tx1"/>
                        </a:solidFill>
                      </a:endParaRPr>
                    </a:p>
                    <a:p>
                      <a:r>
                        <a:rPr lang="nb-NO" sz="900" b="0" baseline="0" dirty="0">
                          <a:solidFill>
                            <a:schemeClr val="tx1"/>
                          </a:solidFill>
                        </a:rPr>
                        <a:t>Sørg for at keeper setter i gang kort. </a:t>
                      </a:r>
                    </a:p>
                    <a:p>
                      <a:endParaRPr lang="nb-NO" sz="900" b="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 som var aktive som ledere i pausene etter treningen. Belønn også den spilleren som var trygg og rolig med ball under press i bearbeidingen. </a:t>
                      </a:r>
                    </a:p>
                    <a:p>
                      <a:endParaRPr lang="nb-NO" sz="900" b="0" baseline="0"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extLst>
              <p:ext uri="{D42A27DB-BD31-4B8C-83A1-F6EECF244321}">
                <p14:modId xmlns:p14="http://schemas.microsoft.com/office/powerpoint/2010/main" val="1902240828"/>
              </p:ext>
            </p:extLst>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1" dirty="0"/>
                        <a:t>       </a:t>
                      </a:r>
                      <a:r>
                        <a:rPr lang="nb-NO" sz="2800" b="0" dirty="0"/>
                        <a:t>3. </a:t>
                      </a:r>
                      <a:r>
                        <a:rPr kumimoji="0" lang="nb-NO" sz="2800" b="0" i="0" u="none" strike="noStrike" kern="1200" cap="none" spc="0" normalizeH="0" baseline="0" noProof="0" dirty="0">
                          <a:ln>
                            <a:noFill/>
                          </a:ln>
                          <a:solidFill>
                            <a:prstClr val="white"/>
                          </a:solidFill>
                          <a:effectLst/>
                          <a:uLnTx/>
                          <a:uFillTx/>
                          <a:latin typeface="+mn-lt"/>
                          <a:ea typeface="+mn-ea"/>
                          <a:cs typeface="+mn-cs"/>
                        </a:rPr>
                        <a:t>BEARBEIDING</a:t>
                      </a:r>
                      <a:endParaRPr kumimoji="0" lang="nb-NO" sz="2400" b="0" i="0" u="none" strike="noStrike" kern="1200" cap="none" spc="0" normalizeH="0" baseline="0" noProof="0" dirty="0">
                        <a:ln>
                          <a:noFill/>
                        </a:ln>
                        <a:solidFill>
                          <a:prstClr val="white"/>
                        </a:solidFill>
                        <a:effectLst/>
                        <a:uLnTx/>
                        <a:uFillTx/>
                        <a:latin typeface="+mn-lt"/>
                        <a:ea typeface="+mn-ea"/>
                        <a:cs typeface="+mn-cs"/>
                      </a:endParaRPr>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44342"/>
          <a:stretch/>
        </p:blipFill>
        <p:spPr>
          <a:xfrm>
            <a:off x="2993771" y="4370664"/>
            <a:ext cx="1861257" cy="2551108"/>
          </a:xfrm>
          <a:prstGeom prst="rect">
            <a:avLst/>
          </a:prstGeom>
        </p:spPr>
      </p:pic>
      <p:pic>
        <p:nvPicPr>
          <p:cNvPr id="6" name="Plassholder for innhold 5"/>
          <p:cNvPicPr>
            <a:picLocks noChangeAspect="1"/>
          </p:cNvPicPr>
          <p:nvPr/>
        </p:nvPicPr>
        <p:blipFill rotWithShape="1">
          <a:blip r:embed="rId3">
            <a:extLst>
              <a:ext uri="{28A0092B-C50C-407E-A947-70E740481C1C}">
                <a14:useLocalDpi xmlns:a14="http://schemas.microsoft.com/office/drawing/2010/main" val="0"/>
              </a:ext>
            </a:extLst>
          </a:blip>
          <a:srcRect l="52552" t="5955" r="33238" b="71101"/>
          <a:stretch/>
        </p:blipFill>
        <p:spPr>
          <a:xfrm>
            <a:off x="2993771" y="1328050"/>
            <a:ext cx="1861257" cy="1431927"/>
          </a:xfrm>
          <a:prstGeom prst="rect">
            <a:avLst/>
          </a:prstGeom>
        </p:spPr>
      </p:pic>
      <p:pic>
        <p:nvPicPr>
          <p:cNvPr id="3" name="Bilde 2">
            <a:extLst>
              <a:ext uri="{FF2B5EF4-FFF2-40B4-BE49-F238E27FC236}">
                <a16:creationId xmlns:a16="http://schemas.microsoft.com/office/drawing/2014/main" id="{0645FD0D-27CB-45F5-8945-61FA3A8CBEB9}"/>
              </a:ext>
            </a:extLst>
          </p:cNvPr>
          <p:cNvPicPr>
            <a:picLocks noChangeAspect="1"/>
          </p:cNvPicPr>
          <p:nvPr/>
        </p:nvPicPr>
        <p:blipFill rotWithShape="1">
          <a:blip r:embed="rId4"/>
          <a:srcRect l="45694" b="63710"/>
          <a:stretch/>
        </p:blipFill>
        <p:spPr>
          <a:xfrm>
            <a:off x="2993771" y="2759978"/>
            <a:ext cx="1861257" cy="1610686"/>
          </a:xfrm>
          <a:prstGeom prst="rect">
            <a:avLst/>
          </a:prstGeom>
        </p:spPr>
      </p:pic>
    </p:spTree>
    <p:extLst>
      <p:ext uri="{BB962C8B-B14F-4D97-AF65-F5344CB8AC3E}">
        <p14:creationId xmlns:p14="http://schemas.microsoft.com/office/powerpoint/2010/main" val="3079372060"/>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011936"/>
          </a:xfrm>
          <a:solidFill>
            <a:schemeClr val="tx1"/>
          </a:solidFill>
        </p:spPr>
        <p:txBody>
          <a:bodyPr>
            <a:normAutofit/>
          </a:bodyPr>
          <a:lstStyle/>
          <a:p>
            <a:pPr algn="ctr"/>
            <a:r>
              <a:rPr lang="nb-NO" sz="2800" b="1" dirty="0">
                <a:solidFill>
                  <a:prstClr val="white"/>
                </a:solidFill>
              </a:rPr>
              <a:t>SISTE 3.DEL -</a:t>
            </a:r>
            <a:r>
              <a:rPr lang="nb-NO" sz="2800" b="1" cap="all" dirty="0">
                <a:solidFill>
                  <a:schemeClr val="bg1"/>
                </a:solidFill>
              </a:rPr>
              <a:t>innlegg</a:t>
            </a:r>
          </a:p>
        </p:txBody>
      </p:sp>
      <p:sp>
        <p:nvSpPr>
          <p:cNvPr id="3" name="Plassholder for innhold 2"/>
          <p:cNvSpPr>
            <a:spLocks noGrp="1"/>
          </p:cNvSpPr>
          <p:nvPr>
            <p:ph sz="half" idx="1"/>
          </p:nvPr>
        </p:nvSpPr>
        <p:spPr>
          <a:xfrm>
            <a:off x="1" y="1011938"/>
            <a:ext cx="9143999" cy="5846062"/>
          </a:xfrm>
        </p:spPr>
        <p:txBody>
          <a:bodyPr>
            <a:normAutofit/>
          </a:bodyPr>
          <a:lstStyle/>
          <a:p>
            <a:endParaRPr lang="nb-NO" sz="2000" dirty="0"/>
          </a:p>
          <a:p>
            <a:r>
              <a:rPr lang="nb-NO" sz="2000" dirty="0"/>
              <a:t>De viktigste innleggene er de som skytes inn mellom keeper og  bakre leddet.</a:t>
            </a:r>
          </a:p>
          <a:p>
            <a:r>
              <a:rPr lang="nb-NO" sz="2000" dirty="0"/>
              <a:t>Innløpene bør dekke tre soner: bakre stolpe, fremre stolpe og 45 grader.</a:t>
            </a:r>
          </a:p>
          <a:p>
            <a:r>
              <a:rPr lang="nb-NO" sz="2000" dirty="0"/>
              <a:t>Skyt gjerne innleggene inn, da romforholdene er som på bildet.</a:t>
            </a:r>
          </a:p>
          <a:p>
            <a:pPr marL="0" indent="0">
              <a:buNone/>
            </a:pPr>
            <a:endParaRPr lang="nb-NO" sz="2000" dirty="0"/>
          </a:p>
          <a:p>
            <a:pPr marL="0" indent="0">
              <a:buNone/>
            </a:pPr>
            <a:r>
              <a:rPr lang="nb-NO" sz="2000" b="1" dirty="0"/>
              <a:t>Noen prinsipper:</a:t>
            </a:r>
          </a:p>
          <a:p>
            <a:r>
              <a:rPr lang="nb-NO" sz="2000" dirty="0"/>
              <a:t>Vent med løpet til medspiller kan slå. Hold da rommet foran deg åpent.</a:t>
            </a:r>
          </a:p>
          <a:p>
            <a:r>
              <a:rPr lang="nb-NO" sz="2000" dirty="0"/>
              <a:t>Er du for tidlig inne? Stå maks i ro 2 sekund før ny bevegelse.</a:t>
            </a:r>
          </a:p>
          <a:p>
            <a:r>
              <a:rPr lang="nb-NO" sz="2000" dirty="0"/>
              <a:t>Ved innlegg nærmere mål og motspillet er i balanse, så er det ofte ledig ut 45 grader, eller mot bakre stolpe.</a:t>
            </a:r>
          </a:p>
          <a:p>
            <a:r>
              <a:rPr lang="nb-NO" sz="2000" dirty="0"/>
              <a:t>Vi ønsker ikke innlegg, når motstander er i balanse og vi er langt unna målet. Det blir ofte kontringer.</a:t>
            </a:r>
          </a:p>
        </p:txBody>
      </p:sp>
    </p:spTree>
    <p:extLst>
      <p:ext uri="{BB962C8B-B14F-4D97-AF65-F5344CB8AC3E}">
        <p14:creationId xmlns:p14="http://schemas.microsoft.com/office/powerpoint/2010/main" val="285378507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011936"/>
          </a:xfrm>
          <a:solidFill>
            <a:schemeClr val="tx1"/>
          </a:solidFill>
        </p:spPr>
        <p:txBody>
          <a:bodyPr>
            <a:normAutofit/>
          </a:bodyPr>
          <a:lstStyle/>
          <a:p>
            <a:pPr algn="ctr"/>
            <a:r>
              <a:rPr lang="nb-NO" sz="2800" b="1" dirty="0">
                <a:solidFill>
                  <a:prstClr val="white"/>
                </a:solidFill>
              </a:rPr>
              <a:t>SISTE 3.DEL -</a:t>
            </a:r>
            <a:r>
              <a:rPr lang="nb-NO" sz="2800" b="1" cap="all" dirty="0">
                <a:solidFill>
                  <a:schemeClr val="bg1"/>
                </a:solidFill>
              </a:rPr>
              <a:t>innlegg</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11" name="Bilde 10" descr="Et bilde som inneholder krets, grønn&#10;&#10;Automatisk generert beskrivelse">
            <a:extLst>
              <a:ext uri="{FF2B5EF4-FFF2-40B4-BE49-F238E27FC236}">
                <a16:creationId xmlns:a16="http://schemas.microsoft.com/office/drawing/2014/main" id="{729464E8-0786-4DED-8394-493B27301DD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700" y="1011938"/>
            <a:ext cx="9144000" cy="5846062"/>
          </a:xfrm>
          <a:prstGeom prst="rect">
            <a:avLst/>
          </a:prstGeom>
        </p:spPr>
      </p:pic>
    </p:spTree>
    <p:extLst>
      <p:ext uri="{BB962C8B-B14F-4D97-AF65-F5344CB8AC3E}">
        <p14:creationId xmlns:p14="http://schemas.microsoft.com/office/powerpoint/2010/main" val="67418748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SISTE 3.DEL-INNLEGG FRA DØDLINJEN</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8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Spilleren må flytte opp blikket og se hvilke rom motstanderen avgir og hvilken medspiller som er ledig.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Som hovedregel har vi bevegelser på første, bakre stolpe og 45 grader.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Ved dårlig oversikt SKAL pasningen </a:t>
                      </a:r>
                      <a:r>
                        <a:rPr lang="nb-NO" sz="2000" b="0" kern="1200" dirty="0" err="1">
                          <a:solidFill>
                            <a:schemeClr val="tx1"/>
                          </a:solidFill>
                          <a:effectLst/>
                          <a:latin typeface="+mn-lt"/>
                          <a:ea typeface="+mn-ea"/>
                          <a:cs typeface="+mn-cs"/>
                        </a:rPr>
                        <a:t>kjippes</a:t>
                      </a:r>
                      <a:r>
                        <a:rPr lang="nb-NO" sz="2000" b="0" kern="1200" dirty="0">
                          <a:solidFill>
                            <a:schemeClr val="tx1"/>
                          </a:solidFill>
                          <a:effectLst/>
                          <a:latin typeface="+mn-lt"/>
                          <a:ea typeface="+mn-ea"/>
                          <a:cs typeface="+mn-cs"/>
                        </a:rPr>
                        <a:t> mot bakre stolpe, eller slås langs bakken ut 45 grader på fot.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Motsatt kant, indreløper og spiss skal i boksen ved innlegg. Motsatt back kan også sprinte inn i boksen.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Spillerne skal dekke 3 soner. Hvem som gjør hva, avhenger av spisskompetansen til hver enkelt. </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1940856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SISTE 3.DEL-INNLEGG FRA DØDLINJEN</a:t>
            </a:r>
            <a:br>
              <a:rPr lang="nb-NO" sz="2800" b="1" dirty="0">
                <a:solidFill>
                  <a:prstClr val="white"/>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krets, bord&#10;&#10;Automatisk generert beskrivelse">
            <a:extLst>
              <a:ext uri="{FF2B5EF4-FFF2-40B4-BE49-F238E27FC236}">
                <a16:creationId xmlns:a16="http://schemas.microsoft.com/office/drawing/2014/main" id="{25B58F66-B5BE-4EBD-B238-540021DD325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963038"/>
            <a:ext cx="9143999" cy="5909982"/>
          </a:xfrm>
          <a:prstGeom prst="rect">
            <a:avLst/>
          </a:prstGeom>
        </p:spPr>
      </p:pic>
    </p:spTree>
    <p:extLst>
      <p:ext uri="{BB962C8B-B14F-4D97-AF65-F5344CB8AC3E}">
        <p14:creationId xmlns:p14="http://schemas.microsoft.com/office/powerpoint/2010/main" val="327452150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SISTE 3.DEL-SPILLE RUNDT</a:t>
            </a:r>
            <a:br>
              <a:rPr lang="nb-NO" sz="2800" b="1" dirty="0">
                <a:solidFill>
                  <a:prstClr val="white"/>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er i blant hensiktsmessig å være tålmodig i siste 3. del. Dette gjør vi hvis vi ikke kan komme direkte til målsjanse, eller hvis vi ikke har overtall i angrepet.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spiller da rundt motstanderen, for å finne nye åpninger, eller overtall.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er da viktig å etablere </a:t>
                      </a:r>
                      <a:r>
                        <a:rPr lang="nb-NO" sz="2000" b="0" kern="1200" dirty="0" err="1">
                          <a:solidFill>
                            <a:schemeClr val="tx1"/>
                          </a:solidFill>
                          <a:effectLst/>
                          <a:latin typeface="+mn-lt"/>
                          <a:ea typeface="+mn-ea"/>
                          <a:cs typeface="+mn-cs"/>
                        </a:rPr>
                        <a:t>spillpunkt</a:t>
                      </a:r>
                      <a:r>
                        <a:rPr lang="nb-NO" sz="2000" b="0" kern="1200" dirty="0">
                          <a:solidFill>
                            <a:schemeClr val="tx1"/>
                          </a:solidFill>
                          <a:effectLst/>
                          <a:latin typeface="+mn-lt"/>
                          <a:ea typeface="+mn-ea"/>
                          <a:cs typeface="+mn-cs"/>
                        </a:rPr>
                        <a:t> slik at vi kan vende spill.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flytter blikket for å finne det ledige rommet med og uten ball. </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0643053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SISTE 3.DEL-SPILLE RUNDT</a:t>
            </a:r>
            <a:br>
              <a:rPr lang="nb-NO" sz="2800" b="1" dirty="0">
                <a:solidFill>
                  <a:prstClr val="white"/>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krets&#10;&#10;Automatisk generert beskrivelse">
            <a:extLst>
              <a:ext uri="{FF2B5EF4-FFF2-40B4-BE49-F238E27FC236}">
                <a16:creationId xmlns:a16="http://schemas.microsoft.com/office/drawing/2014/main" id="{D38C296A-00B5-40C2-85BC-E2A7DE9E6B1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170415761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SISTE 3.DEL-SPISSENS UTGANGSPOSISJON</a:t>
            </a:r>
            <a:br>
              <a:rPr lang="nb-NO" sz="2800" b="1" dirty="0">
                <a:solidFill>
                  <a:prstClr val="white"/>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Spissen stiller seg på motsatt stopper, når vi har ballen inne på motstanders banehalvdel.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Spissen stiller seg bak ryggen, slik at stopperen ikke vet hvor spissen 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Spissen tolker rom og beveger seg dit det er hensiktsmessig ut i fra hvor det er ledig rom.</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9157797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SISTE 3.DEL-SPISSENS UTGANGSPOSISJON</a:t>
            </a:r>
            <a:br>
              <a:rPr lang="nb-NO" sz="2800" b="1" dirty="0">
                <a:solidFill>
                  <a:prstClr val="white"/>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gress, grønn, spill, drage&#10;&#10;Automatisk generert beskrivelse">
            <a:extLst>
              <a:ext uri="{FF2B5EF4-FFF2-40B4-BE49-F238E27FC236}">
                <a16:creationId xmlns:a16="http://schemas.microsoft.com/office/drawing/2014/main" id="{ECD4EF54-6D32-416F-926C-694C2D84C5E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963038"/>
            <a:ext cx="9143999" cy="5903259"/>
          </a:xfrm>
          <a:prstGeom prst="rect">
            <a:avLst/>
          </a:prstGeom>
        </p:spPr>
      </p:pic>
    </p:spTree>
    <p:extLst>
      <p:ext uri="{BB962C8B-B14F-4D97-AF65-F5344CB8AC3E}">
        <p14:creationId xmlns:p14="http://schemas.microsoft.com/office/powerpoint/2010/main" val="164321780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SISTE 3. DEL-GJENNOMBRUDDSINDEKS</a:t>
            </a:r>
            <a:br>
              <a:rPr lang="nb-NO" sz="2800" b="1" dirty="0">
                <a:solidFill>
                  <a:prstClr val="white"/>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å spille fremover hver gang vi kan. Da må vi flytte blikket og observere hvor det er ledig å bevege seg inn i og spiller med ball skal evne å spille fremover når det er hensiktsmessig.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skal se i følgende prioriterte rekkefølge: 1. Bakrom, 2. Mellomrom.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På videoen under ser dere at alle spillerne foran spiller med ball har ryggen mot eget mål, og identifiserer ikke muligheten til å komme inn i bakrom og rett mot mål.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25299024"/>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0" dirty="0"/>
                    </a:p>
                    <a:p>
                      <a:pPr algn="ctr"/>
                      <a:r>
                        <a:rPr lang="nb-NO" sz="2800" b="0" dirty="0"/>
                        <a:t>EKSTRAØVELSER SISTE 3.DEL</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2" y="1448031"/>
            <a:ext cx="7055105" cy="5650720"/>
          </a:xfrm>
          <a:prstGeom prst="rect">
            <a:avLst/>
          </a:prstGeom>
        </p:spPr>
      </p:pic>
      <p:sp>
        <p:nvSpPr>
          <p:cNvPr id="3" name="Plassholder for bunntekst 2"/>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8103600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extLst>
              <p:ext uri="{D42A27DB-BD31-4B8C-83A1-F6EECF244321}">
                <p14:modId xmlns:p14="http://schemas.microsoft.com/office/powerpoint/2010/main" val="43804507"/>
              </p:ext>
            </p:extLst>
          </p:nvPr>
        </p:nvGraphicFramePr>
        <p:xfrm>
          <a:off x="1" y="713466"/>
          <a:ext cx="9144001" cy="7589520"/>
        </p:xfrm>
        <a:graphic>
          <a:graphicData uri="http://schemas.openxmlformats.org/drawingml/2006/table">
            <a:tbl>
              <a:tblPr firstRow="1" bandRow="1">
                <a:tableStyleId>{5C22544A-7EE6-4342-B048-85BDC9FD1C3A}</a:tableStyleId>
              </a:tblPr>
              <a:tblGrid>
                <a:gridCol w="642257">
                  <a:extLst>
                    <a:ext uri="{9D8B030D-6E8A-4147-A177-3AD203B41FA5}">
                      <a16:colId xmlns:a16="http://schemas.microsoft.com/office/drawing/2014/main" val="20000"/>
                    </a:ext>
                  </a:extLst>
                </a:gridCol>
                <a:gridCol w="2178372">
                  <a:extLst>
                    <a:ext uri="{9D8B030D-6E8A-4147-A177-3AD203B41FA5}">
                      <a16:colId xmlns:a16="http://schemas.microsoft.com/office/drawing/2014/main" val="20001"/>
                    </a:ext>
                  </a:extLst>
                </a:gridCol>
                <a:gridCol w="2002094">
                  <a:extLst>
                    <a:ext uri="{9D8B030D-6E8A-4147-A177-3AD203B41FA5}">
                      <a16:colId xmlns:a16="http://schemas.microsoft.com/office/drawing/2014/main" val="20002"/>
                    </a:ext>
                  </a:extLst>
                </a:gridCol>
                <a:gridCol w="807474">
                  <a:extLst>
                    <a:ext uri="{9D8B030D-6E8A-4147-A177-3AD203B41FA5}">
                      <a16:colId xmlns:a16="http://schemas.microsoft.com/office/drawing/2014/main" val="20003"/>
                    </a:ext>
                  </a:extLst>
                </a:gridCol>
                <a:gridCol w="1681316">
                  <a:extLst>
                    <a:ext uri="{9D8B030D-6E8A-4147-A177-3AD203B41FA5}">
                      <a16:colId xmlns:a16="http://schemas.microsoft.com/office/drawing/2014/main" val="20004"/>
                    </a:ext>
                  </a:extLst>
                </a:gridCol>
                <a:gridCol w="183248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baseline="0" dirty="0">
                          <a:solidFill>
                            <a:schemeClr val="tx1"/>
                          </a:solidFill>
                        </a:rPr>
                        <a:t> 10 min</a:t>
                      </a:r>
                    </a:p>
                    <a:p>
                      <a:pPr algn="ctr"/>
                      <a:r>
                        <a:rPr lang="nb-NO" sz="900" b="0" dirty="0">
                          <a:solidFill>
                            <a:schemeClr val="tx1"/>
                          </a:solidFill>
                        </a:rPr>
                        <a:t>Hvileforhold</a:t>
                      </a:r>
                      <a:r>
                        <a:rPr lang="nb-NO" sz="900" b="0" baseline="0" dirty="0">
                          <a:solidFill>
                            <a:schemeClr val="tx1"/>
                          </a:solidFill>
                        </a:rPr>
                        <a:t> </a:t>
                      </a:r>
                      <a:r>
                        <a:rPr lang="nb-NO" sz="900" b="0" dirty="0">
                          <a:solidFill>
                            <a:schemeClr val="tx1"/>
                          </a:solidFill>
                        </a:rPr>
                        <a:t>1-5/6</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Spillerne bruker stige eller kjegler og kommer seg gjennom på ulike måter. I enden slår de pasning på en eller to touch. Bruk gjerne flere varianter.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flere baner. 5-6 på hver stasjon.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forklar hva vi skal lære i dag(prinsipp og moment). DU SKAL HA FREM KLOKKEKLART MINST 1 PRINSIPP OG 1 MOMENT SOM MINIMUM. DETTE SKAL GÅ GJENNOM HELE ØKTA.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25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p>
                      <a:endParaRPr lang="nb-NO" sz="900" b="0" dirty="0"/>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1362349">
                <a:tc>
                  <a:txBody>
                    <a:bodyPr/>
                    <a:lstStyle/>
                    <a:p>
                      <a:pPr algn="ctr"/>
                      <a:r>
                        <a:rPr lang="nb-NO" sz="900" b="0" dirty="0">
                          <a:solidFill>
                            <a:schemeClr val="tx1"/>
                          </a:solidFill>
                        </a:rPr>
                        <a:t>5*4</a:t>
                      </a:r>
                      <a:r>
                        <a:rPr lang="nb-NO" sz="900" b="0" baseline="0" dirty="0">
                          <a:solidFill>
                            <a:schemeClr val="tx1"/>
                          </a:solidFill>
                        </a:rPr>
                        <a:t> min- 30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To lag spiller mot hverandre. Begge lag får mål ved å score på småmålene som er på 2m i bredde i hver sin side av dødlinjen. Banestørrelsen varierer ut i fra antall utøvere. Ha gjerne med keeperen som bakre spiller som er med i bearbeidingen.</a:t>
                      </a: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3-4 spillere i bakre ledd. Kan ha med en keeper bak det bakre leddet. Det dømmes offside.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pasning fra siden til det laget som skal ha ball. Slå  pasning til en spiller i det bakre leddet, eller til keeper slik at vi alltid starter i bearbeiding. Få motspillet lavt-moderat-høyt før du setter i gang ball.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med 1-4 stopp hvordan vi skal spille oss ut av høyt press.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lagene presser høyt.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80483">
                <a:tc>
                  <a:txBody>
                    <a:bodyPr/>
                    <a:lstStyle/>
                    <a:p>
                      <a:pPr algn="ctr"/>
                      <a:r>
                        <a:rPr lang="nb-NO" sz="900" b="0" baseline="0" dirty="0">
                          <a:solidFill>
                            <a:schemeClr val="tx1"/>
                          </a:solidFill>
                        </a:rPr>
                        <a:t>6 kamper </a:t>
                      </a:r>
                      <a:r>
                        <a:rPr lang="nb-NO" sz="900" b="0" dirty="0">
                          <a:solidFill>
                            <a:schemeClr val="tx1"/>
                          </a:solidFill>
                        </a:rPr>
                        <a:t>*7</a:t>
                      </a:r>
                      <a:r>
                        <a:rPr lang="nb-NO" sz="900" b="0" baseline="0" dirty="0">
                          <a:solidFill>
                            <a:schemeClr val="tx1"/>
                          </a:solidFill>
                        </a:rPr>
                        <a:t> min- 1 min pause.</a:t>
                      </a:r>
                    </a:p>
                    <a:p>
                      <a:pPr algn="ctr"/>
                      <a:r>
                        <a:rPr lang="nb-NO" sz="900" b="0" baseline="0" dirty="0" err="1">
                          <a:solidFill>
                            <a:schemeClr val="tx1"/>
                          </a:solidFill>
                        </a:rPr>
                        <a:t>Ca</a:t>
                      </a:r>
                      <a:r>
                        <a:rPr lang="nb-NO" sz="900" b="0" baseline="0" dirty="0">
                          <a:solidFill>
                            <a:schemeClr val="tx1"/>
                          </a:solidFill>
                        </a:rPr>
                        <a:t> 35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 har ikke cornere, ball går fra keeper, slik at vi ofte får bearbeidingsøyeblikk.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med 1-4 stopp hvordan vi skal spille oss ut av høyt press.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lagene presser høyt.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keeper setter i gang kort.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fortell spillerne at stygg språkbruk ikke aksepteres. Hvis det skjer blir spilleren sendt på sidelinjen eller hjem fra trening/kamp. Spilleren får heller ikke starte neste kamp.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extLst>
              <p:ext uri="{D42A27DB-BD31-4B8C-83A1-F6EECF244321}">
                <p14:modId xmlns:p14="http://schemas.microsoft.com/office/powerpoint/2010/main" val="286944681"/>
              </p:ext>
            </p:extLst>
          </p:nvPr>
        </p:nvGraphicFramePr>
        <p:xfrm>
          <a:off x="-1" y="-6202"/>
          <a:ext cx="9144001" cy="719665"/>
        </p:xfrm>
        <a:graphic>
          <a:graphicData uri="http://schemas.openxmlformats.org/drawingml/2006/table">
            <a:tbl>
              <a:tblPr firstRow="1" bandRow="1">
                <a:tableStyleId>{073A0DAA-6AF3-43AB-8588-CEC1D06C72B9}</a:tableStyleId>
              </a:tblPr>
              <a:tblGrid>
                <a:gridCol w="9144001">
                  <a:extLst>
                    <a:ext uri="{9D8B030D-6E8A-4147-A177-3AD203B41FA5}">
                      <a16:colId xmlns:a16="http://schemas.microsoft.com/office/drawing/2014/main" val="20000"/>
                    </a:ext>
                  </a:extLst>
                </a:gridCol>
              </a:tblGrid>
              <a:tr h="719665">
                <a:tc>
                  <a:txBody>
                    <a:bodyPr/>
                    <a:lstStyle/>
                    <a:p>
                      <a:pPr algn="ctr"/>
                      <a:r>
                        <a:rPr lang="nb-NO" sz="2800" b="0" dirty="0"/>
                        <a:t>4. </a:t>
                      </a:r>
                      <a:r>
                        <a:rPr kumimoji="0" lang="nb-NO" sz="2800" b="0" i="0" u="none" strike="noStrike" kern="1200" cap="none" spc="0" normalizeH="0" baseline="0" noProof="0" dirty="0">
                          <a:ln>
                            <a:noFill/>
                          </a:ln>
                          <a:solidFill>
                            <a:prstClr val="white"/>
                          </a:solidFill>
                          <a:effectLst/>
                          <a:uLnTx/>
                          <a:uFillTx/>
                          <a:latin typeface="+mn-lt"/>
                          <a:ea typeface="+mn-ea"/>
                          <a:cs typeface="+mn-cs"/>
                        </a:rPr>
                        <a:t>BEARBEIDING</a:t>
                      </a:r>
                      <a:endParaRPr lang="nb-NO" sz="2400" b="0" dirty="0"/>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42849"/>
          <a:stretch/>
        </p:blipFill>
        <p:spPr>
          <a:xfrm>
            <a:off x="2806165" y="4888175"/>
            <a:ext cx="1992499" cy="1954193"/>
          </a:xfrm>
          <a:prstGeom prst="rect">
            <a:avLst/>
          </a:prstGeom>
        </p:spPr>
      </p:pic>
      <p:pic>
        <p:nvPicPr>
          <p:cNvPr id="3" name="Bilde 2"/>
          <p:cNvPicPr>
            <a:picLocks noChangeAspect="1"/>
          </p:cNvPicPr>
          <p:nvPr/>
        </p:nvPicPr>
        <p:blipFill rotWithShape="1">
          <a:blip r:embed="rId3"/>
          <a:srcRect r="43150" b="44333"/>
          <a:stretch/>
        </p:blipFill>
        <p:spPr>
          <a:xfrm>
            <a:off x="2806164" y="3542143"/>
            <a:ext cx="1992500" cy="1398356"/>
          </a:xfrm>
          <a:prstGeom prst="rect">
            <a:avLst/>
          </a:prstGeom>
        </p:spPr>
      </p:pic>
      <p:pic>
        <p:nvPicPr>
          <p:cNvPr id="7" name="Plassholder for innhold 7" descr="Macintosh HD:Users:annegunn:Pictures:iPhoto-bibliotek.photolibrary:Masters:2015:12:13:20151213-193845:IMG_3119.PNG"/>
          <p:cNvPicPr>
            <a:picLocks/>
          </p:cNvPicPr>
          <p:nvPr/>
        </p:nvPicPr>
        <p:blipFill rotWithShape="1">
          <a:blip r:embed="rId4">
            <a:extLst>
              <a:ext uri="{28A0092B-C50C-407E-A947-70E740481C1C}">
                <a14:useLocalDpi xmlns:a14="http://schemas.microsoft.com/office/drawing/2010/main" val="0"/>
              </a:ext>
            </a:extLst>
          </a:blip>
          <a:srcRect l="14652" t="31197" r="13711" b="31789"/>
          <a:stretch/>
        </p:blipFill>
        <p:spPr bwMode="auto">
          <a:xfrm rot="5400000">
            <a:off x="3343138" y="815725"/>
            <a:ext cx="918552" cy="1992501"/>
          </a:xfrm>
          <a:prstGeom prst="rect">
            <a:avLst/>
          </a:prstGeom>
          <a:noFill/>
          <a:ln>
            <a:noFill/>
          </a:ln>
          <a:extLst>
            <a:ext uri="{53640926-AAD7-44D8-BBD7-CCE9431645EC}">
              <a14:shadowObscured xmlns:a14="http://schemas.microsoft.com/office/drawing/2010/main"/>
            </a:ext>
          </a:extLst>
        </p:spPr>
      </p:pic>
      <p:pic>
        <p:nvPicPr>
          <p:cNvPr id="10" name="Bilde 9" descr="Et bilde som inneholder grønn, gress, krets, skilt&#10;&#10;Automatisk generert beskrivelse">
            <a:extLst>
              <a:ext uri="{FF2B5EF4-FFF2-40B4-BE49-F238E27FC236}">
                <a16:creationId xmlns:a16="http://schemas.microsoft.com/office/drawing/2014/main" id="{A14E1A7A-EA9F-435D-8378-F09FB89C9D82}"/>
              </a:ext>
            </a:extLst>
          </p:cNvPr>
          <p:cNvPicPr>
            <a:picLocks noChangeAspect="1"/>
          </p:cNvPicPr>
          <p:nvPr/>
        </p:nvPicPr>
        <p:blipFill rotWithShape="1">
          <a:blip r:embed="rId5">
            <a:extLst>
              <a:ext uri="{28A0092B-C50C-407E-A947-70E740481C1C}">
                <a14:useLocalDpi xmlns:a14="http://schemas.microsoft.com/office/drawing/2010/main" val="0"/>
              </a:ext>
            </a:extLst>
          </a:blip>
          <a:srcRect l="47205" b="65352"/>
          <a:stretch/>
        </p:blipFill>
        <p:spPr>
          <a:xfrm>
            <a:off x="2806164" y="2271251"/>
            <a:ext cx="1992500" cy="1346030"/>
          </a:xfrm>
          <a:prstGeom prst="rect">
            <a:avLst/>
          </a:prstGeom>
        </p:spPr>
      </p:pic>
    </p:spTree>
    <p:extLst>
      <p:ext uri="{BB962C8B-B14F-4D97-AF65-F5344CB8AC3E}">
        <p14:creationId xmlns:p14="http://schemas.microsoft.com/office/powerpoint/2010/main" val="1951806669"/>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krets, gress, grønn, stående&#10;&#10;Automatisk generert beskrivelse">
            <a:extLst>
              <a:ext uri="{FF2B5EF4-FFF2-40B4-BE49-F238E27FC236}">
                <a16:creationId xmlns:a16="http://schemas.microsoft.com/office/drawing/2014/main" id="{A58A88DC-150F-40A6-B8A3-44E499D0906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59"/>
            <a:ext cx="9143999" cy="5772150"/>
          </a:xfrm>
          <a:prstGeom prst="rect">
            <a:avLst/>
          </a:prstGeom>
        </p:spPr>
      </p:pic>
    </p:spTree>
    <p:extLst>
      <p:ext uri="{BB962C8B-B14F-4D97-AF65-F5344CB8AC3E}">
        <p14:creationId xmlns:p14="http://schemas.microsoft.com/office/powerpoint/2010/main" val="402382367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a:extLst>
              <a:ext uri="{FF2B5EF4-FFF2-40B4-BE49-F238E27FC236}">
                <a16:creationId xmlns:a16="http://schemas.microsoft.com/office/drawing/2014/main" id="{5FEC335C-8FF6-4889-9911-D60A53DACC2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5341"/>
          </a:xfrm>
          <a:prstGeom prst="rect">
            <a:avLst/>
          </a:prstGeom>
        </p:spPr>
      </p:pic>
    </p:spTree>
    <p:extLst>
      <p:ext uri="{BB962C8B-B14F-4D97-AF65-F5344CB8AC3E}">
        <p14:creationId xmlns:p14="http://schemas.microsoft.com/office/powerpoint/2010/main" val="3328413757"/>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gress, krets, spill&#10;&#10;Automatisk generert beskrivelse">
            <a:extLst>
              <a:ext uri="{FF2B5EF4-FFF2-40B4-BE49-F238E27FC236}">
                <a16:creationId xmlns:a16="http://schemas.microsoft.com/office/drawing/2014/main" id="{78A96FCC-98FD-4514-896F-D3AF859A3C6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65006"/>
          </a:xfrm>
          <a:prstGeom prst="rect">
            <a:avLst/>
          </a:prstGeom>
        </p:spPr>
      </p:pic>
    </p:spTree>
    <p:extLst>
      <p:ext uri="{BB962C8B-B14F-4D97-AF65-F5344CB8AC3E}">
        <p14:creationId xmlns:p14="http://schemas.microsoft.com/office/powerpoint/2010/main" val="1157919430"/>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spill&#10;&#10;Automatisk generert beskrivelse">
            <a:extLst>
              <a:ext uri="{FF2B5EF4-FFF2-40B4-BE49-F238E27FC236}">
                <a16:creationId xmlns:a16="http://schemas.microsoft.com/office/drawing/2014/main" id="{5383711A-E8AA-4374-9201-EE85AB9940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79294"/>
          </a:xfrm>
          <a:prstGeom prst="rect">
            <a:avLst/>
          </a:prstGeom>
        </p:spPr>
      </p:pic>
    </p:spTree>
    <p:extLst>
      <p:ext uri="{BB962C8B-B14F-4D97-AF65-F5344CB8AC3E}">
        <p14:creationId xmlns:p14="http://schemas.microsoft.com/office/powerpoint/2010/main" val="1475550534"/>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spill&#10;&#10;Automatisk generert beskrivelse">
            <a:extLst>
              <a:ext uri="{FF2B5EF4-FFF2-40B4-BE49-F238E27FC236}">
                <a16:creationId xmlns:a16="http://schemas.microsoft.com/office/drawing/2014/main" id="{50D42FED-4FB1-49F6-BCC6-35BB707AE47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65006"/>
          </a:xfrm>
          <a:prstGeom prst="rect">
            <a:avLst/>
          </a:prstGeom>
        </p:spPr>
      </p:pic>
    </p:spTree>
    <p:extLst>
      <p:ext uri="{BB962C8B-B14F-4D97-AF65-F5344CB8AC3E}">
        <p14:creationId xmlns:p14="http://schemas.microsoft.com/office/powerpoint/2010/main" val="373246246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7" name="Bilde 6" descr="Et bilde som inneholder gress&#10;&#10;Automatisk generert beskrivelse">
            <a:extLst>
              <a:ext uri="{FF2B5EF4-FFF2-40B4-BE49-F238E27FC236}">
                <a16:creationId xmlns:a16="http://schemas.microsoft.com/office/drawing/2014/main" id="{3F44F279-49C5-4D68-8A6F-0E970B5DFE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85849"/>
            <a:ext cx="9143999" cy="5772150"/>
          </a:xfrm>
          <a:prstGeom prst="rect">
            <a:avLst/>
          </a:prstGeom>
        </p:spPr>
      </p:pic>
    </p:spTree>
    <p:extLst>
      <p:ext uri="{BB962C8B-B14F-4D97-AF65-F5344CB8AC3E}">
        <p14:creationId xmlns:p14="http://schemas.microsoft.com/office/powerpoint/2010/main" val="387388364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gress, drage, felt, grønn&#10;&#10;Automatisk generert beskrivelse">
            <a:extLst>
              <a:ext uri="{FF2B5EF4-FFF2-40B4-BE49-F238E27FC236}">
                <a16:creationId xmlns:a16="http://schemas.microsoft.com/office/drawing/2014/main" id="{B2198421-AC57-4C2E-9807-35E93FA12A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86438"/>
          </a:xfrm>
          <a:prstGeom prst="rect">
            <a:avLst/>
          </a:prstGeom>
        </p:spPr>
      </p:pic>
    </p:spTree>
    <p:extLst>
      <p:ext uri="{BB962C8B-B14F-4D97-AF65-F5344CB8AC3E}">
        <p14:creationId xmlns:p14="http://schemas.microsoft.com/office/powerpoint/2010/main" val="28642280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gress, drage, spill&#10;&#10;Automatisk generert beskrivelse">
            <a:extLst>
              <a:ext uri="{FF2B5EF4-FFF2-40B4-BE49-F238E27FC236}">
                <a16:creationId xmlns:a16="http://schemas.microsoft.com/office/drawing/2014/main" id="{EBDA46E1-681F-4399-BA89-1FADD7265B2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7863"/>
          </a:xfrm>
          <a:prstGeom prst="rect">
            <a:avLst/>
          </a:prstGeom>
        </p:spPr>
      </p:pic>
    </p:spTree>
    <p:extLst>
      <p:ext uri="{BB962C8B-B14F-4D97-AF65-F5344CB8AC3E}">
        <p14:creationId xmlns:p14="http://schemas.microsoft.com/office/powerpoint/2010/main" val="238580480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a:extLst>
              <a:ext uri="{FF2B5EF4-FFF2-40B4-BE49-F238E27FC236}">
                <a16:creationId xmlns:a16="http://schemas.microsoft.com/office/drawing/2014/main" id="{C6280F76-3191-4603-AC61-C696A251289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61"/>
            <a:ext cx="9144000" cy="5755341"/>
          </a:xfrm>
          <a:prstGeom prst="rect">
            <a:avLst/>
          </a:prstGeom>
        </p:spPr>
      </p:pic>
    </p:spTree>
    <p:extLst>
      <p:ext uri="{BB962C8B-B14F-4D97-AF65-F5344CB8AC3E}">
        <p14:creationId xmlns:p14="http://schemas.microsoft.com/office/powerpoint/2010/main" val="179619569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spill&#10;&#10;Automatisk generert beskrivelse">
            <a:extLst>
              <a:ext uri="{FF2B5EF4-FFF2-40B4-BE49-F238E27FC236}">
                <a16:creationId xmlns:a16="http://schemas.microsoft.com/office/drawing/2014/main" id="{C3D1BD55-CED1-42D3-865C-463E1AC188E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65006"/>
          </a:xfrm>
          <a:prstGeom prst="rect">
            <a:avLst/>
          </a:prstGeom>
        </p:spPr>
      </p:pic>
    </p:spTree>
    <p:extLst>
      <p:ext uri="{BB962C8B-B14F-4D97-AF65-F5344CB8AC3E}">
        <p14:creationId xmlns:p14="http://schemas.microsoft.com/office/powerpoint/2010/main" val="414004006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extLst>
              <p:ext uri="{D42A27DB-BD31-4B8C-83A1-F6EECF244321}">
                <p14:modId xmlns:p14="http://schemas.microsoft.com/office/powerpoint/2010/main" val="2395435411"/>
              </p:ext>
            </p:extLst>
          </p:nvPr>
        </p:nvGraphicFramePr>
        <p:xfrm>
          <a:off x="1" y="713466"/>
          <a:ext cx="9144001" cy="7726680"/>
        </p:xfrm>
        <a:graphic>
          <a:graphicData uri="http://schemas.openxmlformats.org/drawingml/2006/table">
            <a:tbl>
              <a:tblPr firstRow="1" bandRow="1">
                <a:tableStyleId>{5C22544A-7EE6-4342-B048-85BDC9FD1C3A}</a:tableStyleId>
              </a:tblPr>
              <a:tblGrid>
                <a:gridCol w="575187">
                  <a:extLst>
                    <a:ext uri="{9D8B030D-6E8A-4147-A177-3AD203B41FA5}">
                      <a16:colId xmlns:a16="http://schemas.microsoft.com/office/drawing/2014/main" val="20000"/>
                    </a:ext>
                  </a:extLst>
                </a:gridCol>
                <a:gridCol w="2245442">
                  <a:extLst>
                    <a:ext uri="{9D8B030D-6E8A-4147-A177-3AD203B41FA5}">
                      <a16:colId xmlns:a16="http://schemas.microsoft.com/office/drawing/2014/main" val="20001"/>
                    </a:ext>
                  </a:extLst>
                </a:gridCol>
                <a:gridCol w="2002094">
                  <a:extLst>
                    <a:ext uri="{9D8B030D-6E8A-4147-A177-3AD203B41FA5}">
                      <a16:colId xmlns:a16="http://schemas.microsoft.com/office/drawing/2014/main" val="20002"/>
                    </a:ext>
                  </a:extLst>
                </a:gridCol>
                <a:gridCol w="807474">
                  <a:extLst>
                    <a:ext uri="{9D8B030D-6E8A-4147-A177-3AD203B41FA5}">
                      <a16:colId xmlns:a16="http://schemas.microsoft.com/office/drawing/2014/main" val="20003"/>
                    </a:ext>
                  </a:extLst>
                </a:gridCol>
                <a:gridCol w="1736623">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Hvileforhold</a:t>
                      </a:r>
                      <a:r>
                        <a:rPr lang="nb-NO" sz="900" b="0" baseline="0" dirty="0">
                          <a:solidFill>
                            <a:schemeClr val="tx1"/>
                          </a:solidFill>
                        </a:rPr>
                        <a:t> </a:t>
                      </a:r>
                      <a:r>
                        <a:rPr lang="nb-NO" sz="900" b="0" dirty="0">
                          <a:solidFill>
                            <a:schemeClr val="tx1"/>
                          </a:solidFill>
                        </a:rPr>
                        <a:t>1-5/6</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Spillerne bruker ball og skal forflytte seg som på bildet. Varier hvordan.  Legg gjerne inn teknisk involvering mot slutten også.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flere baner. 5-6 på hver stasjon.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forklar hva vi skal lære i dag(prinsipp og moment). DU SKAL HA FREM KLOKKEKLART MINST 1 PRINSIPP OG 1 MOMENT SOM MINIMUM. DETTE SKAL GÅ GJENNOM HELE ØKTA.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25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p>
                      <a:endParaRPr lang="nb-NO" sz="900" b="0" dirty="0"/>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1362349">
                <a:tc>
                  <a:txBody>
                    <a:bodyPr/>
                    <a:lstStyle/>
                    <a:p>
                      <a:pPr algn="ctr"/>
                      <a:r>
                        <a:rPr lang="nb-NO" sz="900" b="0" dirty="0">
                          <a:solidFill>
                            <a:schemeClr val="tx1"/>
                          </a:solidFill>
                        </a:rPr>
                        <a:t>5*4</a:t>
                      </a:r>
                      <a:r>
                        <a:rPr lang="nb-NO" sz="900" b="0" baseline="0" dirty="0">
                          <a:solidFill>
                            <a:schemeClr val="tx1"/>
                          </a:solidFill>
                        </a:rPr>
                        <a:t> min- 30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To lag spiller mot hverandre. Begge lag får mål ved å score på småmålene som er på 2m i bredde i hver sin side av dødlinjen. Banestørrelsen varierer ut i fra antall utøvere. Ha gjerne med keeperen som bakre spiller som er med i bearbeidingen.</a:t>
                      </a: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3-4 spillere i bakre ledd. Kan ha med en keeper bak det bakre leddet. Det dømmes offside.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pasning fra siden til det laget som skal ha ball. Slå  pasning til en spiller i det bakre leddet, eller til keeper slik at vi alltid starter i bearbeiding. Få motspillet lavt-moderat-høyt før du setter i gang ball.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med 1-4 stopp hvordan vi skal spille oss ut av høyt press.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lagene presser høyt.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80483">
                <a:tc>
                  <a:txBody>
                    <a:bodyPr/>
                    <a:lstStyle/>
                    <a:p>
                      <a:pPr algn="ctr"/>
                      <a:r>
                        <a:rPr lang="nb-NO" sz="900" b="0" baseline="0" dirty="0">
                          <a:solidFill>
                            <a:schemeClr val="tx1"/>
                          </a:solidFill>
                        </a:rPr>
                        <a:t>6 kamper </a:t>
                      </a:r>
                      <a:r>
                        <a:rPr lang="nb-NO" sz="900" b="0" dirty="0">
                          <a:solidFill>
                            <a:schemeClr val="tx1"/>
                          </a:solidFill>
                        </a:rPr>
                        <a:t>*7</a:t>
                      </a:r>
                      <a:r>
                        <a:rPr lang="nb-NO" sz="900" b="0" baseline="0" dirty="0">
                          <a:solidFill>
                            <a:schemeClr val="tx1"/>
                          </a:solidFill>
                        </a:rPr>
                        <a:t> min- 1 min pause</a:t>
                      </a:r>
                    </a:p>
                    <a:p>
                      <a:pPr algn="ctr"/>
                      <a:r>
                        <a:rPr lang="nb-NO" sz="900" b="0" baseline="0" dirty="0" err="1">
                          <a:solidFill>
                            <a:schemeClr val="tx1"/>
                          </a:solidFill>
                        </a:rPr>
                        <a:t>Ca</a:t>
                      </a:r>
                      <a:r>
                        <a:rPr lang="nb-NO" sz="900" b="0" baseline="0" dirty="0">
                          <a:solidFill>
                            <a:schemeClr val="tx1"/>
                          </a:solidFill>
                        </a:rPr>
                        <a:t> 35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 har ikke cornere, ball går fra keeper, slik at vi ofte får bearbeidingsøyeblikk.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med 1-4 stopp hvordan vi skal spille oss ut av høyt press.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lagene presser høyt.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keeper setter i gang kort.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er positiv mot andre.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extLst>
              <p:ext uri="{D42A27DB-BD31-4B8C-83A1-F6EECF244321}">
                <p14:modId xmlns:p14="http://schemas.microsoft.com/office/powerpoint/2010/main" val="4182723122"/>
              </p:ext>
            </p:extLst>
          </p:nvPr>
        </p:nvGraphicFramePr>
        <p:xfrm>
          <a:off x="-1" y="-6202"/>
          <a:ext cx="9144001" cy="719665"/>
        </p:xfrm>
        <a:graphic>
          <a:graphicData uri="http://schemas.openxmlformats.org/drawingml/2006/table">
            <a:tbl>
              <a:tblPr firstRow="1" bandRow="1">
                <a:tableStyleId>{073A0DAA-6AF3-43AB-8588-CEC1D06C72B9}</a:tableStyleId>
              </a:tblPr>
              <a:tblGrid>
                <a:gridCol w="9144001">
                  <a:extLst>
                    <a:ext uri="{9D8B030D-6E8A-4147-A177-3AD203B41FA5}">
                      <a16:colId xmlns:a16="http://schemas.microsoft.com/office/drawing/2014/main" val="20000"/>
                    </a:ext>
                  </a:extLst>
                </a:gridCol>
              </a:tblGrid>
              <a:tr h="719665">
                <a:tc>
                  <a:txBody>
                    <a:bodyPr/>
                    <a:lstStyle/>
                    <a:p>
                      <a:pPr algn="ctr"/>
                      <a:r>
                        <a:rPr lang="nb-NO" sz="2400" b="1" dirty="0"/>
                        <a:t>       </a:t>
                      </a:r>
                      <a:r>
                        <a:rPr lang="nb-NO" sz="2800" b="0" dirty="0"/>
                        <a:t>5. BEARBEIDING</a:t>
                      </a:r>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43472"/>
          <a:stretch/>
        </p:blipFill>
        <p:spPr>
          <a:xfrm>
            <a:off x="2776381" y="4970206"/>
            <a:ext cx="2022284" cy="1860486"/>
          </a:xfrm>
          <a:prstGeom prst="rect">
            <a:avLst/>
          </a:prstGeom>
        </p:spPr>
      </p:pic>
      <p:pic>
        <p:nvPicPr>
          <p:cNvPr id="3" name="Bilde 2"/>
          <p:cNvPicPr>
            <a:picLocks noChangeAspect="1"/>
          </p:cNvPicPr>
          <p:nvPr/>
        </p:nvPicPr>
        <p:blipFill rotWithShape="1">
          <a:blip r:embed="rId3"/>
          <a:srcRect r="41284" b="48076"/>
          <a:stretch/>
        </p:blipFill>
        <p:spPr>
          <a:xfrm>
            <a:off x="2776384" y="3584204"/>
            <a:ext cx="2022281" cy="1386002"/>
          </a:xfrm>
          <a:prstGeom prst="rect">
            <a:avLst/>
          </a:prstGeom>
        </p:spPr>
      </p:pic>
      <p:pic>
        <p:nvPicPr>
          <p:cNvPr id="7" name="Plassholder for innhold 4"/>
          <p:cNvPicPr>
            <a:picLocks noChangeAspect="1"/>
          </p:cNvPicPr>
          <p:nvPr/>
        </p:nvPicPr>
        <p:blipFill rotWithShape="1">
          <a:blip r:embed="rId4" cstate="print">
            <a:extLst>
              <a:ext uri="{28A0092B-C50C-407E-A947-70E740481C1C}">
                <a14:useLocalDpi xmlns:a14="http://schemas.microsoft.com/office/drawing/2010/main" val="0"/>
              </a:ext>
            </a:extLst>
          </a:blip>
          <a:srcRect l="4113" t="2531" r="12783" b="65362"/>
          <a:stretch/>
        </p:blipFill>
        <p:spPr>
          <a:xfrm>
            <a:off x="2776383" y="1327027"/>
            <a:ext cx="2022282" cy="1003218"/>
          </a:xfrm>
          <a:prstGeom prst="rect">
            <a:avLst/>
          </a:prstGeom>
        </p:spPr>
      </p:pic>
      <p:pic>
        <p:nvPicPr>
          <p:cNvPr id="10" name="Bilde 9" descr="Et bilde som inneholder grønn, gress, krets, skilt&#10;&#10;Automatisk generert beskrivelse">
            <a:extLst>
              <a:ext uri="{FF2B5EF4-FFF2-40B4-BE49-F238E27FC236}">
                <a16:creationId xmlns:a16="http://schemas.microsoft.com/office/drawing/2014/main" id="{17AF8266-C14D-4BED-BA70-D9A0FF008F0B}"/>
              </a:ext>
            </a:extLst>
          </p:cNvPr>
          <p:cNvPicPr>
            <a:picLocks noChangeAspect="1"/>
          </p:cNvPicPr>
          <p:nvPr/>
        </p:nvPicPr>
        <p:blipFill rotWithShape="1">
          <a:blip r:embed="rId5">
            <a:extLst>
              <a:ext uri="{28A0092B-C50C-407E-A947-70E740481C1C}">
                <a14:useLocalDpi xmlns:a14="http://schemas.microsoft.com/office/drawing/2010/main" val="0"/>
              </a:ext>
            </a:extLst>
          </a:blip>
          <a:srcRect l="45649" b="67737"/>
          <a:stretch/>
        </p:blipFill>
        <p:spPr>
          <a:xfrm>
            <a:off x="2776383" y="2330246"/>
            <a:ext cx="2022283" cy="1253958"/>
          </a:xfrm>
          <a:prstGeom prst="rect">
            <a:avLst/>
          </a:prstGeom>
        </p:spPr>
      </p:pic>
    </p:spTree>
    <p:extLst>
      <p:ext uri="{BB962C8B-B14F-4D97-AF65-F5344CB8AC3E}">
        <p14:creationId xmlns:p14="http://schemas.microsoft.com/office/powerpoint/2010/main" val="212130105"/>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gress, racket, ball, grønn&#10;&#10;Automatisk generert beskrivelse">
            <a:extLst>
              <a:ext uri="{FF2B5EF4-FFF2-40B4-BE49-F238E27FC236}">
                <a16:creationId xmlns:a16="http://schemas.microsoft.com/office/drawing/2014/main" id="{B4CAA3BF-A8F8-49E3-8C6B-65A84B05DD2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993"/>
            <a:ext cx="9144000" cy="5765006"/>
          </a:xfrm>
          <a:prstGeom prst="rect">
            <a:avLst/>
          </a:prstGeom>
        </p:spPr>
      </p:pic>
    </p:spTree>
    <p:extLst>
      <p:ext uri="{BB962C8B-B14F-4D97-AF65-F5344CB8AC3E}">
        <p14:creationId xmlns:p14="http://schemas.microsoft.com/office/powerpoint/2010/main" val="1600491454"/>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drage, rom, stor, gruppe&#10;&#10;Automatisk generert beskrivelse">
            <a:extLst>
              <a:ext uri="{FF2B5EF4-FFF2-40B4-BE49-F238E27FC236}">
                <a16:creationId xmlns:a16="http://schemas.microsoft.com/office/drawing/2014/main" id="{6157AA9E-E950-4C70-AEFE-64031C4B7E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59"/>
            <a:ext cx="9143999" cy="5772150"/>
          </a:xfrm>
          <a:prstGeom prst="rect">
            <a:avLst/>
          </a:prstGeom>
        </p:spPr>
      </p:pic>
    </p:spTree>
    <p:extLst>
      <p:ext uri="{BB962C8B-B14F-4D97-AF65-F5344CB8AC3E}">
        <p14:creationId xmlns:p14="http://schemas.microsoft.com/office/powerpoint/2010/main" val="26439728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a:extLst>
              <a:ext uri="{FF2B5EF4-FFF2-40B4-BE49-F238E27FC236}">
                <a16:creationId xmlns:a16="http://schemas.microsoft.com/office/drawing/2014/main" id="{703760EE-B3CB-496B-9D24-1D72F77EC8A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1"/>
            <a:ext cx="9143999" cy="5768789"/>
          </a:xfrm>
          <a:prstGeom prst="rect">
            <a:avLst/>
          </a:prstGeom>
        </p:spPr>
      </p:pic>
    </p:spTree>
    <p:extLst>
      <p:ext uri="{BB962C8B-B14F-4D97-AF65-F5344CB8AC3E}">
        <p14:creationId xmlns:p14="http://schemas.microsoft.com/office/powerpoint/2010/main" val="264210547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6" name="Bilde 5">
            <a:extLst>
              <a:ext uri="{FF2B5EF4-FFF2-40B4-BE49-F238E27FC236}">
                <a16:creationId xmlns:a16="http://schemas.microsoft.com/office/drawing/2014/main" id="{D997D62E-1733-4905-8C96-777EE185142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60"/>
            <a:ext cx="9144000" cy="5755340"/>
          </a:xfrm>
          <a:prstGeom prst="rect">
            <a:avLst/>
          </a:prstGeom>
        </p:spPr>
      </p:pic>
    </p:spTree>
    <p:extLst>
      <p:ext uri="{BB962C8B-B14F-4D97-AF65-F5344CB8AC3E}">
        <p14:creationId xmlns:p14="http://schemas.microsoft.com/office/powerpoint/2010/main" val="1976358906"/>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a:extLst>
              <a:ext uri="{FF2B5EF4-FFF2-40B4-BE49-F238E27FC236}">
                <a16:creationId xmlns:a16="http://schemas.microsoft.com/office/drawing/2014/main" id="{F6EB4360-C635-471A-BF59-8FB4CC85F1A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1"/>
            <a:ext cx="9143999" cy="5768789"/>
          </a:xfrm>
          <a:prstGeom prst="rect">
            <a:avLst/>
          </a:prstGeom>
        </p:spPr>
      </p:pic>
    </p:spTree>
    <p:extLst>
      <p:ext uri="{BB962C8B-B14F-4D97-AF65-F5344CB8AC3E}">
        <p14:creationId xmlns:p14="http://schemas.microsoft.com/office/powerpoint/2010/main" val="124829218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a:extLst>
              <a:ext uri="{FF2B5EF4-FFF2-40B4-BE49-F238E27FC236}">
                <a16:creationId xmlns:a16="http://schemas.microsoft.com/office/drawing/2014/main" id="{062A6B6A-0506-44E8-86B2-70BDB9AA024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60"/>
            <a:ext cx="9144000" cy="5765427"/>
          </a:xfrm>
          <a:prstGeom prst="rect">
            <a:avLst/>
          </a:prstGeom>
        </p:spPr>
      </p:pic>
    </p:spTree>
    <p:extLst>
      <p:ext uri="{BB962C8B-B14F-4D97-AF65-F5344CB8AC3E}">
        <p14:creationId xmlns:p14="http://schemas.microsoft.com/office/powerpoint/2010/main" val="1850961751"/>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a:extLst>
              <a:ext uri="{FF2B5EF4-FFF2-40B4-BE49-F238E27FC236}">
                <a16:creationId xmlns:a16="http://schemas.microsoft.com/office/drawing/2014/main" id="{47020454-7A88-4EAB-82B7-5944B0B15F3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5341"/>
          </a:xfrm>
          <a:prstGeom prst="rect">
            <a:avLst/>
          </a:prstGeom>
        </p:spPr>
      </p:pic>
    </p:spTree>
    <p:extLst>
      <p:ext uri="{BB962C8B-B14F-4D97-AF65-F5344CB8AC3E}">
        <p14:creationId xmlns:p14="http://schemas.microsoft.com/office/powerpoint/2010/main" val="23232666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gress, spill, ball, grønn&#10;&#10;Automatisk generert beskrivelse">
            <a:extLst>
              <a:ext uri="{FF2B5EF4-FFF2-40B4-BE49-F238E27FC236}">
                <a16:creationId xmlns:a16="http://schemas.microsoft.com/office/drawing/2014/main" id="{E420DE69-573F-4007-BFF5-2487519765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993"/>
            <a:ext cx="9144000" cy="5765006"/>
          </a:xfrm>
          <a:prstGeom prst="rect">
            <a:avLst/>
          </a:prstGeom>
        </p:spPr>
      </p:pic>
    </p:spTree>
    <p:extLst>
      <p:ext uri="{BB962C8B-B14F-4D97-AF65-F5344CB8AC3E}">
        <p14:creationId xmlns:p14="http://schemas.microsoft.com/office/powerpoint/2010/main" val="365980523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gress, spill, racket, ball&#10;&#10;Automatisk generert beskrivelse">
            <a:extLst>
              <a:ext uri="{FF2B5EF4-FFF2-40B4-BE49-F238E27FC236}">
                <a16:creationId xmlns:a16="http://schemas.microsoft.com/office/drawing/2014/main" id="{9CF8229E-FBFD-4673-B39E-2313E5989F6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92993"/>
            <a:ext cx="9143999" cy="5765006"/>
          </a:xfrm>
          <a:prstGeom prst="rect">
            <a:avLst/>
          </a:prstGeom>
        </p:spPr>
      </p:pic>
    </p:spTree>
    <p:extLst>
      <p:ext uri="{BB962C8B-B14F-4D97-AF65-F5344CB8AC3E}">
        <p14:creationId xmlns:p14="http://schemas.microsoft.com/office/powerpoint/2010/main" val="179447751"/>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gress, spill, ball, grønn&#10;&#10;Automatisk generert beskrivelse">
            <a:extLst>
              <a:ext uri="{FF2B5EF4-FFF2-40B4-BE49-F238E27FC236}">
                <a16:creationId xmlns:a16="http://schemas.microsoft.com/office/drawing/2014/main" id="{C7171D0F-6951-487E-B7C7-94E23CF30FE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10411"/>
            <a:ext cx="9144000" cy="5765006"/>
          </a:xfrm>
          <a:prstGeom prst="rect">
            <a:avLst/>
          </a:prstGeom>
        </p:spPr>
      </p:pic>
    </p:spTree>
    <p:extLst>
      <p:ext uri="{BB962C8B-B14F-4D97-AF65-F5344CB8AC3E}">
        <p14:creationId xmlns:p14="http://schemas.microsoft.com/office/powerpoint/2010/main" val="383450392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extLst>
              <p:ext uri="{D42A27DB-BD31-4B8C-83A1-F6EECF244321}">
                <p14:modId xmlns:p14="http://schemas.microsoft.com/office/powerpoint/2010/main" val="1648016748"/>
              </p:ext>
            </p:extLst>
          </p:nvPr>
        </p:nvGraphicFramePr>
        <p:xfrm>
          <a:off x="35626" y="4"/>
          <a:ext cx="9111979" cy="6857999"/>
        </p:xfrm>
        <a:graphic>
          <a:graphicData uri="http://schemas.openxmlformats.org/drawingml/2006/table">
            <a:tbl>
              <a:tblPr firstRow="1" bandRow="1">
                <a:tableStyleId>{073A0DAA-6AF3-43AB-8588-CEC1D06C72B9}</a:tableStyleId>
              </a:tblPr>
              <a:tblGrid>
                <a:gridCol w="894941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39201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4400" b="0" dirty="0"/>
                        <a:t>EN GOD ØKT</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465983">
                <a:tc>
                  <a:txBody>
                    <a:bodyPr/>
                    <a:lstStyle/>
                    <a:p>
                      <a:pPr marL="285750" indent="-285750">
                        <a:buFont typeface="Wingdings" charset="2"/>
                        <a:buChar char="q"/>
                      </a:pPr>
                      <a:r>
                        <a:rPr lang="nb-NO" sz="2800" dirty="0"/>
                        <a:t>Spillerne blir sett og får tilbakemeldinger</a:t>
                      </a:r>
                    </a:p>
                    <a:p>
                      <a:pPr marL="0" indent="0">
                        <a:buFont typeface="Wingdings" charset="2"/>
                        <a:buNone/>
                      </a:pPr>
                      <a:endParaRPr lang="nb-NO" sz="2800" dirty="0"/>
                    </a:p>
                    <a:p>
                      <a:pPr marL="285750" indent="-285750">
                        <a:buFont typeface="Wingdings" charset="2"/>
                        <a:buChar char="q"/>
                      </a:pPr>
                      <a:r>
                        <a:rPr lang="nb-NO" sz="2800" dirty="0" err="1"/>
                        <a:t>Spillsentrerte</a:t>
                      </a:r>
                      <a:r>
                        <a:rPr lang="nb-NO" sz="2800" dirty="0"/>
                        <a:t> øvelser-korte sekvenser og </a:t>
                      </a:r>
                      <a:r>
                        <a:rPr lang="nb-NO" sz="2800"/>
                        <a:t>korte pauser</a:t>
                      </a:r>
                      <a:endParaRPr lang="nb-NO" sz="2800" dirty="0"/>
                    </a:p>
                    <a:p>
                      <a:pPr marL="0" indent="0">
                        <a:buFont typeface="Wingdings" charset="2"/>
                        <a:buNone/>
                      </a:pPr>
                      <a:endParaRPr lang="nb-NO" sz="2800" dirty="0"/>
                    </a:p>
                    <a:p>
                      <a:pPr marL="285750" indent="-285750">
                        <a:buFont typeface="Wingdings" charset="2"/>
                        <a:buChar char="q"/>
                      </a:pPr>
                      <a:r>
                        <a:rPr lang="nb-NO" sz="2800" dirty="0"/>
                        <a:t>Trenerne er engasjerte og skaper humør</a:t>
                      </a:r>
                    </a:p>
                    <a:p>
                      <a:pPr marL="0" indent="0">
                        <a:buFont typeface="Wingdings" charset="2"/>
                        <a:buNone/>
                      </a:pPr>
                      <a:endParaRPr lang="nb-NO" sz="2800" dirty="0"/>
                    </a:p>
                    <a:p>
                      <a:pPr marL="285750" indent="-285750">
                        <a:buFont typeface="Wingdings" charset="2"/>
                        <a:buChar char="q"/>
                      </a:pPr>
                      <a:r>
                        <a:rPr lang="nb-NO" sz="2800" dirty="0"/>
                        <a:t>Mye spill 30-45 min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257346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extLst>
              <p:ext uri="{D42A27DB-BD31-4B8C-83A1-F6EECF244321}">
                <p14:modId xmlns:p14="http://schemas.microsoft.com/office/powerpoint/2010/main" val="578852782"/>
              </p:ext>
            </p:extLst>
          </p:nvPr>
        </p:nvGraphicFramePr>
        <p:xfrm>
          <a:off x="1" y="713466"/>
          <a:ext cx="9144002" cy="7863840"/>
        </p:xfrm>
        <a:graphic>
          <a:graphicData uri="http://schemas.openxmlformats.org/drawingml/2006/table">
            <a:tbl>
              <a:tblPr firstRow="1" bandRow="1">
                <a:tableStyleId>{5C22544A-7EE6-4342-B048-85BDC9FD1C3A}</a:tableStyleId>
              </a:tblPr>
              <a:tblGrid>
                <a:gridCol w="486697">
                  <a:extLst>
                    <a:ext uri="{9D8B030D-6E8A-4147-A177-3AD203B41FA5}">
                      <a16:colId xmlns:a16="http://schemas.microsoft.com/office/drawing/2014/main" val="20000"/>
                    </a:ext>
                  </a:extLst>
                </a:gridCol>
                <a:gridCol w="2333933">
                  <a:extLst>
                    <a:ext uri="{9D8B030D-6E8A-4147-A177-3AD203B41FA5}">
                      <a16:colId xmlns:a16="http://schemas.microsoft.com/office/drawing/2014/main" val="20001"/>
                    </a:ext>
                  </a:extLst>
                </a:gridCol>
                <a:gridCol w="2002094">
                  <a:extLst>
                    <a:ext uri="{9D8B030D-6E8A-4147-A177-3AD203B41FA5}">
                      <a16:colId xmlns:a16="http://schemas.microsoft.com/office/drawing/2014/main" val="20002"/>
                    </a:ext>
                  </a:extLst>
                </a:gridCol>
                <a:gridCol w="807474">
                  <a:extLst>
                    <a:ext uri="{9D8B030D-6E8A-4147-A177-3AD203B41FA5}">
                      <a16:colId xmlns:a16="http://schemas.microsoft.com/office/drawing/2014/main" val="20003"/>
                    </a:ext>
                  </a:extLst>
                </a:gridCol>
                <a:gridCol w="1681316">
                  <a:extLst>
                    <a:ext uri="{9D8B030D-6E8A-4147-A177-3AD203B41FA5}">
                      <a16:colId xmlns:a16="http://schemas.microsoft.com/office/drawing/2014/main" val="20004"/>
                    </a:ext>
                  </a:extLst>
                </a:gridCol>
                <a:gridCol w="183248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av ø</a:t>
                      </a:r>
                      <a:r>
                        <a:rPr lang="nb-NO" dirty="0">
                          <a:solidFill>
                            <a:schemeClr val="tx1"/>
                          </a:solidFill>
                        </a:rPr>
                        <a:t>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av øvelsen</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baseline="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45s på og 20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Kjøre en del konkurranser. Første til et visst antall.  1 touch og 2</a:t>
                      </a:r>
                      <a:r>
                        <a:rPr lang="nb-NO" sz="900" baseline="0" dirty="0"/>
                        <a:t> touch osv.</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To og to sammen.</a:t>
                      </a:r>
                      <a:r>
                        <a:rPr lang="nb-NO" sz="900" baseline="0" dirty="0"/>
                        <a:t> </a:t>
                      </a:r>
                      <a:r>
                        <a:rPr lang="nb-NO" sz="900" dirty="0"/>
                        <a:t>Kjegler med en avstand på </a:t>
                      </a:r>
                      <a:r>
                        <a:rPr lang="nb-NO" sz="900" dirty="0" err="1"/>
                        <a:t>ca</a:t>
                      </a:r>
                      <a:r>
                        <a:rPr lang="nb-NO" sz="900" baseline="0" dirty="0"/>
                        <a:t> 3-5m.</a:t>
                      </a:r>
                      <a:r>
                        <a:rPr kumimoji="0" lang="nb-NO" sz="900" b="0" i="0" u="none" strike="noStrike" kern="1200" cap="none" spc="0" normalizeH="0" baseline="0" noProof="0" dirty="0">
                          <a:ln>
                            <a:noFill/>
                          </a:ln>
                          <a:solidFill>
                            <a:prstClr val="black"/>
                          </a:solidFill>
                          <a:effectLst/>
                          <a:uLnTx/>
                          <a:uFillTx/>
                          <a:latin typeface="+mn-lt"/>
                          <a:ea typeface="+mn-ea"/>
                          <a:cs typeface="+mn-cs"/>
                        </a:rPr>
                        <a:t> Sette opp flere baner.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forklar hva vi skal lære i dag(prinsipp og moment). DU SKAL HA FREM KLOKKEKLART MINST 1 PRINSIPP OG 1 MOMENT SOM MINIMUM. DETTE SKAL GÅ GJENNOM HELE ØKTA. Skryt av spilleren som alltid er høflig og hilser.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25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1362349">
                <a:tc>
                  <a:txBody>
                    <a:bodyPr/>
                    <a:lstStyle/>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Dele inn i to lag som spiller mot hverandre. Banen er delt inn i tre soner. I de ytterste sonene, så er forsvarsspillere og angrepsspillere. I midten er midtbanespillere. Det kan også være jokere der. Det er alltid minst 1 i overtall på de som skal bearbeide. På bildet er det 2-1, men det kan også være flere. Ballen går alltid fra keeper. De bak og keeper skal spille seg bort fra spissen og sette opp midtbanespiller. Deretter skal midtbanen gjøre det samme opp til spiss. De kan da flytte seg etter til neste sone.</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3-4 spillere i bakre ledd. Kan ha med en keeper bak det bakre leddet.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gjerne maks 3 touch i starten.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med 1-4 stopp hvordan vi skal spille oss ut av høyt press.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lagene presser høyt.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80483">
                <a:tc>
                  <a:txBody>
                    <a:bodyPr/>
                    <a:lstStyle/>
                    <a:p>
                      <a:pPr algn="ctr"/>
                      <a:r>
                        <a:rPr lang="nb-NO" sz="900" b="0" baseline="0" dirty="0">
                          <a:solidFill>
                            <a:schemeClr val="tx1"/>
                          </a:solidFill>
                        </a:rPr>
                        <a:t>6 kamper </a:t>
                      </a:r>
                      <a:r>
                        <a:rPr lang="nb-NO" sz="900" b="0" dirty="0">
                          <a:solidFill>
                            <a:schemeClr val="tx1"/>
                          </a:solidFill>
                        </a:rPr>
                        <a:t>*7</a:t>
                      </a:r>
                      <a:r>
                        <a:rPr lang="nb-NO" sz="900" b="0" baseline="0" dirty="0">
                          <a:solidFill>
                            <a:schemeClr val="tx1"/>
                          </a:solidFill>
                        </a:rPr>
                        <a:t> min- 1 min pause.</a:t>
                      </a:r>
                    </a:p>
                    <a:p>
                      <a:pPr algn="ctr"/>
                      <a:r>
                        <a:rPr lang="nb-NO" sz="900" b="0" baseline="0" dirty="0" err="1">
                          <a:solidFill>
                            <a:schemeClr val="tx1"/>
                          </a:solidFill>
                        </a:rPr>
                        <a:t>Ca</a:t>
                      </a:r>
                      <a:r>
                        <a:rPr lang="nb-NO" sz="900" b="0" baseline="0" dirty="0">
                          <a:solidFill>
                            <a:schemeClr val="tx1"/>
                          </a:solidFill>
                        </a:rPr>
                        <a:t> 35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a:t>
                      </a: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Triksekonkurranse individuelt.</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 har ikke cornere, ball går fra keeper, slik at vi ofte får bearbeidingsøyeblikk.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med 1-4 stopp hvordan vi skal spille oss ut av høyt press.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keeper setter i gang kort.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til slutt og skryt av de spillerne som var mest lojale på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extLst>
              <p:ext uri="{D42A27DB-BD31-4B8C-83A1-F6EECF244321}">
                <p14:modId xmlns:p14="http://schemas.microsoft.com/office/powerpoint/2010/main" val="3099693740"/>
              </p:ext>
            </p:extLst>
          </p:nvPr>
        </p:nvGraphicFramePr>
        <p:xfrm>
          <a:off x="-1" y="-6202"/>
          <a:ext cx="9144001" cy="719665"/>
        </p:xfrm>
        <a:graphic>
          <a:graphicData uri="http://schemas.openxmlformats.org/drawingml/2006/table">
            <a:tbl>
              <a:tblPr firstRow="1" bandRow="1">
                <a:tableStyleId>{073A0DAA-6AF3-43AB-8588-CEC1D06C72B9}</a:tableStyleId>
              </a:tblPr>
              <a:tblGrid>
                <a:gridCol w="9144001">
                  <a:extLst>
                    <a:ext uri="{9D8B030D-6E8A-4147-A177-3AD203B41FA5}">
                      <a16:colId xmlns:a16="http://schemas.microsoft.com/office/drawing/2014/main" val="20000"/>
                    </a:ext>
                  </a:extLst>
                </a:gridCol>
              </a:tblGrid>
              <a:tr h="719665">
                <a:tc>
                  <a:txBody>
                    <a:bodyPr/>
                    <a:lstStyle/>
                    <a:p>
                      <a:pPr algn="ctr"/>
                      <a:r>
                        <a:rPr lang="nb-NO" sz="2400" b="1" dirty="0"/>
                        <a:t>     </a:t>
                      </a:r>
                      <a:r>
                        <a:rPr lang="nb-NO" sz="2800" b="0" dirty="0"/>
                        <a:t>6. B</a:t>
                      </a:r>
                      <a:r>
                        <a:rPr lang="nb-NO" sz="2800" b="0" baseline="0" dirty="0"/>
                        <a:t>EARBEIDING</a:t>
                      </a:r>
                      <a:endParaRPr lang="nb-NO" sz="2800" b="0" dirty="0"/>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44405"/>
          <a:stretch/>
        </p:blipFill>
        <p:spPr>
          <a:xfrm>
            <a:off x="2776383" y="4955462"/>
            <a:ext cx="2022282" cy="1875233"/>
          </a:xfrm>
          <a:prstGeom prst="rect">
            <a:avLst/>
          </a:prstGeom>
        </p:spPr>
      </p:pic>
      <p:pic>
        <p:nvPicPr>
          <p:cNvPr id="7" name="Plassholder for innhold 4"/>
          <p:cNvPicPr>
            <a:picLocks noChangeAspect="1"/>
          </p:cNvPicPr>
          <p:nvPr/>
        </p:nvPicPr>
        <p:blipFill rotWithShape="1">
          <a:blip r:embed="rId3" cstate="print">
            <a:extLst>
              <a:ext uri="{28A0092B-C50C-407E-A947-70E740481C1C}">
                <a14:useLocalDpi xmlns:a14="http://schemas.microsoft.com/office/drawing/2010/main" val="0"/>
              </a:ext>
            </a:extLst>
          </a:blip>
          <a:srcRect l="45338"/>
          <a:stretch/>
        </p:blipFill>
        <p:spPr>
          <a:xfrm>
            <a:off x="2776383" y="3560575"/>
            <a:ext cx="2022282" cy="1394884"/>
          </a:xfrm>
          <a:prstGeom prst="rect">
            <a:avLst/>
          </a:prstGeom>
        </p:spPr>
      </p:pic>
      <p:pic>
        <p:nvPicPr>
          <p:cNvPr id="8"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4267" t="69343" r="17558" b="6931"/>
          <a:stretch/>
        </p:blipFill>
        <p:spPr>
          <a:xfrm>
            <a:off x="2776383" y="1361435"/>
            <a:ext cx="2022282" cy="1072826"/>
          </a:xfrm>
          <a:prstGeom prst="rect">
            <a:avLst/>
          </a:prstGeom>
        </p:spPr>
      </p:pic>
      <p:pic>
        <p:nvPicPr>
          <p:cNvPr id="10" name="Bilde 9" descr="Et bilde som inneholder grønn, gress, krets, skilt&#10;&#10;Automatisk generert beskrivelse">
            <a:extLst>
              <a:ext uri="{FF2B5EF4-FFF2-40B4-BE49-F238E27FC236}">
                <a16:creationId xmlns:a16="http://schemas.microsoft.com/office/drawing/2014/main" id="{30F33849-315C-4AD1-95C0-7DAADC900D77}"/>
              </a:ext>
            </a:extLst>
          </p:cNvPr>
          <p:cNvPicPr>
            <a:picLocks noChangeAspect="1"/>
          </p:cNvPicPr>
          <p:nvPr/>
        </p:nvPicPr>
        <p:blipFill rotWithShape="1">
          <a:blip r:embed="rId5">
            <a:extLst>
              <a:ext uri="{28A0092B-C50C-407E-A947-70E740481C1C}">
                <a14:useLocalDpi xmlns:a14="http://schemas.microsoft.com/office/drawing/2010/main" val="0"/>
              </a:ext>
            </a:extLst>
          </a:blip>
          <a:srcRect l="45338" b="64909"/>
          <a:stretch/>
        </p:blipFill>
        <p:spPr>
          <a:xfrm>
            <a:off x="2779813" y="2434261"/>
            <a:ext cx="2018852" cy="1126314"/>
          </a:xfrm>
          <a:prstGeom prst="rect">
            <a:avLst/>
          </a:prstGeom>
        </p:spPr>
      </p:pic>
    </p:spTree>
    <p:extLst>
      <p:ext uri="{BB962C8B-B14F-4D97-AF65-F5344CB8AC3E}">
        <p14:creationId xmlns:p14="http://schemas.microsoft.com/office/powerpoint/2010/main" val="87621679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gress, spill, grønn, ball&#10;&#10;Automatisk generert beskrivelse">
            <a:extLst>
              <a:ext uri="{FF2B5EF4-FFF2-40B4-BE49-F238E27FC236}">
                <a16:creationId xmlns:a16="http://schemas.microsoft.com/office/drawing/2014/main" id="{23F82C77-5807-4D56-8E25-D01FAE2F665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02662"/>
            <a:ext cx="9143999" cy="5750719"/>
          </a:xfrm>
          <a:prstGeom prst="rect">
            <a:avLst/>
          </a:prstGeom>
        </p:spPr>
      </p:pic>
    </p:spTree>
    <p:extLst>
      <p:ext uri="{BB962C8B-B14F-4D97-AF65-F5344CB8AC3E}">
        <p14:creationId xmlns:p14="http://schemas.microsoft.com/office/powerpoint/2010/main" val="44278888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dirty="0">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7" name="Bilde 6" descr="Et bilde som inneholder krets, grønn, mann, ball&#10;&#10;Automatisk generert beskrivelse">
            <a:extLst>
              <a:ext uri="{FF2B5EF4-FFF2-40B4-BE49-F238E27FC236}">
                <a16:creationId xmlns:a16="http://schemas.microsoft.com/office/drawing/2014/main" id="{22AC7597-FA64-417B-B546-778DB0BBA3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14426"/>
            <a:ext cx="9144000" cy="5743574"/>
          </a:xfrm>
          <a:prstGeom prst="rect">
            <a:avLst/>
          </a:prstGeom>
        </p:spPr>
      </p:pic>
    </p:spTree>
    <p:extLst>
      <p:ext uri="{BB962C8B-B14F-4D97-AF65-F5344CB8AC3E}">
        <p14:creationId xmlns:p14="http://schemas.microsoft.com/office/powerpoint/2010/main" val="130793130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a:extLst>
              <a:ext uri="{FF2B5EF4-FFF2-40B4-BE49-F238E27FC236}">
                <a16:creationId xmlns:a16="http://schemas.microsoft.com/office/drawing/2014/main" id="{F5427701-527C-4364-856D-8234EE6484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5341"/>
          </a:xfrm>
          <a:prstGeom prst="rect">
            <a:avLst/>
          </a:prstGeom>
        </p:spPr>
      </p:pic>
    </p:spTree>
    <p:extLst>
      <p:ext uri="{BB962C8B-B14F-4D97-AF65-F5344CB8AC3E}">
        <p14:creationId xmlns:p14="http://schemas.microsoft.com/office/powerpoint/2010/main" val="222565617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D3F66F86-4094-4326-8CE7-389854742DCE}"/>
              </a:ext>
            </a:extLst>
          </p:cNvPr>
          <p:cNvSpPr>
            <a:spLocks noGrp="1"/>
          </p:cNvSpPr>
          <p:nvPr>
            <p:ph sz="half" idx="1"/>
          </p:nvPr>
        </p:nvSpPr>
        <p:spPr>
          <a:xfrm>
            <a:off x="1" y="1102657"/>
            <a:ext cx="3243263" cy="4351338"/>
          </a:xfrm>
        </p:spPr>
        <p:txBody>
          <a:bodyPr>
            <a:normAutofit/>
          </a:bodyPr>
          <a:lstStyle/>
          <a:p>
            <a:r>
              <a:rPr lang="nb-NO" sz="2000" dirty="0"/>
              <a:t>3-2 på begge banehalvdelene. </a:t>
            </a:r>
          </a:p>
          <a:p>
            <a:r>
              <a:rPr lang="nb-NO" sz="2000" dirty="0"/>
              <a:t>Spillerne kan bevege seg fremover i neste sone, men de kan ikke gå tilbake til den andre sonen.</a:t>
            </a:r>
          </a:p>
          <a:p>
            <a:r>
              <a:rPr lang="nb-NO" sz="2000" dirty="0"/>
              <a:t>Spille i posisjoner.</a:t>
            </a:r>
          </a:p>
          <a:p>
            <a:r>
              <a:rPr lang="nb-NO" sz="2000" dirty="0"/>
              <a:t>Kan være flere eller færre spillere.</a:t>
            </a:r>
          </a:p>
        </p:txBody>
      </p:sp>
      <p:sp>
        <p:nvSpPr>
          <p:cNvPr id="8" name="Plassholder for innhold 7">
            <a:extLst>
              <a:ext uri="{FF2B5EF4-FFF2-40B4-BE49-F238E27FC236}">
                <a16:creationId xmlns:a16="http://schemas.microsoft.com/office/drawing/2014/main" id="{0DD50E62-EBBD-4141-99E3-8CF10C5B2725}"/>
              </a:ext>
            </a:extLst>
          </p:cNvPr>
          <p:cNvSpPr>
            <a:spLocks noGrp="1"/>
          </p:cNvSpPr>
          <p:nvPr>
            <p:ph sz="half" idx="2"/>
          </p:nvPr>
        </p:nvSpPr>
        <p:spPr/>
        <p:txBody>
          <a:bodyPr/>
          <a:lstStyle/>
          <a:p>
            <a:endParaRPr lang="nb-NO"/>
          </a:p>
        </p:txBody>
      </p:sp>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gress, spill, mann, ball&#10;&#10;Automatisk generert beskrivelse">
            <a:extLst>
              <a:ext uri="{FF2B5EF4-FFF2-40B4-BE49-F238E27FC236}">
                <a16:creationId xmlns:a16="http://schemas.microsoft.com/office/drawing/2014/main" id="{5A5EC9EE-EB3C-4FF8-961E-EB45601CFBC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43262" y="1102661"/>
            <a:ext cx="5900738" cy="5755341"/>
          </a:xfrm>
          <a:prstGeom prst="rect">
            <a:avLst/>
          </a:prstGeom>
        </p:spPr>
      </p:pic>
    </p:spTree>
    <p:extLst>
      <p:ext uri="{BB962C8B-B14F-4D97-AF65-F5344CB8AC3E}">
        <p14:creationId xmlns:p14="http://schemas.microsoft.com/office/powerpoint/2010/main" val="1173074183"/>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krets, spill&#10;&#10;Automatisk generert beskrivelse">
            <a:extLst>
              <a:ext uri="{FF2B5EF4-FFF2-40B4-BE49-F238E27FC236}">
                <a16:creationId xmlns:a16="http://schemas.microsoft.com/office/drawing/2014/main" id="{6B636627-6B87-4A94-9AC9-207D699616B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65006"/>
          </a:xfrm>
          <a:prstGeom prst="rect">
            <a:avLst/>
          </a:prstGeom>
        </p:spPr>
      </p:pic>
    </p:spTree>
    <p:extLst>
      <p:ext uri="{BB962C8B-B14F-4D97-AF65-F5344CB8AC3E}">
        <p14:creationId xmlns:p14="http://schemas.microsoft.com/office/powerpoint/2010/main" val="3309241869"/>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krets, spill&#10;&#10;Automatisk generert beskrivelse">
            <a:extLst>
              <a:ext uri="{FF2B5EF4-FFF2-40B4-BE49-F238E27FC236}">
                <a16:creationId xmlns:a16="http://schemas.microsoft.com/office/drawing/2014/main" id="{5696FFF2-7AB8-4C06-8EDD-22977B23744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65006"/>
          </a:xfrm>
          <a:prstGeom prst="rect">
            <a:avLst/>
          </a:prstGeom>
        </p:spPr>
      </p:pic>
    </p:spTree>
    <p:extLst>
      <p:ext uri="{BB962C8B-B14F-4D97-AF65-F5344CB8AC3E}">
        <p14:creationId xmlns:p14="http://schemas.microsoft.com/office/powerpoint/2010/main" val="171088398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6" name="Bilde 5" descr="Et bilde som inneholder spill&#10;&#10;Automatisk generert beskrivelse">
            <a:extLst>
              <a:ext uri="{FF2B5EF4-FFF2-40B4-BE49-F238E27FC236}">
                <a16:creationId xmlns:a16="http://schemas.microsoft.com/office/drawing/2014/main" id="{F6FB8973-A37A-47A7-B8D9-FD2D7585E77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65006"/>
          </a:xfrm>
          <a:prstGeom prst="rect">
            <a:avLst/>
          </a:prstGeom>
        </p:spPr>
      </p:pic>
    </p:spTree>
    <p:extLst>
      <p:ext uri="{BB962C8B-B14F-4D97-AF65-F5344CB8AC3E}">
        <p14:creationId xmlns:p14="http://schemas.microsoft.com/office/powerpoint/2010/main" val="304795445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E6B18E7C-7BFD-4B87-9982-F6EA2A41F216}"/>
              </a:ext>
            </a:extLst>
          </p:cNvPr>
          <p:cNvSpPr>
            <a:spLocks noGrp="1"/>
          </p:cNvSpPr>
          <p:nvPr>
            <p:ph sz="half" idx="1"/>
          </p:nvPr>
        </p:nvSpPr>
        <p:spPr>
          <a:xfrm>
            <a:off x="1" y="1099487"/>
            <a:ext cx="3388659" cy="3938681"/>
          </a:xfrm>
        </p:spPr>
        <p:txBody>
          <a:bodyPr>
            <a:normAutofit/>
          </a:bodyPr>
          <a:lstStyle/>
          <a:p>
            <a:endParaRPr lang="nb-NO" sz="2000" dirty="0"/>
          </a:p>
          <a:p>
            <a:r>
              <a:rPr lang="nb-NO" sz="2000" dirty="0"/>
              <a:t>Annenhver side. Pasning og vegg, så innlegg.</a:t>
            </a:r>
          </a:p>
        </p:txBody>
      </p:sp>
      <p:pic>
        <p:nvPicPr>
          <p:cNvPr id="9" name="Plassholder for innhold 8">
            <a:extLst>
              <a:ext uri="{FF2B5EF4-FFF2-40B4-BE49-F238E27FC236}">
                <a16:creationId xmlns:a16="http://schemas.microsoft.com/office/drawing/2014/main" id="{52852FFC-DE1A-478B-8C6F-28EDC02ED8BD}"/>
              </a:ext>
            </a:extLst>
          </p:cNvPr>
          <p:cNvPicPr>
            <a:picLocks noGrp="1" noChangeAspect="1"/>
          </p:cNvPicPr>
          <p:nvPr>
            <p:ph sz="half" idx="2"/>
          </p:nvPr>
        </p:nvPicPr>
        <p:blipFill>
          <a:blip r:embed="rId2"/>
          <a:stretch>
            <a:fillRect/>
          </a:stretch>
        </p:blipFill>
        <p:spPr>
          <a:xfrm>
            <a:off x="3388660" y="1113542"/>
            <a:ext cx="5744461" cy="5744461"/>
          </a:xfrm>
          <a:prstGeom prst="rect">
            <a:avLst/>
          </a:prstGeo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 INNLEGG</a:t>
            </a:r>
          </a:p>
        </p:txBody>
      </p:sp>
    </p:spTree>
    <p:extLst>
      <p:ext uri="{BB962C8B-B14F-4D97-AF65-F5344CB8AC3E}">
        <p14:creationId xmlns:p14="http://schemas.microsoft.com/office/powerpoint/2010/main" val="272403367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spill&#10;&#10;Automatisk generert beskrivelse">
            <a:extLst>
              <a:ext uri="{FF2B5EF4-FFF2-40B4-BE49-F238E27FC236}">
                <a16:creationId xmlns:a16="http://schemas.microsoft.com/office/drawing/2014/main" id="{BC9DD2C0-589F-4779-B38F-3DC18896882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59"/>
            <a:ext cx="9144000" cy="5765006"/>
          </a:xfrm>
          <a:prstGeom prst="rect">
            <a:avLst/>
          </a:prstGeom>
        </p:spPr>
      </p:pic>
    </p:spTree>
    <p:extLst>
      <p:ext uri="{BB962C8B-B14F-4D97-AF65-F5344CB8AC3E}">
        <p14:creationId xmlns:p14="http://schemas.microsoft.com/office/powerpoint/2010/main" val="138440624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6" name="Bilde 5" descr="Et bilde som inneholder spill&#10;&#10;Automatisk generert beskrivelse">
            <a:extLst>
              <a:ext uri="{FF2B5EF4-FFF2-40B4-BE49-F238E27FC236}">
                <a16:creationId xmlns:a16="http://schemas.microsoft.com/office/drawing/2014/main" id="{0E58D7D1-C5E1-4DFA-A9FB-BF616E5621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43575"/>
          </a:xfrm>
          <a:prstGeom prst="rect">
            <a:avLst/>
          </a:prstGeom>
        </p:spPr>
      </p:pic>
    </p:spTree>
    <p:extLst>
      <p:ext uri="{BB962C8B-B14F-4D97-AF65-F5344CB8AC3E}">
        <p14:creationId xmlns:p14="http://schemas.microsoft.com/office/powerpoint/2010/main" val="169618961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extLst>
              <p:ext uri="{D42A27DB-BD31-4B8C-83A1-F6EECF244321}">
                <p14:modId xmlns:p14="http://schemas.microsoft.com/office/powerpoint/2010/main" val="3073356204"/>
              </p:ext>
            </p:extLst>
          </p:nvPr>
        </p:nvGraphicFramePr>
        <p:xfrm>
          <a:off x="0" y="8168"/>
          <a:ext cx="9146983" cy="6857999"/>
        </p:xfrm>
        <a:graphic>
          <a:graphicData uri="http://schemas.openxmlformats.org/drawingml/2006/table">
            <a:tbl>
              <a:tblPr firstRow="1" bandRow="1">
                <a:tableStyleId>{073A0DAA-6AF3-43AB-8588-CEC1D06C72B9}</a:tableStyleId>
              </a:tblPr>
              <a:tblGrid>
                <a:gridCol w="8984423">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39201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SPILLESTIL BEARBEIDING-STÅ I ROM </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«KOMME FORBI SPISSENE MED KONTROLL, FOR GJENNOMBRUDD»</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465983">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20318" y="1410346"/>
            <a:ext cx="6138991" cy="5447654"/>
          </a:xfrm>
          <a:prstGeom prst="rect">
            <a:avLst/>
          </a:prstGeom>
        </p:spPr>
      </p:pic>
    </p:spTree>
    <p:extLst>
      <p:ext uri="{BB962C8B-B14F-4D97-AF65-F5344CB8AC3E}">
        <p14:creationId xmlns:p14="http://schemas.microsoft.com/office/powerpoint/2010/main" val="112403581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spill, rom&#10;&#10;Automatisk generert beskrivelse">
            <a:extLst>
              <a:ext uri="{FF2B5EF4-FFF2-40B4-BE49-F238E27FC236}">
                <a16:creationId xmlns:a16="http://schemas.microsoft.com/office/drawing/2014/main" id="{6961A5F4-F4B4-40B5-9BAF-0E9F3728E9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20079"/>
            <a:ext cx="9143999" cy="5750719"/>
          </a:xfrm>
          <a:prstGeom prst="rect">
            <a:avLst/>
          </a:prstGeom>
        </p:spPr>
      </p:pic>
    </p:spTree>
    <p:extLst>
      <p:ext uri="{BB962C8B-B14F-4D97-AF65-F5344CB8AC3E}">
        <p14:creationId xmlns:p14="http://schemas.microsoft.com/office/powerpoint/2010/main" val="361039042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a:extLst>
              <a:ext uri="{FF2B5EF4-FFF2-40B4-BE49-F238E27FC236}">
                <a16:creationId xmlns:a16="http://schemas.microsoft.com/office/drawing/2014/main" id="{A08C146B-B747-412A-A21E-C327A7F7269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17556"/>
            <a:ext cx="9144000" cy="5757863"/>
          </a:xfrm>
          <a:prstGeom prst="rect">
            <a:avLst/>
          </a:prstGeom>
        </p:spPr>
      </p:pic>
    </p:spTree>
    <p:extLst>
      <p:ext uri="{BB962C8B-B14F-4D97-AF65-F5344CB8AC3E}">
        <p14:creationId xmlns:p14="http://schemas.microsoft.com/office/powerpoint/2010/main" val="1695381357"/>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spill, rom&#10;&#10;Automatisk generert beskrivelse">
            <a:extLst>
              <a:ext uri="{FF2B5EF4-FFF2-40B4-BE49-F238E27FC236}">
                <a16:creationId xmlns:a16="http://schemas.microsoft.com/office/drawing/2014/main" id="{7FB9DEF8-76ED-45FE-BDED-4AD9CA0DD3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59"/>
            <a:ext cx="9143999" cy="5772150"/>
          </a:xfrm>
          <a:prstGeom prst="rect">
            <a:avLst/>
          </a:prstGeom>
        </p:spPr>
      </p:pic>
    </p:spTree>
    <p:extLst>
      <p:ext uri="{BB962C8B-B14F-4D97-AF65-F5344CB8AC3E}">
        <p14:creationId xmlns:p14="http://schemas.microsoft.com/office/powerpoint/2010/main" val="3522895687"/>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a:t>
            </a:r>
          </a:p>
        </p:txBody>
      </p:sp>
      <p:pic>
        <p:nvPicPr>
          <p:cNvPr id="4" name="Bilde 3" descr="Et bilde som inneholder spill, krets, bord, rom&#10;&#10;Automatisk generert beskrivelse">
            <a:extLst>
              <a:ext uri="{FF2B5EF4-FFF2-40B4-BE49-F238E27FC236}">
                <a16:creationId xmlns:a16="http://schemas.microsoft.com/office/drawing/2014/main" id="{5E102C54-0EE2-4CC5-BD7B-B14B98EB7A7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24467"/>
            <a:ext cx="9144000" cy="5877064"/>
          </a:xfrm>
          <a:prstGeom prst="rect">
            <a:avLst/>
          </a:prstGeom>
        </p:spPr>
      </p:pic>
    </p:spTree>
    <p:extLst>
      <p:ext uri="{BB962C8B-B14F-4D97-AF65-F5344CB8AC3E}">
        <p14:creationId xmlns:p14="http://schemas.microsoft.com/office/powerpoint/2010/main" val="2218104883"/>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78A679FA-C434-4A37-8D82-D359BC7A960C}"/>
              </a:ext>
            </a:extLst>
          </p:cNvPr>
          <p:cNvSpPr>
            <a:spLocks noGrp="1"/>
          </p:cNvSpPr>
          <p:nvPr>
            <p:ph sz="half" idx="1"/>
          </p:nvPr>
        </p:nvSpPr>
        <p:spPr>
          <a:xfrm>
            <a:off x="1" y="1065070"/>
            <a:ext cx="3375212" cy="4351338"/>
          </a:xfrm>
        </p:spPr>
        <p:txBody>
          <a:bodyPr>
            <a:normAutofit lnSpcReduction="10000"/>
          </a:bodyPr>
          <a:lstStyle/>
          <a:p>
            <a:endParaRPr lang="nb-NO" dirty="0"/>
          </a:p>
          <a:p>
            <a:r>
              <a:rPr lang="nb-NO" sz="2200" dirty="0"/>
              <a:t>Rødt lag skal slå pasninger mellom seg eller holde ballen i lufta. </a:t>
            </a:r>
          </a:p>
          <a:p>
            <a:r>
              <a:rPr lang="nb-NO" sz="2200" dirty="0"/>
              <a:t>Blått lag skal samtidig avslutte mot mål.</a:t>
            </a:r>
          </a:p>
          <a:p>
            <a:r>
              <a:rPr lang="nb-NO" sz="2200" dirty="0"/>
              <a:t>Hvor mange mål klarer blått lag å gjøre til rødt lag har slått for eksempel 100 pasninger?</a:t>
            </a:r>
          </a:p>
          <a:p>
            <a:r>
              <a:rPr lang="nb-NO" sz="2200" dirty="0"/>
              <a:t>Deretter bytte av rolle.</a:t>
            </a:r>
          </a:p>
          <a:p>
            <a:r>
              <a:rPr lang="nb-NO" sz="2200" dirty="0"/>
              <a:t>Flest mål?</a:t>
            </a:r>
          </a:p>
        </p:txBody>
      </p:sp>
      <p:pic>
        <p:nvPicPr>
          <p:cNvPr id="8" name="Plassholder for innhold 7">
            <a:extLst>
              <a:ext uri="{FF2B5EF4-FFF2-40B4-BE49-F238E27FC236}">
                <a16:creationId xmlns:a16="http://schemas.microsoft.com/office/drawing/2014/main" id="{EC34D318-DF7C-4538-807A-D2F0DC15D683}"/>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75212" y="1089211"/>
            <a:ext cx="5768789" cy="5768789"/>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 KONKURRANSER</a:t>
            </a:r>
          </a:p>
        </p:txBody>
      </p:sp>
    </p:spTree>
    <p:extLst>
      <p:ext uri="{BB962C8B-B14F-4D97-AF65-F5344CB8AC3E}">
        <p14:creationId xmlns:p14="http://schemas.microsoft.com/office/powerpoint/2010/main" val="2585809820"/>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 KONKURRANSER</a:t>
            </a:r>
          </a:p>
        </p:txBody>
      </p:sp>
      <p:pic>
        <p:nvPicPr>
          <p:cNvPr id="4" name="Bilde 3">
            <a:extLst>
              <a:ext uri="{FF2B5EF4-FFF2-40B4-BE49-F238E27FC236}">
                <a16:creationId xmlns:a16="http://schemas.microsoft.com/office/drawing/2014/main" id="{0ABF1F2D-577A-4BCB-AA76-B38991F551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5341"/>
          </a:xfrm>
          <a:prstGeom prst="rect">
            <a:avLst/>
          </a:prstGeom>
        </p:spPr>
      </p:pic>
    </p:spTree>
    <p:extLst>
      <p:ext uri="{BB962C8B-B14F-4D97-AF65-F5344CB8AC3E}">
        <p14:creationId xmlns:p14="http://schemas.microsoft.com/office/powerpoint/2010/main" val="103683000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ssholder for innhold 7">
            <a:extLst>
              <a:ext uri="{FF2B5EF4-FFF2-40B4-BE49-F238E27FC236}">
                <a16:creationId xmlns:a16="http://schemas.microsoft.com/office/drawing/2014/main" id="{BADFAFF9-49BA-4EDB-9B41-B1DF2F9CCE72}"/>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3215063" y="929064"/>
            <a:ext cx="5928938" cy="5928937"/>
          </a:xfrm>
        </p:spPr>
      </p:pic>
      <p:sp>
        <p:nvSpPr>
          <p:cNvPr id="6" name="Plassholder for innhold 5">
            <a:extLst>
              <a:ext uri="{FF2B5EF4-FFF2-40B4-BE49-F238E27FC236}">
                <a16:creationId xmlns:a16="http://schemas.microsoft.com/office/drawing/2014/main" id="{076BB197-33D1-44BD-8DB8-F55D72A1F0C9}"/>
              </a:ext>
            </a:extLst>
          </p:cNvPr>
          <p:cNvSpPr>
            <a:spLocks noGrp="1"/>
          </p:cNvSpPr>
          <p:nvPr>
            <p:ph sz="half" idx="2"/>
          </p:nvPr>
        </p:nvSpPr>
        <p:spPr>
          <a:xfrm>
            <a:off x="33432" y="1144308"/>
            <a:ext cx="3181633" cy="4351338"/>
          </a:xfrm>
        </p:spPr>
        <p:txBody>
          <a:bodyPr>
            <a:normAutofit/>
          </a:bodyPr>
          <a:lstStyle/>
          <a:p>
            <a:endParaRPr lang="nb-NO" sz="2000" dirty="0"/>
          </a:p>
          <a:p>
            <a:r>
              <a:rPr lang="nb-NO" sz="2000" dirty="0"/>
              <a:t>Fotballcurling. Få ballen til å stoppe nærmest kjegla.</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 KONKURRANSER</a:t>
            </a:r>
          </a:p>
        </p:txBody>
      </p:sp>
    </p:spTree>
    <p:extLst>
      <p:ext uri="{BB962C8B-B14F-4D97-AF65-F5344CB8AC3E}">
        <p14:creationId xmlns:p14="http://schemas.microsoft.com/office/powerpoint/2010/main" val="158436008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627C9F84-085B-457D-8BA9-8DFE18B2D13C}"/>
              </a:ext>
            </a:extLst>
          </p:cNvPr>
          <p:cNvSpPr>
            <a:spLocks noGrp="1"/>
          </p:cNvSpPr>
          <p:nvPr>
            <p:ph sz="half" idx="1"/>
          </p:nvPr>
        </p:nvSpPr>
        <p:spPr>
          <a:xfrm>
            <a:off x="0" y="1102659"/>
            <a:ext cx="3388660" cy="5755340"/>
          </a:xfrm>
        </p:spPr>
        <p:txBody>
          <a:bodyPr/>
          <a:lstStyle/>
          <a:p>
            <a:endParaRPr lang="nb-NO" dirty="0"/>
          </a:p>
          <a:p>
            <a:r>
              <a:rPr lang="nb-NO" sz="2000" dirty="0"/>
              <a:t>Dele inn i to lag eller kjøre mot to mål.</a:t>
            </a:r>
          </a:p>
          <a:p>
            <a:r>
              <a:rPr lang="nb-NO" sz="2000" dirty="0"/>
              <a:t>Konkurranse lagvis. </a:t>
            </a:r>
          </a:p>
          <a:p>
            <a:r>
              <a:rPr lang="nb-NO" sz="2000" dirty="0"/>
              <a:t>Spillerne må avslutte på en touch utenfor kjeglene.</a:t>
            </a:r>
          </a:p>
          <a:p>
            <a:r>
              <a:rPr lang="nb-NO" sz="2000" dirty="0"/>
              <a:t>En spiller slår innlegg på hvert lag. Kan </a:t>
            </a:r>
            <a:r>
              <a:rPr lang="nb-NO" sz="2000" dirty="0" err="1"/>
              <a:t>rulere</a:t>
            </a:r>
            <a:r>
              <a:rPr lang="nb-NO" sz="2000" dirty="0"/>
              <a:t>.</a:t>
            </a:r>
          </a:p>
          <a:p>
            <a:r>
              <a:rPr lang="nb-NO" sz="2000" dirty="0"/>
              <a:t>Første laget til 40 poeng? Bytte side etter 20. </a:t>
            </a:r>
          </a:p>
          <a:p>
            <a:r>
              <a:rPr lang="nb-NO" sz="2000" dirty="0"/>
              <a:t>Heading 3 poeng, hel volley 2 poeng og på en touch 1 poeng.</a:t>
            </a:r>
          </a:p>
        </p:txBody>
      </p:sp>
      <p:pic>
        <p:nvPicPr>
          <p:cNvPr id="8" name="Plassholder for innhold 7" descr="Et bilde som inneholder gress, spill, grønn, ball&#10;&#10;Automatisk generert beskrivelse">
            <a:extLst>
              <a:ext uri="{FF2B5EF4-FFF2-40B4-BE49-F238E27FC236}">
                <a16:creationId xmlns:a16="http://schemas.microsoft.com/office/drawing/2014/main" id="{84867B92-84FA-4EAC-AC74-8ED52F3CF21A}"/>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8660" y="1102659"/>
            <a:ext cx="5755340"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SISTE 3.DEL-EKSTRAØVELSER KONKURRANSER</a:t>
            </a:r>
          </a:p>
        </p:txBody>
      </p:sp>
    </p:spTree>
    <p:extLst>
      <p:ext uri="{BB962C8B-B14F-4D97-AF65-F5344CB8AC3E}">
        <p14:creationId xmlns:p14="http://schemas.microsoft.com/office/powerpoint/2010/main" val="1790232801"/>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ETABLERT FORSVAR</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4" y="1448031"/>
            <a:ext cx="7055105" cy="5650720"/>
          </a:xfrm>
          <a:prstGeom prst="rect">
            <a:avLst/>
          </a:prstGeom>
        </p:spPr>
      </p:pic>
    </p:spTree>
    <p:extLst>
      <p:ext uri="{BB962C8B-B14F-4D97-AF65-F5344CB8AC3E}">
        <p14:creationId xmlns:p14="http://schemas.microsoft.com/office/powerpoint/2010/main" val="283329818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26432"/>
          </a:xfrm>
          <a:solidFill>
            <a:schemeClr val="tx1"/>
          </a:solidFill>
        </p:spPr>
        <p:txBody>
          <a:bodyPr>
            <a:normAutofit fontScale="90000"/>
          </a:bodyPr>
          <a:lstStyle/>
          <a:p>
            <a:br>
              <a:rPr lang="nb-NO" sz="3600" b="1" dirty="0">
                <a:solidFill>
                  <a:schemeClr val="bg1"/>
                </a:solidFill>
              </a:rPr>
            </a:br>
            <a:r>
              <a:rPr lang="nb-NO" sz="3100" dirty="0">
                <a:solidFill>
                  <a:schemeClr val="bg1"/>
                </a:solidFill>
              </a:rPr>
              <a:t>ETABLERT FORSVAR 12-13 ÅR</a:t>
            </a:r>
            <a:br>
              <a:rPr lang="nb-NO" sz="3100" b="1" dirty="0">
                <a:solidFill>
                  <a:schemeClr val="bg1"/>
                </a:solidFill>
              </a:rPr>
            </a:br>
            <a:r>
              <a:rPr lang="nb-NO" sz="3100" b="1" dirty="0">
                <a:solidFill>
                  <a:schemeClr val="bg1"/>
                </a:solidFill>
              </a:rPr>
              <a:t> </a:t>
            </a:r>
          </a:p>
        </p:txBody>
      </p:sp>
      <p:graphicFrame>
        <p:nvGraphicFramePr>
          <p:cNvPr id="3" name="Tabell 2"/>
          <p:cNvGraphicFramePr>
            <a:graphicFrameLocks noGrp="1"/>
          </p:cNvGraphicFramePr>
          <p:nvPr/>
        </p:nvGraphicFramePr>
        <p:xfrm>
          <a:off x="0" y="926432"/>
          <a:ext cx="9144000" cy="9705770"/>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3685306">
                <a:tc>
                  <a:txBody>
                    <a:bodyPr/>
                    <a:lstStyle/>
                    <a:p>
                      <a:pPr>
                        <a:lnSpc>
                          <a:spcPct val="107000"/>
                        </a:lnSpc>
                        <a:spcAft>
                          <a:spcPts val="800"/>
                        </a:spcAft>
                      </a:pPr>
                      <a:r>
                        <a:rPr lang="nb-NO" sz="1500" b="1" kern="1200" baseline="0" dirty="0">
                          <a:solidFill>
                            <a:schemeClr val="tx1"/>
                          </a:solidFill>
                          <a:effectLst/>
                          <a:latin typeface="+mn-lt"/>
                          <a:ea typeface="+mn-ea"/>
                          <a:cs typeface="+mn-cs"/>
                        </a:rPr>
                        <a:t>Grunnleggende:</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500" b="0" kern="1200" baseline="0" dirty="0">
                          <a:solidFill>
                            <a:schemeClr val="tx1"/>
                          </a:solidFill>
                          <a:effectLst/>
                          <a:latin typeface="+mn-lt"/>
                          <a:ea typeface="+mn-ea"/>
                          <a:cs typeface="+mn-cs"/>
                        </a:rPr>
                        <a:t>Vi skal kontrollere motstander med sterkt preg av soneforsvar. </a:t>
                      </a:r>
                      <a:r>
                        <a:rPr kumimoji="0" lang="nb-NO" sz="15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Sone er å forholde seg til ball og medspillere. </a:t>
                      </a:r>
                      <a:r>
                        <a:rPr lang="nb-NO" sz="1500" b="0" kern="1200" baseline="0" dirty="0">
                          <a:solidFill>
                            <a:schemeClr val="tx1"/>
                          </a:solidFill>
                          <a:effectLst/>
                          <a:latin typeface="+mn-lt"/>
                          <a:ea typeface="+mn-ea"/>
                          <a:cs typeface="+mn-cs"/>
                        </a:rPr>
                        <a:t>Vi flytter oss samlet i sprint sideveis, fremover og bakover. Vi er så konsentrerte at motstander ikke klarer å spille eller føre gjennom ledd. </a:t>
                      </a:r>
                      <a:r>
                        <a:rPr lang="nb-NO" sz="1500" b="0" kern="1200" baseline="0" dirty="0" err="1">
                          <a:solidFill>
                            <a:schemeClr val="tx1"/>
                          </a:solidFill>
                          <a:effectLst/>
                          <a:latin typeface="+mn-lt"/>
                          <a:ea typeface="+mn-ea"/>
                          <a:cs typeface="+mn-cs"/>
                        </a:rPr>
                        <a:t>Ca</a:t>
                      </a:r>
                      <a:r>
                        <a:rPr lang="nb-NO" sz="1500" b="0" kern="1200" baseline="0" dirty="0">
                          <a:solidFill>
                            <a:schemeClr val="tx1"/>
                          </a:solidFill>
                          <a:effectLst/>
                          <a:latin typeface="+mn-lt"/>
                          <a:ea typeface="+mn-ea"/>
                          <a:cs typeface="+mn-cs"/>
                        </a:rPr>
                        <a:t> 22 m i lengde og </a:t>
                      </a:r>
                      <a:r>
                        <a:rPr lang="nb-NO" sz="1500" b="0" kern="1200" baseline="0" dirty="0" err="1">
                          <a:solidFill>
                            <a:schemeClr val="tx1"/>
                          </a:solidFill>
                          <a:effectLst/>
                          <a:latin typeface="+mn-lt"/>
                          <a:ea typeface="+mn-ea"/>
                          <a:cs typeface="+mn-cs"/>
                        </a:rPr>
                        <a:t>ca</a:t>
                      </a:r>
                      <a:r>
                        <a:rPr lang="nb-NO" sz="1500" b="0" kern="1200" baseline="0" dirty="0">
                          <a:solidFill>
                            <a:schemeClr val="tx1"/>
                          </a:solidFill>
                          <a:effectLst/>
                          <a:latin typeface="+mn-lt"/>
                          <a:ea typeface="+mn-ea"/>
                          <a:cs typeface="+mn-cs"/>
                        </a:rPr>
                        <a:t> 30 m i bredde. Vi nekter ballkontroll mellom oss og bak oss. Vi ønsker å være dominerende og ha kontroll. Vi ønsker å finne gode utgangsposisjoner for å være en god førsteforsvarer. 25m fra eget mål og inn står vi på beina, og leder vi alt spill ut og bort fra eget mål. Vi presser ofte sjokkhøyt samlet i starten av begge omgangene.</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nb-NO" sz="1500" b="0" kern="1200" baseline="0" dirty="0">
                        <a:solidFill>
                          <a:schemeClr val="tx1"/>
                        </a:solidFill>
                        <a:effectLst/>
                        <a:latin typeface="+mn-lt"/>
                        <a:ea typeface="+mn-ea"/>
                        <a:cs typeface="+mn-cs"/>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500" b="1" kern="1200" baseline="0" dirty="0">
                          <a:solidFill>
                            <a:schemeClr val="tx1"/>
                          </a:solidFill>
                          <a:effectLst/>
                          <a:latin typeface="+mn-lt"/>
                          <a:ea typeface="+mn-ea"/>
                          <a:cs typeface="+mn-cs"/>
                        </a:rPr>
                        <a:t>Sikringsforhold og pressøyeblikk:</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500" b="0" kern="1200" baseline="0" dirty="0">
                          <a:solidFill>
                            <a:schemeClr val="tx1"/>
                          </a:solidFill>
                          <a:effectLst/>
                          <a:latin typeface="+mn-lt"/>
                          <a:ea typeface="+mn-ea"/>
                          <a:cs typeface="+mn-cs"/>
                        </a:rPr>
                        <a:t>Det er gode sikringsforhold og dybde bak 1F. Ballen vinnes ved spill inn i struktur. Vi ønsker å gi motstanderen tidsnød, når det er mulighet for det. Strukturen og sikringsforholdene fører til mange støttepasninger hos motstanderen og da søker vi å pushe ut laget. Spillerne søker individuelle og kollektive pressøyeblikk, der vi vinner ball. </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nb-NO" sz="1500" b="0" kern="1200" baseline="0" dirty="0">
                        <a:solidFill>
                          <a:schemeClr val="tx1"/>
                        </a:solidFill>
                        <a:effectLst/>
                        <a:latin typeface="+mn-lt"/>
                        <a:ea typeface="+mn-ea"/>
                        <a:cs typeface="+mn-cs"/>
                      </a:endParaRPr>
                    </a:p>
                    <a:p>
                      <a:pPr marL="0" indent="0">
                        <a:buFont typeface="+mj-lt"/>
                        <a:buNone/>
                      </a:pPr>
                      <a:r>
                        <a:rPr lang="nb-NO" sz="1500" b="1" kern="1200" baseline="0" dirty="0" err="1">
                          <a:solidFill>
                            <a:schemeClr val="tx1"/>
                          </a:solidFill>
                          <a:effectLst/>
                          <a:latin typeface="+mn-lt"/>
                          <a:ea typeface="+mn-ea"/>
                          <a:cs typeface="+mn-cs"/>
                        </a:rPr>
                        <a:t>Innlegssituasjoner</a:t>
                      </a:r>
                      <a:r>
                        <a:rPr lang="nb-NO" sz="1500" b="1" kern="1200" baseline="0" dirty="0">
                          <a:solidFill>
                            <a:schemeClr val="tx1"/>
                          </a:solidFill>
                          <a:effectLst/>
                          <a:latin typeface="+mn-lt"/>
                          <a:ea typeface="+mn-ea"/>
                          <a:cs typeface="+mn-cs"/>
                        </a:rPr>
                        <a:t>:</a:t>
                      </a:r>
                    </a:p>
                    <a:p>
                      <a:pPr marL="0" indent="0">
                        <a:buFont typeface="+mj-lt"/>
                        <a:buNone/>
                      </a:pPr>
                      <a:r>
                        <a:rPr lang="nb-NO" sz="1500" b="0" kern="1200" baseline="0" dirty="0">
                          <a:solidFill>
                            <a:schemeClr val="tx1"/>
                          </a:solidFill>
                          <a:effectLst/>
                          <a:latin typeface="+mn-lt"/>
                          <a:ea typeface="+mn-ea"/>
                          <a:cs typeface="+mn-cs"/>
                        </a:rPr>
                        <a:t>Stopperne skal ha kontroll på rommene mellom stengene sammen med keeper. Vi verner om isslottet. Indreløperen er i sikring, når vår back er i press på kanten, slik at stopperne kan posisjonere seg mellom stengene. Vi er markeringsorienterte ved </a:t>
                      </a:r>
                      <a:r>
                        <a:rPr lang="nb-NO" sz="1500" b="0" kern="1200" baseline="0" dirty="0" err="1">
                          <a:solidFill>
                            <a:schemeClr val="tx1"/>
                          </a:solidFill>
                          <a:effectLst/>
                          <a:latin typeface="+mn-lt"/>
                          <a:ea typeface="+mn-ea"/>
                          <a:cs typeface="+mn-cs"/>
                        </a:rPr>
                        <a:t>innlegssituasjoner</a:t>
                      </a:r>
                      <a:r>
                        <a:rPr lang="nb-NO" sz="1500" b="0" kern="1200" baseline="0" dirty="0">
                          <a:solidFill>
                            <a:schemeClr val="tx1"/>
                          </a:solidFill>
                          <a:effectLst/>
                          <a:latin typeface="+mn-lt"/>
                          <a:ea typeface="+mn-ea"/>
                          <a:cs typeface="+mn-cs"/>
                        </a:rPr>
                        <a:t>. </a:t>
                      </a:r>
                    </a:p>
                    <a:p>
                      <a:pPr marL="0" indent="0">
                        <a:buFont typeface="+mj-lt"/>
                        <a:buNone/>
                      </a:pPr>
                      <a:endParaRPr lang="nb-NO" sz="1500" b="0" kern="1200" baseline="0" dirty="0">
                        <a:solidFill>
                          <a:schemeClr val="tx1"/>
                        </a:solidFill>
                        <a:effectLst/>
                        <a:latin typeface="+mn-lt"/>
                        <a:ea typeface="+mn-ea"/>
                        <a:cs typeface="+mn-cs"/>
                      </a:endParaRPr>
                    </a:p>
                    <a:p>
                      <a:pPr marL="0" indent="0">
                        <a:buFont typeface="+mj-lt"/>
                        <a:buNone/>
                      </a:pPr>
                      <a:endParaRPr lang="nb-NO" sz="1500" b="0" kern="1200" baseline="0" dirty="0">
                        <a:solidFill>
                          <a:schemeClr val="tx1"/>
                        </a:solidFill>
                        <a:effectLst/>
                        <a:latin typeface="+mn-lt"/>
                        <a:ea typeface="+mn-ea"/>
                        <a:cs typeface="+mn-cs"/>
                      </a:endParaRPr>
                    </a:p>
                    <a:p>
                      <a:pPr marL="0" indent="0">
                        <a:buFont typeface="+mj-lt"/>
                        <a:buNone/>
                      </a:pPr>
                      <a:r>
                        <a:rPr lang="nb-NO" sz="1500" b="1" kern="1200" baseline="0" dirty="0">
                          <a:solidFill>
                            <a:schemeClr val="tx1"/>
                          </a:solidFill>
                          <a:effectLst/>
                          <a:latin typeface="+mn-lt"/>
                          <a:ea typeface="+mn-ea"/>
                          <a:cs typeface="+mn-cs"/>
                        </a:rPr>
                        <a:t>Ansvar:</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nb-NO" sz="1500" b="0" i="0" u="none" strike="noStrike" kern="1200" cap="none" spc="0" normalizeH="0" baseline="0" noProof="0" dirty="0">
                          <a:ln>
                            <a:noFill/>
                          </a:ln>
                          <a:solidFill>
                            <a:prstClr val="black"/>
                          </a:solidFill>
                          <a:effectLst/>
                          <a:uLnTx/>
                          <a:uFillTx/>
                          <a:latin typeface="+mn-lt"/>
                          <a:ea typeface="+mn-ea"/>
                          <a:cs typeface="+mn-cs"/>
                        </a:rPr>
                        <a:t>Spiss-rom foran egen midtbane</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nb-NO" sz="1500" b="0" i="0" u="none" strike="noStrike" kern="1200" cap="none" spc="0" normalizeH="0" baseline="0" noProof="0" dirty="0">
                          <a:ln>
                            <a:noFill/>
                          </a:ln>
                          <a:solidFill>
                            <a:prstClr val="black"/>
                          </a:solidFill>
                          <a:effectLst/>
                          <a:uLnTx/>
                          <a:uFillTx/>
                          <a:latin typeface="+mn-lt"/>
                          <a:ea typeface="+mn-ea"/>
                          <a:cs typeface="+mn-cs"/>
                        </a:rPr>
                        <a:t>Midtbane-rom foran eget forsvar</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nb-NO" sz="1500" b="0" i="0" u="none" strike="noStrike" kern="1200" cap="none" spc="0" normalizeH="0" baseline="0" noProof="0" dirty="0">
                          <a:ln>
                            <a:noFill/>
                          </a:ln>
                          <a:solidFill>
                            <a:prstClr val="black"/>
                          </a:solidFill>
                          <a:effectLst/>
                          <a:uLnTx/>
                          <a:uFillTx/>
                          <a:latin typeface="+mn-lt"/>
                          <a:ea typeface="+mn-ea"/>
                          <a:cs typeface="+mn-cs"/>
                        </a:rPr>
                        <a:t>Forsvar-rom foran egen keeper</a:t>
                      </a:r>
                      <a:endParaRPr lang="nb-NO" sz="1500" b="1" kern="1200" baseline="0" dirty="0">
                        <a:solidFill>
                          <a:schemeClr val="tx1"/>
                        </a:solidFill>
                        <a:effectLst/>
                        <a:latin typeface="+mn-lt"/>
                        <a:ea typeface="+mn-ea"/>
                        <a:cs typeface="+mn-cs"/>
                      </a:endParaRPr>
                    </a:p>
                    <a:p>
                      <a:pPr marL="0" indent="0">
                        <a:buFont typeface="+mj-lt"/>
                        <a:buNone/>
                      </a:pPr>
                      <a:r>
                        <a:rPr lang="nb-NO" sz="2800" b="1" i="1" kern="1200" baseline="0" dirty="0">
                          <a:solidFill>
                            <a:srgbClr val="FF0000"/>
                          </a:solidFill>
                          <a:effectLst/>
                          <a:latin typeface="+mn-lt"/>
                          <a:ea typeface="+mn-ea"/>
                          <a:cs typeface="+mn-cs"/>
                        </a:rPr>
                        <a:t>                           «Vi vinner ball med samlet kontroll og aggressivitet»</a:t>
                      </a:r>
                      <a:endParaRPr lang="nb-NO" sz="1400" b="1"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1" kern="1200" baseline="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31262">
                <a:tc>
                  <a:txBody>
                    <a:bodyPr/>
                    <a:lstStyle/>
                    <a:p>
                      <a:pPr marL="0" lvl="0" indent="0">
                        <a:buFont typeface="Arial" panose="020B0604020202020204" pitchFamily="34" charset="0"/>
                        <a:buNone/>
                      </a:pPr>
                      <a:endParaRPr lang="nb-NO" sz="2000" b="1"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77705232"/>
                  </a:ext>
                </a:extLst>
              </a:tr>
            </a:tbl>
          </a:graphicData>
        </a:graphic>
      </p:graphicFrame>
    </p:spTree>
    <p:extLst>
      <p:ext uri="{BB962C8B-B14F-4D97-AF65-F5344CB8AC3E}">
        <p14:creationId xmlns:p14="http://schemas.microsoft.com/office/powerpoint/2010/main" val="42468800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4572" y="0"/>
            <a:ext cx="9144000" cy="287215"/>
          </a:xfrm>
          <a:solidFill>
            <a:schemeClr val="tx1"/>
          </a:solidFill>
        </p:spPr>
        <p:txBody>
          <a:bodyPr>
            <a:noAutofit/>
          </a:bodyPr>
          <a:lstStyle/>
          <a:p>
            <a:pPr algn="ctr"/>
            <a:r>
              <a:rPr lang="nb-NO" sz="2100" b="1" cap="all" dirty="0">
                <a:solidFill>
                  <a:schemeClr val="bg1"/>
                </a:solidFill>
              </a:rPr>
              <a:t>ANGREPSSPILL-MOMENTER TIL PRINSIPPENE</a:t>
            </a:r>
          </a:p>
        </p:txBody>
      </p:sp>
      <p:graphicFrame>
        <p:nvGraphicFramePr>
          <p:cNvPr id="5" name="Tabell 4"/>
          <p:cNvGraphicFramePr>
            <a:graphicFrameLocks noGrp="1"/>
          </p:cNvGraphicFramePr>
          <p:nvPr>
            <p:extLst>
              <p:ext uri="{D42A27DB-BD31-4B8C-83A1-F6EECF244321}">
                <p14:modId xmlns:p14="http://schemas.microsoft.com/office/powerpoint/2010/main" val="1736706950"/>
              </p:ext>
            </p:extLst>
          </p:nvPr>
        </p:nvGraphicFramePr>
        <p:xfrm>
          <a:off x="-11165" y="287214"/>
          <a:ext cx="9144000" cy="6570783"/>
        </p:xfrm>
        <a:graphic>
          <a:graphicData uri="http://schemas.openxmlformats.org/drawingml/2006/table">
            <a:tbl>
              <a:tblPr firstRow="1" bandRow="1">
                <a:tableStyleId>{5C22544A-7EE6-4342-B048-85BDC9FD1C3A}</a:tableStyleId>
              </a:tblPr>
              <a:tblGrid>
                <a:gridCol w="2907323">
                  <a:extLst>
                    <a:ext uri="{9D8B030D-6E8A-4147-A177-3AD203B41FA5}">
                      <a16:colId xmlns:a16="http://schemas.microsoft.com/office/drawing/2014/main" val="20000"/>
                    </a:ext>
                  </a:extLst>
                </a:gridCol>
                <a:gridCol w="3259016">
                  <a:extLst>
                    <a:ext uri="{9D8B030D-6E8A-4147-A177-3AD203B41FA5}">
                      <a16:colId xmlns:a16="http://schemas.microsoft.com/office/drawing/2014/main" val="20001"/>
                    </a:ext>
                  </a:extLst>
                </a:gridCol>
                <a:gridCol w="2977661">
                  <a:extLst>
                    <a:ext uri="{9D8B030D-6E8A-4147-A177-3AD203B41FA5}">
                      <a16:colId xmlns:a16="http://schemas.microsoft.com/office/drawing/2014/main" val="20002"/>
                    </a:ext>
                  </a:extLst>
                </a:gridCol>
              </a:tblGrid>
              <a:tr h="353312">
                <a:tc gridSpan="3">
                  <a:txBody>
                    <a:bodyPr/>
                    <a:lstStyle/>
                    <a:p>
                      <a:pPr algn="ctr"/>
                      <a:endParaRPr lang="nb-NO" sz="1400" b="1" dirty="0">
                        <a:solidFill>
                          <a:schemeClr val="bg1"/>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nb-NO" b="1"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533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mn-lt"/>
                          <a:ea typeface="+mn-ea"/>
                          <a:cs typeface="+mn-cs"/>
                        </a:rPr>
                        <a:t>Bearbeiding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mn-lt"/>
                          <a:ea typeface="+mn-ea"/>
                          <a:cs typeface="+mn-cs"/>
                        </a:rPr>
                        <a:t>Prioriterte rom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nb-NO" sz="1400" b="1" dirty="0">
                          <a:solidFill>
                            <a:schemeClr val="tx1"/>
                          </a:solidFill>
                        </a:rPr>
                        <a:t>Siste 3.del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3273081"/>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 Spisser samla og strekker opp for å skape rom.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21. Bruke nøytral pasning til feilvendt spiller for å oppnå kort avstand til med/ motspillere.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43. Kunstig stort bakrom=inn der tidlig med bevegelser og ball.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 Temposkifter i pasningsspill for å åpne motstander.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22. Bevegelsene</a:t>
                      </a:r>
                      <a:r>
                        <a:rPr lang="nb-NO" sz="700" baseline="0" dirty="0">
                          <a:solidFill>
                            <a:prstClr val="black"/>
                          </a:solidFill>
                        </a:rPr>
                        <a:t> skjer, når ballfører har kort avstand til med- og motspillere.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44. Minst to sprintbevegelser i bakrom ved kort avstand til bakre ledd med ball.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 Pasning på feilvendtspiller, for å flytte på motstander og åpne opp rom.</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23. Kunne bruke en hensiktsmessig aktiv touch </a:t>
                      </a:r>
                      <a:r>
                        <a:rPr lang="nb-NO" sz="700" baseline="0" dirty="0">
                          <a:solidFill>
                            <a:prstClr val="black"/>
                          </a:solidFill>
                        </a:rPr>
                        <a:t>i lengderetning</a:t>
                      </a:r>
                      <a:r>
                        <a:rPr lang="nb-NO" sz="700" dirty="0">
                          <a:solidFill>
                            <a:prstClr val="black"/>
                          </a:solidFill>
                        </a:rPr>
                        <a:t>.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45. Ha etterfølgende bevegelser.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 Bryte av vendingen i bearbeidingen, spille forbi en spiller i  det bakre leddet.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24.Temposkifter i pasningsspill for å åpne motstander.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46. Se på hverandres bevegelser, øyekontakt med ballfører.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610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 Se hvor vi kan spille/bevege oss for å komme forbi spissen(e).</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25. Vurdere når og hvor en bør søke gjennombruddet. Flytte blikket og ha oversikt.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47. Vending av spill for å åpne motstander, ha vendingspunkter.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6. Spille motstrøms  mot høyt press, bort fra området mot høyt press.</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26. Være</a:t>
                      </a:r>
                      <a:r>
                        <a:rPr lang="nb-NO" sz="700" baseline="0" dirty="0"/>
                        <a:t> i beredskap til å vinne 2. baller.</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48. Se etter og bruke 2. og 3. bevegelser.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7. Utfordre spissen, for å skape og utnytte overtall og få spiss over på en side.</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27. Se etter og vurdere i prioritert rekkefølge: 1. bakrom, 2. mellomrom, 3. siderom.</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49. Skape og utnytte overtall.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8. Kroppsstilling. Nesa mot motstanders mål ved pasning fra siden og skuldra lengst unna mot motstanders mål ved pasning bakfra fra linje.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28. Flytte blikket opp og være i forkant av neste situasjon. Nye søk rett før eller rett etter involvering med ball.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50. Treffe medspiller med innlegg.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9. Korte avstander mellom spillerne. Ha sentrale midtbanespillere tilgjengelig, når det bakre leddet har ballen lavt i banen mot høyt press.</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solidFill>
                            <a:prstClr val="black"/>
                          </a:solidFill>
                        </a:rPr>
                        <a:t>29. Skape</a:t>
                      </a:r>
                      <a:r>
                        <a:rPr lang="nb-NO" sz="700" baseline="0" dirty="0">
                          <a:solidFill>
                            <a:prstClr val="black"/>
                          </a:solidFill>
                        </a:rPr>
                        <a:t> </a:t>
                      </a:r>
                      <a:r>
                        <a:rPr lang="nb-NO" sz="700" dirty="0">
                          <a:solidFill>
                            <a:prstClr val="black"/>
                          </a:solidFill>
                        </a:rPr>
                        <a:t>og utnytte overtall.  </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51. 3-4 i boksen ved innlegg. Holde rommet åpent foran seg lengst mulig og sprinte ballen i mål.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87796176"/>
                  </a:ext>
                </a:extLst>
              </a:tr>
              <a:tr h="226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10. Vending av spill som virkemiddel. Ha vendingspunkter.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30. Se</a:t>
                      </a:r>
                      <a:r>
                        <a:rPr lang="nb-NO" sz="700" baseline="0" dirty="0">
                          <a:solidFill>
                            <a:prstClr val="black"/>
                          </a:solidFill>
                        </a:rPr>
                        <a:t> etter bruke</a:t>
                      </a:r>
                      <a:r>
                        <a:rPr lang="nb-NO" sz="700" dirty="0">
                          <a:solidFill>
                            <a:prstClr val="black"/>
                          </a:solidFill>
                        </a:rPr>
                        <a:t> 2. og 3. bevegelser.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52. </a:t>
                      </a:r>
                      <a:r>
                        <a:rPr lang="nb-NO" sz="700" dirty="0"/>
                        <a:t>Ny bevegelse etter pasning.</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268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11. Skape og utnytte overtall.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31.</a:t>
                      </a:r>
                      <a:r>
                        <a:rPr lang="nb-NO" sz="700" dirty="0">
                          <a:solidFill>
                            <a:prstClr val="black"/>
                          </a:solidFill>
                        </a:rPr>
                        <a:t>Utfordre midtbaneleddet til motstanderen</a:t>
                      </a:r>
                      <a:r>
                        <a:rPr lang="nb-NO" sz="700" baseline="0" dirty="0">
                          <a:solidFill>
                            <a:prstClr val="black"/>
                          </a:solidFill>
                        </a:rPr>
                        <a:t> med tempo, når en spiller er frispilt.</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53. </a:t>
                      </a:r>
                      <a:r>
                        <a:rPr kumimoji="0" lang="nb-NO" sz="700" b="0" i="0" u="none" strike="noStrike" kern="1200" cap="none" spc="0" normalizeH="0" baseline="0" noProof="0" dirty="0">
                          <a:ln>
                            <a:noFill/>
                          </a:ln>
                          <a:solidFill>
                            <a:prstClr val="black"/>
                          </a:solidFill>
                          <a:effectLst/>
                          <a:uLnTx/>
                          <a:uFillTx/>
                          <a:latin typeface="+mn-lt"/>
                          <a:ea typeface="+mn-ea"/>
                          <a:cs typeface="+mn-cs"/>
                        </a:rPr>
                        <a:t>Søker kombinasjonsspill.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2492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12. Raskt spillbar for den med ball.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32. Vending av spill som</a:t>
                      </a:r>
                      <a:r>
                        <a:rPr lang="nb-NO" sz="700" baseline="0" dirty="0">
                          <a:solidFill>
                            <a:prstClr val="black"/>
                          </a:solidFill>
                        </a:rPr>
                        <a:t> virkemiddel for gjennombrudd. Ha vendingspunkter.</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54. Løp på første og bakre stolpe og 45 grader ved innlegg.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2214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13. Keeper delaktig i bearbeidingsfasen, spillbar.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33. True flere rom samtidig med å stå eller bevege oss inn i ledig rom.</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55. Flytter blikket fremover i banen.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14. Aktiv touch fremover i banen.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34. Bevegelser i stå og sprint.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56. Skape og utnytte overtall ved å utfordre 1F.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3"/>
                  </a:ext>
                </a:extLst>
              </a:tr>
              <a:tr h="230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15. Stå i rett utgangsposisjon mot 1 spiss mot lavt press.</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35. Se på hverandres</a:t>
                      </a:r>
                      <a:r>
                        <a:rPr lang="nb-NO" sz="700" baseline="0" dirty="0"/>
                        <a:t> bevegelser, se hvor det er ledig.</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57. Ha bevegelser forbi og foran 1A.</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3086136"/>
                  </a:ext>
                </a:extLst>
              </a:tr>
              <a:tr h="230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16. Stå i rett utgangsposisjon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36. Få</a:t>
                      </a:r>
                      <a:r>
                        <a:rPr lang="nb-NO" sz="700" baseline="0" dirty="0"/>
                        <a:t> øyekontakt med den som har ball.</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58. True flere rom samtidig.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91795400"/>
                  </a:ext>
                </a:extLst>
              </a:tr>
              <a:tr h="230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17. Ny bevegelse etter pasning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37. Den som er i rommet eier det.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59. </a:t>
                      </a:r>
                      <a:r>
                        <a:rPr lang="nb-NO" sz="700" dirty="0"/>
                        <a:t>Aktiv touch fremover i banen. </a:t>
                      </a:r>
                      <a:endParaRPr kumimoji="0" lang="nb-NO" sz="700" b="0"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716850"/>
                  </a:ext>
                </a:extLst>
              </a:tr>
              <a:tr h="230779">
                <a:tc>
                  <a: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nb-NO" sz="700" b="1" i="0" u="none" strike="noStrike" kern="1200" cap="none" spc="0" normalizeH="0" baseline="0" noProof="0" dirty="0">
                          <a:ln>
                            <a:noFill/>
                          </a:ln>
                          <a:solidFill>
                            <a:prstClr val="black"/>
                          </a:solidFill>
                          <a:effectLst/>
                          <a:uLnTx/>
                          <a:uFillTx/>
                          <a:latin typeface="+mn-lt"/>
                          <a:ea typeface="+mn-ea"/>
                          <a:cs typeface="+mn-cs"/>
                        </a:rPr>
                        <a:t>18</a:t>
                      </a:r>
                      <a:r>
                        <a:rPr kumimoji="0" lang="nb-NO" sz="700" b="0" i="0" u="none" strike="noStrike" kern="1200" cap="none" spc="0" normalizeH="0" baseline="0" noProof="0" dirty="0">
                          <a:ln>
                            <a:noFill/>
                          </a:ln>
                          <a:solidFill>
                            <a:prstClr val="black"/>
                          </a:solidFill>
                          <a:effectLst/>
                          <a:uLnTx/>
                          <a:uFillTx/>
                          <a:latin typeface="+mn-lt"/>
                          <a:ea typeface="+mn-ea"/>
                          <a:cs typeface="+mn-cs"/>
                        </a:rPr>
                        <a:t>. Eksploderer fremover, når vi kan.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38. Vurdere om en kan stå i ledig rom, eller</a:t>
                      </a:r>
                      <a:r>
                        <a:rPr lang="nb-NO" sz="700" baseline="0" dirty="0">
                          <a:solidFill>
                            <a:prstClr val="black"/>
                          </a:solidFill>
                        </a:rPr>
                        <a:t> om en bør bevege seg inn i ledig rom.</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700" dirty="0"/>
                        <a:t>60. Bryte av og ha langt angrep.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13253551"/>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19. Flytter blikket og har god oversikt.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39. Søk etter hurtigst mulig å komme seg rettvendt.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61. Skudd opp i nærmeste og ned i lengste fra skrått hold, lobb nære keeper, passere keeper på vei ut.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72471996"/>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20. Kombinasjonsspill for å spille bort spisser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40. Eksploderer fremover, når vi kan.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62. </a:t>
                      </a:r>
                      <a:r>
                        <a:rPr lang="nb-NO" sz="700" dirty="0"/>
                        <a:t>Evne å avslutte hurtig på en eller to touch.</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10702676"/>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700" b="0"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41. Ny bevegelse etter pasning. </a:t>
                      </a:r>
                      <a:endParaRPr kumimoji="0" lang="nb-NO" sz="700" b="1"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t>63. </a:t>
                      </a:r>
                      <a:r>
                        <a:rPr kumimoji="0" lang="nb-NO" sz="700" b="0" i="0" u="none" strike="noStrike" kern="1200" cap="none" spc="0" normalizeH="0" baseline="0" noProof="0" dirty="0">
                          <a:ln>
                            <a:noFill/>
                          </a:ln>
                          <a:solidFill>
                            <a:prstClr val="black"/>
                          </a:solidFill>
                          <a:effectLst/>
                          <a:uLnTx/>
                          <a:uFillTx/>
                          <a:latin typeface="+mn-lt"/>
                          <a:ea typeface="+mn-ea"/>
                          <a:cs typeface="+mn-cs"/>
                        </a:rPr>
                        <a:t>Eksploderer fremover, når vi kan.</a:t>
                      </a:r>
                      <a:endParaRPr lang="nb-NO" sz="700" b="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34136791"/>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700" b="0"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42. Kombinasjonsspill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64. Søker avslutningsmuligheter sentralt nære mål.</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51286524"/>
                  </a:ext>
                </a:extLst>
              </a:tr>
            </a:tbl>
          </a:graphicData>
        </a:graphic>
      </p:graphicFrame>
    </p:spTree>
    <p:extLst>
      <p:ext uri="{BB962C8B-B14F-4D97-AF65-F5344CB8AC3E}">
        <p14:creationId xmlns:p14="http://schemas.microsoft.com/office/powerpoint/2010/main" val="3751606248"/>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26432"/>
          </a:xfrm>
          <a:solidFill>
            <a:schemeClr val="tx1"/>
          </a:solidFill>
        </p:spPr>
        <p:txBody>
          <a:bodyPr>
            <a:normAutofit fontScale="90000"/>
          </a:bodyPr>
          <a:lstStyle/>
          <a:p>
            <a:br>
              <a:rPr lang="nb-NO" sz="3600" b="1" dirty="0">
                <a:solidFill>
                  <a:schemeClr val="bg1"/>
                </a:solidFill>
              </a:rPr>
            </a:br>
            <a:r>
              <a:rPr lang="nb-NO" sz="3100" dirty="0">
                <a:solidFill>
                  <a:schemeClr val="bg1"/>
                </a:solidFill>
              </a:rPr>
              <a:t>ETABLERT FORSVAR 14-15 ÅR</a:t>
            </a:r>
            <a:br>
              <a:rPr lang="nb-NO" sz="3100" b="1" dirty="0">
                <a:solidFill>
                  <a:schemeClr val="bg1"/>
                </a:solidFill>
              </a:rPr>
            </a:br>
            <a:r>
              <a:rPr lang="nb-NO" sz="3100" b="1" dirty="0">
                <a:solidFill>
                  <a:schemeClr val="bg1"/>
                </a:solidFill>
              </a:rPr>
              <a:t> </a:t>
            </a:r>
          </a:p>
        </p:txBody>
      </p:sp>
      <p:graphicFrame>
        <p:nvGraphicFramePr>
          <p:cNvPr id="3" name="Tabell 2"/>
          <p:cNvGraphicFramePr>
            <a:graphicFrameLocks noGrp="1"/>
          </p:cNvGraphicFramePr>
          <p:nvPr/>
        </p:nvGraphicFramePr>
        <p:xfrm>
          <a:off x="0" y="926432"/>
          <a:ext cx="9144000" cy="9705770"/>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3685306">
                <a:tc>
                  <a:txBody>
                    <a:bodyPr/>
                    <a:lstStyle/>
                    <a:p>
                      <a:pPr>
                        <a:lnSpc>
                          <a:spcPct val="107000"/>
                        </a:lnSpc>
                        <a:spcAft>
                          <a:spcPts val="800"/>
                        </a:spcAft>
                      </a:pPr>
                      <a:r>
                        <a:rPr lang="nb-NO" sz="1500" b="1" kern="1200" baseline="0" dirty="0">
                          <a:solidFill>
                            <a:schemeClr val="tx1"/>
                          </a:solidFill>
                          <a:effectLst/>
                          <a:latin typeface="+mn-lt"/>
                          <a:ea typeface="+mn-ea"/>
                          <a:cs typeface="+mn-cs"/>
                        </a:rPr>
                        <a:t>Grunnleggende:</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500" b="0" kern="1200" baseline="0" dirty="0">
                          <a:solidFill>
                            <a:schemeClr val="tx1"/>
                          </a:solidFill>
                          <a:effectLst/>
                          <a:latin typeface="+mn-lt"/>
                          <a:ea typeface="+mn-ea"/>
                          <a:cs typeface="+mn-cs"/>
                        </a:rPr>
                        <a:t>Vi skal kontrollere motstander med sterkt preg av soneforsvar. </a:t>
                      </a:r>
                      <a:r>
                        <a:rPr kumimoji="0" lang="nb-NO" sz="15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Sone er å forholde seg til ball og medspillere. </a:t>
                      </a:r>
                      <a:r>
                        <a:rPr lang="nb-NO" sz="1500" b="0" kern="1200" baseline="0" dirty="0">
                          <a:solidFill>
                            <a:schemeClr val="tx1"/>
                          </a:solidFill>
                          <a:effectLst/>
                          <a:latin typeface="+mn-lt"/>
                          <a:ea typeface="+mn-ea"/>
                          <a:cs typeface="+mn-cs"/>
                        </a:rPr>
                        <a:t>Vi flytter oss samlet i sprint sideveis, fremover og bakover. Vi er så konsentrerte at motstander ikke klarer å spille eller føre gjennom ledd. </a:t>
                      </a:r>
                      <a:r>
                        <a:rPr lang="nb-NO" sz="1500" b="0" kern="1200" baseline="0" dirty="0" err="1">
                          <a:solidFill>
                            <a:schemeClr val="tx1"/>
                          </a:solidFill>
                          <a:effectLst/>
                          <a:latin typeface="+mn-lt"/>
                          <a:ea typeface="+mn-ea"/>
                          <a:cs typeface="+mn-cs"/>
                        </a:rPr>
                        <a:t>Ca</a:t>
                      </a:r>
                      <a:r>
                        <a:rPr lang="nb-NO" sz="1500" b="0" kern="1200" baseline="0" dirty="0">
                          <a:solidFill>
                            <a:schemeClr val="tx1"/>
                          </a:solidFill>
                          <a:effectLst/>
                          <a:latin typeface="+mn-lt"/>
                          <a:ea typeface="+mn-ea"/>
                          <a:cs typeface="+mn-cs"/>
                        </a:rPr>
                        <a:t> 30m i bredde og </a:t>
                      </a:r>
                      <a:r>
                        <a:rPr lang="nb-NO" sz="1500" b="0" kern="1200" baseline="0" dirty="0" err="1">
                          <a:solidFill>
                            <a:schemeClr val="tx1"/>
                          </a:solidFill>
                          <a:effectLst/>
                          <a:latin typeface="+mn-lt"/>
                          <a:ea typeface="+mn-ea"/>
                          <a:cs typeface="+mn-cs"/>
                        </a:rPr>
                        <a:t>ca</a:t>
                      </a:r>
                      <a:r>
                        <a:rPr lang="nb-NO" sz="1500" b="0" kern="1200" baseline="0" dirty="0">
                          <a:solidFill>
                            <a:schemeClr val="tx1"/>
                          </a:solidFill>
                          <a:effectLst/>
                          <a:latin typeface="+mn-lt"/>
                          <a:ea typeface="+mn-ea"/>
                          <a:cs typeface="+mn-cs"/>
                        </a:rPr>
                        <a:t> 22 m i lengde. Vi nekter ballkontroll mellom oss og bak oss. Vi ønsker å være dominerende og ha kontroll.</a:t>
                      </a:r>
                      <a:r>
                        <a:rPr kumimoji="0" lang="nb-NO" sz="1500" b="0" i="0" u="none" strike="noStrike" kern="1200" cap="none" spc="0" normalizeH="0" baseline="0" noProof="0" dirty="0">
                          <a:ln>
                            <a:noFill/>
                          </a:ln>
                          <a:solidFill>
                            <a:prstClr val="black"/>
                          </a:solidFill>
                          <a:effectLst/>
                          <a:uLnTx/>
                          <a:uFillTx/>
                          <a:latin typeface="+mn-lt"/>
                          <a:ea typeface="+mn-ea"/>
                          <a:cs typeface="+mn-cs"/>
                        </a:rPr>
                        <a:t> Vi ønsker å finne gode utgangsposisjoner for å være en god førsteforsvarer. </a:t>
                      </a:r>
                      <a:r>
                        <a:rPr lang="nb-NO" sz="1500" b="0" kern="1200" baseline="0" dirty="0">
                          <a:solidFill>
                            <a:schemeClr val="tx1"/>
                          </a:solidFill>
                          <a:effectLst/>
                          <a:latin typeface="+mn-lt"/>
                          <a:ea typeface="+mn-ea"/>
                          <a:cs typeface="+mn-cs"/>
                        </a:rPr>
                        <a:t> 25m fra eget mål og inn står vi på beina, og leder vi alt spill ut og bort fra eget mål. Vi presser ofte sjokkhøyt samlet i starten av begge omgangene.</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nb-NO" sz="1500" b="0" kern="1200" baseline="0" dirty="0">
                        <a:solidFill>
                          <a:schemeClr val="tx1"/>
                        </a:solidFill>
                        <a:effectLst/>
                        <a:latin typeface="+mn-lt"/>
                        <a:ea typeface="+mn-ea"/>
                        <a:cs typeface="+mn-cs"/>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500" b="1" kern="1200" baseline="0" dirty="0">
                          <a:solidFill>
                            <a:schemeClr val="tx1"/>
                          </a:solidFill>
                          <a:effectLst/>
                          <a:latin typeface="+mn-lt"/>
                          <a:ea typeface="+mn-ea"/>
                          <a:cs typeface="+mn-cs"/>
                        </a:rPr>
                        <a:t>Sikringsforhold og pressøyeblikk:</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500" b="0" kern="1200" baseline="0" dirty="0">
                          <a:solidFill>
                            <a:schemeClr val="tx1"/>
                          </a:solidFill>
                          <a:effectLst/>
                          <a:latin typeface="+mn-lt"/>
                          <a:ea typeface="+mn-ea"/>
                          <a:cs typeface="+mn-cs"/>
                        </a:rPr>
                        <a:t>Det er gode sikringsforhold og dybde bak 1F. Ballen vinnes ved spill inn i struktur. Vi ønsker å gi motstanderen tidsnød, når det er mulighet for det. Strukturen og sikringsforholdene fører til mange støttepasninger hos motstanderen og da søker vi å pushe ut laget. Spillerne søker individuelle og kollektive pressøyeblikk, der vi vinner ball. </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nb-NO" sz="1500" b="0" kern="1200" baseline="0" dirty="0">
                        <a:solidFill>
                          <a:schemeClr val="tx1"/>
                        </a:solidFill>
                        <a:effectLst/>
                        <a:latin typeface="+mn-lt"/>
                        <a:ea typeface="+mn-ea"/>
                        <a:cs typeface="+mn-cs"/>
                      </a:endParaRPr>
                    </a:p>
                    <a:p>
                      <a:pPr marL="0" indent="0">
                        <a:buFont typeface="+mj-lt"/>
                        <a:buNone/>
                      </a:pPr>
                      <a:r>
                        <a:rPr lang="nb-NO" sz="1500" b="1" kern="1200" baseline="0" dirty="0" err="1">
                          <a:solidFill>
                            <a:schemeClr val="tx1"/>
                          </a:solidFill>
                          <a:effectLst/>
                          <a:latin typeface="+mn-lt"/>
                          <a:ea typeface="+mn-ea"/>
                          <a:cs typeface="+mn-cs"/>
                        </a:rPr>
                        <a:t>Innlegssituasjoner</a:t>
                      </a:r>
                      <a:r>
                        <a:rPr lang="nb-NO" sz="1500" b="1" kern="1200" baseline="0" dirty="0">
                          <a:solidFill>
                            <a:schemeClr val="tx1"/>
                          </a:solidFill>
                          <a:effectLst/>
                          <a:latin typeface="+mn-lt"/>
                          <a:ea typeface="+mn-ea"/>
                          <a:cs typeface="+mn-cs"/>
                        </a:rPr>
                        <a:t>:</a:t>
                      </a:r>
                    </a:p>
                    <a:p>
                      <a:pPr marL="0" indent="0">
                        <a:buFont typeface="+mj-lt"/>
                        <a:buNone/>
                      </a:pPr>
                      <a:r>
                        <a:rPr lang="nb-NO" sz="1500" b="0" kern="1200" baseline="0" dirty="0">
                          <a:solidFill>
                            <a:schemeClr val="tx1"/>
                          </a:solidFill>
                          <a:effectLst/>
                          <a:latin typeface="+mn-lt"/>
                          <a:ea typeface="+mn-ea"/>
                          <a:cs typeface="+mn-cs"/>
                        </a:rPr>
                        <a:t>Stopperne skal ha kontroll på rommene mellom stengene sammen med keeper. Vi verner om isslottet. Indreløperen er i sikring, når vår back er i press på kanten, slik at stopperne kan posisjonere seg mellom stengene. Vi er markeringsorienterte ved </a:t>
                      </a:r>
                      <a:r>
                        <a:rPr lang="nb-NO" sz="1500" b="0" kern="1200" baseline="0" dirty="0" err="1">
                          <a:solidFill>
                            <a:schemeClr val="tx1"/>
                          </a:solidFill>
                          <a:effectLst/>
                          <a:latin typeface="+mn-lt"/>
                          <a:ea typeface="+mn-ea"/>
                          <a:cs typeface="+mn-cs"/>
                        </a:rPr>
                        <a:t>innlegssituasjoner</a:t>
                      </a:r>
                      <a:r>
                        <a:rPr lang="nb-NO" sz="1500" b="0" kern="1200" baseline="0" dirty="0">
                          <a:solidFill>
                            <a:schemeClr val="tx1"/>
                          </a:solidFill>
                          <a:effectLst/>
                          <a:latin typeface="+mn-lt"/>
                          <a:ea typeface="+mn-ea"/>
                          <a:cs typeface="+mn-cs"/>
                        </a:rPr>
                        <a:t>. </a:t>
                      </a:r>
                    </a:p>
                    <a:p>
                      <a:pPr marL="0" indent="0">
                        <a:buFont typeface="+mj-lt"/>
                        <a:buNone/>
                      </a:pPr>
                      <a:endParaRPr lang="nb-NO" sz="1500" b="0" kern="1200" baseline="0" dirty="0">
                        <a:solidFill>
                          <a:schemeClr val="tx1"/>
                        </a:solidFill>
                        <a:effectLst/>
                        <a:latin typeface="+mn-lt"/>
                        <a:ea typeface="+mn-ea"/>
                        <a:cs typeface="+mn-cs"/>
                      </a:endParaRPr>
                    </a:p>
                    <a:p>
                      <a:pPr marL="0" indent="0">
                        <a:buFont typeface="+mj-lt"/>
                        <a:buNone/>
                      </a:pPr>
                      <a:endParaRPr lang="nb-NO" sz="1500" b="0" kern="1200" baseline="0" dirty="0">
                        <a:solidFill>
                          <a:schemeClr val="tx1"/>
                        </a:solidFill>
                        <a:effectLst/>
                        <a:latin typeface="+mn-lt"/>
                        <a:ea typeface="+mn-ea"/>
                        <a:cs typeface="+mn-cs"/>
                      </a:endParaRPr>
                    </a:p>
                    <a:p>
                      <a:pPr marL="0" indent="0">
                        <a:buFont typeface="+mj-lt"/>
                        <a:buNone/>
                      </a:pPr>
                      <a:r>
                        <a:rPr lang="nb-NO" sz="1500" b="1" kern="1200" baseline="0" dirty="0">
                          <a:solidFill>
                            <a:schemeClr val="tx1"/>
                          </a:solidFill>
                          <a:effectLst/>
                          <a:latin typeface="+mn-lt"/>
                          <a:ea typeface="+mn-ea"/>
                          <a:cs typeface="+mn-cs"/>
                        </a:rPr>
                        <a:t>Ansvar:</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nb-NO" sz="1500" b="0" i="0" u="none" strike="noStrike" kern="1200" cap="none" spc="0" normalizeH="0" baseline="0" noProof="0" dirty="0">
                          <a:ln>
                            <a:noFill/>
                          </a:ln>
                          <a:solidFill>
                            <a:prstClr val="black"/>
                          </a:solidFill>
                          <a:effectLst/>
                          <a:uLnTx/>
                          <a:uFillTx/>
                          <a:latin typeface="+mn-lt"/>
                          <a:ea typeface="+mn-ea"/>
                          <a:cs typeface="+mn-cs"/>
                        </a:rPr>
                        <a:t>Spiss-rom foran egen midtbane</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nb-NO" sz="1500" b="0" i="0" u="none" strike="noStrike" kern="1200" cap="none" spc="0" normalizeH="0" baseline="0" noProof="0" dirty="0">
                          <a:ln>
                            <a:noFill/>
                          </a:ln>
                          <a:solidFill>
                            <a:prstClr val="black"/>
                          </a:solidFill>
                          <a:effectLst/>
                          <a:uLnTx/>
                          <a:uFillTx/>
                          <a:latin typeface="+mn-lt"/>
                          <a:ea typeface="+mn-ea"/>
                          <a:cs typeface="+mn-cs"/>
                        </a:rPr>
                        <a:t>Midtbane-rom foran eget forsvar</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nb-NO" sz="1500" b="0" i="0" u="none" strike="noStrike" kern="1200" cap="none" spc="0" normalizeH="0" baseline="0" noProof="0" dirty="0">
                          <a:ln>
                            <a:noFill/>
                          </a:ln>
                          <a:solidFill>
                            <a:prstClr val="black"/>
                          </a:solidFill>
                          <a:effectLst/>
                          <a:uLnTx/>
                          <a:uFillTx/>
                          <a:latin typeface="+mn-lt"/>
                          <a:ea typeface="+mn-ea"/>
                          <a:cs typeface="+mn-cs"/>
                        </a:rPr>
                        <a:t>Forsvar-rom foran egen keeper</a:t>
                      </a:r>
                      <a:endParaRPr lang="nb-NO" sz="1500" b="1" kern="1200" baseline="0" dirty="0">
                        <a:solidFill>
                          <a:schemeClr val="tx1"/>
                        </a:solidFill>
                        <a:effectLst/>
                        <a:latin typeface="+mn-lt"/>
                        <a:ea typeface="+mn-ea"/>
                        <a:cs typeface="+mn-cs"/>
                      </a:endParaRPr>
                    </a:p>
                    <a:p>
                      <a:pPr marL="0" indent="0">
                        <a:buFont typeface="+mj-lt"/>
                        <a:buNone/>
                      </a:pPr>
                      <a:r>
                        <a:rPr lang="nb-NO" sz="2800" b="1" i="1" kern="1200" baseline="0" dirty="0">
                          <a:solidFill>
                            <a:srgbClr val="FF0000"/>
                          </a:solidFill>
                          <a:effectLst/>
                          <a:latin typeface="+mn-lt"/>
                          <a:ea typeface="+mn-ea"/>
                          <a:cs typeface="+mn-cs"/>
                        </a:rPr>
                        <a:t>                           «Vi vinner ball med samlet kontroll og aggressivitet»</a:t>
                      </a:r>
                      <a:endParaRPr lang="nb-NO" sz="1400" b="1"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1" kern="1200" baseline="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31262">
                <a:tc>
                  <a:txBody>
                    <a:bodyPr/>
                    <a:lstStyle/>
                    <a:p>
                      <a:pPr marL="0" lvl="0" indent="0">
                        <a:buFont typeface="Arial" panose="020B0604020202020204" pitchFamily="34" charset="0"/>
                        <a:buNone/>
                      </a:pPr>
                      <a:endParaRPr lang="nb-NO" sz="2000" b="1"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77705232"/>
                  </a:ext>
                </a:extLst>
              </a:tr>
            </a:tbl>
          </a:graphicData>
        </a:graphic>
      </p:graphicFrame>
    </p:spTree>
    <p:extLst>
      <p:ext uri="{BB962C8B-B14F-4D97-AF65-F5344CB8AC3E}">
        <p14:creationId xmlns:p14="http://schemas.microsoft.com/office/powerpoint/2010/main" val="699390901"/>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26432"/>
          </a:xfrm>
          <a:solidFill>
            <a:schemeClr val="tx1"/>
          </a:solidFill>
        </p:spPr>
        <p:txBody>
          <a:bodyPr>
            <a:normAutofit fontScale="90000"/>
          </a:bodyPr>
          <a:lstStyle/>
          <a:p>
            <a:br>
              <a:rPr lang="nb-NO" sz="3600" b="1" dirty="0">
                <a:solidFill>
                  <a:schemeClr val="bg1"/>
                </a:solidFill>
              </a:rPr>
            </a:br>
            <a:r>
              <a:rPr lang="nb-NO" sz="3100" dirty="0">
                <a:solidFill>
                  <a:schemeClr val="bg1"/>
                </a:solidFill>
              </a:rPr>
              <a:t>ETABLERT FORSVAR 16-19 ÅR</a:t>
            </a:r>
            <a:br>
              <a:rPr lang="nb-NO" sz="3100" b="1" dirty="0">
                <a:solidFill>
                  <a:schemeClr val="bg1"/>
                </a:solidFill>
              </a:rPr>
            </a:br>
            <a:r>
              <a:rPr lang="nb-NO" sz="3100" b="1" dirty="0">
                <a:solidFill>
                  <a:schemeClr val="bg1"/>
                </a:solidFill>
              </a:rPr>
              <a:t> </a:t>
            </a:r>
          </a:p>
        </p:txBody>
      </p:sp>
      <p:graphicFrame>
        <p:nvGraphicFramePr>
          <p:cNvPr id="3" name="Tabell 2"/>
          <p:cNvGraphicFramePr>
            <a:graphicFrameLocks noGrp="1"/>
          </p:cNvGraphicFramePr>
          <p:nvPr/>
        </p:nvGraphicFramePr>
        <p:xfrm>
          <a:off x="0" y="926432"/>
          <a:ext cx="9144000" cy="9705770"/>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3685306">
                <a:tc>
                  <a:txBody>
                    <a:bodyPr/>
                    <a:lstStyle/>
                    <a:p>
                      <a:pPr>
                        <a:lnSpc>
                          <a:spcPct val="107000"/>
                        </a:lnSpc>
                        <a:spcAft>
                          <a:spcPts val="800"/>
                        </a:spcAft>
                      </a:pPr>
                      <a:r>
                        <a:rPr lang="nb-NO" sz="1500" b="1" kern="1200" baseline="0" dirty="0">
                          <a:solidFill>
                            <a:schemeClr val="tx1"/>
                          </a:solidFill>
                          <a:effectLst/>
                          <a:latin typeface="+mn-lt"/>
                          <a:ea typeface="+mn-ea"/>
                          <a:cs typeface="+mn-cs"/>
                        </a:rPr>
                        <a:t>Grunnleggende:</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500" b="0" kern="1200" baseline="0" dirty="0">
                          <a:solidFill>
                            <a:schemeClr val="tx1"/>
                          </a:solidFill>
                          <a:effectLst/>
                          <a:latin typeface="+mn-lt"/>
                          <a:ea typeface="+mn-ea"/>
                          <a:cs typeface="+mn-cs"/>
                        </a:rPr>
                        <a:t>Vi skal kontrollere motstander med sterkt preg av soneforsvar. </a:t>
                      </a:r>
                      <a:r>
                        <a:rPr kumimoji="0" lang="nb-NO" sz="15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Sone er å forholde seg til ball og medspillere. </a:t>
                      </a:r>
                      <a:r>
                        <a:rPr lang="nb-NO" sz="1500" b="0" kern="1200" baseline="0" dirty="0">
                          <a:solidFill>
                            <a:schemeClr val="tx1"/>
                          </a:solidFill>
                          <a:effectLst/>
                          <a:latin typeface="+mn-lt"/>
                          <a:ea typeface="+mn-ea"/>
                          <a:cs typeface="+mn-cs"/>
                        </a:rPr>
                        <a:t>Vi flytter oss samlet i sprint sideveis, fremover og bakover. Vi er så konsentrerte at motstander ikke klarer å spille eller føre gjennom ledd. </a:t>
                      </a:r>
                      <a:r>
                        <a:rPr lang="nb-NO" sz="1500" b="0" kern="1200" baseline="0" dirty="0" err="1">
                          <a:solidFill>
                            <a:schemeClr val="tx1"/>
                          </a:solidFill>
                          <a:effectLst/>
                          <a:latin typeface="+mn-lt"/>
                          <a:ea typeface="+mn-ea"/>
                          <a:cs typeface="+mn-cs"/>
                        </a:rPr>
                        <a:t>Ca</a:t>
                      </a:r>
                      <a:r>
                        <a:rPr lang="nb-NO" sz="1500" b="0" kern="1200" baseline="0" dirty="0">
                          <a:solidFill>
                            <a:schemeClr val="tx1"/>
                          </a:solidFill>
                          <a:effectLst/>
                          <a:latin typeface="+mn-lt"/>
                          <a:ea typeface="+mn-ea"/>
                          <a:cs typeface="+mn-cs"/>
                        </a:rPr>
                        <a:t> 22 m i lengde og </a:t>
                      </a:r>
                      <a:r>
                        <a:rPr lang="nb-NO" sz="1500" b="0" kern="1200" baseline="0" dirty="0" err="1">
                          <a:solidFill>
                            <a:schemeClr val="tx1"/>
                          </a:solidFill>
                          <a:effectLst/>
                          <a:latin typeface="+mn-lt"/>
                          <a:ea typeface="+mn-ea"/>
                          <a:cs typeface="+mn-cs"/>
                        </a:rPr>
                        <a:t>ca</a:t>
                      </a:r>
                      <a:r>
                        <a:rPr lang="nb-NO" sz="1500" b="0" kern="1200" baseline="0" dirty="0">
                          <a:solidFill>
                            <a:schemeClr val="tx1"/>
                          </a:solidFill>
                          <a:effectLst/>
                          <a:latin typeface="+mn-lt"/>
                          <a:ea typeface="+mn-ea"/>
                          <a:cs typeface="+mn-cs"/>
                        </a:rPr>
                        <a:t> 30 m i bredde. Vi nekter ballkontroll mellom oss og bak oss. Vi ønsker å være dominerende og ha kontroll. </a:t>
                      </a:r>
                      <a:r>
                        <a:rPr kumimoji="0" lang="nb-NO" sz="1500" b="0" i="0" u="none" strike="noStrike" kern="1200" cap="none" spc="0" normalizeH="0" baseline="0" noProof="0" dirty="0">
                          <a:ln>
                            <a:noFill/>
                          </a:ln>
                          <a:solidFill>
                            <a:prstClr val="black"/>
                          </a:solidFill>
                          <a:effectLst/>
                          <a:uLnTx/>
                          <a:uFillTx/>
                          <a:latin typeface="+mn-lt"/>
                          <a:ea typeface="+mn-ea"/>
                          <a:cs typeface="+mn-cs"/>
                        </a:rPr>
                        <a:t>Vi ønsker å finne gode utgangsposisjoner for å være en god førsteforsvarer. </a:t>
                      </a:r>
                      <a:r>
                        <a:rPr lang="nb-NO" sz="1500" b="0" kern="1200" baseline="0" dirty="0">
                          <a:solidFill>
                            <a:schemeClr val="tx1"/>
                          </a:solidFill>
                          <a:effectLst/>
                          <a:latin typeface="+mn-lt"/>
                          <a:ea typeface="+mn-ea"/>
                          <a:cs typeface="+mn-cs"/>
                        </a:rPr>
                        <a:t>25m fra eget mål og inn står vi på beina, og leder vi alt spill ut og bort fra eget mål. Vi presser ofte sjokkhøyt samlet i starten av begge omgangene.</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nb-NO" sz="1500" b="0" kern="1200" baseline="0" dirty="0">
                        <a:solidFill>
                          <a:schemeClr val="tx1"/>
                        </a:solidFill>
                        <a:effectLst/>
                        <a:latin typeface="+mn-lt"/>
                        <a:ea typeface="+mn-ea"/>
                        <a:cs typeface="+mn-cs"/>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500" b="1" kern="1200" baseline="0" dirty="0">
                          <a:solidFill>
                            <a:schemeClr val="tx1"/>
                          </a:solidFill>
                          <a:effectLst/>
                          <a:latin typeface="+mn-lt"/>
                          <a:ea typeface="+mn-ea"/>
                          <a:cs typeface="+mn-cs"/>
                        </a:rPr>
                        <a:t>Sikringsforhold og pressøyeblikk:</a:t>
                      </a:r>
                    </a:p>
                    <a:p>
                      <a:pPr marL="0" marR="0" lvl="0" indent="0" algn="l" defTabSz="914400" rtl="0" eaLnBrk="1" fontAlgn="auto" latinLnBrk="0" hangingPunct="1">
                        <a:lnSpc>
                          <a:spcPct val="107000"/>
                        </a:lnSpc>
                        <a:spcBef>
                          <a:spcPts val="0"/>
                        </a:spcBef>
                        <a:spcAft>
                          <a:spcPts val="800"/>
                        </a:spcAft>
                        <a:buClrTx/>
                        <a:buSzTx/>
                        <a:buFontTx/>
                        <a:buNone/>
                        <a:tabLst/>
                        <a:defRPr/>
                      </a:pPr>
                      <a:r>
                        <a:rPr lang="nb-NO" sz="1500" b="0" kern="1200" baseline="0" dirty="0">
                          <a:solidFill>
                            <a:schemeClr val="tx1"/>
                          </a:solidFill>
                          <a:effectLst/>
                          <a:latin typeface="+mn-lt"/>
                          <a:ea typeface="+mn-ea"/>
                          <a:cs typeface="+mn-cs"/>
                        </a:rPr>
                        <a:t>Det er gode sikringsforhold og dybde bak 1F. Ballen vinnes ved spill inn i struktur. Vi ønsker å gi motstanderen tidsnød, når det er mulighet for det. Strukturen og sikringsforholdene fører til mange støttepasninger hos motstanderen og da søker vi å pushe ut laget. Spillerne søker individuelle og kollektive pressøyeblikk, der vi vinner ball. </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nb-NO" sz="1500" b="0" kern="1200" baseline="0" dirty="0">
                        <a:solidFill>
                          <a:schemeClr val="tx1"/>
                        </a:solidFill>
                        <a:effectLst/>
                        <a:latin typeface="+mn-lt"/>
                        <a:ea typeface="+mn-ea"/>
                        <a:cs typeface="+mn-cs"/>
                      </a:endParaRPr>
                    </a:p>
                    <a:p>
                      <a:pPr marL="0" indent="0">
                        <a:buFont typeface="+mj-lt"/>
                        <a:buNone/>
                      </a:pPr>
                      <a:r>
                        <a:rPr lang="nb-NO" sz="1500" b="1" kern="1200" baseline="0" dirty="0" err="1">
                          <a:solidFill>
                            <a:schemeClr val="tx1"/>
                          </a:solidFill>
                          <a:effectLst/>
                          <a:latin typeface="+mn-lt"/>
                          <a:ea typeface="+mn-ea"/>
                          <a:cs typeface="+mn-cs"/>
                        </a:rPr>
                        <a:t>Innleg</a:t>
                      </a:r>
                      <a:r>
                        <a:rPr lang="nb-NO" sz="1500" b="1" kern="1200" baseline="0" dirty="0">
                          <a:solidFill>
                            <a:schemeClr val="tx1"/>
                          </a:solidFill>
                          <a:effectLst/>
                          <a:latin typeface="+mn-lt"/>
                          <a:ea typeface="+mn-ea"/>
                          <a:cs typeface="+mn-cs"/>
                        </a:rPr>
                        <a:t> </a:t>
                      </a:r>
                      <a:r>
                        <a:rPr lang="nb-NO" sz="1500" b="1" kern="1200" baseline="0" dirty="0" err="1">
                          <a:solidFill>
                            <a:schemeClr val="tx1"/>
                          </a:solidFill>
                          <a:effectLst/>
                          <a:latin typeface="+mn-lt"/>
                          <a:ea typeface="+mn-ea"/>
                          <a:cs typeface="+mn-cs"/>
                        </a:rPr>
                        <a:t>gssituasjoner</a:t>
                      </a:r>
                      <a:r>
                        <a:rPr lang="nb-NO" sz="1500" b="1" kern="1200" baseline="0" dirty="0">
                          <a:solidFill>
                            <a:schemeClr val="tx1"/>
                          </a:solidFill>
                          <a:effectLst/>
                          <a:latin typeface="+mn-lt"/>
                          <a:ea typeface="+mn-ea"/>
                          <a:cs typeface="+mn-cs"/>
                        </a:rPr>
                        <a:t>:</a:t>
                      </a:r>
                    </a:p>
                    <a:p>
                      <a:pPr marL="0" indent="0">
                        <a:buFont typeface="+mj-lt"/>
                        <a:buNone/>
                      </a:pPr>
                      <a:r>
                        <a:rPr lang="nb-NO" sz="1500" b="0" kern="1200" baseline="0" dirty="0">
                          <a:solidFill>
                            <a:schemeClr val="tx1"/>
                          </a:solidFill>
                          <a:effectLst/>
                          <a:latin typeface="+mn-lt"/>
                          <a:ea typeface="+mn-ea"/>
                          <a:cs typeface="+mn-cs"/>
                        </a:rPr>
                        <a:t>Stopperne skal ha kontroll på rommene mellom stengene sammen med keeper. Vi verner om isslottet. Indreløperen er i sikring, når vår back er i press på kanten, slik at stopperne kan posisjonere seg mellom stengene. Vi er markeringsorienterte ved </a:t>
                      </a:r>
                      <a:r>
                        <a:rPr lang="nb-NO" sz="1500" b="0" kern="1200" baseline="0" dirty="0" err="1">
                          <a:solidFill>
                            <a:schemeClr val="tx1"/>
                          </a:solidFill>
                          <a:effectLst/>
                          <a:latin typeface="+mn-lt"/>
                          <a:ea typeface="+mn-ea"/>
                          <a:cs typeface="+mn-cs"/>
                        </a:rPr>
                        <a:t>innlegssituasjoner</a:t>
                      </a:r>
                      <a:r>
                        <a:rPr lang="nb-NO" sz="1500" b="0" kern="1200" baseline="0" dirty="0">
                          <a:solidFill>
                            <a:schemeClr val="tx1"/>
                          </a:solidFill>
                          <a:effectLst/>
                          <a:latin typeface="+mn-lt"/>
                          <a:ea typeface="+mn-ea"/>
                          <a:cs typeface="+mn-cs"/>
                        </a:rPr>
                        <a:t>. </a:t>
                      </a:r>
                    </a:p>
                    <a:p>
                      <a:pPr marL="0" indent="0">
                        <a:buFont typeface="+mj-lt"/>
                        <a:buNone/>
                      </a:pPr>
                      <a:endParaRPr lang="nb-NO" sz="1500" b="0" kern="1200" baseline="0" dirty="0">
                        <a:solidFill>
                          <a:schemeClr val="tx1"/>
                        </a:solidFill>
                        <a:effectLst/>
                        <a:latin typeface="+mn-lt"/>
                        <a:ea typeface="+mn-ea"/>
                        <a:cs typeface="+mn-cs"/>
                      </a:endParaRPr>
                    </a:p>
                    <a:p>
                      <a:pPr marL="0" indent="0">
                        <a:buFont typeface="+mj-lt"/>
                        <a:buNone/>
                      </a:pPr>
                      <a:endParaRPr lang="nb-NO" sz="1500" b="0" kern="1200" baseline="0" dirty="0">
                        <a:solidFill>
                          <a:schemeClr val="tx1"/>
                        </a:solidFill>
                        <a:effectLst/>
                        <a:latin typeface="+mn-lt"/>
                        <a:ea typeface="+mn-ea"/>
                        <a:cs typeface="+mn-cs"/>
                      </a:endParaRPr>
                    </a:p>
                    <a:p>
                      <a:pPr marL="0" indent="0">
                        <a:buFont typeface="+mj-lt"/>
                        <a:buNone/>
                      </a:pPr>
                      <a:r>
                        <a:rPr lang="nb-NO" sz="1500" b="1" kern="1200" baseline="0" dirty="0">
                          <a:solidFill>
                            <a:schemeClr val="tx1"/>
                          </a:solidFill>
                          <a:effectLst/>
                          <a:latin typeface="+mn-lt"/>
                          <a:ea typeface="+mn-ea"/>
                          <a:cs typeface="+mn-cs"/>
                        </a:rPr>
                        <a:t>Ansvar:</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nb-NO" sz="1500" b="0" i="0" u="none" strike="noStrike" kern="1200" cap="none" spc="0" normalizeH="0" baseline="0" noProof="0" dirty="0">
                          <a:ln>
                            <a:noFill/>
                          </a:ln>
                          <a:solidFill>
                            <a:prstClr val="black"/>
                          </a:solidFill>
                          <a:effectLst/>
                          <a:uLnTx/>
                          <a:uFillTx/>
                          <a:latin typeface="+mn-lt"/>
                          <a:ea typeface="+mn-ea"/>
                          <a:cs typeface="+mn-cs"/>
                        </a:rPr>
                        <a:t>Spiss-rom foran egen midtbane</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nb-NO" sz="1500" b="0" i="0" u="none" strike="noStrike" kern="1200" cap="none" spc="0" normalizeH="0" baseline="0" noProof="0" dirty="0">
                          <a:ln>
                            <a:noFill/>
                          </a:ln>
                          <a:solidFill>
                            <a:prstClr val="black"/>
                          </a:solidFill>
                          <a:effectLst/>
                          <a:uLnTx/>
                          <a:uFillTx/>
                          <a:latin typeface="+mn-lt"/>
                          <a:ea typeface="+mn-ea"/>
                          <a:cs typeface="+mn-cs"/>
                        </a:rPr>
                        <a:t>Midtbane-rom foran eget forsvar</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nb-NO" sz="1500" b="0" i="0" u="none" strike="noStrike" kern="1200" cap="none" spc="0" normalizeH="0" baseline="0" noProof="0" dirty="0">
                          <a:ln>
                            <a:noFill/>
                          </a:ln>
                          <a:solidFill>
                            <a:prstClr val="black"/>
                          </a:solidFill>
                          <a:effectLst/>
                          <a:uLnTx/>
                          <a:uFillTx/>
                          <a:latin typeface="+mn-lt"/>
                          <a:ea typeface="+mn-ea"/>
                          <a:cs typeface="+mn-cs"/>
                        </a:rPr>
                        <a:t>Forsvar-rom foran egen keeper</a:t>
                      </a:r>
                      <a:endParaRPr lang="nb-NO" sz="1500" b="1" kern="1200" baseline="0" dirty="0">
                        <a:solidFill>
                          <a:schemeClr val="tx1"/>
                        </a:solidFill>
                        <a:effectLst/>
                        <a:latin typeface="+mn-lt"/>
                        <a:ea typeface="+mn-ea"/>
                        <a:cs typeface="+mn-cs"/>
                      </a:endParaRPr>
                    </a:p>
                    <a:p>
                      <a:pPr marL="0" indent="0">
                        <a:buFont typeface="+mj-lt"/>
                        <a:buNone/>
                      </a:pPr>
                      <a:r>
                        <a:rPr lang="nb-NO" sz="2800" b="1" i="1" kern="1200" baseline="0" dirty="0">
                          <a:solidFill>
                            <a:srgbClr val="FF0000"/>
                          </a:solidFill>
                          <a:effectLst/>
                          <a:latin typeface="+mn-lt"/>
                          <a:ea typeface="+mn-ea"/>
                          <a:cs typeface="+mn-cs"/>
                        </a:rPr>
                        <a:t>                           «Vi vinner ball med samlet kontroll og aggressivitet»</a:t>
                      </a:r>
                      <a:endParaRPr lang="nb-NO" sz="1400" b="1"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1" kern="1200" baseline="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31262">
                <a:tc>
                  <a:txBody>
                    <a:bodyPr/>
                    <a:lstStyle/>
                    <a:p>
                      <a:pPr marL="0" lvl="0" indent="0">
                        <a:buFont typeface="Arial" panose="020B0604020202020204" pitchFamily="34" charset="0"/>
                        <a:buNone/>
                      </a:pPr>
                      <a:endParaRPr lang="nb-NO" sz="2000" b="1"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77705232"/>
                  </a:ext>
                </a:extLst>
              </a:tr>
            </a:tbl>
          </a:graphicData>
        </a:graphic>
      </p:graphicFrame>
    </p:spTree>
    <p:extLst>
      <p:ext uri="{BB962C8B-B14F-4D97-AF65-F5344CB8AC3E}">
        <p14:creationId xmlns:p14="http://schemas.microsoft.com/office/powerpoint/2010/main" val="1132878987"/>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4"/>
            <a:ext cx="9144000" cy="930275"/>
          </a:xfrm>
          <a:solidFill>
            <a:schemeClr val="tx1"/>
          </a:solidFill>
        </p:spPr>
        <p:txBody>
          <a:bodyPr>
            <a:normAutofit/>
          </a:bodyPr>
          <a:lstStyle/>
          <a:p>
            <a:pPr algn="ctr"/>
            <a:r>
              <a:rPr lang="nb-NO" sz="2800" b="1" cap="all" dirty="0">
                <a:solidFill>
                  <a:prstClr val="white"/>
                </a:solidFill>
              </a:rPr>
              <a:t>Etablert forsvar-</a:t>
            </a:r>
            <a:r>
              <a:rPr lang="nb-NO" sz="2800" b="1" dirty="0">
                <a:solidFill>
                  <a:schemeClr val="bg1"/>
                </a:solidFill>
              </a:rPr>
              <a:t>PRESSØYEBLIKK </a:t>
            </a:r>
          </a:p>
        </p:txBody>
      </p:sp>
      <p:sp>
        <p:nvSpPr>
          <p:cNvPr id="4" name="TekstSylinder 3"/>
          <p:cNvSpPr txBox="1"/>
          <p:nvPr/>
        </p:nvSpPr>
        <p:spPr>
          <a:xfrm>
            <a:off x="0" y="930275"/>
            <a:ext cx="9144000" cy="8218660"/>
          </a:xfrm>
          <a:prstGeom prst="rect">
            <a:avLst/>
          </a:prstGeom>
          <a:noFill/>
        </p:spPr>
        <p:txBody>
          <a:bodyPr wrap="square" rtlCol="0">
            <a:spAutoFit/>
          </a:bodyPr>
          <a:lstStyle/>
          <a:p>
            <a:pPr>
              <a:lnSpc>
                <a:spcPct val="107000"/>
              </a:lnSpc>
              <a:spcAft>
                <a:spcPts val="800"/>
              </a:spcAft>
              <a:defRPr/>
            </a:pPr>
            <a:r>
              <a:rPr lang="nb-NO" sz="2000" b="1" dirty="0">
                <a:solidFill>
                  <a:prstClr val="black"/>
                </a:solidFill>
              </a:rPr>
              <a:t>Kollektive pressøyeblikk</a:t>
            </a:r>
          </a:p>
          <a:p>
            <a:pPr marL="514350" indent="-514350">
              <a:spcBef>
                <a:spcPct val="20000"/>
              </a:spcBef>
              <a:buFont typeface="+mj-lt"/>
              <a:buAutoNum type="arabicPeriod"/>
              <a:defRPr/>
            </a:pPr>
            <a:r>
              <a:rPr lang="nb-NO" sz="2000" dirty="0">
                <a:solidFill>
                  <a:prstClr val="black"/>
                </a:solidFill>
              </a:rPr>
              <a:t>Keeper ball i hånd eller fot.</a:t>
            </a:r>
          </a:p>
          <a:p>
            <a:pPr marL="514350" indent="-514350">
              <a:spcBef>
                <a:spcPct val="20000"/>
              </a:spcBef>
              <a:buFont typeface="+mj-lt"/>
              <a:buAutoNum type="arabicPeriod"/>
              <a:defRPr/>
            </a:pPr>
            <a:r>
              <a:rPr lang="nb-NO" sz="2000" dirty="0">
                <a:solidFill>
                  <a:prstClr val="black"/>
                </a:solidFill>
              </a:rPr>
              <a:t>Dødballer(kast-5m-frispark).</a:t>
            </a:r>
          </a:p>
          <a:p>
            <a:pPr marL="514350" indent="-514350">
              <a:spcBef>
                <a:spcPct val="20000"/>
              </a:spcBef>
              <a:buFont typeface="+mj-lt"/>
              <a:buAutoNum type="arabicPeriod"/>
              <a:defRPr/>
            </a:pPr>
            <a:r>
              <a:rPr lang="nb-NO" sz="2000" dirty="0">
                <a:solidFill>
                  <a:prstClr val="black"/>
                </a:solidFill>
              </a:rPr>
              <a:t>Push fra utgangsposisjonen og samlet oppnådd 1/3 avstand. </a:t>
            </a:r>
          </a:p>
          <a:p>
            <a:pPr marL="514350" indent="-514350">
              <a:spcBef>
                <a:spcPct val="20000"/>
              </a:spcBef>
              <a:buFont typeface="+mj-lt"/>
              <a:buAutoNum type="arabicPeriod"/>
              <a:defRPr/>
            </a:pPr>
            <a:r>
              <a:rPr lang="nb-NO" sz="2000" dirty="0">
                <a:solidFill>
                  <a:prstClr val="black"/>
                </a:solidFill>
              </a:rPr>
              <a:t>Ved lang støttepasning.</a:t>
            </a:r>
          </a:p>
          <a:p>
            <a:pPr marL="514350" indent="-514350">
              <a:spcBef>
                <a:spcPct val="20000"/>
              </a:spcBef>
              <a:buFont typeface="+mj-lt"/>
              <a:buAutoNum type="arabicPeriod"/>
              <a:defRPr/>
            </a:pPr>
            <a:r>
              <a:rPr lang="nb-NO" sz="2000" dirty="0">
                <a:solidFill>
                  <a:prstClr val="black"/>
                </a:solidFill>
              </a:rPr>
              <a:t>Gjenvinningssituasjoner.</a:t>
            </a:r>
          </a:p>
          <a:p>
            <a:pPr marL="514350" indent="-514350">
              <a:spcBef>
                <a:spcPct val="20000"/>
              </a:spcBef>
              <a:buFont typeface="+mj-lt"/>
              <a:buAutoNum type="arabicPeriod"/>
              <a:defRPr/>
            </a:pPr>
            <a:r>
              <a:rPr lang="nb-NO" sz="2000" dirty="0">
                <a:solidFill>
                  <a:prstClr val="black"/>
                </a:solidFill>
              </a:rPr>
              <a:t>Trenger mål og nærmer seg slutten av kampen.</a:t>
            </a:r>
          </a:p>
          <a:p>
            <a:pPr marL="514350" indent="-514350">
              <a:spcBef>
                <a:spcPct val="20000"/>
              </a:spcBef>
              <a:buFont typeface="+mj-lt"/>
              <a:buAutoNum type="arabicPeriod"/>
              <a:defRPr/>
            </a:pPr>
            <a:r>
              <a:rPr lang="nb-NO" sz="2000" dirty="0">
                <a:solidFill>
                  <a:prstClr val="black"/>
                </a:solidFill>
              </a:rPr>
              <a:t>Kan også legge inn pressøyeblikk ved </a:t>
            </a:r>
            <a:r>
              <a:rPr lang="nb-NO" sz="2000" dirty="0" err="1">
                <a:solidFill>
                  <a:prstClr val="black"/>
                </a:solidFill>
              </a:rPr>
              <a:t>f.eks</a:t>
            </a:r>
            <a:r>
              <a:rPr lang="nb-NO" sz="2000" dirty="0">
                <a:solidFill>
                  <a:prstClr val="black"/>
                </a:solidFill>
              </a:rPr>
              <a:t> pasning fra back til stopper. Når back er vendt mot eget mål.</a:t>
            </a:r>
          </a:p>
          <a:p>
            <a:pPr marL="514350" indent="-514350">
              <a:spcBef>
                <a:spcPct val="20000"/>
              </a:spcBef>
              <a:buFont typeface="+mj-lt"/>
              <a:buAutoNum type="arabicPeriod"/>
              <a:defRPr/>
            </a:pPr>
            <a:endParaRPr lang="nb-NO" sz="2000" dirty="0">
              <a:solidFill>
                <a:prstClr val="black"/>
              </a:solidFill>
            </a:endParaRPr>
          </a:p>
          <a:p>
            <a:pPr>
              <a:spcBef>
                <a:spcPct val="20000"/>
              </a:spcBef>
              <a:defRPr/>
            </a:pPr>
            <a:r>
              <a:rPr lang="nb-NO" sz="2000" b="1" dirty="0">
                <a:solidFill>
                  <a:prstClr val="black"/>
                </a:solidFill>
              </a:rPr>
              <a:t>Individuelle pressøyeblikk</a:t>
            </a:r>
          </a:p>
          <a:p>
            <a:pPr marL="514350" indent="-514350">
              <a:spcBef>
                <a:spcPct val="20000"/>
              </a:spcBef>
              <a:buFont typeface="+mj-lt"/>
              <a:buAutoNum type="arabicPeriod"/>
              <a:defRPr/>
            </a:pPr>
            <a:r>
              <a:rPr lang="nb-NO" sz="2000" dirty="0">
                <a:solidFill>
                  <a:prstClr val="black"/>
                </a:solidFill>
              </a:rPr>
              <a:t>Pasningsfeil og feiltouch hos motspiller.</a:t>
            </a:r>
          </a:p>
          <a:p>
            <a:pPr marL="514350" indent="-514350">
              <a:spcBef>
                <a:spcPct val="20000"/>
              </a:spcBef>
              <a:buFont typeface="+mj-lt"/>
              <a:buAutoNum type="arabicPeriod"/>
              <a:defRPr/>
            </a:pPr>
            <a:r>
              <a:rPr lang="nb-NO" sz="2000" dirty="0">
                <a:solidFill>
                  <a:prstClr val="black"/>
                </a:solidFill>
              </a:rPr>
              <a:t>Feilvendt spiller og kontakt.</a:t>
            </a:r>
          </a:p>
          <a:p>
            <a:pPr marL="514350" indent="-514350">
              <a:spcBef>
                <a:spcPct val="20000"/>
              </a:spcBef>
              <a:buFont typeface="+mj-lt"/>
              <a:buAutoNum type="arabicPeriod"/>
              <a:defRPr/>
            </a:pPr>
            <a:r>
              <a:rPr lang="nb-NO" sz="2000" dirty="0">
                <a:solidFill>
                  <a:prstClr val="black"/>
                </a:solidFill>
              </a:rPr>
              <a:t>Kan også bruke ball i lufta som pressøyeblikk.</a:t>
            </a:r>
          </a:p>
          <a:p>
            <a:pPr marL="514350" indent="-514350">
              <a:spcBef>
                <a:spcPct val="20000"/>
              </a:spcBef>
              <a:buFont typeface="+mj-lt"/>
              <a:buAutoNum type="arabicPeriod"/>
              <a:defRPr/>
            </a:pPr>
            <a:endParaRPr lang="nb-NO" sz="1600" dirty="0">
              <a:solidFill>
                <a:prstClr val="black"/>
              </a:solidFill>
            </a:endParaRPr>
          </a:p>
          <a:p>
            <a:pPr marL="514350" indent="-514350">
              <a:spcBef>
                <a:spcPct val="20000"/>
              </a:spcBef>
              <a:buFont typeface="+mj-lt"/>
              <a:buAutoNum type="arabicPeriod"/>
              <a:defRPr/>
            </a:pPr>
            <a:endParaRPr lang="nb-NO" sz="1600" dirty="0">
              <a:solidFill>
                <a:prstClr val="black"/>
              </a:solidFill>
            </a:endParaRPr>
          </a:p>
          <a:p>
            <a:pPr marL="514350" indent="-514350">
              <a:spcBef>
                <a:spcPct val="20000"/>
              </a:spcBef>
              <a:buFont typeface="+mj-lt"/>
              <a:buAutoNum type="arabicPeriod"/>
              <a:defRPr/>
            </a:pPr>
            <a:endParaRPr lang="nb-NO" sz="1600" dirty="0">
              <a:solidFill>
                <a:prstClr val="black"/>
              </a:solidFill>
            </a:endParaRPr>
          </a:p>
          <a:p>
            <a:pPr marL="514350" indent="-514350">
              <a:spcBef>
                <a:spcPct val="20000"/>
              </a:spcBef>
              <a:buFont typeface="+mj-lt"/>
              <a:buAutoNum type="arabicPeriod"/>
              <a:defRPr/>
            </a:pPr>
            <a:endParaRPr lang="nb-NO" sz="1600" dirty="0">
              <a:solidFill>
                <a:prstClr val="black"/>
              </a:solidFill>
            </a:endParaRPr>
          </a:p>
          <a:p>
            <a:pPr marL="514350" indent="-514350">
              <a:spcBef>
                <a:spcPct val="20000"/>
              </a:spcBef>
              <a:buFont typeface="+mj-lt"/>
              <a:buAutoNum type="arabicPeriod"/>
              <a:defRPr/>
            </a:pPr>
            <a:endParaRPr lang="nb-NO" sz="1600" dirty="0">
              <a:solidFill>
                <a:prstClr val="black"/>
              </a:solidFill>
            </a:endParaRPr>
          </a:p>
          <a:p>
            <a:pPr marL="514350" indent="-514350">
              <a:spcBef>
                <a:spcPct val="20000"/>
              </a:spcBef>
              <a:buFont typeface="+mj-lt"/>
              <a:buAutoNum type="arabicPeriod"/>
              <a:defRPr/>
            </a:pPr>
            <a:endParaRPr lang="nb-NO" sz="1600" dirty="0">
              <a:solidFill>
                <a:prstClr val="black"/>
              </a:solidFill>
            </a:endParaRPr>
          </a:p>
          <a:p>
            <a:pPr marL="514350" indent="-514350">
              <a:spcBef>
                <a:spcPct val="20000"/>
              </a:spcBef>
              <a:buFont typeface="+mj-lt"/>
              <a:buAutoNum type="arabicPeriod"/>
              <a:defRPr/>
            </a:pPr>
            <a:endParaRPr lang="nb-NO" sz="1600" dirty="0">
              <a:solidFill>
                <a:prstClr val="black"/>
              </a:solidFill>
            </a:endParaRPr>
          </a:p>
          <a:p>
            <a:pPr marL="514350" indent="-514350">
              <a:spcBef>
                <a:spcPct val="20000"/>
              </a:spcBef>
              <a:buFont typeface="+mj-lt"/>
              <a:buAutoNum type="arabicPeriod"/>
              <a:defRPr/>
            </a:pPr>
            <a:endParaRPr lang="nb-NO" sz="1600" dirty="0">
              <a:solidFill>
                <a:prstClr val="black"/>
              </a:solidFill>
            </a:endParaRPr>
          </a:p>
          <a:p>
            <a:pPr marL="514350" indent="-514350">
              <a:spcBef>
                <a:spcPct val="20000"/>
              </a:spcBef>
              <a:buFont typeface="+mj-lt"/>
              <a:buAutoNum type="arabicPeriod"/>
              <a:defRPr/>
            </a:pPr>
            <a:endParaRPr lang="nb-NO" sz="1600" dirty="0">
              <a:solidFill>
                <a:prstClr val="black"/>
              </a:solidFill>
            </a:endParaRPr>
          </a:p>
          <a:p>
            <a:pPr>
              <a:spcBef>
                <a:spcPct val="20000"/>
              </a:spcBef>
              <a:defRPr/>
            </a:pPr>
            <a:endParaRPr lang="nb-NO" sz="1600" dirty="0">
              <a:solidFill>
                <a:prstClr val="black"/>
              </a:solidFill>
            </a:endParaRPr>
          </a:p>
        </p:txBody>
      </p:sp>
    </p:spTree>
    <p:extLst>
      <p:ext uri="{BB962C8B-B14F-4D97-AF65-F5344CB8AC3E}">
        <p14:creationId xmlns:p14="http://schemas.microsoft.com/office/powerpoint/2010/main" val="240306843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 FORSKNING </a:t>
            </a:r>
          </a:p>
        </p:txBody>
      </p:sp>
      <p:graphicFrame>
        <p:nvGraphicFramePr>
          <p:cNvPr id="3" name="Tabell 2"/>
          <p:cNvGraphicFramePr>
            <a:graphicFrameLocks noGrp="1"/>
          </p:cNvGraphicFramePr>
          <p:nvPr/>
        </p:nvGraphicFramePr>
        <p:xfrm>
          <a:off x="0" y="963038"/>
          <a:ext cx="9144000" cy="7894320"/>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De fleste mål gjøres inne i isslottet. Det er 11 meter ut fra mål med 5m i bredde. 90-95% av målene gjøres på 1-2 touch inne i dette området.</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De fleste straffene kommer, fordi 1F ikke står på beina men takler å gambler på å vinne ball ved å sette ut foten. De beste forsvarsspillerne i verden står på beina og har overkroppen i rett linje. De er aldri i ubalanse.</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De fleste målene i mot etter innlegg kommer fordi forsvarspillerne ser på ball og glemmer å ha ansiktet mot motstanders mål og ha kontroll på spilleren.</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De beste lagene overbefolker inne i egen boks ved innlegg i mot. Stopperne er alltid inne i boksen i </a:t>
                      </a:r>
                      <a:r>
                        <a:rPr lang="nb-NO" sz="2000" b="0" i="0" kern="1200" baseline="0" dirty="0" err="1">
                          <a:solidFill>
                            <a:schemeClr val="tx1"/>
                          </a:solidFill>
                          <a:effectLst/>
                          <a:latin typeface="+mn-lt"/>
                          <a:ea typeface="+mn-ea"/>
                          <a:cs typeface="+mn-cs"/>
                        </a:rPr>
                        <a:t>innleggsituasjoner</a:t>
                      </a:r>
                      <a:r>
                        <a:rPr lang="nb-NO" sz="2000" b="0" i="0" kern="1200" baseline="0" dirty="0">
                          <a:solidFill>
                            <a:schemeClr val="tx1"/>
                          </a:solidFill>
                          <a:effectLst/>
                          <a:latin typeface="+mn-lt"/>
                          <a:ea typeface="+mn-ea"/>
                          <a:cs typeface="+mn-cs"/>
                        </a:rPr>
                        <a:t> og midtbanespillere blir med ned.</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b-NO" sz="2000" b="0" i="0" u="none" strike="noStrike" kern="1200" cap="none" spc="0" normalizeH="0" baseline="0" noProof="0" dirty="0">
                          <a:ln>
                            <a:noFill/>
                          </a:ln>
                          <a:solidFill>
                            <a:prstClr val="black"/>
                          </a:solidFill>
                          <a:effectLst/>
                          <a:uLnTx/>
                          <a:uFillTx/>
                          <a:latin typeface="+mn-lt"/>
                          <a:ea typeface="+mn-ea"/>
                          <a:cs typeface="+mn-cs"/>
                        </a:rPr>
                        <a:t>Høy blokk er at førsteforsvarer er mer enn 1,5m fra ballfører hos motstander. Samtidig står forsvarende lag med flere enn en spiller ovenfor motsatt tangen. </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b-NO" sz="2000" b="0" i="0" u="none" strike="noStrike" kern="1200" cap="none" spc="0" normalizeH="0" baseline="0" noProof="0" dirty="0">
                          <a:ln>
                            <a:noFill/>
                          </a:ln>
                          <a:solidFill>
                            <a:prstClr val="black"/>
                          </a:solidFill>
                          <a:effectLst/>
                          <a:uLnTx/>
                          <a:uFillTx/>
                          <a:latin typeface="+mn-lt"/>
                          <a:ea typeface="+mn-ea"/>
                          <a:cs typeface="+mn-cs"/>
                        </a:rPr>
                        <a:t>Høyt press er at førsteforsvarer er mindre enn 1,5 m fra spiller med ball og at minst en spiller til er over motsatt tangent</a:t>
                      </a: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r>
                        <a:rPr lang="nb-NO" sz="2800" b="1" i="1" kern="1200" baseline="0" dirty="0">
                          <a:solidFill>
                            <a:srgbClr val="FF0000"/>
                          </a:solidFill>
                          <a:effectLst/>
                          <a:latin typeface="+mn-lt"/>
                          <a:ea typeface="+mn-ea"/>
                          <a:cs typeface="+mn-cs"/>
                        </a:rPr>
                        <a:t>«Vi tør å spille ball, spiller fremover når vi kan»</a:t>
                      </a:r>
                      <a:endParaRPr lang="nb-NO" sz="2800" b="1" i="1" kern="1200" dirty="0">
                        <a:solidFill>
                          <a:srgbClr val="FF0000"/>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3357579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3" y="0"/>
            <a:ext cx="9144001" cy="476672"/>
          </a:xfrm>
          <a:solidFill>
            <a:schemeClr val="tx1"/>
          </a:solidFill>
        </p:spPr>
        <p:txBody>
          <a:bodyPr>
            <a:normAutofit/>
          </a:bodyPr>
          <a:lstStyle/>
          <a:p>
            <a:pPr algn="ctr"/>
            <a:r>
              <a:rPr lang="nb-NO" sz="2800" b="1" cap="all" dirty="0">
                <a:solidFill>
                  <a:prstClr val="white"/>
                </a:solidFill>
              </a:rPr>
              <a:t>Etablert </a:t>
            </a:r>
            <a:r>
              <a:rPr lang="nb-NO" sz="2800" b="1" cap="all" dirty="0" err="1">
                <a:solidFill>
                  <a:prstClr val="white"/>
                </a:solidFill>
              </a:rPr>
              <a:t>forsvaR</a:t>
            </a:r>
            <a:r>
              <a:rPr lang="nb-NO" sz="2800" b="1" cap="all" dirty="0">
                <a:solidFill>
                  <a:prstClr val="white"/>
                </a:solidFill>
              </a:rPr>
              <a:t>-MOMENTER TIL PRINSIPPENE</a:t>
            </a:r>
            <a:endParaRPr lang="nb-NO" sz="2800" b="1" cap="all" dirty="0">
              <a:solidFill>
                <a:schemeClr val="bg1"/>
              </a:solidFill>
            </a:endParaRPr>
          </a:p>
        </p:txBody>
      </p:sp>
      <p:graphicFrame>
        <p:nvGraphicFramePr>
          <p:cNvPr id="5" name="Tabell 4"/>
          <p:cNvGraphicFramePr>
            <a:graphicFrameLocks noGrp="1"/>
          </p:cNvGraphicFramePr>
          <p:nvPr/>
        </p:nvGraphicFramePr>
        <p:xfrm>
          <a:off x="-4" y="476672"/>
          <a:ext cx="9144001" cy="6414691"/>
        </p:xfrm>
        <a:graphic>
          <a:graphicData uri="http://schemas.openxmlformats.org/drawingml/2006/table">
            <a:tbl>
              <a:tblPr firstRow="1" bandRow="1">
                <a:tableStyleId>{5C22544A-7EE6-4342-B048-85BDC9FD1C3A}</a:tableStyleId>
              </a:tblPr>
              <a:tblGrid>
                <a:gridCol w="2467708">
                  <a:extLst>
                    <a:ext uri="{9D8B030D-6E8A-4147-A177-3AD203B41FA5}">
                      <a16:colId xmlns:a16="http://schemas.microsoft.com/office/drawing/2014/main" val="20000"/>
                    </a:ext>
                  </a:extLst>
                </a:gridCol>
                <a:gridCol w="2279104">
                  <a:extLst>
                    <a:ext uri="{9D8B030D-6E8A-4147-A177-3AD203B41FA5}">
                      <a16:colId xmlns:a16="http://schemas.microsoft.com/office/drawing/2014/main" val="20001"/>
                    </a:ext>
                  </a:extLst>
                </a:gridCol>
                <a:gridCol w="1769401">
                  <a:extLst>
                    <a:ext uri="{9D8B030D-6E8A-4147-A177-3AD203B41FA5}">
                      <a16:colId xmlns:a16="http://schemas.microsoft.com/office/drawing/2014/main" val="20002"/>
                    </a:ext>
                  </a:extLst>
                </a:gridCol>
                <a:gridCol w="2627788">
                  <a:extLst>
                    <a:ext uri="{9D8B030D-6E8A-4147-A177-3AD203B41FA5}">
                      <a16:colId xmlns:a16="http://schemas.microsoft.com/office/drawing/2014/main" val="20003"/>
                    </a:ext>
                  </a:extLst>
                </a:gridCol>
              </a:tblGrid>
              <a:tr h="144663">
                <a:tc gridSpan="4">
                  <a:txBody>
                    <a:bodyPr/>
                    <a:lstStyle/>
                    <a:p>
                      <a:pPr algn="ctr"/>
                      <a:endParaRPr lang="nb-NO" sz="1800" b="1" dirty="0">
                        <a:solidFill>
                          <a:schemeClr val="bg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nb-NO"/>
                    </a:p>
                  </a:txBody>
                  <a:tcPr/>
                </a:tc>
                <a:tc hMerge="1">
                  <a:txBody>
                    <a:bodyPr/>
                    <a:lstStyle/>
                    <a:p>
                      <a:pPr algn="ctr"/>
                      <a:endParaRPr lang="nb-NO" b="1"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263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prstClr val="black"/>
                          </a:solidFill>
                        </a:rPr>
                        <a:t>65. Kommunikasjon. Keeper</a:t>
                      </a:r>
                      <a:r>
                        <a:rPr lang="nb-NO" sz="800" baseline="0" dirty="0">
                          <a:solidFill>
                            <a:prstClr val="black"/>
                          </a:solidFill>
                        </a:rPr>
                        <a:t> gir beskjeder til stoppere, stoppere gir beskjeder til midtbane og midtbane gir beskjeder til spisser.</a:t>
                      </a:r>
                      <a:endParaRPr lang="nb-NO" sz="8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75. Kontroll før vi stuper i press. Numerisk og posisjonell balanse.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85. Dekke rom sideveis og i dybde for å ha kontroll på egne rom.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91. Romprioritering:  1. Bakrom, 2. mellomrom og 3. siderom.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8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435220">
                <a:tc>
                  <a:txBody>
                    <a:bodyPr/>
                    <a:lstStyle/>
                    <a:p>
                      <a:pPr>
                        <a:lnSpc>
                          <a:spcPct val="107000"/>
                        </a:lnSpc>
                        <a:spcAft>
                          <a:spcPts val="800"/>
                        </a:spcAft>
                      </a:pPr>
                      <a:r>
                        <a:rPr lang="nb-NO" sz="800" b="0" dirty="0">
                          <a:solidFill>
                            <a:prstClr val="black"/>
                          </a:solidFill>
                        </a:rPr>
                        <a:t>66. Jakte Kollektive pressøyeblikk(vinne ball). Høyt press i starten av begge omgangene?</a:t>
                      </a:r>
                    </a:p>
                    <a:p>
                      <a:pPr marL="514350" indent="-514350">
                        <a:spcBef>
                          <a:spcPct val="20000"/>
                        </a:spcBef>
                        <a:buFont typeface="+mj-lt"/>
                        <a:buAutoNum type="arabicPeriod"/>
                      </a:pPr>
                      <a:r>
                        <a:rPr lang="nb-NO" sz="800" dirty="0">
                          <a:solidFill>
                            <a:prstClr val="black"/>
                          </a:solidFill>
                        </a:rPr>
                        <a:t>Keeper har</a:t>
                      </a:r>
                      <a:r>
                        <a:rPr lang="nb-NO" sz="800" baseline="0" dirty="0">
                          <a:solidFill>
                            <a:prstClr val="black"/>
                          </a:solidFill>
                        </a:rPr>
                        <a:t> </a:t>
                      </a:r>
                      <a:r>
                        <a:rPr lang="nb-NO" sz="800" dirty="0">
                          <a:solidFill>
                            <a:prstClr val="black"/>
                          </a:solidFill>
                        </a:rPr>
                        <a:t>ball.</a:t>
                      </a:r>
                    </a:p>
                    <a:p>
                      <a:pPr marL="514350" indent="-514350">
                        <a:spcBef>
                          <a:spcPct val="20000"/>
                        </a:spcBef>
                        <a:buFont typeface="+mj-lt"/>
                        <a:buAutoNum type="arabicPeriod"/>
                      </a:pPr>
                      <a:r>
                        <a:rPr lang="nb-NO" sz="800" dirty="0">
                          <a:solidFill>
                            <a:prstClr val="black"/>
                          </a:solidFill>
                        </a:rPr>
                        <a:t>Dødballer.</a:t>
                      </a:r>
                    </a:p>
                    <a:p>
                      <a:pPr marL="514350" indent="-514350">
                        <a:spcBef>
                          <a:spcPct val="20000"/>
                        </a:spcBef>
                        <a:buFont typeface="+mj-lt"/>
                        <a:buAutoNum type="arabicPeriod"/>
                      </a:pPr>
                      <a:r>
                        <a:rPr lang="nb-NO" sz="800" dirty="0">
                          <a:solidFill>
                            <a:prstClr val="black"/>
                          </a:solidFill>
                        </a:rPr>
                        <a:t>Push fra utgangsposisjonen og samlet oppnådd </a:t>
                      </a:r>
                      <a:r>
                        <a:rPr lang="nb-NO" sz="800" dirty="0" err="1">
                          <a:solidFill>
                            <a:prstClr val="black"/>
                          </a:solidFill>
                        </a:rPr>
                        <a:t>ca</a:t>
                      </a:r>
                      <a:r>
                        <a:rPr lang="nb-NO" sz="800" dirty="0">
                          <a:solidFill>
                            <a:prstClr val="black"/>
                          </a:solidFill>
                        </a:rPr>
                        <a:t> 1/3 avstand. </a:t>
                      </a:r>
                    </a:p>
                    <a:p>
                      <a:pPr marL="514350" indent="-514350">
                        <a:spcBef>
                          <a:spcPct val="20000"/>
                        </a:spcBef>
                        <a:buFont typeface="+mj-lt"/>
                        <a:buAutoNum type="arabicPeriod"/>
                      </a:pPr>
                      <a:r>
                        <a:rPr lang="nb-NO" sz="800" dirty="0">
                          <a:solidFill>
                            <a:prstClr val="black"/>
                          </a:solidFill>
                        </a:rPr>
                        <a:t>Lang støttepasning.</a:t>
                      </a:r>
                    </a:p>
                    <a:p>
                      <a:pPr marL="514350" indent="-514350">
                        <a:spcBef>
                          <a:spcPct val="20000"/>
                        </a:spcBef>
                        <a:buFont typeface="+mj-lt"/>
                        <a:buAutoNum type="arabicPeriod"/>
                      </a:pPr>
                      <a:r>
                        <a:rPr lang="nb-NO" sz="800" dirty="0">
                          <a:solidFill>
                            <a:prstClr val="black"/>
                          </a:solidFill>
                        </a:rPr>
                        <a:t>pasning fra presset back til stopper.</a:t>
                      </a:r>
                    </a:p>
                    <a:p>
                      <a:pPr marL="514350" marR="0" lvl="0" indent="-514350" algn="l" defTabSz="914400" rtl="0" eaLnBrk="1" fontAlgn="auto" latinLnBrk="0" hangingPunct="1">
                        <a:lnSpc>
                          <a:spcPct val="100000"/>
                        </a:lnSpc>
                        <a:spcBef>
                          <a:spcPct val="20000"/>
                        </a:spcBef>
                        <a:spcAft>
                          <a:spcPts val="0"/>
                        </a:spcAft>
                        <a:buClrTx/>
                        <a:buSzTx/>
                        <a:buFont typeface="+mj-lt"/>
                        <a:buAutoNum type="arabicPeriod"/>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Trenger mål og nærmer seg slutten av kampen.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76. Lav utgangsposisjon 9 m inn på egen halvdel med spissen, når vi er spilt lave. Spissen skal ned sammen med resten av laget. Stopperne til motstanderen kan få ballen, når vi er spilt lave. Spissen hindre vending fra motstanderes midtbanespillere.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Middels utgangsposisjon: spiss på midtstreken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Høy utgangsposisjon: spiss på motsatt tangent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86. Når en går i press på ballfører bør det være (</a:t>
                      </a:r>
                      <a:r>
                        <a:rPr kumimoji="0" lang="nb-NO" sz="800" b="0" i="0" u="none" strike="noStrike" kern="1200" cap="none" spc="0" normalizeH="0" baseline="0" noProof="0" dirty="0" err="1">
                          <a:ln>
                            <a:noFill/>
                          </a:ln>
                          <a:solidFill>
                            <a:prstClr val="black"/>
                          </a:solidFill>
                          <a:effectLst/>
                          <a:uLnTx/>
                          <a:uFillTx/>
                          <a:latin typeface="+mn-lt"/>
                          <a:ea typeface="+mn-ea"/>
                          <a:cs typeface="+mn-cs"/>
                        </a:rPr>
                        <a:t>ca</a:t>
                      </a:r>
                      <a:r>
                        <a:rPr kumimoji="0" lang="nb-NO" sz="800" b="0" i="0" u="none" strike="noStrike" kern="1200" cap="none" spc="0" normalizeH="0" baseline="0" noProof="0" dirty="0">
                          <a:ln>
                            <a:noFill/>
                          </a:ln>
                          <a:solidFill>
                            <a:prstClr val="black"/>
                          </a:solidFill>
                          <a:effectLst/>
                          <a:uLnTx/>
                          <a:uFillTx/>
                          <a:latin typeface="+mn-lt"/>
                          <a:ea typeface="+mn-ea"/>
                          <a:cs typeface="+mn-cs"/>
                        </a:rPr>
                        <a:t> 5 meter) i dybde mellom denne spilleren og resten av spillerne i leddet, for å stenge pasningskorridorer.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800" dirty="0">
                        <a:solidFill>
                          <a:prstClr val="black"/>
                        </a:solidFill>
                      </a:endParaRPr>
                    </a:p>
                    <a:p>
                      <a:pPr marL="0" indent="0">
                        <a:buFont typeface="Arial" panose="020B0604020202020204" pitchFamily="34" charset="0"/>
                        <a:buNone/>
                      </a:pPr>
                      <a:endParaRPr lang="nb-NO" sz="8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92. Det vi gjør, gjør vi sammen. Flytte oss framover ved støttepasninger og bakover ved dårlig press på rettvendt 1A.</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8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720080">
                <a:tc>
                  <a:txBody>
                    <a:bodyPr/>
                    <a:lstStyle/>
                    <a:p>
                      <a:pPr>
                        <a:spcBef>
                          <a:spcPct val="20000"/>
                        </a:spcBef>
                      </a:pPr>
                      <a:r>
                        <a:rPr lang="nb-NO" sz="800" b="0" dirty="0">
                          <a:solidFill>
                            <a:prstClr val="black"/>
                          </a:solidFill>
                        </a:rPr>
                        <a:t>67. Jakte Individuelle pressøyeblikk(vinne ball)</a:t>
                      </a:r>
                    </a:p>
                    <a:p>
                      <a:pPr marL="514350" indent="-514350">
                        <a:spcBef>
                          <a:spcPct val="20000"/>
                        </a:spcBef>
                        <a:buFont typeface="+mj-lt"/>
                        <a:buAutoNum type="arabicPeriod"/>
                      </a:pPr>
                      <a:r>
                        <a:rPr lang="nb-NO" sz="800" dirty="0">
                          <a:solidFill>
                            <a:prstClr val="black"/>
                          </a:solidFill>
                        </a:rPr>
                        <a:t>Pasningsfeil og feiltouch hos motspiller.</a:t>
                      </a:r>
                    </a:p>
                    <a:p>
                      <a:pPr marL="514350" indent="-514350">
                        <a:spcBef>
                          <a:spcPct val="20000"/>
                        </a:spcBef>
                        <a:buFont typeface="+mj-lt"/>
                        <a:buAutoNum type="arabicPeriod"/>
                      </a:pPr>
                      <a:r>
                        <a:rPr lang="nb-NO" sz="800" dirty="0">
                          <a:solidFill>
                            <a:prstClr val="black"/>
                          </a:solidFill>
                        </a:rPr>
                        <a:t>Feilvendt spiller og kontakt.</a:t>
                      </a:r>
                    </a:p>
                    <a:p>
                      <a:pPr marL="514350" indent="-514350">
                        <a:spcBef>
                          <a:spcPct val="20000"/>
                        </a:spcBef>
                        <a:buFont typeface="+mj-lt"/>
                        <a:buAutoNum type="arabicPeriod"/>
                      </a:pPr>
                      <a:r>
                        <a:rPr lang="nb-NO" sz="800" dirty="0">
                          <a:solidFill>
                            <a:prstClr val="black"/>
                          </a:solidFill>
                        </a:rPr>
                        <a:t>Ball i lufta.</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77. Korte avstander i leddet mellom spillerne. Maks 30 m i bredde.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87. Sikring bak back i press med nærmeste indreløper eller kant. Stopperne holde seg inne i boksen.  Motsatt indreløper i boksen ved innlegg i mot.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93. Nære eget mål må vi fram og blokkere skudd. Hold beina samla, ha gjerne hendene bak på ryggen for å unngå straffesituasjoner. Keeper samarbeide med 1F. 1F blokke lengste og keeper nærmeste, hvis en rekker.</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9138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t>68. Vinne ball og flytte</a:t>
                      </a:r>
                      <a:r>
                        <a:rPr lang="nb-NO" sz="800" baseline="0" dirty="0"/>
                        <a:t> oss i sprint.</a:t>
                      </a:r>
                      <a:endParaRPr lang="nb-NO" sz="8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78. Bakenforliggende ledd har ansvaret for å holde 1A feilvendt.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88. Stopper på ballside setter offsidelinja. Resten holder seg på linja med stopper 1.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94. Markeringsstolthet. Ved tid rygge inn mot eget mål med ansiktet mot motstanders mål. Få oversikt over motstandere og still dere i mellom ball og motspiller og motspiller og eget mål. Flytt blikket mellom ball og motspiller kontinuerlig. Husk at det er spilleren som gjør mål. Gå i duell, eller i kropp på motspiller, når ballen kommer. Ta ut spiller til situasjonen er klarert.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4010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69. 1F  gå veldig hardt for å vinne ball, når laget er i balanse.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79. Flytte blikket bakover og sideveis og ha oversikt over medspilleres posisjoner.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89. Stå på beina inne i 16 m i 1-1 situasjoner. Ikke gjøre utslag med å sette fram bein og gamble.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95. Ved stort rom mellom bakre ledd og keeper, må vi noen ganger bare sprinte på plass og da rekker vi ikke å rygge.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4328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70. Vise tydelig når det er et avventende press og vi skal ha kontroll på rom.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80. Vurdere når en skal bryte ut av leddet. Feil avstand= kontroll på rom. Rett avstand = vinne ball.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90. . Samspill mellom keeper og utespillere for å blokkere skudd og dekke hjørner.</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96. Få spillet ut og bort fra mål 25 meter fra eget mål og inn.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8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0704205"/>
                  </a:ext>
                </a:extLst>
              </a:tr>
              <a:tr h="30463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71. Hente opp motspillere hvis 1F blir passert.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81. Nekte all ballkontroll i rommene bak oss og mellom oss(nekte spill gjennom ledd)</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8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97. </a:t>
                      </a:r>
                      <a:r>
                        <a:rPr kumimoji="0" lang="nb-NO" sz="800" b="0" i="0" u="none" strike="noStrike" kern="1200" cap="none" spc="0" normalizeH="0" baseline="0" noProof="0" dirty="0" err="1">
                          <a:ln>
                            <a:noFill/>
                          </a:ln>
                          <a:solidFill>
                            <a:prstClr val="black"/>
                          </a:solidFill>
                          <a:effectLst/>
                          <a:uLnTx/>
                          <a:uFillTx/>
                          <a:latin typeface="+mn-lt"/>
                          <a:ea typeface="+mn-ea"/>
                          <a:cs typeface="+mn-cs"/>
                        </a:rPr>
                        <a:t>ideforskyve</a:t>
                      </a:r>
                      <a:r>
                        <a:rPr kumimoji="0" lang="nb-NO" sz="800" b="0" i="0" u="none" strike="noStrike" kern="1200" cap="none" spc="0" normalizeH="0" baseline="0" noProof="0" dirty="0">
                          <a:ln>
                            <a:noFill/>
                          </a:ln>
                          <a:solidFill>
                            <a:prstClr val="black"/>
                          </a:solidFill>
                          <a:effectLst/>
                          <a:uLnTx/>
                          <a:uFillTx/>
                          <a:latin typeface="+mn-lt"/>
                          <a:ea typeface="+mn-ea"/>
                          <a:cs typeface="+mn-cs"/>
                        </a:rPr>
                        <a:t> og støte i press i sprint.</a:t>
                      </a:r>
                      <a:endParaRPr lang="nb-NO" sz="8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18286835"/>
                  </a:ext>
                </a:extLst>
              </a:tr>
              <a:tr h="366019">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72. Presse samlet uansett presshøyde.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82. Støte i sone rett fram. Rett ned  etter pressejobb.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8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8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0802143"/>
                  </a:ext>
                </a:extLst>
              </a:tr>
              <a:tr h="3694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73. Kort og smalt lag. Korte avstander i leddet mellom spillerne, </a:t>
                      </a:r>
                      <a:r>
                        <a:rPr kumimoji="0" lang="nb-NO" sz="800" b="0" i="0" u="none" strike="noStrike" kern="1200" cap="none" spc="0" normalizeH="0" baseline="0" noProof="0" dirty="0" err="1">
                          <a:ln>
                            <a:noFill/>
                          </a:ln>
                          <a:solidFill>
                            <a:prstClr val="black"/>
                          </a:solidFill>
                          <a:effectLst/>
                          <a:uLnTx/>
                          <a:uFillTx/>
                          <a:latin typeface="+mn-lt"/>
                          <a:ea typeface="+mn-ea"/>
                          <a:cs typeface="+mn-cs"/>
                        </a:rPr>
                        <a:t>ca</a:t>
                      </a:r>
                      <a:r>
                        <a:rPr kumimoji="0" lang="nb-NO" sz="800" b="0" i="0" u="none" strike="noStrike" kern="1200" cap="none" spc="0" normalizeH="0" baseline="0" noProof="0" dirty="0">
                          <a:ln>
                            <a:noFill/>
                          </a:ln>
                          <a:solidFill>
                            <a:prstClr val="black"/>
                          </a:solidFill>
                          <a:effectLst/>
                          <a:uLnTx/>
                          <a:uFillTx/>
                          <a:latin typeface="+mn-lt"/>
                          <a:ea typeface="+mn-ea"/>
                          <a:cs typeface="+mn-cs"/>
                        </a:rPr>
                        <a:t> 22 m lange og </a:t>
                      </a:r>
                      <a:r>
                        <a:rPr kumimoji="0" lang="nb-NO" sz="800" b="0" i="0" u="none" strike="noStrike" kern="1200" cap="none" spc="0" normalizeH="0" baseline="0" noProof="0" dirty="0" err="1">
                          <a:ln>
                            <a:noFill/>
                          </a:ln>
                          <a:solidFill>
                            <a:prstClr val="black"/>
                          </a:solidFill>
                          <a:effectLst/>
                          <a:uLnTx/>
                          <a:uFillTx/>
                          <a:latin typeface="+mn-lt"/>
                          <a:ea typeface="+mn-ea"/>
                          <a:cs typeface="+mn-cs"/>
                        </a:rPr>
                        <a:t>ca</a:t>
                      </a:r>
                      <a:r>
                        <a:rPr kumimoji="0" lang="nb-NO" sz="800" b="0" i="0" u="none" strike="noStrike" kern="1200" cap="none" spc="0" normalizeH="0" baseline="0" noProof="0" dirty="0">
                          <a:ln>
                            <a:noFill/>
                          </a:ln>
                          <a:solidFill>
                            <a:prstClr val="black"/>
                          </a:solidFill>
                          <a:effectLst/>
                          <a:uLnTx/>
                          <a:uFillTx/>
                          <a:latin typeface="+mn-lt"/>
                          <a:ea typeface="+mn-ea"/>
                          <a:cs typeface="+mn-cs"/>
                        </a:rPr>
                        <a:t> 30 m brede.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83. sikre bak 1F. 1 spiller i press og 2-4 inn bak</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8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8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99002245"/>
                  </a:ext>
                </a:extLst>
              </a:tr>
              <a:tr h="366019">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74. Vinne ball direkte, eller ved spill inn i struktur.</a:t>
                      </a:r>
                      <a:endParaRPr kumimoji="0" lang="nb-NO" sz="900" b="0" i="0" u="none" strike="noStrike" kern="1200" cap="none" spc="0" normalizeH="0" baseline="0" noProof="0" dirty="0">
                        <a:ln>
                          <a:noFill/>
                        </a:ln>
                        <a:solidFill>
                          <a:prstClr val="black"/>
                        </a:solidFill>
                        <a:effectLst/>
                        <a:uLnTx/>
                        <a:uFillTx/>
                        <a:latin typeface="+mn-lt"/>
                        <a:ea typeface="Calibri" charset="0"/>
                        <a:cs typeface="Times New Roman" charset="0"/>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84. Hindre spill gjennom ledd.</a:t>
                      </a:r>
                      <a:endParaRPr lang="nb-NO" sz="90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59779148"/>
                  </a:ext>
                </a:extLst>
              </a:tr>
            </a:tbl>
          </a:graphicData>
        </a:graphic>
      </p:graphicFrame>
    </p:spTree>
    <p:extLst>
      <p:ext uri="{BB962C8B-B14F-4D97-AF65-F5344CB8AC3E}">
        <p14:creationId xmlns:p14="http://schemas.microsoft.com/office/powerpoint/2010/main" val="258865586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ØKTENE ETABLERT FORSVAR</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4" y="1448031"/>
            <a:ext cx="7055105" cy="5650720"/>
          </a:xfrm>
          <a:prstGeom prst="rect">
            <a:avLst/>
          </a:prstGeom>
        </p:spPr>
      </p:pic>
      <p:sp>
        <p:nvSpPr>
          <p:cNvPr id="3" name="Plassholder for bunntekst 2"/>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4084177332"/>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8220456"/>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702561">
                  <a:extLst>
                    <a:ext uri="{9D8B030D-6E8A-4147-A177-3AD203B41FA5}">
                      <a16:colId xmlns:a16="http://schemas.microsoft.com/office/drawing/2014/main" val="20004"/>
                    </a:ext>
                  </a:extLst>
                </a:gridCol>
                <a:gridCol w="132366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0" dirty="0">
                          <a:solidFill>
                            <a:schemeClr val="tx1"/>
                          </a:solidFill>
                        </a:rPr>
                        <a:t>Flytte seg fram og tilbake med korte skritt og bruke armene. </a:t>
                      </a:r>
                      <a:r>
                        <a:rPr lang="nb-NO" sz="900" b="0" baseline="0" dirty="0">
                          <a:solidFill>
                            <a:schemeClr val="tx1"/>
                          </a:solidFill>
                        </a:rPr>
                        <a:t>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1-2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 bruker begge bein. Vær kreativ og kjør ulike varianter. 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spillerne på faste stasjoner. Keepere og stopperne er de blå spillerne.  Det kan gjerne være flere spillere på samme stasjoner som </a:t>
                      </a:r>
                      <a:r>
                        <a:rPr kumimoji="0" lang="nb-NO" sz="900" b="0" i="0" u="none" strike="noStrike" kern="1200" cap="none" spc="0" normalizeH="0" baseline="0" noProof="0" dirty="0" err="1">
                          <a:ln>
                            <a:noFill/>
                          </a:ln>
                          <a:solidFill>
                            <a:prstClr val="black"/>
                          </a:solidFill>
                          <a:effectLst/>
                          <a:uLnTx/>
                          <a:uFillTx/>
                          <a:latin typeface="+mn-lt"/>
                          <a:ea typeface="+mn-ea"/>
                          <a:cs typeface="+mn-cs"/>
                        </a:rPr>
                        <a:t>rulerer</a:t>
                      </a:r>
                      <a:r>
                        <a:rPr kumimoji="0" lang="nb-NO" sz="900" b="0" i="0" u="none" strike="noStrike" kern="1200" cap="none" spc="0" normalizeH="0" baseline="0" noProof="0" dirty="0">
                          <a:ln>
                            <a:noFill/>
                          </a:ln>
                          <a:solidFill>
                            <a:prstClr val="black"/>
                          </a:solidFill>
                          <a:effectLst/>
                          <a:uLnTx/>
                          <a:uFillTx/>
                          <a:latin typeface="+mn-lt"/>
                          <a:ea typeface="+mn-ea"/>
                          <a:cs typeface="+mn-cs"/>
                        </a:rPr>
                        <a:t>. Kan gjerne være backer også. Vi starter med to stoppere, men etter hvert bør vi legge inn en back i tillegg. De skal sammen med keeper forsvare eget mål. De offensive spillerne er røde. De har pasninger som vist på bildet og kommer med innlegg fra annenhver side. Det er kanter eller backer som slår innleggene. Motsatt kant, indreløper og spiss skal komme inn i boksen. Stopperne skal stå  på 16m når sekvensen setter i gang og så rygge inn mot eget mål da det nærmer seg innlegg. Etter endt avslutning, så slås det en pasning fra stopper bak mål til en indreløper som skyter. Da må stopperne forte seg ut for å blokke skudd.  Kan kjøre øvelsen mot to mål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spillerne i roller. De kan bytte på å delta. Kan gjerne kjøre mot to mål for å unngå kø.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Veiled spillerne individuelt under øvelsen.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err="1">
                          <a:solidFill>
                            <a:schemeClr val="tx1"/>
                          </a:solidFill>
                        </a:rPr>
                        <a:t>Ca</a:t>
                      </a:r>
                      <a:r>
                        <a:rPr lang="nb-NO" sz="900" b="0" baseline="0" dirty="0">
                          <a:solidFill>
                            <a:schemeClr val="tx1"/>
                          </a:solidFill>
                        </a:rPr>
                        <a:t> 15 min  </a:t>
                      </a:r>
                      <a:r>
                        <a:rPr lang="nb-NO" sz="900" b="0" baseline="0" dirty="0" err="1">
                          <a:solidFill>
                            <a:schemeClr val="tx1"/>
                          </a:solidFill>
                        </a:rPr>
                        <a:t>min</a:t>
                      </a:r>
                      <a:r>
                        <a:rPr lang="nb-NO" sz="900" b="0" baseline="0" dirty="0">
                          <a:solidFill>
                            <a:schemeClr val="tx1"/>
                          </a:solidFill>
                        </a:rPr>
                        <a:t>.</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Avslutninger fra 3 stasjoner. Kjør gjerne mot to mål. Baller på alle stasjonene. Først fører en ball mellom kjeglene og avslutter fra </a:t>
                      </a:r>
                      <a:r>
                        <a:rPr lang="nb-NO" sz="900" baseline="0" dirty="0" err="1">
                          <a:solidFill>
                            <a:schemeClr val="tx1"/>
                          </a:solidFill>
                        </a:rPr>
                        <a:t>ca</a:t>
                      </a:r>
                      <a:r>
                        <a:rPr lang="nb-NO" sz="900" baseline="0" dirty="0">
                          <a:solidFill>
                            <a:schemeClr val="tx1"/>
                          </a:solidFill>
                        </a:rPr>
                        <a:t> 14 m. Deretter får samme spiller pasning fra spiller i midten som spiller vegg og skyter fra 16m. Til slutt slår en av spillerne på siden innlegg til de to som nettopp har avsluttet. Spillerne kan </a:t>
                      </a:r>
                      <a:r>
                        <a:rPr lang="nb-NO" sz="900" baseline="0" dirty="0" err="1">
                          <a:solidFill>
                            <a:schemeClr val="tx1"/>
                          </a:solidFill>
                        </a:rPr>
                        <a:t>rulere</a:t>
                      </a:r>
                      <a:r>
                        <a:rPr lang="nb-NO" sz="900" baseline="0" dirty="0">
                          <a:solidFill>
                            <a:schemeClr val="tx1"/>
                          </a:solidFill>
                        </a:rPr>
                        <a:t> på stasjonene. Kan kjøre innlegg fra andre siden også. Det skal også være en stopper som rygger inn og prøver å hindre mål sammen med keeper. Deretter to forsvarere.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Kan gjerne kjøre mot to mål for å unngå kø.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Veiled spillerne individuelt under øvelsen.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tempoet er kamplikt.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3*10 min kamper</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 </a:t>
                      </a:r>
                      <a:r>
                        <a:rPr lang="nb-NO" sz="900" b="0" dirty="0" err="1">
                          <a:solidFill>
                            <a:schemeClr val="tx1"/>
                          </a:solidFill>
                        </a:rPr>
                        <a:t>Ca</a:t>
                      </a:r>
                      <a:r>
                        <a:rPr lang="nb-NO" sz="900" b="0" dirty="0">
                          <a:solidFill>
                            <a:schemeClr val="tx1"/>
                          </a:solidFill>
                        </a:rPr>
                        <a:t> </a:t>
                      </a:r>
                      <a:r>
                        <a:rPr lang="nb-NO" sz="900" b="0" dirty="0" err="1">
                          <a:solidFill>
                            <a:schemeClr val="tx1"/>
                          </a:solidFill>
                        </a:rPr>
                        <a:t>ca</a:t>
                      </a:r>
                      <a:r>
                        <a:rPr lang="nb-NO" sz="900" b="0" dirty="0">
                          <a:solidFill>
                            <a:schemeClr val="tx1"/>
                          </a:solidFill>
                        </a:rPr>
                        <a:t> 50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Kan ha bred ane for å få vending av spill og innlegg. Sette opp 3 ledd. </a:t>
                      </a:r>
                      <a:r>
                        <a:rPr lang="nb-NO" sz="900" dirty="0">
                          <a:solidFill>
                            <a:schemeClr val="tx1"/>
                          </a:solidFill>
                        </a:rPr>
                        <a:t>Spill 6-6 til 11-11.</a:t>
                      </a:r>
                      <a:r>
                        <a:rPr lang="nb-NO" sz="900" baseline="0" dirty="0">
                          <a:solidFill>
                            <a:schemeClr val="tx1"/>
                          </a:solidFill>
                        </a:rPr>
                        <a:t> Hvilket lag slipper inn færrest mål?</a:t>
                      </a: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får ballen til å stoppe nærmest midtbanelinja. Skudd fra 16 meteren.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 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Start gjerne med en pasning inn i boksen mot keeper i første kamp. Ha da baller på sidene og i mål.</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3-3/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slipper inn færrest mål?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fremhev enkeltprestasjoner i boksen etter økta.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33.ETABLERT FORSVAR</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a:srcRect r="25721"/>
          <a:stretch/>
        </p:blipFill>
        <p:spPr>
          <a:xfrm>
            <a:off x="3579477" y="2335587"/>
            <a:ext cx="1717308" cy="1421955"/>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r="50325"/>
          <a:stretch/>
        </p:blipFill>
        <p:spPr>
          <a:xfrm>
            <a:off x="3590364" y="3692769"/>
            <a:ext cx="1706422" cy="1233192"/>
          </a:xfrm>
          <a:prstGeom prst="rect">
            <a:avLst/>
          </a:prstGeom>
        </p:spPr>
      </p:pic>
      <p:pic>
        <p:nvPicPr>
          <p:cNvPr id="8" name="Bilde 7"/>
          <p:cNvPicPr>
            <a:picLocks noChangeAspect="1"/>
          </p:cNvPicPr>
          <p:nvPr/>
        </p:nvPicPr>
        <p:blipFill rotWithShape="1">
          <a:blip r:embed="rId4" cstate="print">
            <a:extLst>
              <a:ext uri="{28A0092B-C50C-407E-A947-70E740481C1C}">
                <a14:useLocalDpi xmlns:a14="http://schemas.microsoft.com/office/drawing/2010/main" val="0"/>
              </a:ext>
            </a:extLst>
          </a:blip>
          <a:srcRect l="45961"/>
          <a:stretch/>
        </p:blipFill>
        <p:spPr>
          <a:xfrm>
            <a:off x="3590364" y="4925968"/>
            <a:ext cx="1717308" cy="1932039"/>
          </a:xfrm>
          <a:prstGeom prst="rect">
            <a:avLst/>
          </a:prstGeom>
        </p:spPr>
      </p:pic>
      <p:pic>
        <p:nvPicPr>
          <p:cNvPr id="9" name="Plassholder for innhold 5"/>
          <p:cNvPicPr>
            <a:picLocks noChangeAspect="1"/>
          </p:cNvPicPr>
          <p:nvPr/>
        </p:nvPicPr>
        <p:blipFill rotWithShape="1">
          <a:blip r:embed="rId5">
            <a:extLst>
              <a:ext uri="{28A0092B-C50C-407E-A947-70E740481C1C}">
                <a14:useLocalDpi xmlns:a14="http://schemas.microsoft.com/office/drawing/2010/main" val="0"/>
              </a:ext>
            </a:extLst>
          </a:blip>
          <a:srcRect l="52552" t="5955" r="33238" b="71101"/>
          <a:stretch/>
        </p:blipFill>
        <p:spPr>
          <a:xfrm>
            <a:off x="3590363" y="1328055"/>
            <a:ext cx="1717308" cy="1046439"/>
          </a:xfrm>
          <a:prstGeom prst="rect">
            <a:avLst/>
          </a:prstGeom>
        </p:spPr>
      </p:pic>
    </p:spTree>
    <p:extLst>
      <p:ext uri="{BB962C8B-B14F-4D97-AF65-F5344CB8AC3E}">
        <p14:creationId xmlns:p14="http://schemas.microsoft.com/office/powerpoint/2010/main" val="399253772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80467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a:solidFill>
                            <a:schemeClr val="tx1"/>
                          </a:solidFill>
                        </a:rPr>
                        <a:t>3*4</a:t>
                      </a:r>
                      <a:r>
                        <a:rPr lang="nb-NO" sz="900" b="0" baseline="0" dirty="0">
                          <a:solidFill>
                            <a:schemeClr val="tx1"/>
                          </a:solidFill>
                        </a:rPr>
                        <a:t> min- 30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5-8</a:t>
                      </a:r>
                      <a:r>
                        <a:rPr lang="nb-NO" sz="900" baseline="0" dirty="0">
                          <a:solidFill>
                            <a:schemeClr val="tx1"/>
                          </a:solidFill>
                        </a:rPr>
                        <a:t> spillere i hver firkant. 5-8 m mellom kjeglene i kvadratet.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1-2 spillere i midten på firkanten. Spilleren i midten skal prøve å vinne ball, eller få den ut av firkanten. Spilleren som mister ball, bytter plass med den i midten.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Når en spiller kommer inn i midten får vedkommende en bokstav. Hvem blir først gris?</a:t>
                      </a: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 </a:t>
                      </a: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4*5min</a:t>
                      </a:r>
                    </a:p>
                    <a:p>
                      <a:pPr algn="ctr"/>
                      <a:r>
                        <a:rPr lang="nb-NO" sz="900" b="0" dirty="0">
                          <a:solidFill>
                            <a:schemeClr val="tx1"/>
                          </a:solidFill>
                        </a:rPr>
                        <a:t>1</a:t>
                      </a:r>
                      <a:r>
                        <a:rPr lang="nb-NO" sz="900" b="0" baseline="0" dirty="0">
                          <a:solidFill>
                            <a:schemeClr val="tx1"/>
                          </a:solidFill>
                        </a:rPr>
                        <a:t> min</a:t>
                      </a:r>
                      <a:r>
                        <a:rPr lang="nb-NO" sz="900" b="0" dirty="0">
                          <a:solidFill>
                            <a:schemeClr val="tx1"/>
                          </a:solidFill>
                        </a:rPr>
                        <a:t> pause.</a:t>
                      </a:r>
                    </a:p>
                    <a:p>
                      <a:pPr algn="ctr"/>
                      <a:r>
                        <a:rPr lang="nb-NO" sz="900" b="0" dirty="0" err="1">
                          <a:solidFill>
                            <a:schemeClr val="tx1"/>
                          </a:solidFill>
                        </a:rPr>
                        <a:t>Ca</a:t>
                      </a:r>
                      <a:r>
                        <a:rPr lang="nb-NO" sz="900" b="0" dirty="0">
                          <a:solidFill>
                            <a:schemeClr val="tx1"/>
                          </a:solidFill>
                        </a:rPr>
                        <a:t> 30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Dele inn i to lag(kan også bruke joker.</a:t>
                      </a:r>
                      <a:r>
                        <a:rPr lang="nb-NO" sz="900" baseline="0" dirty="0">
                          <a:solidFill>
                            <a:schemeClr val="tx1"/>
                          </a:solidFill>
                        </a:rPr>
                        <a:t> Sette opp korridorer på hver side. Korridoren er </a:t>
                      </a:r>
                      <a:r>
                        <a:rPr lang="nb-NO" sz="900" baseline="0" dirty="0" err="1">
                          <a:solidFill>
                            <a:schemeClr val="tx1"/>
                          </a:solidFill>
                        </a:rPr>
                        <a:t>ca</a:t>
                      </a:r>
                      <a:r>
                        <a:rPr lang="nb-NO" sz="900" baseline="0" dirty="0">
                          <a:solidFill>
                            <a:schemeClr val="tx1"/>
                          </a:solidFill>
                        </a:rPr>
                        <a:t> 5 m bred på hver side. </a:t>
                      </a:r>
                      <a:r>
                        <a:rPr lang="nb-NO" sz="900" baseline="0" dirty="0" err="1">
                          <a:solidFill>
                            <a:schemeClr val="tx1"/>
                          </a:solidFill>
                        </a:rPr>
                        <a:t>Ca</a:t>
                      </a:r>
                      <a:r>
                        <a:rPr lang="nb-NO" sz="900" baseline="0" dirty="0">
                          <a:solidFill>
                            <a:schemeClr val="tx1"/>
                          </a:solidFill>
                        </a:rPr>
                        <a:t> halv bane i lengde og mellom 16m og sidelinjen i bredde. To </a:t>
                      </a:r>
                      <a:r>
                        <a:rPr lang="nb-NO" sz="900" baseline="0" dirty="0" err="1">
                          <a:solidFill>
                            <a:schemeClr val="tx1"/>
                          </a:solidFill>
                        </a:rPr>
                        <a:t>innleggsspillere</a:t>
                      </a:r>
                      <a:r>
                        <a:rPr lang="nb-NO" sz="900" baseline="0" dirty="0">
                          <a:solidFill>
                            <a:schemeClr val="tx1"/>
                          </a:solidFill>
                        </a:rPr>
                        <a:t> på hvert lag står ute i offensiv korridor på hver sin side. Det kan når som helst spilles inn i korridor. Spillerne midt på banen spiller ellers som vanlig. Spillerne i midten har maks 3 touch i starten slik at det ender med mange innlegg fra korridor. Deretter er det fri touch. Etter hvert bytte på hvem som står i korridor.</a:t>
                      </a:r>
                      <a:endParaRPr lang="nb-NO" sz="90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Gjerne med 1-1 stopp.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4*6 min kamper</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 </a:t>
                      </a:r>
                    </a:p>
                    <a:p>
                      <a:pPr algn="ct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Veldig bred ane for å få vending av spill. Sette opp 3 ledd. </a:t>
                      </a: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treffe stolpen fra 16 m.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3-3/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slipper inn færrest mål?</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spør om hva som kjennetegner godt defensivt spill i egen boks. Hvordan skal en posisjonere seg ved innlegg i mot?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34.ETABLERT FORSVAR</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a:srcRect l="50499" r="14034" b="44544"/>
          <a:stretch/>
        </p:blipFill>
        <p:spPr>
          <a:xfrm>
            <a:off x="3594918" y="1328055"/>
            <a:ext cx="1747684" cy="1452019"/>
          </a:xfrm>
          <a:prstGeom prst="rect">
            <a:avLst/>
          </a:prstGeom>
        </p:spPr>
      </p:pic>
      <p:pic>
        <p:nvPicPr>
          <p:cNvPr id="3" name="Bilde 2"/>
          <p:cNvPicPr>
            <a:picLocks noChangeAspect="1"/>
          </p:cNvPicPr>
          <p:nvPr/>
        </p:nvPicPr>
        <p:blipFill rotWithShape="1">
          <a:blip r:embed="rId3"/>
          <a:srcRect l="42953"/>
          <a:stretch/>
        </p:blipFill>
        <p:spPr>
          <a:xfrm>
            <a:off x="3594918" y="2780071"/>
            <a:ext cx="1747684" cy="1968284"/>
          </a:xfrm>
          <a:prstGeom prst="rect">
            <a:avLst/>
          </a:prstGeom>
        </p:spPr>
      </p:pic>
      <p:pic>
        <p:nvPicPr>
          <p:cNvPr id="7" name="Bilde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94918" y="4748363"/>
            <a:ext cx="1747684" cy="2173415"/>
          </a:xfrm>
          <a:prstGeom prst="rect">
            <a:avLst/>
          </a:prstGeom>
        </p:spPr>
      </p:pic>
    </p:spTree>
    <p:extLst>
      <p:ext uri="{BB962C8B-B14F-4D97-AF65-F5344CB8AC3E}">
        <p14:creationId xmlns:p14="http://schemas.microsoft.com/office/powerpoint/2010/main" val="387204113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82448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a:solidFill>
                            <a:schemeClr val="tx1"/>
                          </a:solidFill>
                        </a:rPr>
                        <a:t>3*4</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5-8</a:t>
                      </a:r>
                      <a:r>
                        <a:rPr lang="nb-NO" sz="900" baseline="0" dirty="0">
                          <a:solidFill>
                            <a:schemeClr val="tx1"/>
                          </a:solidFill>
                        </a:rPr>
                        <a:t> spillere i hver firkant. 5-8 m mellom kjeglene i kvadratet.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1-2 spillere i midten på firkanten. Spilleren i midten skal prøve å vinne ball, eller få den ut av firkanten. Spilleren som mister ball, bytter plass med den i midten.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Vurder</a:t>
                      </a:r>
                      <a:r>
                        <a:rPr lang="nb-NO" sz="900" b="0" baseline="0" dirty="0"/>
                        <a:t> størrelsen på firkanten. Ha baller tilgjengelig slik at det blir flyt i øvelsen.</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 </a:t>
                      </a:r>
                      <a:r>
                        <a:rPr kumimoji="0" lang="nb-NO" sz="1000" b="0" i="0" u="none" strike="noStrike" kern="1200" cap="none" spc="0" normalizeH="0" baseline="0" noProof="0" dirty="0">
                          <a:ln>
                            <a:noFill/>
                          </a:ln>
                          <a:solidFill>
                            <a:prstClr val="black"/>
                          </a:solidFill>
                          <a:effectLst/>
                          <a:uLnTx/>
                          <a:uFillTx/>
                          <a:latin typeface="+mn-lt"/>
                          <a:ea typeface="+mn-ea"/>
                          <a:cs typeface="+mn-cs"/>
                        </a:rPr>
                        <a:t>Få spillerne til å hindre pasninger mellom de to i midten</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4*3min-  30 s pause mellom hver sekvens.</a:t>
                      </a:r>
                    </a:p>
                    <a:p>
                      <a:pPr algn="ct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baseline="0" dirty="0">
                          <a:solidFill>
                            <a:schemeClr val="tx1"/>
                          </a:solidFill>
                        </a:rPr>
                        <a:t>Dele inn i to grupper. To keepere står i hvert sitt som på bildet. Baller på hver sin gruppe. Rød posisjon skal avslutte på 2 eller 3 touch. Rett etter avslutning begynner spiller fra blå stasjon å føre ball, da er den røde spilleren som akkurat har avsluttet forsvarer og det er en 1-1 situasjon, der den blå spilleren skal gjøre mål på målet rett foran seg. Spillerne går tilbake til sin grunnstasjon etter endt sekvens. Gruppene bytter plass etter en endt sekvens. Hvis det er få mål, så kan en bruke lite mål eller kjegler.</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Lag banen så stor at førsteforsvareren</a:t>
                      </a:r>
                      <a:r>
                        <a:rPr lang="nb-NO" sz="900" b="0" baseline="0" dirty="0"/>
                        <a:t> rekker å være på plass, etter avslutning. </a:t>
                      </a:r>
                    </a:p>
                    <a:p>
                      <a:endParaRPr lang="nb-NO" sz="900" b="0" baseline="0" dirty="0"/>
                    </a:p>
                    <a:p>
                      <a:r>
                        <a:rPr lang="nb-NO" sz="900" b="0" baseline="0" dirty="0"/>
                        <a:t>Slå gjerne inn baller fra siden.</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Veiled spillerne mellom involveringene.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Utfordre spillerne til å reflektere over hvorfor selv.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tempoet er kamplikt.</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3*3</a:t>
                      </a:r>
                      <a:r>
                        <a:rPr lang="nb-NO" sz="900" b="0" baseline="0" dirty="0">
                          <a:solidFill>
                            <a:schemeClr val="tx1"/>
                          </a:solidFill>
                        </a:rPr>
                        <a:t> runder. Hver sekvens varer i 1.15 </a:t>
                      </a:r>
                      <a:r>
                        <a:rPr lang="nb-NO" sz="900" b="0" dirty="0">
                          <a:solidFill>
                            <a:schemeClr val="tx1"/>
                          </a:solidFill>
                        </a:rPr>
                        <a:t>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inne i 16 m. 5-5, 4-4 eller 3-3. Dele inn i tre lag der to lag hele tiden spiller mot hverandre, mens det siste laget(gult) stiller seg på utsiden av 16 m som på bildet med baller. 1 lag år hele tiden ballen og skal gjøre mål, mens det andre laget hele tiden skal forsvare seg sammen med keeper. Etter endt sekvens så går et lag ut og gult kommer inn for å spille mot det andre laget. En runde blir da at et lag angriper, forsvarer seg og slår inn baller.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slipper inn færrest mål</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 skriker navnet på den som skal slå inn ballene fra utsiden og varierer. Det kan være kortpasning eller innlegg.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35 min.</a:t>
                      </a:r>
                    </a:p>
                    <a:p>
                      <a:pPr algn="ctr"/>
                      <a:endParaRPr lang="nb-NO" sz="900" b="0" dirty="0">
                        <a:solidFill>
                          <a:schemeClr val="tx1"/>
                        </a:solidFill>
                      </a:endParaRPr>
                    </a:p>
                    <a:p>
                      <a:pPr algn="ctr"/>
                      <a:endParaRPr lang="nb-NO" sz="900" b="0" dirty="0">
                        <a:solidFill>
                          <a:schemeClr val="tx1"/>
                        </a:solidFill>
                      </a:endParaRPr>
                    </a:p>
                    <a:p>
                      <a:pPr algn="ctr"/>
                      <a:endParaRPr lang="nb-NO" sz="900" b="0" dirty="0">
                        <a:solidFill>
                          <a:schemeClr val="tx1"/>
                        </a:solidFill>
                      </a:endParaRP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3-3 til 6-6. mot 2 mål. 2-4 lag. Vinneren står. Første målet vinner. Vinneren står. Maks 1.30 min kamper. Hvis det blir u så står det laget som kom inn.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klarer å heade lengst ved å kaste opp ballen selv?</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slipper inn færrest mål på treningen?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ros spillere som har ofret alt  i egen boks på treningen. Spør også hva som kjennetegner godt </a:t>
                      </a:r>
                      <a:r>
                        <a:rPr kumimoji="0" lang="nb-NO" sz="900" b="1" i="0" u="none" strike="noStrike" kern="1200" cap="none" spc="0" normalizeH="0" baseline="0" noProof="0" dirty="0" err="1">
                          <a:ln>
                            <a:noFill/>
                          </a:ln>
                          <a:solidFill>
                            <a:prstClr val="black"/>
                          </a:solidFill>
                          <a:effectLst/>
                          <a:uLnTx/>
                          <a:uFillTx/>
                          <a:latin typeface="+mn-lt"/>
                          <a:ea typeface="+mn-ea"/>
                          <a:cs typeface="+mn-cs"/>
                        </a:rPr>
                        <a:t>boksspill</a:t>
                      </a:r>
                      <a:r>
                        <a:rPr kumimoji="0" lang="nb-NO" sz="900" b="1" i="0" u="none" strike="noStrike" kern="1200" cap="none" spc="0" normalizeH="0" baseline="0" noProof="0" dirty="0">
                          <a:ln>
                            <a:noFill/>
                          </a:ln>
                          <a:solidFill>
                            <a:prstClr val="black"/>
                          </a:solidFill>
                          <a:effectLst/>
                          <a:uLnTx/>
                          <a:uFillTx/>
                          <a:latin typeface="+mn-lt"/>
                          <a:ea typeface="+mn-ea"/>
                          <a:cs typeface="+mn-cs"/>
                        </a:rPr>
                        <a:t>. Følg opp svarene.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35.ETABLERT FORSVAR</a:t>
                      </a:r>
                    </a:p>
                  </a:txBody>
                  <a:tcPr marL="68580" marR="68580"/>
                </a:tc>
                <a:extLst>
                  <a:ext uri="{0D108BD9-81ED-4DB2-BD59-A6C34878D82A}">
                    <a16:rowId xmlns:a16="http://schemas.microsoft.com/office/drawing/2014/main" val="10000"/>
                  </a:ext>
                </a:extLst>
              </a:tr>
            </a:tbl>
          </a:graphicData>
        </a:graphic>
      </p:graphicFrame>
      <p:sp>
        <p:nvSpPr>
          <p:cNvPr id="2" name="TekstSylinder 1"/>
          <p:cNvSpPr txBox="1"/>
          <p:nvPr/>
        </p:nvSpPr>
        <p:spPr>
          <a:xfrm>
            <a:off x="8055431" y="30464"/>
            <a:ext cx="1088573" cy="369332"/>
          </a:xfrm>
          <a:prstGeom prst="rect">
            <a:avLst/>
          </a:prstGeom>
          <a:noFill/>
        </p:spPr>
        <p:txBody>
          <a:bodyPr wrap="square" rtlCol="0">
            <a:spAutoFit/>
          </a:bodyPr>
          <a:lstStyle/>
          <a:p>
            <a:pPr>
              <a:defRPr/>
            </a:pPr>
            <a:endParaRPr lang="nb-NO" b="1" dirty="0">
              <a:solidFill>
                <a:prstClr val="black"/>
              </a:solidFill>
            </a:endParaRPr>
          </a:p>
        </p:txBody>
      </p:sp>
      <p:pic>
        <p:nvPicPr>
          <p:cNvPr id="6" name="Bilde 5"/>
          <p:cNvPicPr>
            <a:picLocks noChangeAspect="1"/>
          </p:cNvPicPr>
          <p:nvPr/>
        </p:nvPicPr>
        <p:blipFill rotWithShape="1">
          <a:blip r:embed="rId2"/>
          <a:srcRect l="50135" r="14297" b="64166"/>
          <a:stretch/>
        </p:blipFill>
        <p:spPr>
          <a:xfrm>
            <a:off x="3542252" y="1328051"/>
            <a:ext cx="1748202" cy="1286981"/>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r="49224"/>
          <a:stretch/>
        </p:blipFill>
        <p:spPr>
          <a:xfrm>
            <a:off x="3542256" y="2615032"/>
            <a:ext cx="1748201" cy="1108286"/>
          </a:xfrm>
          <a:prstGeom prst="rect">
            <a:avLst/>
          </a:prstGeom>
        </p:spPr>
      </p:pic>
      <p:pic>
        <p:nvPicPr>
          <p:cNvPr id="8" name="Bilde 7"/>
          <p:cNvPicPr>
            <a:picLocks noChangeAspect="1"/>
          </p:cNvPicPr>
          <p:nvPr/>
        </p:nvPicPr>
        <p:blipFill rotWithShape="1">
          <a:blip r:embed="rId4" cstate="print">
            <a:extLst>
              <a:ext uri="{28A0092B-C50C-407E-A947-70E740481C1C}">
                <a14:useLocalDpi xmlns:a14="http://schemas.microsoft.com/office/drawing/2010/main" val="0"/>
              </a:ext>
            </a:extLst>
          </a:blip>
          <a:srcRect l="57962"/>
          <a:stretch/>
        </p:blipFill>
        <p:spPr>
          <a:xfrm>
            <a:off x="3542255" y="3723318"/>
            <a:ext cx="1748203" cy="1248172"/>
          </a:xfrm>
          <a:prstGeom prst="rect">
            <a:avLst/>
          </a:prstGeom>
        </p:spPr>
      </p:pic>
      <p:pic>
        <p:nvPicPr>
          <p:cNvPr id="9" name="Bilde 8"/>
          <p:cNvPicPr>
            <a:picLocks noChangeAspect="1"/>
          </p:cNvPicPr>
          <p:nvPr/>
        </p:nvPicPr>
        <p:blipFill rotWithShape="1">
          <a:blip r:embed="rId5" cstate="print">
            <a:extLst>
              <a:ext uri="{28A0092B-C50C-407E-A947-70E740481C1C}">
                <a14:useLocalDpi xmlns:a14="http://schemas.microsoft.com/office/drawing/2010/main" val="0"/>
              </a:ext>
            </a:extLst>
          </a:blip>
          <a:srcRect l="51090"/>
          <a:stretch/>
        </p:blipFill>
        <p:spPr>
          <a:xfrm>
            <a:off x="3542254" y="4932230"/>
            <a:ext cx="1748203" cy="1974309"/>
          </a:xfrm>
          <a:prstGeom prst="rect">
            <a:avLst/>
          </a:prstGeom>
        </p:spPr>
      </p:pic>
    </p:spTree>
    <p:extLst>
      <p:ext uri="{BB962C8B-B14F-4D97-AF65-F5344CB8AC3E}">
        <p14:creationId xmlns:p14="http://schemas.microsoft.com/office/powerpoint/2010/main" val="1670219375"/>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769620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392845">
                  <a:extLst>
                    <a:ext uri="{9D8B030D-6E8A-4147-A177-3AD203B41FA5}">
                      <a16:colId xmlns:a16="http://schemas.microsoft.com/office/drawing/2014/main" val="20004"/>
                    </a:ext>
                  </a:extLst>
                </a:gridCol>
                <a:gridCol w="1633384">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1.30</a:t>
                      </a:r>
                      <a:r>
                        <a:rPr lang="nb-NO" sz="900" b="0" baseline="0" dirty="0">
                          <a:solidFill>
                            <a:schemeClr val="tx1"/>
                          </a:solidFill>
                        </a:rPr>
                        <a:t> min så 30 s pause. </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Spillerne slår pasninger seg i mellom, som vist på bildet. De bytter så plass. Den spilleren som er nærmest sidelinjen skal gjennomføre ulike </a:t>
                      </a:r>
                      <a:r>
                        <a:rPr lang="nb-NO" sz="900" dirty="0" err="1"/>
                        <a:t>koordinative</a:t>
                      </a:r>
                      <a:r>
                        <a:rPr lang="nb-NO" sz="900" dirty="0"/>
                        <a:t> sekvenser.  Hinke,</a:t>
                      </a:r>
                      <a:r>
                        <a:rPr lang="nb-NO" sz="900" baseline="0" dirty="0"/>
                        <a:t> sideveis, </a:t>
                      </a:r>
                      <a:r>
                        <a:rPr lang="nb-NO" sz="900" baseline="0" dirty="0" err="1"/>
                        <a:t>slalom</a:t>
                      </a:r>
                      <a:r>
                        <a:rPr lang="nb-NO" sz="900" baseline="0" dirty="0"/>
                        <a:t>, stige?</a:t>
                      </a:r>
                      <a:endParaRPr lang="nb-NO" sz="900"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 baner som på bildet.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 utøvere på hver bane. Lengden på banen er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5m. Sørg for at de bruker begge bein. Vær kreativ og kjør ulike varianter. 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endParaRPr lang="nb-NO" sz="900" b="0" dirty="0">
                        <a:solidFill>
                          <a:schemeClr val="tx1"/>
                        </a:solidFill>
                      </a:endParaRPr>
                    </a:p>
                    <a:p>
                      <a:pPr algn="ctr"/>
                      <a:r>
                        <a:rPr lang="nb-NO" sz="900" b="0" baseline="0" dirty="0">
                          <a:solidFill>
                            <a:schemeClr val="tx1"/>
                          </a:solidFill>
                        </a:rPr>
                        <a:t>8*3 min-   1 min pause. </a:t>
                      </a:r>
                      <a:r>
                        <a:rPr lang="nb-NO" sz="900" b="0" baseline="0" dirty="0" err="1">
                          <a:solidFill>
                            <a:schemeClr val="tx1"/>
                          </a:solidFill>
                        </a:rPr>
                        <a:t>Ca</a:t>
                      </a:r>
                      <a:r>
                        <a:rPr lang="nb-NO" sz="900" b="0" baseline="0" dirty="0">
                          <a:solidFill>
                            <a:schemeClr val="tx1"/>
                          </a:solidFill>
                        </a:rPr>
                        <a:t> 25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rektangel </a:t>
                      </a:r>
                      <a:r>
                        <a:rPr lang="nb-NO" sz="900" dirty="0" err="1">
                          <a:solidFill>
                            <a:schemeClr val="tx1"/>
                          </a:solidFill>
                        </a:rPr>
                        <a:t>ca</a:t>
                      </a:r>
                      <a:r>
                        <a:rPr lang="nb-NO" sz="900" dirty="0">
                          <a:solidFill>
                            <a:schemeClr val="tx1"/>
                          </a:solidFill>
                        </a:rPr>
                        <a:t> 16m linje</a:t>
                      </a:r>
                      <a:r>
                        <a:rPr lang="nb-NO" sz="900" baseline="0" dirty="0">
                          <a:solidFill>
                            <a:schemeClr val="tx1"/>
                          </a:solidFill>
                        </a:rPr>
                        <a:t> til sidelinje i bredde og </a:t>
                      </a:r>
                      <a:r>
                        <a:rPr lang="nb-NO" sz="900" baseline="0" dirty="0" err="1">
                          <a:solidFill>
                            <a:schemeClr val="tx1"/>
                          </a:solidFill>
                        </a:rPr>
                        <a:t>ca</a:t>
                      </a:r>
                      <a:r>
                        <a:rPr lang="nb-NO" sz="900" baseline="0" dirty="0">
                          <a:solidFill>
                            <a:schemeClr val="tx1"/>
                          </a:solidFill>
                        </a:rPr>
                        <a:t> 20 m i bredde. Gjerne sette opp flere baner som på bildet. 8-10 spillere i hvert rektangel. 3 spillere er alltid i midten og skal prøve å vinne ball/hindre gjennomspill. Dette er de blå spillerne på bildet. Det skal være 5-7 offensive spillere i samme rektangel. Dette er de røde på tegningen. De røde spillerne skal posisjonere seg som på bildet 1-2 på kortsidene, 1 på hver langside og en spiller i midten. De spiller 2 touch eller med fri touch og skal prøve å spille seg fra side til side. De i midten er der i </a:t>
                      </a:r>
                      <a:r>
                        <a:rPr lang="nb-NO" sz="900" baseline="0" dirty="0" err="1">
                          <a:solidFill>
                            <a:schemeClr val="tx1"/>
                          </a:solidFill>
                        </a:rPr>
                        <a:t>ca</a:t>
                      </a:r>
                      <a:r>
                        <a:rPr lang="nb-NO" sz="900" baseline="0" dirty="0">
                          <a:solidFill>
                            <a:schemeClr val="tx1"/>
                          </a:solidFill>
                        </a:rPr>
                        <a:t> 2 min. Deretter bytter vi og sender inn 3 nye.</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Trener/spiller slår hele tiden inn baller fra siden. Slå rett til en spiller på sidene.</a:t>
                      </a: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Sørge for at spillerne holder sine posisjoner.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Gjerne med 1-3 stopp. Følg det opp med positiv flytende veiledning underveis til enkeltspillere. Still spørsmål i pausene. Jobb med forsvarerne i midten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a:solidFill>
                            <a:schemeClr val="tx1"/>
                          </a:solidFill>
                        </a:rPr>
                        <a:t>6*6 min kamper       1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55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a:t>
                      </a:r>
                      <a:r>
                        <a:rPr lang="nb-NO" sz="900" baseline="0" dirty="0">
                          <a:solidFill>
                            <a:schemeClr val="tx1"/>
                          </a:solidFill>
                        </a:rPr>
                        <a:t> </a:t>
                      </a:r>
                      <a:r>
                        <a:rPr lang="nb-NO" sz="900" dirty="0">
                          <a:solidFill>
                            <a:schemeClr val="tx1"/>
                          </a:solidFill>
                        </a:rPr>
                        <a:t>6-6 til 11-11..</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solidFill>
                            <a:schemeClr val="tx1"/>
                          </a:solidFill>
                        </a:rPr>
                        <a:t>Hvilket lag slipper inn færrest mål?</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dirty="0">
                        <a:solidFill>
                          <a:schemeClr val="tx1"/>
                        </a:solidFill>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klarer lengst med  hel volley?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Vanlige kampregler. Ha baller tilgjengelig på sidene og ved cornermerket, slik at det er tempo i spillet.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3-3/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helt i starten. Gjerne med 1-3 stopp. Følg det opp med positiv flytende veiledning underveis til enkeltspillere. Still spørsmål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forsvarsspillet.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spillerne fortelle om hva som kjennetegner en god spiller.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36.ETABLERT FORSVAR</a:t>
                      </a:r>
                    </a:p>
                  </a:txBody>
                  <a:tcPr marL="68580" marR="68580"/>
                </a:tc>
                <a:extLst>
                  <a:ext uri="{0D108BD9-81ED-4DB2-BD59-A6C34878D82A}">
                    <a16:rowId xmlns:a16="http://schemas.microsoft.com/office/drawing/2014/main" val="10000"/>
                  </a:ext>
                </a:extLst>
              </a:tr>
            </a:tbl>
          </a:graphicData>
        </a:graphic>
      </p:graphicFrame>
      <p:sp>
        <p:nvSpPr>
          <p:cNvPr id="2" name="TekstSylinder 1"/>
          <p:cNvSpPr txBox="1"/>
          <p:nvPr/>
        </p:nvSpPr>
        <p:spPr>
          <a:xfrm>
            <a:off x="8055431" y="30464"/>
            <a:ext cx="1088573" cy="369332"/>
          </a:xfrm>
          <a:prstGeom prst="rect">
            <a:avLst/>
          </a:prstGeom>
          <a:noFill/>
        </p:spPr>
        <p:txBody>
          <a:bodyPr wrap="square" rtlCol="0">
            <a:spAutoFit/>
          </a:bodyPr>
          <a:lstStyle/>
          <a:p>
            <a:pPr>
              <a:defRPr/>
            </a:pPr>
            <a:endParaRPr lang="nb-NO" b="1" dirty="0">
              <a:solidFill>
                <a:prstClr val="black"/>
              </a:solidFill>
            </a:endParaRPr>
          </a:p>
        </p:txBody>
      </p:sp>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41685" b="56078"/>
          <a:stretch/>
        </p:blipFill>
        <p:spPr>
          <a:xfrm>
            <a:off x="3569979" y="3060660"/>
            <a:ext cx="1774906" cy="1932038"/>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41685"/>
          <a:stretch/>
        </p:blipFill>
        <p:spPr>
          <a:xfrm>
            <a:off x="3569978" y="4925968"/>
            <a:ext cx="1774908" cy="1932039"/>
          </a:xfrm>
          <a:prstGeom prst="rect">
            <a:avLst/>
          </a:prstGeom>
        </p:spPr>
      </p:pic>
      <p:pic>
        <p:nvPicPr>
          <p:cNvPr id="7"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0591" t="5423" r="3594" b="65533"/>
          <a:stretch/>
        </p:blipFill>
        <p:spPr>
          <a:xfrm>
            <a:off x="3569982" y="1327962"/>
            <a:ext cx="1774906" cy="1732698"/>
          </a:xfrm>
          <a:prstGeom prst="rect">
            <a:avLst/>
          </a:prstGeom>
        </p:spPr>
      </p:pic>
    </p:spTree>
    <p:extLst>
      <p:ext uri="{BB962C8B-B14F-4D97-AF65-F5344CB8AC3E}">
        <p14:creationId xmlns:p14="http://schemas.microsoft.com/office/powerpoint/2010/main" val="78245547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BEARBEIDING-HVOR BLIR DET LEDIG?</a:t>
            </a:r>
          </a:p>
        </p:txBody>
      </p:sp>
      <p:pic>
        <p:nvPicPr>
          <p:cNvPr id="4" name="Bilde 3" descr="Et bilde som inneholder gress, spill, drage, stor&#10;&#10;Automatisk generert beskrivelse">
            <a:extLst>
              <a:ext uri="{FF2B5EF4-FFF2-40B4-BE49-F238E27FC236}">
                <a16:creationId xmlns:a16="http://schemas.microsoft.com/office/drawing/2014/main" id="{812E47BE-4A7E-4094-B9C6-B10419F529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92026"/>
            <a:ext cx="4502603" cy="5765974"/>
          </a:xfrm>
          <a:prstGeom prst="rect">
            <a:avLst/>
          </a:prstGeom>
        </p:spPr>
      </p:pic>
      <p:pic>
        <p:nvPicPr>
          <p:cNvPr id="8" name="Bilde 7" descr="Et bilde som inneholder gress, spill, drage, stor&#10;&#10;Automatisk generert beskrivelse">
            <a:extLst>
              <a:ext uri="{FF2B5EF4-FFF2-40B4-BE49-F238E27FC236}">
                <a16:creationId xmlns:a16="http://schemas.microsoft.com/office/drawing/2014/main" id="{64B7D86F-D397-4B61-9161-FAAB4B49124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02604" y="1100190"/>
            <a:ext cx="4641398" cy="5755342"/>
          </a:xfrm>
          <a:prstGeom prst="rect">
            <a:avLst/>
          </a:prstGeom>
        </p:spPr>
      </p:pic>
    </p:spTree>
    <p:extLst>
      <p:ext uri="{BB962C8B-B14F-4D97-AF65-F5344CB8AC3E}">
        <p14:creationId xmlns:p14="http://schemas.microsoft.com/office/powerpoint/2010/main" val="2887671137"/>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76276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740742">
                  <a:extLst>
                    <a:ext uri="{9D8B030D-6E8A-4147-A177-3AD203B41FA5}">
                      <a16:colId xmlns:a16="http://schemas.microsoft.com/office/drawing/2014/main" val="20001"/>
                    </a:ext>
                  </a:extLst>
                </a:gridCol>
                <a:gridCol w="1891481">
                  <a:extLst>
                    <a:ext uri="{9D8B030D-6E8A-4147-A177-3AD203B41FA5}">
                      <a16:colId xmlns:a16="http://schemas.microsoft.com/office/drawing/2014/main" val="20002"/>
                    </a:ext>
                  </a:extLst>
                </a:gridCol>
                <a:gridCol w="829597">
                  <a:extLst>
                    <a:ext uri="{9D8B030D-6E8A-4147-A177-3AD203B41FA5}">
                      <a16:colId xmlns:a16="http://schemas.microsoft.com/office/drawing/2014/main" val="20003"/>
                    </a:ext>
                  </a:extLst>
                </a:gridCol>
                <a:gridCol w="1725561">
                  <a:extLst>
                    <a:ext uri="{9D8B030D-6E8A-4147-A177-3AD203B41FA5}">
                      <a16:colId xmlns:a16="http://schemas.microsoft.com/office/drawing/2014/main" val="20004"/>
                    </a:ext>
                  </a:extLst>
                </a:gridCol>
                <a:gridCol w="1423220">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baseline="0" dirty="0">
                          <a:solidFill>
                            <a:schemeClr val="tx1"/>
                          </a:solidFill>
                        </a:rPr>
                        <a:t> 10 min</a:t>
                      </a:r>
                    </a:p>
                    <a:p>
                      <a:pPr algn="ctr"/>
                      <a:r>
                        <a:rPr lang="nb-NO" sz="900" b="0" dirty="0">
                          <a:solidFill>
                            <a:schemeClr val="tx1"/>
                          </a:solidFill>
                        </a:rPr>
                        <a:t>Hvileforhold</a:t>
                      </a:r>
                      <a:r>
                        <a:rPr lang="nb-NO" sz="900" b="0" baseline="0" dirty="0">
                          <a:solidFill>
                            <a:schemeClr val="tx1"/>
                          </a:solidFill>
                        </a:rPr>
                        <a:t> </a:t>
                      </a:r>
                      <a:r>
                        <a:rPr lang="nb-NO" sz="900" b="0" dirty="0">
                          <a:solidFill>
                            <a:schemeClr val="tx1"/>
                          </a:solidFill>
                        </a:rPr>
                        <a:t>1-5/6.</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Spillerne bruker stige eller kjegler og kommer seg gjennom på ulike måter. I enden slår de pasning på en eller to touch. Bruk gjerne flere varianter.</a:t>
                      </a: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flere baner. 5-6 på hver stasjon. Sørg for at de bruker begge bein. Vær kreativ og kjør ulike varianter. 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939118">
                <a:tc>
                  <a:txBody>
                    <a:bodyPr/>
                    <a:lstStyle/>
                    <a:p>
                      <a:pPr algn="ctr"/>
                      <a:r>
                        <a:rPr lang="nb-NO" sz="900" b="0" baseline="0" dirty="0">
                          <a:solidFill>
                            <a:schemeClr val="tx1"/>
                          </a:solidFill>
                        </a:rPr>
                        <a:t>4 kamper </a:t>
                      </a:r>
                      <a:r>
                        <a:rPr lang="nb-NO" sz="900" b="0" dirty="0">
                          <a:solidFill>
                            <a:schemeClr val="tx1"/>
                          </a:solidFill>
                        </a:rPr>
                        <a:t>*3</a:t>
                      </a:r>
                      <a:r>
                        <a:rPr lang="nb-NO" sz="900" b="0" baseline="0" dirty="0">
                          <a:solidFill>
                            <a:schemeClr val="tx1"/>
                          </a:solidFill>
                        </a:rPr>
                        <a:t> min- 1 min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to lag 7-7 til 11-11.  Bruk gjerne flere baner.</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slipper inn færrest mål?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3-3/ 8-8=  3-3-1/ 9-9=  4-3-1/10-10= 4-3-2/ 11-11= 4-3-3</a:t>
                      </a:r>
                      <a:endParaRPr lang="nb-NO" sz="8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Gjerne med 1-3 stopp.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6*1.15min</a:t>
                      </a:r>
                    </a:p>
                    <a:p>
                      <a:pPr algn="ctr"/>
                      <a:r>
                        <a:rPr lang="nb-NO" sz="900" b="0" baseline="0" dirty="0">
                          <a:solidFill>
                            <a:schemeClr val="tx1"/>
                          </a:solidFill>
                        </a:rPr>
                        <a:t>1 min </a:t>
                      </a:r>
                      <a:r>
                        <a:rPr lang="nb-NO" sz="900" b="0" dirty="0">
                          <a:solidFill>
                            <a:schemeClr val="tx1"/>
                          </a:solidFill>
                        </a:rPr>
                        <a:t>pause.</a:t>
                      </a:r>
                    </a:p>
                    <a:p>
                      <a:pPr algn="ctr"/>
                      <a:r>
                        <a:rPr lang="nb-NO" sz="900" b="0" dirty="0" err="1">
                          <a:solidFill>
                            <a:schemeClr val="tx1"/>
                          </a:solidFill>
                        </a:rPr>
                        <a:t>Ca</a:t>
                      </a:r>
                      <a:r>
                        <a:rPr lang="nb-NO" sz="900" b="0" dirty="0">
                          <a:solidFill>
                            <a:schemeClr val="tx1"/>
                          </a:solidFill>
                        </a:rPr>
                        <a:t> 20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6-6. Bruk gjerne flere baner.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slipper inn færrest mål?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r>
                        <a:rPr lang="nb-NO" sz="1000" baseline="0" dirty="0">
                          <a:solidFill>
                            <a:schemeClr val="tx1"/>
                          </a:solidFill>
                        </a:rPr>
                        <a:t>Det dømmes offside, men en bruker ikke cornere og innkast. Ballen går alltid fra keeper.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3-3/ 8-8= 3-3-1/ 9-9=  4-3-1/10-10= 4-3-2/ 11-11= 4-3-3</a:t>
                      </a:r>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Vis spillerne hvordan du vil ha det. Gjerne med 1-3 stopp.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rPr>
                        <a:t>10*1 min kamper</a:t>
                      </a:r>
                    </a:p>
                    <a:p>
                      <a:pPr algn="ctr"/>
                      <a:r>
                        <a:rPr lang="nb-NO" sz="900" b="0" dirty="0">
                          <a:solidFill>
                            <a:schemeClr val="tx1"/>
                          </a:solidFill>
                        </a:rPr>
                        <a:t>45</a:t>
                      </a:r>
                      <a:r>
                        <a:rPr lang="nb-NO" sz="900" b="0" baseline="0" dirty="0">
                          <a:solidFill>
                            <a:schemeClr val="tx1"/>
                          </a:solidFill>
                        </a:rPr>
                        <a:t>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3-3 til 5-5. </a:t>
                      </a:r>
                      <a:endParaRPr lang="nb-NO" sz="900" b="1"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Hvilket lag vinner totalt på treningen? Tapende lag samler inn utstyr etter treningen.</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får ballen til å stoppe nærmest straffemerket fra midten av banen?</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3-3/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Forsterk gode forsvarsjobber underveis i spillet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den spilleren som er høflig og hyggelig.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37.ETABLERT FORSVAR</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74140" y="2315498"/>
            <a:ext cx="1869358" cy="1742212"/>
          </a:xfrm>
          <a:prstGeom prst="rect">
            <a:avLst/>
          </a:prstGeom>
        </p:spPr>
      </p:pic>
      <p:pic>
        <p:nvPicPr>
          <p:cNvPr id="7" name="Bild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74142" y="4060279"/>
            <a:ext cx="1869359" cy="1311945"/>
          </a:xfrm>
          <a:prstGeom prst="rect">
            <a:avLst/>
          </a:prstGeom>
        </p:spPr>
      </p:pic>
      <p:pic>
        <p:nvPicPr>
          <p:cNvPr id="8" name="Bilde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274144" y="5310232"/>
            <a:ext cx="1869359" cy="1558200"/>
          </a:xfrm>
          <a:prstGeom prst="rect">
            <a:avLst/>
          </a:prstGeom>
        </p:spPr>
      </p:pic>
      <p:pic>
        <p:nvPicPr>
          <p:cNvPr id="9" name="Plassholder for innhold 7" descr="Macintosh HD:Users:annegunn:Pictures:iPhoto-bibliotek.photolibrary:Masters:2015:12:13:20151213-193845:IMG_3119.PNG"/>
          <p:cNvPicPr>
            <a:picLocks/>
          </p:cNvPicPr>
          <p:nvPr/>
        </p:nvPicPr>
        <p:blipFill rotWithShape="1">
          <a:blip r:embed="rId5">
            <a:extLst>
              <a:ext uri="{28A0092B-C50C-407E-A947-70E740481C1C}">
                <a14:useLocalDpi xmlns:a14="http://schemas.microsoft.com/office/drawing/2010/main" val="0"/>
              </a:ext>
            </a:extLst>
          </a:blip>
          <a:srcRect l="14652" t="31197" r="13711" b="31789"/>
          <a:stretch/>
        </p:blipFill>
        <p:spPr bwMode="auto">
          <a:xfrm rot="5400000">
            <a:off x="3715097" y="887096"/>
            <a:ext cx="987446" cy="1869359"/>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296728973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80467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Spillerne slår pasninger seg i mellom, som vist på bildet. De bytter så plass. Den spilleren som er nærmest sidelinjen skal gjennomføre ulike </a:t>
                      </a:r>
                      <a:r>
                        <a:rPr lang="nb-NO" sz="900" dirty="0" err="1"/>
                        <a:t>koordinative</a:t>
                      </a:r>
                      <a:r>
                        <a:rPr lang="nb-NO" sz="900" dirty="0"/>
                        <a:t> sekvenser.  Hinke,</a:t>
                      </a:r>
                      <a:r>
                        <a:rPr lang="nb-NO" sz="900" baseline="0" dirty="0"/>
                        <a:t> sideveis, </a:t>
                      </a:r>
                      <a:r>
                        <a:rPr lang="nb-NO" sz="900" baseline="0" dirty="0" err="1"/>
                        <a:t>slalom</a:t>
                      </a:r>
                      <a:r>
                        <a:rPr lang="nb-NO" sz="900" baseline="0" dirty="0"/>
                        <a:t>, stige?</a:t>
                      </a:r>
                      <a:endParaRPr lang="nb-NO" sz="900"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 baner som på bildet.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 utøvere på hver bane. Lengden på banen er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5m. Sørg for at de bruker begge bein. Vær kreativ og kjør ulike varianter. Blikket skal være oppe, hodet opp.</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La spillerne samle seg i mellom hver kamp og diskutere hva som er bra/ikke bra.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tempoet er kamplikt.</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10*2 min.</a:t>
                      </a:r>
                    </a:p>
                    <a:p>
                      <a:pPr algn="ctr"/>
                      <a:r>
                        <a:rPr lang="nb-NO" sz="900" b="0" baseline="0" dirty="0" err="1">
                          <a:solidFill>
                            <a:schemeClr val="tx1"/>
                          </a:solidFill>
                        </a:rPr>
                        <a:t>Ca</a:t>
                      </a:r>
                      <a:r>
                        <a:rPr lang="nb-NO" sz="900" b="0" baseline="0" dirty="0">
                          <a:solidFill>
                            <a:schemeClr val="tx1"/>
                          </a:solidFill>
                        </a:rPr>
                        <a:t> 25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Avklareringsfirkant. Dele inn i to lag. Kan gjerne ha en joker også som er med det laget med ball. Treneren slår inn baller til det laget som har overtall. Så fort ballen er ute så får de ny ball. Dette skjer i 2 min. Deretter kommer halvparten av de blå som har hvilt inn og skal vinne ball. Etter den runden, så bytter blått og rødt lag roller.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endParaRPr lang="nb-NO" sz="900" b="1" dirty="0"/>
                    </a:p>
                    <a:p>
                      <a:endParaRPr lang="nb-NO" sz="900" b="0" baseline="0" dirty="0"/>
                    </a:p>
                    <a:p>
                      <a:endParaRPr lang="nb-NO" sz="900" b="0" baseline="0" dirty="0"/>
                    </a:p>
                    <a:p>
                      <a:endParaRPr lang="nb-NO" sz="900" b="0" baseline="0" dirty="0"/>
                    </a:p>
                    <a:p>
                      <a:endParaRPr lang="nb-NO" sz="900" b="0" baseline="0" dirty="0"/>
                    </a:p>
                    <a:p>
                      <a:r>
                        <a:rPr lang="nb-NO" sz="900" b="0" baseline="0" dirty="0"/>
                        <a:t>Poeng gis ved 10 pasninger, eller ved at forsvarende lag klarer å vinne ball og klarere den over den gule linja, altså i en retning. </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samle seg i mellom hver kamp og diskutere hva som er bra/ikke bra.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tempoet er kamplikt.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r>
                        <a:rPr lang="nb-NO" sz="900" b="0" dirty="0"/>
                        <a:t>4*10 min.</a:t>
                      </a:r>
                      <a:r>
                        <a:rPr lang="nb-NO" sz="900" b="0" baseline="0" dirty="0"/>
                        <a:t> 2 min pause.</a:t>
                      </a:r>
                    </a:p>
                    <a:p>
                      <a:r>
                        <a:rPr lang="nb-NO" sz="900" b="0" baseline="0" dirty="0" err="1"/>
                        <a:t>Ca</a:t>
                      </a:r>
                      <a:r>
                        <a:rPr lang="nb-NO" sz="900" b="0" baseline="0" dirty="0"/>
                        <a:t> 55 min.</a:t>
                      </a:r>
                      <a:endParaRPr lang="nb-NO" sz="900" b="0" dirty="0"/>
                    </a:p>
                  </a:txBody>
                  <a:tcPr marL="68580" marR="68580">
                    <a:solidFill>
                      <a:schemeClr val="bg2">
                        <a:lumMod val="90000"/>
                      </a:schemeClr>
                    </a:solidFill>
                  </a:tcPr>
                </a:tc>
                <a:tc>
                  <a:txBody>
                    <a:bodyPr/>
                    <a:lstStyle/>
                    <a:p>
                      <a:r>
                        <a:rPr lang="nb-NO" sz="900" dirty="0"/>
                        <a:t>Spill 2 lag 6-6 til 11-11. Bruk gjerne</a:t>
                      </a:r>
                      <a:r>
                        <a:rPr lang="nb-NO" sz="900" baseline="0" dirty="0"/>
                        <a:t> flere lag. </a:t>
                      </a:r>
                    </a:p>
                    <a:p>
                      <a:endParaRPr lang="nb-NO" sz="900" baseline="0" dirty="0"/>
                    </a:p>
                    <a:p>
                      <a:endParaRPr lang="nb-NO" sz="900" baseline="0" dirty="0"/>
                    </a:p>
                    <a:p>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en trener/spiller slår pasninger fra dødlinjen. Spillerne skyter på 1 touch fra </a:t>
                      </a:r>
                      <a:r>
                        <a:rPr kumimoji="0" lang="nb-NO" sz="900" b="1" i="0" u="none" strike="noStrike" kern="1200" cap="none" spc="0" normalizeH="0" baseline="0" noProof="0" dirty="0" err="1">
                          <a:ln>
                            <a:noFill/>
                          </a:ln>
                          <a:solidFill>
                            <a:prstClr val="black"/>
                          </a:solidFill>
                          <a:effectLst/>
                          <a:uLnTx/>
                          <a:uFillTx/>
                          <a:latin typeface="+mn-lt"/>
                          <a:ea typeface="+mn-ea"/>
                          <a:cs typeface="+mn-cs"/>
                        </a:rPr>
                        <a:t>ca</a:t>
                      </a:r>
                      <a:r>
                        <a:rPr kumimoji="0" lang="nb-NO" sz="900" b="1" i="0" u="none" strike="noStrike" kern="1200" cap="none" spc="0" normalizeH="0" baseline="0" noProof="0" dirty="0">
                          <a:ln>
                            <a:noFill/>
                          </a:ln>
                          <a:solidFill>
                            <a:prstClr val="black"/>
                          </a:solidFill>
                          <a:effectLst/>
                          <a:uLnTx/>
                          <a:uFillTx/>
                          <a:latin typeface="+mn-lt"/>
                          <a:ea typeface="+mn-ea"/>
                          <a:cs typeface="+mn-cs"/>
                        </a:rPr>
                        <a:t> midten av banen. Hvilken spiller gjør først to mål?</a:t>
                      </a:r>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Dømmer offside. </a:t>
                      </a:r>
                      <a:r>
                        <a:rPr kumimoji="0" lang="nb-NO" sz="105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3-3/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samle seg i mellom hver kamp og diskutere hva som er bra/ikke bra.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tempoet er kamplikt.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de vurdere hva som var bra/ikke bra i økta. Samle alle etter økta og presenter/diskuter klubbens treningsregler.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38.ETABLERT FORSVAR</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37134"/>
          <a:stretch/>
        </p:blipFill>
        <p:spPr>
          <a:xfrm>
            <a:off x="3569701" y="3356992"/>
            <a:ext cx="1772905" cy="1356429"/>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l="43877"/>
          <a:stretch/>
        </p:blipFill>
        <p:spPr>
          <a:xfrm>
            <a:off x="3569698" y="4660497"/>
            <a:ext cx="1772906" cy="2185081"/>
          </a:xfrm>
          <a:prstGeom prst="rect">
            <a:avLst/>
          </a:prstGeom>
        </p:spPr>
      </p:pic>
      <p:pic>
        <p:nvPicPr>
          <p:cNvPr id="8" name="Plassholder for innhold 4"/>
          <p:cNvPicPr>
            <a:picLocks noChangeAspect="1"/>
          </p:cNvPicPr>
          <p:nvPr/>
        </p:nvPicPr>
        <p:blipFill rotWithShape="1">
          <a:blip r:embed="rId4" cstate="print">
            <a:extLst>
              <a:ext uri="{28A0092B-C50C-407E-A947-70E740481C1C}">
                <a14:useLocalDpi xmlns:a14="http://schemas.microsoft.com/office/drawing/2010/main" val="0"/>
              </a:ext>
            </a:extLst>
          </a:blip>
          <a:srcRect l="4113" t="2531" r="12783" b="65362"/>
          <a:stretch/>
        </p:blipFill>
        <p:spPr>
          <a:xfrm>
            <a:off x="3569698" y="1243926"/>
            <a:ext cx="1772906" cy="2185081"/>
          </a:xfrm>
          <a:prstGeom prst="rect">
            <a:avLst/>
          </a:prstGeom>
        </p:spPr>
      </p:pic>
    </p:spTree>
    <p:extLst>
      <p:ext uri="{BB962C8B-B14F-4D97-AF65-F5344CB8AC3E}">
        <p14:creationId xmlns:p14="http://schemas.microsoft.com/office/powerpoint/2010/main" val="1518940621"/>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3" y="713463"/>
          <a:ext cx="9144001" cy="8138160"/>
        </p:xfrm>
        <a:graphic>
          <a:graphicData uri="http://schemas.openxmlformats.org/drawingml/2006/table">
            <a:tbl>
              <a:tblPr firstRow="1" bandRow="1">
                <a:tableStyleId>{5C22544A-7EE6-4342-B048-85BDC9FD1C3A}</a:tableStyleId>
              </a:tblPr>
              <a:tblGrid>
                <a:gridCol w="575187">
                  <a:extLst>
                    <a:ext uri="{9D8B030D-6E8A-4147-A177-3AD203B41FA5}">
                      <a16:colId xmlns:a16="http://schemas.microsoft.com/office/drawing/2014/main" val="20000"/>
                    </a:ext>
                  </a:extLst>
                </a:gridCol>
                <a:gridCol w="2245442">
                  <a:extLst>
                    <a:ext uri="{9D8B030D-6E8A-4147-A177-3AD203B41FA5}">
                      <a16:colId xmlns:a16="http://schemas.microsoft.com/office/drawing/2014/main" val="20001"/>
                    </a:ext>
                  </a:extLst>
                </a:gridCol>
                <a:gridCol w="2002094">
                  <a:extLst>
                    <a:ext uri="{9D8B030D-6E8A-4147-A177-3AD203B41FA5}">
                      <a16:colId xmlns:a16="http://schemas.microsoft.com/office/drawing/2014/main" val="20002"/>
                    </a:ext>
                  </a:extLst>
                </a:gridCol>
                <a:gridCol w="807474">
                  <a:extLst>
                    <a:ext uri="{9D8B030D-6E8A-4147-A177-3AD203B41FA5}">
                      <a16:colId xmlns:a16="http://schemas.microsoft.com/office/drawing/2014/main" val="20003"/>
                    </a:ext>
                  </a:extLst>
                </a:gridCol>
                <a:gridCol w="1681316">
                  <a:extLst>
                    <a:ext uri="{9D8B030D-6E8A-4147-A177-3AD203B41FA5}">
                      <a16:colId xmlns:a16="http://schemas.microsoft.com/office/drawing/2014/main" val="20004"/>
                    </a:ext>
                  </a:extLst>
                </a:gridCol>
                <a:gridCol w="183248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0" dirty="0">
                          <a:solidFill>
                            <a:schemeClr val="tx1"/>
                          </a:solidFill>
                        </a:rPr>
                        <a:t>Flytte seg fram og tilbake med korte skritt og bruke armene. </a:t>
                      </a:r>
                      <a:r>
                        <a:rPr lang="nb-NO" sz="900" b="0" baseline="0" dirty="0">
                          <a:solidFill>
                            <a:schemeClr val="tx1"/>
                          </a:solidFill>
                        </a:rPr>
                        <a:t>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1-2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forklar hva vi skal lære i dag(prinsipp og moment). DU SKAL HA FREM KLOKKEKLART MINST 1 PRINSIPP OG 1 MOMENT SOM MINIMUM. DETTE SKAL GÅ GJENNOM HELE ØKTA. Skryt av spilleren som alltid er høflig og hilser. </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1362349">
                <a:tc>
                  <a:txBody>
                    <a:bodyPr/>
                    <a:lstStyle/>
                    <a:p>
                      <a:pPr algn="ctr"/>
                      <a:r>
                        <a:rPr lang="nb-NO" sz="900" b="0" dirty="0">
                          <a:solidFill>
                            <a:schemeClr val="tx1"/>
                          </a:solidFill>
                        </a:rPr>
                        <a:t>5*4</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To lag spiller mot hverandre. Begge lag får mål ved å score på småmålene som er på 2m i bredde i hver sin side av dødlinjen. Banestørrelsen varierer ut i fra antall utøvere. Ha gjerne med keeperen som bakre spiller som er med i bearbeidingen.</a:t>
                      </a: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3-4 spillere i bakre ledd. Kan ha med en keeper bak det bakre leddet. Det dømmes offside.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pasning fra siden til det laget som skal ha ball. Slå  pasning til en spiller i det bakre leddet, eller til keeper.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med 1-4 stopp hvordan du ønsker at det skal være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spillerne samarbeider i leddet og mellom leddene før du setter i gang ball.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spillerne på plass før du setter i gang.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80483">
                <a:tc>
                  <a:txBody>
                    <a:bodyPr/>
                    <a:lstStyle/>
                    <a:p>
                      <a:pPr algn="ctr"/>
                      <a:r>
                        <a:rPr lang="nb-NO" sz="900" b="0" baseline="0" dirty="0">
                          <a:solidFill>
                            <a:schemeClr val="tx1"/>
                          </a:solidFill>
                        </a:rPr>
                        <a:t>6 kamper </a:t>
                      </a:r>
                      <a:r>
                        <a:rPr lang="nb-NO" sz="900" b="0" dirty="0">
                          <a:solidFill>
                            <a:schemeClr val="tx1"/>
                          </a:solidFill>
                        </a:rPr>
                        <a:t>*7</a:t>
                      </a:r>
                      <a:r>
                        <a:rPr lang="nb-NO" sz="900" b="0" baseline="0" dirty="0">
                          <a:solidFill>
                            <a:schemeClr val="tx1"/>
                          </a:solidFill>
                        </a:rPr>
                        <a:t> min- 1 min pause. </a:t>
                      </a:r>
                      <a:r>
                        <a:rPr lang="nb-NO" sz="900" b="0" baseline="0" dirty="0" err="1">
                          <a:solidFill>
                            <a:schemeClr val="tx1"/>
                          </a:solidFill>
                        </a:rPr>
                        <a:t>Ca</a:t>
                      </a:r>
                      <a:r>
                        <a:rPr lang="nb-NO" sz="900" b="0" baseline="0" dirty="0">
                          <a:solidFill>
                            <a:schemeClr val="tx1"/>
                          </a:solidFill>
                        </a:rPr>
                        <a:t> 35 min.</a:t>
                      </a:r>
                    </a:p>
                    <a:p>
                      <a:pPr algn="ctr"/>
                      <a:endParaRPr lang="nb-NO" sz="900" b="0" baseline="0" dirty="0">
                        <a:solidFill>
                          <a:schemeClr val="tx1"/>
                        </a:solidFill>
                      </a:endParaRPr>
                    </a:p>
                    <a:p>
                      <a:pPr algn="ctr"/>
                      <a:endParaRPr lang="nb-NO" sz="900" b="0" baseline="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a:t>
                      </a: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er nærmest krysset på hel volley?</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3-3/ 8-8=  3-3-1/ 9-9=  4-3-1/10-10= 4-4-1/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med 1-4 stopp hvordan du vil ha det.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spillerne er på plass i leddene før det settes i gang spill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de spillerne som var best i forhold til dagens tema.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1" y="-6202"/>
          <a:ext cx="9144001" cy="719665"/>
        </p:xfrm>
        <a:graphic>
          <a:graphicData uri="http://schemas.openxmlformats.org/drawingml/2006/table">
            <a:tbl>
              <a:tblPr firstRow="1" bandRow="1">
                <a:tableStyleId>{073A0DAA-6AF3-43AB-8588-CEC1D06C72B9}</a:tableStyleId>
              </a:tblPr>
              <a:tblGrid>
                <a:gridCol w="9144001">
                  <a:extLst>
                    <a:ext uri="{9D8B030D-6E8A-4147-A177-3AD203B41FA5}">
                      <a16:colId xmlns:a16="http://schemas.microsoft.com/office/drawing/2014/main" val="20000"/>
                    </a:ext>
                  </a:extLst>
                </a:gridCol>
              </a:tblGrid>
              <a:tr h="7196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39.ETABLERT FORSVAR</a:t>
                      </a:r>
                      <a:r>
                        <a:rPr lang="nb-NO" sz="2400" b="0" dirty="0"/>
                        <a:t>        </a:t>
                      </a:r>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48139"/>
          <a:stretch/>
        </p:blipFill>
        <p:spPr>
          <a:xfrm>
            <a:off x="2776384" y="4835264"/>
            <a:ext cx="2018408" cy="2096125"/>
          </a:xfrm>
          <a:prstGeom prst="rect">
            <a:avLst/>
          </a:prstGeom>
        </p:spPr>
      </p:pic>
      <p:pic>
        <p:nvPicPr>
          <p:cNvPr id="3" name="Bilde 2"/>
          <p:cNvPicPr>
            <a:picLocks noChangeAspect="1"/>
          </p:cNvPicPr>
          <p:nvPr/>
        </p:nvPicPr>
        <p:blipFill rotWithShape="1">
          <a:blip r:embed="rId3"/>
          <a:srcRect r="41284" b="39199"/>
          <a:stretch/>
        </p:blipFill>
        <p:spPr>
          <a:xfrm>
            <a:off x="2772510" y="3299638"/>
            <a:ext cx="2022283" cy="1607922"/>
          </a:xfrm>
          <a:prstGeom prst="rect">
            <a:avLst/>
          </a:prstGeom>
        </p:spPr>
      </p:pic>
      <p:pic>
        <p:nvPicPr>
          <p:cNvPr id="7" name="Plassholder for innhold 5"/>
          <p:cNvPicPr>
            <a:picLocks noChangeAspect="1"/>
          </p:cNvPicPr>
          <p:nvPr/>
        </p:nvPicPr>
        <p:blipFill rotWithShape="1">
          <a:blip r:embed="rId4">
            <a:extLst>
              <a:ext uri="{28A0092B-C50C-407E-A947-70E740481C1C}">
                <a14:useLocalDpi xmlns:a14="http://schemas.microsoft.com/office/drawing/2010/main" val="0"/>
              </a:ext>
            </a:extLst>
          </a:blip>
          <a:srcRect l="52552" t="5955" r="33238" b="71101"/>
          <a:stretch/>
        </p:blipFill>
        <p:spPr>
          <a:xfrm>
            <a:off x="2776381" y="1272464"/>
            <a:ext cx="2022284" cy="1116592"/>
          </a:xfrm>
          <a:prstGeom prst="rect">
            <a:avLst/>
          </a:prstGeom>
        </p:spPr>
      </p:pic>
      <p:pic>
        <p:nvPicPr>
          <p:cNvPr id="8" name="Bilde 7">
            <a:extLst>
              <a:ext uri="{FF2B5EF4-FFF2-40B4-BE49-F238E27FC236}">
                <a16:creationId xmlns:a16="http://schemas.microsoft.com/office/drawing/2014/main" id="{928C4BF6-B6B1-489B-B1AE-471B2609E975}"/>
              </a:ext>
            </a:extLst>
          </p:cNvPr>
          <p:cNvPicPr>
            <a:picLocks noChangeAspect="1"/>
          </p:cNvPicPr>
          <p:nvPr/>
        </p:nvPicPr>
        <p:blipFill rotWithShape="1">
          <a:blip r:embed="rId5"/>
          <a:srcRect l="48234" b="62372"/>
          <a:stretch/>
        </p:blipFill>
        <p:spPr>
          <a:xfrm>
            <a:off x="2774448" y="2389056"/>
            <a:ext cx="2022283" cy="971018"/>
          </a:xfrm>
          <a:prstGeom prst="rect">
            <a:avLst/>
          </a:prstGeom>
        </p:spPr>
      </p:pic>
    </p:spTree>
    <p:extLst>
      <p:ext uri="{BB962C8B-B14F-4D97-AF65-F5344CB8AC3E}">
        <p14:creationId xmlns:p14="http://schemas.microsoft.com/office/powerpoint/2010/main" val="360109340"/>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9095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r>
                        <a:rPr lang="nb-NO" sz="900" b="0" baseline="0" dirty="0">
                          <a:solidFill>
                            <a:schemeClr val="tx1"/>
                          </a:solidFill>
                        </a:rPr>
                        <a:t>Varm alltid opp med noen runder med føring av ball. </a:t>
                      </a:r>
                      <a:r>
                        <a:rPr lang="nb-NO" sz="900" dirty="0"/>
                        <a:t>Den ene ballen skal bare brukes til pasning med beina av begge to. Den andre til å kastes av begge. Begge ballene skal bytte plass samtidig.</a:t>
                      </a:r>
                      <a:r>
                        <a:rPr lang="nb-NO" sz="900" baseline="0" dirty="0"/>
                        <a:t> </a:t>
                      </a:r>
                      <a:r>
                        <a:rPr lang="nb-NO" sz="900" dirty="0"/>
                        <a:t>Ulike tekniske varianter:</a:t>
                      </a:r>
                      <a:r>
                        <a:rPr lang="nb-NO" sz="900" baseline="0" dirty="0"/>
                        <a:t> </a:t>
                      </a:r>
                      <a:r>
                        <a:rPr lang="nb-NO" sz="900" dirty="0"/>
                        <a:t>To touch med fot,</a:t>
                      </a:r>
                      <a:r>
                        <a:rPr lang="nb-NO" sz="900" baseline="0" dirty="0"/>
                        <a:t> e</a:t>
                      </a:r>
                      <a:r>
                        <a:rPr lang="nb-NO" sz="900" dirty="0"/>
                        <a:t>n touch med fot,</a:t>
                      </a:r>
                      <a:r>
                        <a:rPr lang="nb-NO" sz="900" baseline="0" dirty="0"/>
                        <a:t> h</a:t>
                      </a:r>
                      <a:r>
                        <a:rPr lang="nb-NO" sz="900" dirty="0"/>
                        <a:t>olde den ene ballen i lufta uten henda</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To og to sammen</a:t>
                      </a:r>
                      <a:r>
                        <a:rPr lang="nb-NO" sz="900" baseline="0" dirty="0"/>
                        <a:t> med en avstand på </a:t>
                      </a:r>
                      <a:r>
                        <a:rPr lang="nb-NO" sz="900" baseline="0" dirty="0" err="1"/>
                        <a:t>ca</a:t>
                      </a:r>
                      <a:r>
                        <a:rPr lang="nb-NO" sz="900" baseline="0" dirty="0"/>
                        <a:t> 2 m.</a:t>
                      </a:r>
                      <a:r>
                        <a:rPr kumimoji="0" lang="nb-NO" sz="900" b="0" i="0" u="none" strike="noStrike" kern="1200" cap="none" spc="0" normalizeH="0" baseline="0" noProof="0" dirty="0">
                          <a:ln>
                            <a:noFill/>
                          </a:ln>
                          <a:solidFill>
                            <a:prstClr val="black"/>
                          </a:solidFill>
                          <a:effectLst/>
                          <a:uLnTx/>
                          <a:uFillTx/>
                          <a:latin typeface="+mn-lt"/>
                          <a:ea typeface="+mn-ea"/>
                          <a:cs typeface="+mn-cs"/>
                        </a:rPr>
                        <a:t> Sørg for at de bruker begge bein. Vær kreativ og kjør ulike varianter. Blikket skal være oppe, hodet opp.</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10*2 min.</a:t>
                      </a:r>
                    </a:p>
                    <a:p>
                      <a:pPr algn="ctr"/>
                      <a:r>
                        <a:rPr lang="nb-NO" sz="900" b="0" baseline="0" dirty="0" err="1">
                          <a:solidFill>
                            <a:schemeClr val="tx1"/>
                          </a:solidFill>
                        </a:rPr>
                        <a:t>Ca</a:t>
                      </a:r>
                      <a:r>
                        <a:rPr lang="nb-NO" sz="900" b="0" baseline="0" dirty="0">
                          <a:solidFill>
                            <a:schemeClr val="tx1"/>
                          </a:solidFill>
                        </a:rPr>
                        <a:t> 25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Avklareringsfirkant. Dele inn i to lag. Kan gjerne ha en joker også som er med det laget med ball. Treneren slår inn baller til det laget som har overtall. Så fort ballen er ute så får de ny ball. Dette skjer i 2 min. Deretter kommer halvparten av de blå som har hvilt inn og skal vinne ball. Etter den runden, så bytter blått og rødt lag roller.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endParaRPr lang="nb-NO" sz="900" b="1" dirty="0"/>
                    </a:p>
                    <a:p>
                      <a:r>
                        <a:rPr lang="nb-NO" sz="900" b="0" dirty="0"/>
                        <a:t>Spill med maks 3 touch på det offensive laget. Det forsvarende</a:t>
                      </a:r>
                      <a:r>
                        <a:rPr lang="nb-NO" sz="900" b="0" baseline="0" dirty="0"/>
                        <a:t> laget har fri touch hvis de vinner ball. </a:t>
                      </a:r>
                    </a:p>
                    <a:p>
                      <a:endParaRPr lang="nb-NO" sz="900" b="0" baseline="0" dirty="0"/>
                    </a:p>
                    <a:p>
                      <a:r>
                        <a:rPr lang="nb-NO" sz="900" b="0" baseline="0" dirty="0"/>
                        <a:t>Poeng gis ved 10 pasninger, eller ved at forsvarende lag klarer å vinne ball og klarere den over den gule linja, altså i en retning. </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samle seg i mellom hver kamp og diskutere hva som er bra/ikke bra.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tempoet er kamplikt.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rPr>
                        <a:t>Ca</a:t>
                      </a:r>
                      <a:r>
                        <a:rPr lang="nb-NO" sz="900" b="0" dirty="0">
                          <a:solidFill>
                            <a:schemeClr val="tx1"/>
                          </a:solidFill>
                        </a:rPr>
                        <a:t> . 55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Spill 2 lag 6-6 til 11-11. Bruk gjerne</a:t>
                      </a:r>
                      <a:r>
                        <a:rPr lang="nb-NO" sz="900" baseline="0" dirty="0"/>
                        <a:t> flere lag.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en trener/spiller slår pasninger fra dødlinjen. Spillerne skyter på 1 touch fra </a:t>
                      </a:r>
                      <a:r>
                        <a:rPr kumimoji="0" lang="nb-NO" sz="900" b="1" i="0" u="none" strike="noStrike" kern="1200" cap="none" spc="0" normalizeH="0" baseline="0" noProof="0" dirty="0" err="1">
                          <a:ln>
                            <a:noFill/>
                          </a:ln>
                          <a:solidFill>
                            <a:prstClr val="black"/>
                          </a:solidFill>
                          <a:effectLst/>
                          <a:uLnTx/>
                          <a:uFillTx/>
                          <a:latin typeface="+mn-lt"/>
                          <a:ea typeface="+mn-ea"/>
                          <a:cs typeface="+mn-cs"/>
                        </a:rPr>
                        <a:t>ca</a:t>
                      </a:r>
                      <a:r>
                        <a:rPr kumimoji="0" lang="nb-NO" sz="900" b="1" i="0" u="none" strike="noStrike" kern="1200" cap="none" spc="0" normalizeH="0" baseline="0" noProof="0" dirty="0">
                          <a:ln>
                            <a:noFill/>
                          </a:ln>
                          <a:solidFill>
                            <a:prstClr val="black"/>
                          </a:solidFill>
                          <a:effectLst/>
                          <a:uLnTx/>
                          <a:uFillTx/>
                          <a:latin typeface="+mn-lt"/>
                          <a:ea typeface="+mn-ea"/>
                          <a:cs typeface="+mn-cs"/>
                        </a:rPr>
                        <a:t> midten av banen. Hvilken spiller gjør først to mål?</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3-3/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samle seg i mellom hver kamp og diskutere hva som er bra/ikke bra.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tempoet er kamplikt.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de vurdere hva som var bra/ikke bra i økta. og gjennomgå klubbens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40.ETABLERT FORSVAR</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38199"/>
          <a:stretch/>
        </p:blipFill>
        <p:spPr>
          <a:xfrm>
            <a:off x="3569695" y="2759980"/>
            <a:ext cx="1772906" cy="2151235"/>
          </a:xfrm>
          <a:prstGeom prst="rect">
            <a:avLst/>
          </a:prstGeom>
        </p:spPr>
      </p:pic>
      <p:pic>
        <p:nvPicPr>
          <p:cNvPr id="8" name="Plassholder for innhold 4"/>
          <p:cNvPicPr>
            <a:picLocks noChangeAspect="1"/>
          </p:cNvPicPr>
          <p:nvPr/>
        </p:nvPicPr>
        <p:blipFill rotWithShape="1">
          <a:blip r:embed="rId3" cstate="print">
            <a:extLst>
              <a:ext uri="{28A0092B-C50C-407E-A947-70E740481C1C}">
                <a14:useLocalDpi xmlns:a14="http://schemas.microsoft.com/office/drawing/2010/main" val="0"/>
              </a:ext>
            </a:extLst>
          </a:blip>
          <a:srcRect r="38199"/>
          <a:stretch/>
        </p:blipFill>
        <p:spPr>
          <a:xfrm>
            <a:off x="3569695" y="4911220"/>
            <a:ext cx="1772906" cy="1946787"/>
          </a:xfrm>
          <a:prstGeom prst="rect">
            <a:avLst/>
          </a:prstGeom>
        </p:spPr>
      </p:pic>
      <p:pic>
        <p:nvPicPr>
          <p:cNvPr id="9"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5874" t="78288" r="18320" b="6213"/>
          <a:stretch/>
        </p:blipFill>
        <p:spPr>
          <a:xfrm>
            <a:off x="3569695" y="1340768"/>
            <a:ext cx="1772906" cy="1481316"/>
          </a:xfrm>
          <a:prstGeom prst="rect">
            <a:avLst/>
          </a:prstGeom>
        </p:spPr>
      </p:pic>
    </p:spTree>
    <p:extLst>
      <p:ext uri="{BB962C8B-B14F-4D97-AF65-F5344CB8AC3E}">
        <p14:creationId xmlns:p14="http://schemas.microsoft.com/office/powerpoint/2010/main" val="210337096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1" cy="84124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52251">
                  <a:extLst>
                    <a:ext uri="{9D8B030D-6E8A-4147-A177-3AD203B41FA5}">
                      <a16:colId xmlns:a16="http://schemas.microsoft.com/office/drawing/2014/main" val="20001"/>
                    </a:ext>
                  </a:extLst>
                </a:gridCol>
                <a:gridCol w="2137463">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endParaRPr lang="nb-NO" sz="900" b="0" dirty="0">
                        <a:solidFill>
                          <a:schemeClr val="tx1"/>
                        </a:solidFill>
                      </a:endParaRPr>
                    </a:p>
                    <a:p>
                      <a:pPr algn="ctr"/>
                      <a:r>
                        <a:rPr lang="nb-NO" sz="900" b="0" dirty="0">
                          <a:solidFill>
                            <a:schemeClr val="tx1"/>
                          </a:solidFill>
                        </a:rPr>
                        <a:t>4*3</a:t>
                      </a:r>
                      <a:r>
                        <a:rPr lang="nb-NO" sz="900" b="0" baseline="0" dirty="0">
                          <a:solidFill>
                            <a:schemeClr val="tx1"/>
                          </a:solidFill>
                        </a:rPr>
                        <a:t> min-30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Sette opp to firkanter pr. gruppe. </a:t>
                      </a:r>
                      <a:r>
                        <a:rPr lang="nb-NO" sz="900" dirty="0" err="1"/>
                        <a:t>Ca</a:t>
                      </a:r>
                      <a:r>
                        <a:rPr lang="nb-NO" sz="900" dirty="0"/>
                        <a:t> 7 m mellom kjeglene. Fordele </a:t>
                      </a:r>
                      <a:r>
                        <a:rPr lang="nb-NO" sz="900" dirty="0" err="1"/>
                        <a:t>ca</a:t>
                      </a:r>
                      <a:r>
                        <a:rPr lang="nb-NO" sz="900" dirty="0"/>
                        <a:t> 6 spillere i hver firkant. To i midten. Ved brudd bytter de. </a:t>
                      </a:r>
                    </a:p>
                    <a:p>
                      <a:r>
                        <a:rPr lang="nb-NO" sz="900" dirty="0"/>
                        <a:t>Når som helst kan en spiller ta med seg ballen i retning ny firkant. Da må alle forflytte seg over til samme firkant. Treneren kan gjerne blåse i fløyta</a:t>
                      </a:r>
                      <a:r>
                        <a:rPr lang="nb-NO" sz="900" baseline="0" dirty="0"/>
                        <a:t> for når de skal bevege seg til en annen boks sammen. </a:t>
                      </a:r>
                      <a:r>
                        <a:rPr lang="nb-NO" sz="900" dirty="0"/>
                        <a:t>Øvelsen kan også kjøres kun med en firkant (vanlig boks)</a:t>
                      </a:r>
                      <a:r>
                        <a:rPr lang="nb-NO" sz="900" baseline="0" dirty="0"/>
                        <a:t> </a:t>
                      </a:r>
                      <a:r>
                        <a:rPr lang="nb-NO" sz="900" dirty="0"/>
                        <a:t>Variasjon: ved 7 spillere, legg inn en i midten eller to på ene siden.</a:t>
                      </a:r>
                    </a:p>
                  </a:txBody>
                  <a:tcPr marL="68580" marR="68580">
                    <a:solidFill>
                      <a:schemeClr val="bg2">
                        <a:lumMod val="90000"/>
                      </a:schemeClr>
                    </a:solidFill>
                  </a:tcPr>
                </a:tc>
                <a:tc>
                  <a:txBody>
                    <a:bodyPr/>
                    <a:lstStyle/>
                    <a:p>
                      <a:endParaRPr lang="nb-NO" sz="900" b="1"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Ha nok baller tilgjengelig.</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6*2 min- 1 min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Spill inne i 16 m som deles i to med kjegler. Spill (10-10). Hvis det er færre på trening blir banen mindre. Det må minst</a:t>
                      </a:r>
                      <a:r>
                        <a:rPr lang="nb-NO" sz="900" baseline="0" dirty="0"/>
                        <a:t> være 6-6 for å kunne gjennomføre øvelsen. </a:t>
                      </a:r>
                      <a:r>
                        <a:rPr lang="nb-NO" sz="900" dirty="0"/>
                        <a:t>Dele inn i to lag. (Kan  ha en joker).</a:t>
                      </a:r>
                    </a:p>
                    <a:p>
                      <a:r>
                        <a:rPr lang="nb-NO" sz="900" dirty="0"/>
                        <a:t>Det slås inn baller fra midten(på utsiden av 16 m til annenhver side. Nye baller kommer inn dersom ball i går ut av 16 m streken. </a:t>
                      </a:r>
                    </a:p>
                    <a:p>
                      <a:r>
                        <a:rPr lang="nb-NO" sz="900" dirty="0"/>
                        <a:t>Halvparten av de forsvarende spillerne kan gå inn på motstanders side for å vinne ball, eller få den ut av 16 m.</a:t>
                      </a:r>
                    </a:p>
                    <a:p>
                      <a:r>
                        <a:rPr lang="nb-NO" sz="900" dirty="0"/>
                        <a:t>Poeng til angripende lag ved 8 pasninger, Forsvarende lag må vinne ball på motstanders halvdel og slå den over til medspiller på egen halvdel for poeng. Det går altså baller til annenhver side slik at lagene</a:t>
                      </a:r>
                      <a:r>
                        <a:rPr lang="nb-NO" sz="900" baseline="0" dirty="0"/>
                        <a:t> hele tiden </a:t>
                      </a:r>
                      <a:r>
                        <a:rPr lang="nb-NO" sz="900" baseline="0" dirty="0" err="1"/>
                        <a:t>rulerer</a:t>
                      </a:r>
                      <a:r>
                        <a:rPr lang="nb-NO" sz="900" baseline="0" dirty="0"/>
                        <a:t> på å forsvare seg og angripe. </a:t>
                      </a:r>
                      <a:endParaRPr lang="nb-NO" sz="900"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La spillerne i blant samle seg i mellom hver kamp og diskutere hva som er bra/ikke bra.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1</a:t>
                      </a:r>
                      <a:r>
                        <a:rPr lang="nb-NO" sz="900" b="0" baseline="0" dirty="0">
                          <a:solidFill>
                            <a:schemeClr val="tx1"/>
                          </a:solidFill>
                        </a:rPr>
                        <a:t> min</a:t>
                      </a:r>
                      <a:r>
                        <a:rPr lang="nb-NO" sz="900" b="0" dirty="0">
                          <a:solidFill>
                            <a:schemeClr val="tx1"/>
                          </a:solidFill>
                        </a:rPr>
                        <a:t>  pause.</a:t>
                      </a:r>
                    </a:p>
                    <a:p>
                      <a:pPr algn="ct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Lagene stiller bak det ene målet med spillere på hver side av målet.  Lagene har hver sin keeper. Trener eller spiller slår pasninger til samme side hele sekvensen. I neste sekvens slås pasningen til den andre siden. Den som får ballen tar en aktiv touch rett fram og det er 2-2. Hvis forsvarende lag vinner ballen, så kan de kontre. Sekvensen er ikke over før ballen er utenfor banen eller i mål.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på 3 min? </a:t>
                      </a:r>
                      <a:endParaRPr lang="nb-NO" sz="900" b="1" dirty="0">
                        <a:solidFill>
                          <a:schemeClr val="tx1"/>
                        </a:solidFill>
                      </a:endParaRP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La spillerne i blant samle seg i mellom hver kamp og diskutere hva som er bra/ikke bra.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rPr>
                        <a:t>1.30 min kamper</a:t>
                      </a:r>
                    </a:p>
                    <a:p>
                      <a:pPr algn="ctr"/>
                      <a:r>
                        <a:rPr lang="nb-NO" sz="900" b="0" dirty="0">
                          <a:solidFill>
                            <a:schemeClr val="tx1"/>
                          </a:solidFill>
                        </a:rPr>
                        <a:t>45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Vinneren står. Første målet vinner. Vinneren står. Maks 1.30 min kamper. Hvis det blir u så står det laget som kom inn. Ballen starter direkte fra det målet som det er scoret på. Hvilket lag får flest seire? 4-4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Dele inn i grupper på tre og tre. Hvilken gruppe holder ballen langt i lufta? Max 2 touch.</a:t>
                      </a: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i blant samle seg i mellom hver kamp og diskutere hva som er bra/ikke bra.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få spillerne til å evaluere innholdet i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41. ETABLERT FORSVAR</a:t>
                      </a: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rotWithShape="1">
          <a:blip r:embed="rId2" cstate="print">
            <a:extLst>
              <a:ext uri="{28A0092B-C50C-407E-A947-70E740481C1C}">
                <a14:useLocalDpi xmlns:a14="http://schemas.microsoft.com/office/drawing/2010/main" val="0"/>
              </a:ext>
            </a:extLst>
          </a:blip>
          <a:srcRect l="49227"/>
          <a:stretch/>
        </p:blipFill>
        <p:spPr>
          <a:xfrm>
            <a:off x="3175552" y="1290553"/>
            <a:ext cx="2189174" cy="1161371"/>
          </a:xfrm>
          <a:prstGeom prst="rect">
            <a:avLst/>
          </a:prstGeom>
        </p:spPr>
      </p:pic>
      <p:pic>
        <p:nvPicPr>
          <p:cNvPr id="10" name="Bilde 9"/>
          <p:cNvPicPr>
            <a:picLocks noChangeAspect="1"/>
          </p:cNvPicPr>
          <p:nvPr/>
        </p:nvPicPr>
        <p:blipFill rotWithShape="1">
          <a:blip r:embed="rId3"/>
          <a:srcRect b="26399"/>
          <a:stretch/>
        </p:blipFill>
        <p:spPr>
          <a:xfrm>
            <a:off x="3175552" y="2437700"/>
            <a:ext cx="2189174" cy="1589108"/>
          </a:xfrm>
          <a:prstGeom prst="rect">
            <a:avLst/>
          </a:prstGeom>
        </p:spPr>
      </p:pic>
      <p:pic>
        <p:nvPicPr>
          <p:cNvPr id="13" name="Bilde 12"/>
          <p:cNvPicPr>
            <a:picLocks noChangeAspect="1"/>
          </p:cNvPicPr>
          <p:nvPr/>
        </p:nvPicPr>
        <p:blipFill rotWithShape="1">
          <a:blip r:embed="rId4" cstate="print">
            <a:extLst>
              <a:ext uri="{28A0092B-C50C-407E-A947-70E740481C1C}">
                <a14:useLocalDpi xmlns:a14="http://schemas.microsoft.com/office/drawing/2010/main" val="0"/>
              </a:ext>
            </a:extLst>
          </a:blip>
          <a:srcRect l="42042"/>
          <a:stretch/>
        </p:blipFill>
        <p:spPr>
          <a:xfrm>
            <a:off x="3175552" y="3962185"/>
            <a:ext cx="2189174" cy="1211781"/>
          </a:xfrm>
          <a:prstGeom prst="rect">
            <a:avLst/>
          </a:prstGeom>
        </p:spPr>
      </p:pic>
      <p:pic>
        <p:nvPicPr>
          <p:cNvPr id="14" name="Bilde 13"/>
          <p:cNvPicPr>
            <a:picLocks noChangeAspect="1"/>
          </p:cNvPicPr>
          <p:nvPr/>
        </p:nvPicPr>
        <p:blipFill rotWithShape="1">
          <a:blip r:embed="rId5" cstate="print">
            <a:extLst>
              <a:ext uri="{28A0092B-C50C-407E-A947-70E740481C1C}">
                <a14:useLocalDpi xmlns:a14="http://schemas.microsoft.com/office/drawing/2010/main" val="0"/>
              </a:ext>
            </a:extLst>
          </a:blip>
          <a:srcRect l="49227"/>
          <a:stretch/>
        </p:blipFill>
        <p:spPr>
          <a:xfrm>
            <a:off x="3175552" y="5173965"/>
            <a:ext cx="2189174" cy="1771579"/>
          </a:xfrm>
          <a:prstGeom prst="rect">
            <a:avLst/>
          </a:prstGeom>
        </p:spPr>
      </p:pic>
    </p:spTree>
    <p:extLst>
      <p:ext uri="{BB962C8B-B14F-4D97-AF65-F5344CB8AC3E}">
        <p14:creationId xmlns:p14="http://schemas.microsoft.com/office/powerpoint/2010/main" val="4279339632"/>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ETABLERT FORSVAR-SPILLESTIL</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4" y="1448031"/>
            <a:ext cx="7055105" cy="5650720"/>
          </a:xfrm>
          <a:prstGeom prst="rect">
            <a:avLst/>
          </a:prstGeom>
        </p:spPr>
      </p:pic>
    </p:spTree>
    <p:extLst>
      <p:ext uri="{BB962C8B-B14F-4D97-AF65-F5344CB8AC3E}">
        <p14:creationId xmlns:p14="http://schemas.microsoft.com/office/powerpoint/2010/main" val="92240139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FORSVAR-FØRSTEFORSVAREREN</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342900" indent="-342900">
                        <a:lnSpc>
                          <a:spcPct val="90000"/>
                        </a:lnSpc>
                        <a:spcBef>
                          <a:spcPts val="1000"/>
                        </a:spcBef>
                        <a:spcAft>
                          <a:spcPts val="0"/>
                        </a:spcAft>
                        <a:buFont typeface="Arial" panose="020B0604020202020204" pitchFamily="34" charset="0"/>
                        <a:buChar char="•"/>
                      </a:pPr>
                      <a:r>
                        <a:rPr lang="en-US" sz="2000" b="0" kern="1200" dirty="0">
                          <a:solidFill>
                            <a:srgbClr val="000000"/>
                          </a:solidFill>
                          <a:effectLst/>
                          <a:latin typeface="Calibri" panose="020F0502020204030204" pitchFamily="34" charset="0"/>
                          <a:ea typeface="+mn-ea"/>
                          <a:cs typeface="+mn-cs"/>
                        </a:rPr>
                        <a:t>Rett </a:t>
                      </a:r>
                      <a:r>
                        <a:rPr lang="en-US" sz="2000" b="0" kern="1200" dirty="0" err="1">
                          <a:solidFill>
                            <a:srgbClr val="000000"/>
                          </a:solidFill>
                          <a:effectLst/>
                          <a:latin typeface="Calibri" panose="020F0502020204030204" pitchFamily="34" charset="0"/>
                          <a:ea typeface="+mn-ea"/>
                          <a:cs typeface="+mn-cs"/>
                        </a:rPr>
                        <a:t>linje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mellom</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overkropp</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og</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kne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Forsvareren</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skal</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være</a:t>
                      </a:r>
                      <a:r>
                        <a:rPr lang="en-US" sz="2000" b="0" kern="1200" dirty="0">
                          <a:solidFill>
                            <a:srgbClr val="000000"/>
                          </a:solidFill>
                          <a:effectLst/>
                          <a:latin typeface="Calibri" panose="020F0502020204030204" pitchFamily="34" charset="0"/>
                          <a:ea typeface="+mn-ea"/>
                          <a:cs typeface="+mn-cs"/>
                        </a:rPr>
                        <a:t> I </a:t>
                      </a:r>
                      <a:r>
                        <a:rPr lang="en-US" sz="2000" b="0" kern="1200" dirty="0" err="1">
                          <a:solidFill>
                            <a:srgbClr val="000000"/>
                          </a:solidFill>
                          <a:effectLst/>
                          <a:latin typeface="Calibri" panose="020F0502020204030204" pitchFamily="34" charset="0"/>
                          <a:ea typeface="+mn-ea"/>
                          <a:cs typeface="+mn-cs"/>
                        </a:rPr>
                        <a:t>balanse</a:t>
                      </a:r>
                      <a:r>
                        <a:rPr lang="en-US" sz="2000" b="0" kern="1200" dirty="0">
                          <a:solidFill>
                            <a:srgbClr val="000000"/>
                          </a:solidFill>
                          <a:effectLst/>
                          <a:latin typeface="Calibri" panose="020F0502020204030204" pitchFamily="34" charset="0"/>
                          <a:ea typeface="+mn-ea"/>
                          <a:cs typeface="+mn-cs"/>
                        </a:rPr>
                        <a:t>.</a:t>
                      </a:r>
                    </a:p>
                    <a:p>
                      <a:pPr marL="342900" indent="-342900">
                        <a:lnSpc>
                          <a:spcPct val="90000"/>
                        </a:lnSpc>
                        <a:spcBef>
                          <a:spcPts val="1000"/>
                        </a:spcBef>
                        <a:spcAft>
                          <a:spcPts val="0"/>
                        </a:spcAft>
                        <a:buFont typeface="Arial" panose="020B0604020202020204" pitchFamily="34" charset="0"/>
                        <a:buChar char="•"/>
                      </a:pPr>
                      <a:r>
                        <a:rPr lang="en-US" sz="2000" b="0" kern="1200" dirty="0" err="1">
                          <a:solidFill>
                            <a:srgbClr val="000000"/>
                          </a:solidFill>
                          <a:effectLst/>
                          <a:latin typeface="Calibri" panose="020F0502020204030204" pitchFamily="34" charset="0"/>
                          <a:ea typeface="+mn-ea"/>
                          <a:cs typeface="+mn-cs"/>
                        </a:rPr>
                        <a:t>Raske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korte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steg</a:t>
                      </a:r>
                      <a:r>
                        <a:rPr lang="en-US" sz="2000" b="0" kern="1200" dirty="0">
                          <a:solidFill>
                            <a:srgbClr val="000000"/>
                          </a:solidFill>
                          <a:effectLst/>
                          <a:latin typeface="Calibri" panose="020F0502020204030204" pitchFamily="34" charset="0"/>
                          <a:ea typeface="+mn-ea"/>
                          <a:cs typeface="+mn-cs"/>
                        </a:rPr>
                        <a:t>. </a:t>
                      </a:r>
                    </a:p>
                    <a:p>
                      <a:pPr marL="342900" lvl="0" indent="-342900">
                        <a:lnSpc>
                          <a:spcPct val="90000"/>
                        </a:lnSpc>
                        <a:spcAft>
                          <a:spcPts val="0"/>
                        </a:spcAft>
                        <a:buFont typeface="Arial" panose="020B0604020202020204" pitchFamily="34" charset="0"/>
                        <a:buChar char="•"/>
                        <a:tabLst>
                          <a:tab pos="457200" algn="l"/>
                        </a:tabLst>
                      </a:pP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Unngå</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alle</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småhopp</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Det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skal</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ikke</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være</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slik</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som</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1F. Da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må</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du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lande</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før</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aksjon</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og</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det har du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ikke</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tid</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b="0" kern="1200" dirty="0" err="1">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til</a:t>
                      </a:r>
                      <a:r>
                        <a:rPr lang="en-US" sz="2000" b="0"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p>
                    <a:p>
                      <a:pPr marL="342900" lvl="0" indent="-342900">
                        <a:lnSpc>
                          <a:spcPct val="90000"/>
                        </a:lnSpc>
                        <a:spcAft>
                          <a:spcPts val="0"/>
                        </a:spcAft>
                        <a:buFont typeface="Arial" panose="020B0604020202020204" pitchFamily="34" charset="0"/>
                        <a:buChar char="•"/>
                        <a:tabLst>
                          <a:tab pos="457200" algn="l"/>
                        </a:tabLst>
                      </a:pPr>
                      <a:r>
                        <a:rPr lang="en-US" sz="2000" b="0" kern="1200" dirty="0" err="1">
                          <a:solidFill>
                            <a:srgbClr val="000000"/>
                          </a:solidFill>
                          <a:effectLst/>
                          <a:latin typeface="Calibri" panose="020F0502020204030204" pitchFamily="34" charset="0"/>
                          <a:ea typeface="+mn-ea"/>
                          <a:cs typeface="+mn-cs"/>
                        </a:rPr>
                        <a:t>Bremser</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motspiller</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opp</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eller</a:t>
                      </a:r>
                      <a:r>
                        <a:rPr lang="en-US" sz="2000" b="0" kern="1200" dirty="0">
                          <a:solidFill>
                            <a:srgbClr val="000000"/>
                          </a:solidFill>
                          <a:effectLst/>
                          <a:latin typeface="Calibri" panose="020F0502020204030204" pitchFamily="34" charset="0"/>
                          <a:ea typeface="+mn-ea"/>
                          <a:cs typeface="+mn-cs"/>
                        </a:rPr>
                        <a:t> tar touch </a:t>
                      </a:r>
                      <a:r>
                        <a:rPr lang="en-US" sz="2000" b="0" kern="1200" dirty="0" err="1">
                          <a:solidFill>
                            <a:srgbClr val="000000"/>
                          </a:solidFill>
                          <a:effectLst/>
                          <a:latin typeface="Calibri" panose="020F0502020204030204" pitchFamily="34" charset="0"/>
                          <a:ea typeface="+mn-ea"/>
                          <a:cs typeface="+mn-cs"/>
                        </a:rPr>
                        <a:t>til</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siden</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så</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skal</a:t>
                      </a:r>
                      <a:r>
                        <a:rPr lang="en-US" sz="2000" b="0" kern="1200" dirty="0">
                          <a:solidFill>
                            <a:srgbClr val="000000"/>
                          </a:solidFill>
                          <a:effectLst/>
                          <a:latin typeface="Calibri" panose="020F0502020204030204" pitchFamily="34" charset="0"/>
                          <a:ea typeface="+mn-ea"/>
                          <a:cs typeface="+mn-cs"/>
                        </a:rPr>
                        <a:t> du </a:t>
                      </a:r>
                      <a:r>
                        <a:rPr lang="en-US" sz="2000" b="0" kern="1200" dirty="0" err="1">
                          <a:solidFill>
                            <a:srgbClr val="000000"/>
                          </a:solidFill>
                          <a:effectLst/>
                          <a:latin typeface="Calibri" panose="020F0502020204030204" pitchFamily="34" charset="0"/>
                          <a:ea typeface="+mn-ea"/>
                          <a:cs typeface="+mn-cs"/>
                        </a:rPr>
                        <a:t>angripe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hardt</a:t>
                      </a:r>
                      <a:r>
                        <a:rPr lang="en-US" sz="2000" b="0" kern="1200" dirty="0">
                          <a:solidFill>
                            <a:srgbClr val="000000"/>
                          </a:solidFill>
                          <a:effectLst/>
                          <a:latin typeface="Calibri" panose="020F0502020204030204" pitchFamily="34" charset="0"/>
                          <a:ea typeface="+mn-ea"/>
                          <a:cs typeface="+mn-cs"/>
                        </a:rPr>
                        <a:t> for å </a:t>
                      </a:r>
                      <a:r>
                        <a:rPr lang="en-US" sz="2000" b="0" kern="1200" dirty="0" err="1">
                          <a:solidFill>
                            <a:srgbClr val="000000"/>
                          </a:solidFill>
                          <a:effectLst/>
                          <a:latin typeface="Calibri" panose="020F0502020204030204" pitchFamily="34" charset="0"/>
                          <a:ea typeface="+mn-ea"/>
                          <a:cs typeface="+mn-cs"/>
                        </a:rPr>
                        <a:t>vinne</a:t>
                      </a:r>
                      <a:r>
                        <a:rPr lang="en-US" sz="2000" b="0" kern="1200" dirty="0">
                          <a:solidFill>
                            <a:srgbClr val="000000"/>
                          </a:solidFill>
                          <a:effectLst/>
                          <a:latin typeface="Calibri" panose="020F0502020204030204" pitchFamily="34" charset="0"/>
                          <a:ea typeface="+mn-ea"/>
                          <a:cs typeface="+mn-cs"/>
                        </a:rPr>
                        <a:t> ball.</a:t>
                      </a:r>
                    </a:p>
                    <a:p>
                      <a:pPr marL="342900" lvl="0" indent="-342900">
                        <a:lnSpc>
                          <a:spcPct val="90000"/>
                        </a:lnSpc>
                        <a:spcAft>
                          <a:spcPts val="0"/>
                        </a:spcAft>
                        <a:buFont typeface="Arial" panose="020B0604020202020204" pitchFamily="34" charset="0"/>
                        <a:buChar char="•"/>
                        <a:tabLst>
                          <a:tab pos="457200" algn="l"/>
                        </a:tabLst>
                      </a:pPr>
                      <a:r>
                        <a:rPr lang="en-US" sz="2000" b="0" kern="1200" dirty="0" err="1">
                          <a:solidFill>
                            <a:srgbClr val="000000"/>
                          </a:solidFill>
                          <a:effectLst/>
                          <a:latin typeface="Calibri" panose="020F0502020204030204" pitchFamily="34" charset="0"/>
                          <a:ea typeface="+mn-ea"/>
                          <a:cs typeface="+mn-cs"/>
                        </a:rPr>
                        <a:t>Knuse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motstpiller</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feilvendt</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Jobbe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frem</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og</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tilbake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slik</a:t>
                      </a:r>
                      <a:r>
                        <a:rPr lang="en-US" sz="2000" b="0" kern="1200" dirty="0">
                          <a:solidFill>
                            <a:srgbClr val="000000"/>
                          </a:solidFill>
                          <a:effectLst/>
                          <a:latin typeface="Calibri" panose="020F0502020204030204" pitchFamily="34" charset="0"/>
                          <a:ea typeface="+mn-ea"/>
                          <a:cs typeface="+mn-cs"/>
                        </a:rPr>
                        <a:t> at </a:t>
                      </a:r>
                      <a:r>
                        <a:rPr lang="en-US" sz="2000" b="0" kern="1200" dirty="0" err="1">
                          <a:solidFill>
                            <a:srgbClr val="000000"/>
                          </a:solidFill>
                          <a:effectLst/>
                          <a:latin typeface="Calibri" panose="020F0502020204030204" pitchFamily="34" charset="0"/>
                          <a:ea typeface="+mn-ea"/>
                          <a:cs typeface="+mn-cs"/>
                        </a:rPr>
                        <a:t>motspilleren</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aldri</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får</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kontroll</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på</a:t>
                      </a:r>
                      <a:r>
                        <a:rPr lang="en-US" sz="2000" b="0" kern="1200" dirty="0">
                          <a:solidFill>
                            <a:srgbClr val="000000"/>
                          </a:solidFill>
                          <a:effectLst/>
                          <a:latin typeface="Calibri" panose="020F0502020204030204" pitchFamily="34" charset="0"/>
                          <a:ea typeface="+mn-ea"/>
                          <a:cs typeface="+mn-cs"/>
                        </a:rPr>
                        <a:t> deg.</a:t>
                      </a:r>
                    </a:p>
                    <a:p>
                      <a:pPr marL="342900" lvl="0" indent="-342900">
                        <a:lnSpc>
                          <a:spcPct val="90000"/>
                        </a:lnSpc>
                        <a:spcAft>
                          <a:spcPts val="0"/>
                        </a:spcAft>
                        <a:buFont typeface="Arial" panose="020B0604020202020204" pitchFamily="34" charset="0"/>
                        <a:buChar char="•"/>
                        <a:tabLst>
                          <a:tab pos="457200" algn="l"/>
                        </a:tabLst>
                      </a:pPr>
                      <a:r>
                        <a:rPr lang="en-US" sz="2000" b="0" kern="1200" dirty="0" err="1">
                          <a:solidFill>
                            <a:srgbClr val="000000"/>
                          </a:solidFill>
                          <a:effectLst/>
                          <a:latin typeface="Calibri" panose="020F0502020204030204" pitchFamily="34" charset="0"/>
                          <a:ea typeface="+mn-ea"/>
                          <a:cs typeface="+mn-cs"/>
                        </a:rPr>
                        <a:t>Prøve</a:t>
                      </a:r>
                      <a:r>
                        <a:rPr lang="en-US" sz="2000" b="0" kern="1200" dirty="0">
                          <a:solidFill>
                            <a:srgbClr val="000000"/>
                          </a:solidFill>
                          <a:effectLst/>
                          <a:latin typeface="Calibri" panose="020F0502020204030204" pitchFamily="34" charset="0"/>
                          <a:ea typeface="+mn-ea"/>
                          <a:cs typeface="+mn-cs"/>
                        </a:rPr>
                        <a:t> å </a:t>
                      </a:r>
                      <a:r>
                        <a:rPr lang="en-US" sz="2000" b="0" kern="1200" dirty="0" err="1">
                          <a:solidFill>
                            <a:srgbClr val="000000"/>
                          </a:solidFill>
                          <a:effectLst/>
                          <a:latin typeface="Calibri" panose="020F0502020204030204" pitchFamily="34" charset="0"/>
                          <a:ea typeface="+mn-ea"/>
                          <a:cs typeface="+mn-cs"/>
                        </a:rPr>
                        <a:t>finne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rett</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avstan</a:t>
                      </a:r>
                      <a:r>
                        <a:rPr lang="en-US" sz="2000" b="0" kern="1200" dirty="0">
                          <a:solidFill>
                            <a:srgbClr val="000000"/>
                          </a:solidFill>
                          <a:effectLst/>
                          <a:latin typeface="Calibri" panose="020F0502020204030204" pitchFamily="34" charset="0"/>
                          <a:ea typeface="+mn-ea"/>
                          <a:cs typeface="+mn-cs"/>
                        </a:rPr>
                        <a:t>(ca 1/3) </a:t>
                      </a:r>
                      <a:r>
                        <a:rPr lang="en-US" sz="2000" b="0" kern="1200" dirty="0" err="1">
                          <a:solidFill>
                            <a:srgbClr val="000000"/>
                          </a:solidFill>
                          <a:effectLst/>
                          <a:latin typeface="Calibri" panose="020F0502020204030204" pitchFamily="34" charset="0"/>
                          <a:ea typeface="+mn-ea"/>
                          <a:cs typeface="+mn-cs"/>
                        </a:rPr>
                        <a:t>og</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gå</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hardt</a:t>
                      </a:r>
                      <a:r>
                        <a:rPr lang="en-US" sz="2000" b="0" kern="1200" dirty="0">
                          <a:solidFill>
                            <a:srgbClr val="000000"/>
                          </a:solidFill>
                          <a:effectLst/>
                          <a:latin typeface="Calibri" panose="020F0502020204030204" pitchFamily="34" charset="0"/>
                          <a:ea typeface="+mn-ea"/>
                          <a:cs typeface="+mn-cs"/>
                        </a:rPr>
                        <a:t> for å </a:t>
                      </a:r>
                      <a:r>
                        <a:rPr lang="en-US" sz="2000" b="0" kern="1200" dirty="0" err="1">
                          <a:solidFill>
                            <a:srgbClr val="000000"/>
                          </a:solidFill>
                          <a:effectLst/>
                          <a:latin typeface="Calibri" panose="020F0502020204030204" pitchFamily="34" charset="0"/>
                          <a:ea typeface="+mn-ea"/>
                          <a:cs typeface="+mn-cs"/>
                        </a:rPr>
                        <a:t>vinne</a:t>
                      </a:r>
                      <a:r>
                        <a:rPr lang="en-US" sz="2000" b="0" kern="1200" dirty="0">
                          <a:solidFill>
                            <a:srgbClr val="000000"/>
                          </a:solidFill>
                          <a:effectLst/>
                          <a:latin typeface="Calibri" panose="020F0502020204030204" pitchFamily="34" charset="0"/>
                          <a:ea typeface="+mn-ea"/>
                          <a:cs typeface="+mn-cs"/>
                        </a:rPr>
                        <a:t> ball. </a:t>
                      </a:r>
                      <a:r>
                        <a:rPr lang="en-US" sz="2000" b="0" kern="1200" dirty="0" err="1">
                          <a:solidFill>
                            <a:srgbClr val="000000"/>
                          </a:solidFill>
                          <a:effectLst/>
                          <a:latin typeface="Calibri" panose="020F0502020204030204" pitchFamily="34" charset="0"/>
                          <a:ea typeface="+mn-ea"/>
                          <a:cs typeface="+mn-cs"/>
                        </a:rPr>
                        <a:t>Ved</a:t>
                      </a:r>
                      <a:r>
                        <a:rPr lang="en-US" sz="2000" b="0" kern="1200" dirty="0">
                          <a:solidFill>
                            <a:srgbClr val="000000"/>
                          </a:solidFill>
                          <a:effectLst/>
                          <a:latin typeface="Calibri" panose="020F0502020204030204" pitchFamily="34" charset="0"/>
                          <a:ea typeface="+mn-ea"/>
                          <a:cs typeface="+mn-cs"/>
                        </a:rPr>
                        <a:t> for </a:t>
                      </a:r>
                      <a:r>
                        <a:rPr lang="en-US" sz="2000" b="0" kern="1200" dirty="0" err="1">
                          <a:solidFill>
                            <a:srgbClr val="000000"/>
                          </a:solidFill>
                          <a:effectLst/>
                          <a:latin typeface="Calibri" panose="020F0502020204030204" pitchFamily="34" charset="0"/>
                          <a:ea typeface="+mn-ea"/>
                          <a:cs typeface="+mn-cs"/>
                        </a:rPr>
                        <a:t>lang</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avstand</a:t>
                      </a:r>
                      <a:r>
                        <a:rPr lang="en-US" sz="2000" b="0" kern="1200" dirty="0">
                          <a:solidFill>
                            <a:srgbClr val="000000"/>
                          </a:solidFill>
                          <a:effectLst/>
                          <a:latin typeface="Calibri" panose="020F0502020204030204" pitchFamily="34" charset="0"/>
                          <a:ea typeface="+mn-ea"/>
                          <a:cs typeface="+mn-cs"/>
                        </a:rPr>
                        <a:t> ha </a:t>
                      </a:r>
                      <a:r>
                        <a:rPr lang="en-US" sz="2000" b="0" kern="1200" dirty="0" err="1">
                          <a:solidFill>
                            <a:srgbClr val="000000"/>
                          </a:solidFill>
                          <a:effectLst/>
                          <a:latin typeface="Calibri" panose="020F0502020204030204" pitchFamily="34" charset="0"/>
                          <a:ea typeface="+mn-ea"/>
                          <a:cs typeface="+mn-cs"/>
                        </a:rPr>
                        <a:t>kontroll</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på</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rommet</a:t>
                      </a:r>
                      <a:r>
                        <a:rPr lang="en-US" sz="2000" b="0" kern="1200" dirty="0">
                          <a:solidFill>
                            <a:srgbClr val="000000"/>
                          </a:solidFill>
                          <a:effectLst/>
                          <a:latin typeface="Calibri" panose="020F0502020204030204" pitchFamily="34" charset="0"/>
                          <a:ea typeface="+mn-ea"/>
                          <a:cs typeface="+mn-cs"/>
                        </a:rPr>
                        <a:t>.</a:t>
                      </a:r>
                    </a:p>
                    <a:p>
                      <a:pPr marL="342900" lvl="0" indent="-342900">
                        <a:lnSpc>
                          <a:spcPct val="90000"/>
                        </a:lnSpc>
                        <a:spcAft>
                          <a:spcPts val="0"/>
                        </a:spcAft>
                        <a:buFont typeface="Arial" panose="020B0604020202020204" pitchFamily="34" charset="0"/>
                        <a:buChar char="•"/>
                        <a:tabLst>
                          <a:tab pos="457200" algn="l"/>
                        </a:tabLst>
                      </a:pPr>
                      <a:r>
                        <a:rPr lang="en-US" sz="2000" b="0" kern="1200" dirty="0" err="1">
                          <a:solidFill>
                            <a:srgbClr val="000000"/>
                          </a:solidFill>
                          <a:effectLst/>
                          <a:latin typeface="Calibri" panose="020F0502020204030204" pitchFamily="34" charset="0"/>
                          <a:ea typeface="+mn-ea"/>
                          <a:cs typeface="+mn-cs"/>
                        </a:rPr>
                        <a:t>Stå</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på</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beina</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unngå</a:t>
                      </a:r>
                      <a:r>
                        <a:rPr lang="en-US" sz="2000" b="0" kern="1200" dirty="0">
                          <a:solidFill>
                            <a:srgbClr val="000000"/>
                          </a:solidFill>
                          <a:effectLst/>
                          <a:latin typeface="Calibri" panose="020F0502020204030204" pitchFamily="34" charset="0"/>
                          <a:ea typeface="+mn-ea"/>
                          <a:cs typeface="+mn-cs"/>
                        </a:rPr>
                        <a:t> å </a:t>
                      </a:r>
                      <a:r>
                        <a:rPr lang="en-US" sz="2000" b="0" kern="1200" dirty="0" err="1">
                          <a:solidFill>
                            <a:srgbClr val="000000"/>
                          </a:solidFill>
                          <a:effectLst/>
                          <a:latin typeface="Calibri" panose="020F0502020204030204" pitchFamily="34" charset="0"/>
                          <a:ea typeface="+mn-ea"/>
                          <a:cs typeface="+mn-cs"/>
                        </a:rPr>
                        <a:t>sjanse</a:t>
                      </a:r>
                      <a:r>
                        <a:rPr lang="en-US" sz="2000" b="0" kern="1200" dirty="0">
                          <a:solidFill>
                            <a:srgbClr val="000000"/>
                          </a:solidFill>
                          <a:effectLst/>
                          <a:latin typeface="Calibri" panose="020F0502020204030204" pitchFamily="34" charset="0"/>
                          <a:ea typeface="+mn-ea"/>
                          <a:cs typeface="+mn-cs"/>
                        </a:rPr>
                        <a:t> med talking. </a:t>
                      </a:r>
                    </a:p>
                    <a:p>
                      <a:pPr marL="342900" lvl="0" indent="-342900">
                        <a:lnSpc>
                          <a:spcPct val="90000"/>
                        </a:lnSpc>
                        <a:spcAft>
                          <a:spcPts val="0"/>
                        </a:spcAft>
                        <a:buFont typeface="Arial" panose="020B0604020202020204" pitchFamily="34" charset="0"/>
                        <a:buChar char="•"/>
                        <a:tabLst>
                          <a:tab pos="457200" algn="l"/>
                        </a:tabLst>
                      </a:pPr>
                      <a:r>
                        <a:rPr lang="en-US" sz="2000" b="0" kern="1200" dirty="0">
                          <a:solidFill>
                            <a:srgbClr val="000000"/>
                          </a:solidFill>
                          <a:effectLst/>
                          <a:latin typeface="Calibri" panose="020F0502020204030204" pitchFamily="34" charset="0"/>
                          <a:ea typeface="+mn-ea"/>
                          <a:cs typeface="+mn-cs"/>
                        </a:rPr>
                        <a:t>Vent </a:t>
                      </a:r>
                      <a:r>
                        <a:rPr lang="en-US" sz="2000" b="0" kern="1200" dirty="0" err="1">
                          <a:solidFill>
                            <a:srgbClr val="000000"/>
                          </a:solidFill>
                          <a:effectLst/>
                          <a:latin typeface="Calibri" panose="020F0502020204030204" pitchFamily="34" charset="0"/>
                          <a:ea typeface="+mn-ea"/>
                          <a:cs typeface="+mn-cs"/>
                        </a:rPr>
                        <a:t>på</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teknisk</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feil</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eller</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utslag</a:t>
                      </a:r>
                      <a:r>
                        <a:rPr lang="en-US" sz="2000" b="0" kern="1200" dirty="0">
                          <a:solidFill>
                            <a:srgbClr val="000000"/>
                          </a:solidFill>
                          <a:effectLst/>
                          <a:latin typeface="Calibri" panose="020F0502020204030204" pitchFamily="34" charset="0"/>
                          <a:ea typeface="+mn-ea"/>
                          <a:cs typeface="+mn-cs"/>
                        </a:rPr>
                        <a:t>. Sett </a:t>
                      </a:r>
                      <a:r>
                        <a:rPr lang="en-US" sz="2000" b="0" kern="1200" dirty="0" err="1">
                          <a:solidFill>
                            <a:srgbClr val="000000"/>
                          </a:solidFill>
                          <a:effectLst/>
                          <a:latin typeface="Calibri" panose="020F0502020204030204" pitchFamily="34" charset="0"/>
                          <a:ea typeface="+mn-ea"/>
                          <a:cs typeface="+mn-cs"/>
                        </a:rPr>
                        <a:t>ikke</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frem</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foten</a:t>
                      </a:r>
                      <a:r>
                        <a:rPr lang="en-US" sz="2000" b="0" kern="1200" dirty="0">
                          <a:solidFill>
                            <a:srgbClr val="000000"/>
                          </a:solidFill>
                          <a:effectLst/>
                          <a:latin typeface="Calibri" panose="020F0502020204030204" pitchFamily="34" charset="0"/>
                          <a:ea typeface="+mn-ea"/>
                          <a:cs typeface="+mn-cs"/>
                        </a:rPr>
                        <a:t> for å </a:t>
                      </a:r>
                      <a:r>
                        <a:rPr lang="en-US" sz="2000" b="0" kern="1200" dirty="0" err="1">
                          <a:solidFill>
                            <a:srgbClr val="000000"/>
                          </a:solidFill>
                          <a:effectLst/>
                          <a:latin typeface="Calibri" panose="020F0502020204030204" pitchFamily="34" charset="0"/>
                          <a:ea typeface="+mn-ea"/>
                          <a:cs typeface="+mn-cs"/>
                        </a:rPr>
                        <a:t>gamle</a:t>
                      </a:r>
                      <a:r>
                        <a:rPr lang="en-US" sz="2000" b="0" kern="1200" dirty="0">
                          <a:solidFill>
                            <a:srgbClr val="000000"/>
                          </a:solidFill>
                          <a:effectLst/>
                          <a:latin typeface="Calibri" panose="020F0502020204030204" pitchFamily="34" charset="0"/>
                          <a:ea typeface="+mn-ea"/>
                          <a:cs typeface="+mn-cs"/>
                        </a:rPr>
                        <a:t> med talking. </a:t>
                      </a:r>
                    </a:p>
                    <a:p>
                      <a:pPr marL="342900" lvl="0" indent="-342900">
                        <a:lnSpc>
                          <a:spcPct val="90000"/>
                        </a:lnSpc>
                        <a:spcAft>
                          <a:spcPts val="0"/>
                        </a:spcAft>
                        <a:buFont typeface="Arial" panose="020B0604020202020204" pitchFamily="34" charset="0"/>
                        <a:buChar char="•"/>
                        <a:tabLst>
                          <a:tab pos="457200" algn="l"/>
                        </a:tabLst>
                      </a:pPr>
                      <a:r>
                        <a:rPr lang="en-US" sz="2000" b="0" kern="1200" dirty="0" err="1">
                          <a:solidFill>
                            <a:srgbClr val="000000"/>
                          </a:solidFill>
                          <a:effectLst/>
                          <a:latin typeface="Calibri" panose="020F0502020204030204" pitchFamily="34" charset="0"/>
                          <a:ea typeface="+mn-ea"/>
                          <a:cs typeface="+mn-cs"/>
                        </a:rPr>
                        <a:t>Bruk</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pressøyeblikkene</a:t>
                      </a:r>
                      <a:r>
                        <a:rPr lang="en-US" sz="2000" b="0" kern="1200" dirty="0">
                          <a:solidFill>
                            <a:srgbClr val="000000"/>
                          </a:solidFill>
                          <a:effectLst/>
                          <a:latin typeface="Calibri" panose="020F0502020204030204" pitchFamily="34" charset="0"/>
                          <a:ea typeface="+mn-ea"/>
                          <a:cs typeface="+mn-cs"/>
                        </a:rPr>
                        <a:t>.</a:t>
                      </a:r>
                    </a:p>
                    <a:p>
                      <a:pPr marL="342900" lvl="0" indent="-342900">
                        <a:lnSpc>
                          <a:spcPct val="90000"/>
                        </a:lnSpc>
                        <a:spcAft>
                          <a:spcPts val="0"/>
                        </a:spcAft>
                        <a:buFont typeface="Arial" panose="020B0604020202020204" pitchFamily="34" charset="0"/>
                        <a:buChar char="•"/>
                        <a:tabLst>
                          <a:tab pos="457200" algn="l"/>
                        </a:tabLst>
                      </a:pPr>
                      <a:r>
                        <a:rPr lang="en-US" sz="2000" b="0" kern="1200" dirty="0" err="1">
                          <a:solidFill>
                            <a:srgbClr val="000000"/>
                          </a:solidFill>
                          <a:effectLst/>
                          <a:latin typeface="Calibri" panose="020F0502020204030204" pitchFamily="34" charset="0"/>
                          <a:ea typeface="+mn-ea"/>
                          <a:cs typeface="+mn-cs"/>
                        </a:rPr>
                        <a:t>Dikter</a:t>
                      </a:r>
                      <a:r>
                        <a:rPr lang="en-US" sz="2000" b="0" kern="1200" dirty="0">
                          <a:solidFill>
                            <a:srgbClr val="000000"/>
                          </a:solidFill>
                          <a:effectLst/>
                          <a:latin typeface="Calibri" panose="020F0502020204030204" pitchFamily="34" charset="0"/>
                          <a:ea typeface="+mn-ea"/>
                          <a:cs typeface="+mn-cs"/>
                        </a:rPr>
                        <a:t> </a:t>
                      </a:r>
                      <a:r>
                        <a:rPr lang="en-US" sz="2000" b="0" kern="1200" dirty="0" err="1">
                          <a:solidFill>
                            <a:srgbClr val="000000"/>
                          </a:solidFill>
                          <a:effectLst/>
                          <a:latin typeface="Calibri" panose="020F0502020204030204" pitchFamily="34" charset="0"/>
                          <a:ea typeface="+mn-ea"/>
                          <a:cs typeface="+mn-cs"/>
                        </a:rPr>
                        <a:t>situasjonen</a:t>
                      </a:r>
                      <a:r>
                        <a:rPr lang="en-US" sz="2000" b="0" kern="1200" dirty="0">
                          <a:solidFill>
                            <a:srgbClr val="000000"/>
                          </a:solidFill>
                          <a:effectLst/>
                          <a:latin typeface="Calibri" panose="020F0502020204030204" pitchFamily="34" charset="0"/>
                          <a:ea typeface="+mn-ea"/>
                          <a:cs typeface="+mn-cs"/>
                        </a:rPr>
                        <a:t>.</a:t>
                      </a:r>
                      <a:endParaRPr lang="nb-NO" sz="2000" b="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nSpc>
                          <a:spcPct val="90000"/>
                        </a:lnSpc>
                        <a:spcBef>
                          <a:spcPts val="1000"/>
                        </a:spcBef>
                        <a:spcAft>
                          <a:spcPts val="0"/>
                        </a:spcAft>
                        <a:buFont typeface="Arial" panose="020B0604020202020204" pitchFamily="34" charset="0"/>
                        <a:buChar char="•"/>
                      </a:pPr>
                      <a:endParaRPr lang="nb-NO" sz="2000" b="0" dirty="0">
                        <a:effectLst/>
                        <a:latin typeface="Times New Roman" panose="02020603050405020304" pitchFamily="18" charset="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17663732"/>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0" dirty="0"/>
                    </a:p>
                    <a:p>
                      <a:pPr algn="ctr"/>
                      <a:r>
                        <a:rPr lang="nb-NO" sz="2800" b="0" dirty="0"/>
                        <a:t>ETABLERT FORSVAR-LAV/MIDDELS UTGANGSPOSISJON</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3" y="1448031"/>
            <a:ext cx="7055105" cy="5650720"/>
          </a:xfrm>
          <a:prstGeom prst="rect">
            <a:avLst/>
          </a:prstGeom>
        </p:spPr>
      </p:pic>
    </p:spTree>
    <p:extLst>
      <p:ext uri="{BB962C8B-B14F-4D97-AF65-F5344CB8AC3E}">
        <p14:creationId xmlns:p14="http://schemas.microsoft.com/office/powerpoint/2010/main" val="405414622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FORSVAR-LAV UTGANGSPOSISJON</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kort lag i bredde og lengde for å ha kontroll i sentrale rom.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bredde er 30 meter, backene 5 m inn fra 16 m streken når ballen er sentralt i banen.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lengde er 22 meter. Bakre firer 4 m opp fra 16 meterstreken i lav utgangsposisjon. Spissen på tangenten på egen halvdel.</a:t>
                      </a: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15634594"/>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 LAV UTGANGSPOSISJON</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bord, spill, rom&#10;&#10;Automatisk generert beskrivelse">
            <a:extLst>
              <a:ext uri="{FF2B5EF4-FFF2-40B4-BE49-F238E27FC236}">
                <a16:creationId xmlns:a16="http://schemas.microsoft.com/office/drawing/2014/main" id="{551A3E86-B58F-45A7-8AD5-7B74D29AA9F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40782247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BEARBEIDING-HVOR BLIR DET LEDIG?</a:t>
            </a:r>
          </a:p>
        </p:txBody>
      </p:sp>
      <p:pic>
        <p:nvPicPr>
          <p:cNvPr id="6" name="Bilde 5" descr="Et bilde som inneholder gress, spill, drage, stor&#10;&#10;Automatisk generert beskrivelse">
            <a:extLst>
              <a:ext uri="{FF2B5EF4-FFF2-40B4-BE49-F238E27FC236}">
                <a16:creationId xmlns:a16="http://schemas.microsoft.com/office/drawing/2014/main" id="{B0E41AC2-4324-47B0-AC9C-9C54BFF959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94440" y="1092026"/>
            <a:ext cx="4649561" cy="5776606"/>
          </a:xfrm>
          <a:prstGeom prst="rect">
            <a:avLst/>
          </a:prstGeom>
        </p:spPr>
      </p:pic>
      <p:pic>
        <p:nvPicPr>
          <p:cNvPr id="7" name="Bilde 6" descr="Et bilde som inneholder gress, spill, drage, stor&#10;&#10;Automatisk generert beskrivelse">
            <a:extLst>
              <a:ext uri="{FF2B5EF4-FFF2-40B4-BE49-F238E27FC236}">
                <a16:creationId xmlns:a16="http://schemas.microsoft.com/office/drawing/2014/main" id="{2D3873B1-282B-46D3-AFDB-5FF1147CF7F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092026"/>
            <a:ext cx="4494440" cy="5776606"/>
          </a:xfrm>
          <a:prstGeom prst="rect">
            <a:avLst/>
          </a:prstGeom>
        </p:spPr>
      </p:pic>
    </p:spTree>
    <p:extLst>
      <p:ext uri="{BB962C8B-B14F-4D97-AF65-F5344CB8AC3E}">
        <p14:creationId xmlns:p14="http://schemas.microsoft.com/office/powerpoint/2010/main" val="1878250375"/>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FORSVAR-MELLOMHØY UTGANGSPOSISJON</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kort lag i bredde og lengde for å ha kontroll i sentrale rom.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bredde er 30 meter, backene 5 m inn fra 16 m streken når ballen er sentralt i banen.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lengde er 22 meter. Midtbaneleddet opp til egen tangent i mellom utgangsposisjon.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Spissen på tangenten på midtbanestreken.</a:t>
                      </a: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84853678"/>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 MELLOMHØY UTGANGSPOSISJON</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Bilde 5" descr="Et bilde som inneholder bord, spill, drage, felt&#10;&#10;Automatisk generert beskrivelse">
            <a:extLst>
              <a:ext uri="{FF2B5EF4-FFF2-40B4-BE49-F238E27FC236}">
                <a16:creationId xmlns:a16="http://schemas.microsoft.com/office/drawing/2014/main" id="{3689937D-2178-4736-81E6-5F838C468AA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144022398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FORSVAR-PRIORITERING KONTROLL </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skal alltid ha kontroll på bakrom og mellomrom.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Dette er viktig siden dette er de farligste rommene som motstanderen kommer inn 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i vårt soneforsvar å ha spillet foran oss. Da har vi kontroll.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Midtbanen har ansvaret for kontroll på mellomrom og bakre ledd har ansvaret for kontroll på bakrom.</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56302325"/>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FORSVAR-PRIORITERING KONTROLL </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Bilde 5">
            <a:extLst>
              <a:ext uri="{FF2B5EF4-FFF2-40B4-BE49-F238E27FC236}">
                <a16:creationId xmlns:a16="http://schemas.microsoft.com/office/drawing/2014/main" id="{EE350727-1E95-4F81-8A58-2DEBD0A5471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2264562239"/>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FORSVAR-DE KAN SPILLE RUNDT OSS</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skal alltid ha kontroll på bakrom og mellomrom og rom sentralt i banen..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Dette er viktig siden dette er de farligste rommene som motstanderen kommer inn 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i vårt soneforsvar å ha spillet foran oss. Da har vi kontroll.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 kan spille rundt oss og ikke gjennom oss.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30 m bredt lag og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22 m langt lag i bredde.</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24807550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FORSVAR-DE KAN SPILLE RUNDT OSS</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grønn, spill, bord&#10;&#10;Automatisk generert beskrivelse">
            <a:extLst>
              <a:ext uri="{FF2B5EF4-FFF2-40B4-BE49-F238E27FC236}">
                <a16:creationId xmlns:a16="http://schemas.microsoft.com/office/drawing/2014/main" id="{F4514DD5-0534-43E7-B120-C330D8D83BC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894962"/>
          </a:xfrm>
          <a:prstGeom prst="rect">
            <a:avLst/>
          </a:prstGeom>
        </p:spPr>
      </p:pic>
    </p:spTree>
    <p:extLst>
      <p:ext uri="{BB962C8B-B14F-4D97-AF65-F5344CB8AC3E}">
        <p14:creationId xmlns:p14="http://schemas.microsoft.com/office/powerpoint/2010/main" val="180310021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FORSVAR-HINDRE SPILL GJENNOM LEDD</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I soneforsvar forholder vi oss til medspillere og ball.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er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30m i bredde og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22m i lengde som lag.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I vårt soneforsvar, så skal vi ikke ha pasninger gjennom leddene. Det betyr for eksempel at vi ikke ønsker pasning mellom back og stopper, siden dette er det farligste rommet. Da slipper vi heller spill utvendig av oss, lenger unna eget målområde.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For å lykkes kreves det enorm sideforskyvning. Det må være veldig korte avstander mellom hver spiller i leddet(</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6 m). Vi støter ikke ut med en spiller, hvis ikke alle i leddet er på plass og vi dekker rommene for å unngå spill gjennom oss.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spiller støter fra leddet, når alle er på plass. Da må det være dybde mellom den som stuper i press og de andre i leddene(</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5-7 m). Hvis motstander prøver å spille gjennom leddet, så skal de som ligger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7 m) bak 1F klare å bryte pasningen. Er alle på linje, så blir det lettere for motstander å tre pasninger gjennom ledd.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kreves konsentrasjon og god kommunikasjon for å få til dette(skyv, kom hit, ikke støt, støt, fall).</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01413339"/>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FORSVAR-HINDRE SPILL GJENNOM LEDD</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Bilde 5" descr="Et bilde som inneholder bord, spill, rom&#10;&#10;Automatisk generert beskrivelse">
            <a:extLst>
              <a:ext uri="{FF2B5EF4-FFF2-40B4-BE49-F238E27FC236}">
                <a16:creationId xmlns:a16="http://schemas.microsoft.com/office/drawing/2014/main" id="{A628920F-1C5D-4D79-AB60-1B28B14680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4190886132"/>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forsvar-spissen i press</a:t>
            </a:r>
          </a:p>
        </p:txBody>
      </p:sp>
      <p:sp>
        <p:nvSpPr>
          <p:cNvPr id="3" name="Plassholder for innhold 2"/>
          <p:cNvSpPr>
            <a:spLocks noGrp="1"/>
          </p:cNvSpPr>
          <p:nvPr>
            <p:ph sz="half" idx="1"/>
          </p:nvPr>
        </p:nvSpPr>
        <p:spPr>
          <a:xfrm>
            <a:off x="-1" y="1325568"/>
            <a:ext cx="9144000" cy="5532437"/>
          </a:xfrm>
        </p:spPr>
        <p:txBody>
          <a:bodyPr>
            <a:normAutofit/>
          </a:bodyPr>
          <a:lstStyle/>
          <a:p>
            <a:endParaRPr lang="nb-NO" dirty="0"/>
          </a:p>
          <a:p>
            <a:r>
              <a:rPr lang="nb-NO" sz="2000" dirty="0"/>
              <a:t>Spissen har ansvaret for rommet foran egen midtbane og setter standarden for lav, mellom og høy utgangsposisjon.</a:t>
            </a:r>
          </a:p>
          <a:p>
            <a:r>
              <a:rPr lang="nb-NO" sz="2000" dirty="0"/>
              <a:t>Det er viktig at medspillerne bak tetter igjen, slik at det ikke kommer pasning mellom spillerne. Slik kan vi også vinne ball der.  Da gjelder avstander som vist på bildet mellom ledd og mellom spillerne. </a:t>
            </a:r>
          </a:p>
          <a:p>
            <a:r>
              <a:rPr lang="nb-NO" sz="2000" dirty="0">
                <a:latin typeface="Calibri" panose="020F0502020204030204" pitchFamily="34" charset="0"/>
                <a:ea typeface="Calibri" panose="020F0502020204030204" pitchFamily="34" charset="0"/>
                <a:cs typeface="Times New Roman" panose="02020603050405020304" pitchFamily="18" charset="0"/>
              </a:rPr>
              <a:t>Spissen i det lave presset skal ikke løpe seg i hjel, men skjære av en side.</a:t>
            </a:r>
            <a:endParaRPr lang="nb-NO" sz="2000" dirty="0"/>
          </a:p>
          <a:p>
            <a:r>
              <a:rPr lang="nb-NO" sz="2000" dirty="0"/>
              <a:t>Spissen skjærer av pasning inn mot sentral midtbane samtidig som laget sammen skal vinne ball direkte eller ved pasning/føring inn i struktur. </a:t>
            </a:r>
          </a:p>
          <a:p>
            <a:r>
              <a:rPr lang="nb-NO" sz="2000" dirty="0"/>
              <a:t>Ansvar om å flytte presshøyder.</a:t>
            </a:r>
          </a:p>
        </p:txBody>
      </p:sp>
    </p:spTree>
    <p:extLst>
      <p:ext uri="{BB962C8B-B14F-4D97-AF65-F5344CB8AC3E}">
        <p14:creationId xmlns:p14="http://schemas.microsoft.com/office/powerpoint/2010/main" val="352659393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forsvar-SPISSEN I PRESS</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6" name="Bilde 5" descr="Et bilde som inneholder spill, bord&#10;&#10;Automatisk generert beskrivelse">
            <a:extLst>
              <a:ext uri="{FF2B5EF4-FFF2-40B4-BE49-F238E27FC236}">
                <a16:creationId xmlns:a16="http://schemas.microsoft.com/office/drawing/2014/main" id="{373EF8F5-1C56-40E0-80D3-89CD9B2E7C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325567"/>
            <a:ext cx="9144000" cy="5532437"/>
          </a:xfrm>
          <a:prstGeom prst="rect">
            <a:avLst/>
          </a:prstGeom>
        </p:spPr>
      </p:pic>
    </p:spTree>
    <p:extLst>
      <p:ext uri="{BB962C8B-B14F-4D97-AF65-F5344CB8AC3E}">
        <p14:creationId xmlns:p14="http://schemas.microsoft.com/office/powerpoint/2010/main" val="400567121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BEARBEIDING-HVOR BLIR DET LEDIG?</a:t>
            </a:r>
          </a:p>
        </p:txBody>
      </p:sp>
      <p:pic>
        <p:nvPicPr>
          <p:cNvPr id="4" name="Bilde 3" descr="Et bilde som inneholder drage, gress, spill, stor&#10;&#10;Automatisk generert beskrivelse">
            <a:extLst>
              <a:ext uri="{FF2B5EF4-FFF2-40B4-BE49-F238E27FC236}">
                <a16:creationId xmlns:a16="http://schemas.microsoft.com/office/drawing/2014/main" id="{8DD145A0-2A46-4977-B58E-8DEFE3A853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026"/>
            <a:ext cx="9144000" cy="5765974"/>
          </a:xfrm>
          <a:prstGeom prst="rect">
            <a:avLst/>
          </a:prstGeom>
        </p:spPr>
      </p:pic>
    </p:spTree>
    <p:extLst>
      <p:ext uri="{BB962C8B-B14F-4D97-AF65-F5344CB8AC3E}">
        <p14:creationId xmlns:p14="http://schemas.microsoft.com/office/powerpoint/2010/main" val="255024011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 –BREDERE BACKER MOT 1 </a:t>
            </a:r>
            <a:r>
              <a:rPr lang="nb-NO" sz="2800" b="1" cap="all" dirty="0" err="1">
                <a:solidFill>
                  <a:schemeClr val="bg1"/>
                </a:solidFill>
              </a:rPr>
              <a:t>SPIss</a:t>
            </a:r>
            <a:endParaRPr lang="nb-NO" sz="2800" b="1" cap="all" dirty="0">
              <a:solidFill>
                <a:schemeClr val="bg1"/>
              </a:solidFill>
            </a:endParaRP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5" name="Bilde 4" descr="Et bilde som inneholder spill, bord, rom&#10;&#10;Automatisk generert beskrivelse">
            <a:extLst>
              <a:ext uri="{FF2B5EF4-FFF2-40B4-BE49-F238E27FC236}">
                <a16:creationId xmlns:a16="http://schemas.microsoft.com/office/drawing/2014/main" id="{CC06F303-8141-477D-9726-111B4E3DEF7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325563"/>
            <a:ext cx="9144000" cy="5537200"/>
          </a:xfrm>
          <a:prstGeom prst="rect">
            <a:avLst/>
          </a:prstGeom>
        </p:spPr>
      </p:pic>
    </p:spTree>
    <p:extLst>
      <p:ext uri="{BB962C8B-B14F-4D97-AF65-F5344CB8AC3E}">
        <p14:creationId xmlns:p14="http://schemas.microsoft.com/office/powerpoint/2010/main" val="1524699133"/>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33857"/>
          </a:xfrm>
          <a:solidFill>
            <a:schemeClr val="tx1"/>
          </a:solidFill>
        </p:spPr>
        <p:txBody>
          <a:bodyPr>
            <a:normAutofit/>
          </a:bodyPr>
          <a:lstStyle/>
          <a:p>
            <a:pPr algn="ctr"/>
            <a:r>
              <a:rPr lang="nb-NO" sz="2800" b="1" cap="all" dirty="0">
                <a:solidFill>
                  <a:schemeClr val="bg1"/>
                </a:solidFill>
              </a:rPr>
              <a:t>Etablert forsvar-kanten i press</a:t>
            </a:r>
          </a:p>
        </p:txBody>
      </p:sp>
      <p:sp>
        <p:nvSpPr>
          <p:cNvPr id="3" name="Plassholder for innhold 2"/>
          <p:cNvSpPr>
            <a:spLocks noGrp="1"/>
          </p:cNvSpPr>
          <p:nvPr>
            <p:ph sz="half" idx="1"/>
          </p:nvPr>
        </p:nvSpPr>
        <p:spPr>
          <a:xfrm>
            <a:off x="2" y="1133859"/>
            <a:ext cx="9143999" cy="5724143"/>
          </a:xfrm>
        </p:spPr>
        <p:txBody>
          <a:bodyPr>
            <a:normAutofit/>
          </a:bodyPr>
          <a:lstStyle/>
          <a:p>
            <a:pPr>
              <a:buFont typeface="Wingdings" charset="2"/>
              <a:buChar char="q"/>
            </a:pPr>
            <a:endParaRPr lang="nb-NO" sz="1900" dirty="0"/>
          </a:p>
          <a:p>
            <a:pPr>
              <a:buFont typeface="Wingdings" charset="2"/>
              <a:buChar char="q"/>
            </a:pPr>
            <a:r>
              <a:rPr lang="nb-NO" sz="2000" dirty="0"/>
              <a:t>Legg merke til at spissen hjelper midtbaneleddet med sikring. Slik slipper vi at noen fra midtbaneleddet må ut og støte og miste romkontroll. På dette bildet kan spissen gå litt høyere og lenger mot stopper for å ha både kontroll på stopper for pressøyeblikk og samtidig kontroll på </a:t>
            </a:r>
            <a:r>
              <a:rPr lang="nb-NO" sz="2000" dirty="0" err="1"/>
              <a:t>smb</a:t>
            </a:r>
            <a:r>
              <a:rPr lang="nb-NO" sz="2000" dirty="0"/>
              <a:t>. Så spissen sikrer kant i press.</a:t>
            </a:r>
          </a:p>
          <a:p>
            <a:pPr>
              <a:buFont typeface="Wingdings" charset="2"/>
              <a:buChar char="q"/>
            </a:pPr>
            <a:r>
              <a:rPr lang="nb-NO" sz="2000" dirty="0"/>
              <a:t>I lavt press, så er det ok at det slås tilbake på stopper. Kanskje vi kan finne rett avstand da og vinne ball? Vi har da god balanse.</a:t>
            </a:r>
          </a:p>
          <a:p>
            <a:pPr>
              <a:buFont typeface="Wingdings" charset="2"/>
              <a:buChar char="q"/>
            </a:pPr>
            <a:r>
              <a:rPr lang="nb-NO" sz="2000" dirty="0"/>
              <a:t>For å ha tett lag er det en grunnregel at motsatt back/kant skal skyve over til </a:t>
            </a:r>
            <a:r>
              <a:rPr lang="nb-NO" sz="2000" dirty="0" err="1"/>
              <a:t>ca</a:t>
            </a:r>
            <a:r>
              <a:rPr lang="nb-NO" sz="2000" dirty="0"/>
              <a:t> midt i eget mål, når ballen er ved sidelinjen. Men det er uansett viktig å vurdere motspill og trussel fra motstandere. Altså </a:t>
            </a:r>
            <a:r>
              <a:rPr lang="nb-NO" sz="2000" dirty="0" err="1"/>
              <a:t>ca</a:t>
            </a:r>
            <a:r>
              <a:rPr lang="nb-NO" sz="2000" dirty="0"/>
              <a:t> 22 m i lengde og 30 m i bredde.</a:t>
            </a:r>
          </a:p>
          <a:p>
            <a:pPr>
              <a:buFont typeface="Wingdings" charset="2"/>
              <a:buChar char="q"/>
            </a:pPr>
            <a:r>
              <a:rPr lang="nb-NO" sz="2000" dirty="0"/>
              <a:t>Motsatt kant kan som på bildet gå litt høyere og lese klimaet.</a:t>
            </a:r>
          </a:p>
          <a:p>
            <a:pPr>
              <a:buFont typeface="Wingdings" charset="2"/>
              <a:buChar char="q"/>
            </a:pPr>
            <a:r>
              <a:rPr lang="nb-NO" sz="2000" dirty="0"/>
              <a:t>Back på samme side skal sammen med resten ligge i rett avstand til å vinne ball, hvis det spilles mot sin sone. </a:t>
            </a:r>
          </a:p>
          <a:p>
            <a:pPr marL="0" indent="0">
              <a:buNone/>
            </a:pPr>
            <a:endParaRPr lang="nb-NO" dirty="0"/>
          </a:p>
        </p:txBody>
      </p:sp>
    </p:spTree>
    <p:extLst>
      <p:ext uri="{BB962C8B-B14F-4D97-AF65-F5344CB8AC3E}">
        <p14:creationId xmlns:p14="http://schemas.microsoft.com/office/powerpoint/2010/main" val="1502854987"/>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33857"/>
          </a:xfrm>
          <a:solidFill>
            <a:schemeClr val="tx1"/>
          </a:solidFill>
        </p:spPr>
        <p:txBody>
          <a:bodyPr>
            <a:normAutofit/>
          </a:bodyPr>
          <a:lstStyle/>
          <a:p>
            <a:pPr algn="ctr"/>
            <a:r>
              <a:rPr lang="nb-NO" sz="2800" b="1" cap="all" dirty="0">
                <a:solidFill>
                  <a:schemeClr val="bg1"/>
                </a:solidFill>
              </a:rPr>
              <a:t>Etablert forsvar-kanten i press</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8" name="Bilde 7" descr="Et bilde som inneholder utstyr, ball, bord, rom&#10;&#10;Automatisk generert beskrivelse">
            <a:extLst>
              <a:ext uri="{FF2B5EF4-FFF2-40B4-BE49-F238E27FC236}">
                <a16:creationId xmlns:a16="http://schemas.microsoft.com/office/drawing/2014/main" id="{56CBE67A-7A75-48B1-AEFC-E0C2AC1806A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33856"/>
            <a:ext cx="9144000" cy="5724144"/>
          </a:xfrm>
          <a:prstGeom prst="rect">
            <a:avLst/>
          </a:prstGeom>
        </p:spPr>
      </p:pic>
    </p:spTree>
    <p:extLst>
      <p:ext uri="{BB962C8B-B14F-4D97-AF65-F5344CB8AC3E}">
        <p14:creationId xmlns:p14="http://schemas.microsoft.com/office/powerpoint/2010/main" val="315307099"/>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33857"/>
          </a:xfrm>
          <a:solidFill>
            <a:schemeClr val="tx1"/>
          </a:solidFill>
        </p:spPr>
        <p:txBody>
          <a:bodyPr>
            <a:normAutofit/>
          </a:bodyPr>
          <a:lstStyle/>
          <a:p>
            <a:pPr algn="ctr"/>
            <a:r>
              <a:rPr lang="nb-NO" sz="2800" b="1" cap="all" dirty="0">
                <a:solidFill>
                  <a:schemeClr val="bg1"/>
                </a:solidFill>
              </a:rPr>
              <a:t>Etablert forsvar-indreløperen i press</a:t>
            </a:r>
          </a:p>
        </p:txBody>
      </p:sp>
      <p:sp>
        <p:nvSpPr>
          <p:cNvPr id="3" name="Plassholder for innhold 2"/>
          <p:cNvSpPr>
            <a:spLocks noGrp="1"/>
          </p:cNvSpPr>
          <p:nvPr>
            <p:ph sz="half" idx="1"/>
          </p:nvPr>
        </p:nvSpPr>
        <p:spPr>
          <a:xfrm>
            <a:off x="2" y="1133859"/>
            <a:ext cx="9143999" cy="5724143"/>
          </a:xfrm>
        </p:spPr>
        <p:txBody>
          <a:bodyPr>
            <a:normAutofit/>
          </a:bodyPr>
          <a:lstStyle/>
          <a:p>
            <a:endParaRPr lang="nb-NO" sz="2000" dirty="0"/>
          </a:p>
          <a:p>
            <a:r>
              <a:rPr lang="nb-NO" sz="2000" dirty="0"/>
              <a:t>Når stopperen fører frem og vi er lave i utgangsposisjon, så skal indreløper opp i press sammen med spiss.</a:t>
            </a:r>
          </a:p>
          <a:p>
            <a:r>
              <a:rPr lang="nb-NO" sz="2000" dirty="0"/>
              <a:t>Indreløperen går kun opp i press, hvis resten av midtbaneleddet er på plass og i sikring bak indreløperen.</a:t>
            </a:r>
          </a:p>
          <a:p>
            <a:r>
              <a:rPr lang="nb-NO" sz="2000" dirty="0" err="1"/>
              <a:t>Ca</a:t>
            </a:r>
            <a:r>
              <a:rPr lang="nb-NO" sz="2000" dirty="0"/>
              <a:t> 30 m i bredde og 22 m i bredde mellom spillerne.</a:t>
            </a:r>
          </a:p>
        </p:txBody>
      </p:sp>
    </p:spTree>
    <p:extLst>
      <p:ext uri="{BB962C8B-B14F-4D97-AF65-F5344CB8AC3E}">
        <p14:creationId xmlns:p14="http://schemas.microsoft.com/office/powerpoint/2010/main" val="230737162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33857"/>
          </a:xfrm>
          <a:solidFill>
            <a:schemeClr val="tx1"/>
          </a:solidFill>
        </p:spPr>
        <p:txBody>
          <a:bodyPr>
            <a:normAutofit/>
          </a:bodyPr>
          <a:lstStyle/>
          <a:p>
            <a:pPr algn="ctr"/>
            <a:r>
              <a:rPr lang="nb-NO" sz="2800" b="1" cap="all" dirty="0">
                <a:solidFill>
                  <a:schemeClr val="bg1"/>
                </a:solidFill>
              </a:rPr>
              <a:t>Etablert forsvar-indreløperen i press</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5" name="Bilde 4" descr="Et bilde som inneholder spill, bord&#10;&#10;Automatisk generert beskrivelse">
            <a:extLst>
              <a:ext uri="{FF2B5EF4-FFF2-40B4-BE49-F238E27FC236}">
                <a16:creationId xmlns:a16="http://schemas.microsoft.com/office/drawing/2014/main" id="{9A3EC7DD-DC53-4C4D-8B74-F15B295703B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33856"/>
            <a:ext cx="9144000" cy="5724144"/>
          </a:xfrm>
          <a:prstGeom prst="rect">
            <a:avLst/>
          </a:prstGeom>
        </p:spPr>
      </p:pic>
    </p:spTree>
    <p:extLst>
      <p:ext uri="{BB962C8B-B14F-4D97-AF65-F5344CB8AC3E}">
        <p14:creationId xmlns:p14="http://schemas.microsoft.com/office/powerpoint/2010/main" val="202790228"/>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ETABLERT FORSVAR-SANDWICH</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å gi motspiller med ball press fra flere sider samtidig, for å stresse motstander og vinne ball.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Sandwich er at en spiller er på feil side av motspilleren og en annen spiller setter press fra rett side.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er vanlig å bruke sandwich med back/kant, stopper/midtbane og spiss/midtbane.</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84853282"/>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FORSVAR-SANDWICH</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Bilde 5" descr="Et bilde som inneholder spill, bord&#10;&#10;Automatisk generert beskrivelse">
            <a:extLst>
              <a:ext uri="{FF2B5EF4-FFF2-40B4-BE49-F238E27FC236}">
                <a16:creationId xmlns:a16="http://schemas.microsoft.com/office/drawing/2014/main" id="{BF94304F-0653-48CE-8CF1-DFD0C80252F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2488771950"/>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FORSVAR-ANKER BAK STOPPER</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3" name="Bilde 2">
            <a:extLst>
              <a:ext uri="{FF2B5EF4-FFF2-40B4-BE49-F238E27FC236}">
                <a16:creationId xmlns:a16="http://schemas.microsoft.com/office/drawing/2014/main" id="{06C21903-5647-4D0D-B635-E349EAB7BC98}"/>
              </a:ext>
            </a:extLst>
          </p:cNvPr>
          <p:cNvPicPr>
            <a:picLocks noChangeAspect="1"/>
          </p:cNvPicPr>
          <p:nvPr/>
        </p:nvPicPr>
        <p:blipFill>
          <a:blip r:embed="rId2"/>
          <a:stretch>
            <a:fillRect/>
          </a:stretch>
        </p:blipFill>
        <p:spPr>
          <a:xfrm>
            <a:off x="0" y="1325568"/>
            <a:ext cx="9144000" cy="5532437"/>
          </a:xfrm>
          <a:prstGeom prst="rect">
            <a:avLst/>
          </a:prstGeom>
        </p:spPr>
      </p:pic>
    </p:spTree>
    <p:extLst>
      <p:ext uri="{BB962C8B-B14F-4D97-AF65-F5344CB8AC3E}">
        <p14:creationId xmlns:p14="http://schemas.microsoft.com/office/powerpoint/2010/main" val="55688447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33857"/>
          </a:xfrm>
          <a:solidFill>
            <a:schemeClr val="tx1"/>
          </a:solidFill>
        </p:spPr>
        <p:txBody>
          <a:bodyPr>
            <a:normAutofit/>
          </a:bodyPr>
          <a:lstStyle/>
          <a:p>
            <a:pPr algn="ctr"/>
            <a:r>
              <a:rPr lang="nb-NO" sz="2800" b="1" cap="all" dirty="0">
                <a:solidFill>
                  <a:prstClr val="white"/>
                </a:solidFill>
              </a:rPr>
              <a:t>ETABLERT FORSVAR-TRYKKE SPILLET TILBAKE</a:t>
            </a:r>
            <a:endParaRPr lang="nb-NO" sz="2800" b="1" cap="all" dirty="0">
              <a:solidFill>
                <a:schemeClr val="bg1"/>
              </a:solidFill>
            </a:endParaRPr>
          </a:p>
        </p:txBody>
      </p:sp>
      <p:sp>
        <p:nvSpPr>
          <p:cNvPr id="3" name="Plassholder for innhold 2"/>
          <p:cNvSpPr>
            <a:spLocks noGrp="1"/>
          </p:cNvSpPr>
          <p:nvPr>
            <p:ph sz="half" idx="1"/>
          </p:nvPr>
        </p:nvSpPr>
        <p:spPr>
          <a:xfrm>
            <a:off x="2" y="1133859"/>
            <a:ext cx="9143999" cy="5724143"/>
          </a:xfrm>
        </p:spPr>
        <p:txBody>
          <a:bodyPr>
            <a:normAutofit/>
          </a:bodyPr>
          <a:lstStyle/>
          <a:p>
            <a:pPr marL="0" indent="0">
              <a:buNone/>
            </a:pPr>
            <a:endParaRPr lang="nb-NO" sz="2000" dirty="0"/>
          </a:p>
          <a:p>
            <a:pPr marL="0" indent="0">
              <a:buNone/>
            </a:pPr>
            <a:r>
              <a:rPr lang="nb-NO" sz="2000" dirty="0"/>
              <a:t>Når motstander spiller inn pasninger fra siden, så prøver vi å:</a:t>
            </a:r>
          </a:p>
          <a:p>
            <a:pPr marL="514350" indent="-514350">
              <a:buAutoNum type="arabicPeriod"/>
            </a:pPr>
            <a:r>
              <a:rPr lang="nb-NO" sz="2000" dirty="0"/>
              <a:t>Vinne ball</a:t>
            </a:r>
          </a:p>
          <a:p>
            <a:pPr marL="514350" indent="-514350">
              <a:buAutoNum type="arabicPeriod"/>
            </a:pPr>
            <a:r>
              <a:rPr lang="nb-NO" sz="2000" dirty="0"/>
              <a:t>Trykke spillet tilbake der det kom fra</a:t>
            </a:r>
          </a:p>
          <a:p>
            <a:pPr marL="0" indent="0">
              <a:buNone/>
            </a:pPr>
            <a:endParaRPr lang="nb-NO" sz="2000" dirty="0"/>
          </a:p>
          <a:p>
            <a:pPr marL="0" indent="0">
              <a:buNone/>
            </a:pPr>
            <a:r>
              <a:rPr lang="nb-NO" sz="2000" dirty="0"/>
              <a:t>For å klare dette er det viktig at våre spillere posisjonerer seg mellom motspillere og ball i </a:t>
            </a:r>
            <a:r>
              <a:rPr lang="nb-NO" sz="2000" dirty="0" err="1"/>
              <a:t>ca</a:t>
            </a:r>
            <a:r>
              <a:rPr lang="nb-NO" sz="2000" dirty="0"/>
              <a:t> 1/3 dels avstand.</a:t>
            </a:r>
          </a:p>
        </p:txBody>
      </p:sp>
    </p:spTree>
    <p:extLst>
      <p:ext uri="{BB962C8B-B14F-4D97-AF65-F5344CB8AC3E}">
        <p14:creationId xmlns:p14="http://schemas.microsoft.com/office/powerpoint/2010/main" val="320007592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6933"/>
            <a:ext cx="9144000" cy="1325563"/>
          </a:xfrm>
          <a:solidFill>
            <a:schemeClr val="tx1"/>
          </a:solidFill>
        </p:spPr>
        <p:txBody>
          <a:bodyPr>
            <a:normAutofit/>
          </a:bodyPr>
          <a:lstStyle/>
          <a:p>
            <a:pPr algn="ctr"/>
            <a:r>
              <a:rPr lang="nb-NO" sz="2800" b="1" cap="all" dirty="0">
                <a:solidFill>
                  <a:schemeClr val="bg1"/>
                </a:solidFill>
              </a:rPr>
              <a:t>ETABLERT FORSVAR-TRYKKE SPILLET TILBAKE</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6" name="Bilde 5" descr="Et bilde som inneholder drage&#10;&#10;Automatisk generert beskrivelse">
            <a:extLst>
              <a:ext uri="{FF2B5EF4-FFF2-40B4-BE49-F238E27FC236}">
                <a16:creationId xmlns:a16="http://schemas.microsoft.com/office/drawing/2014/main" id="{20516DC4-B1C6-45F3-8FCE-B92383A208E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308630"/>
            <a:ext cx="9144000" cy="5549370"/>
          </a:xfrm>
          <a:prstGeom prst="rect">
            <a:avLst/>
          </a:prstGeom>
        </p:spPr>
      </p:pic>
    </p:spTree>
    <p:extLst>
      <p:ext uri="{BB962C8B-B14F-4D97-AF65-F5344CB8AC3E}">
        <p14:creationId xmlns:p14="http://schemas.microsoft.com/office/powerpoint/2010/main" val="326949888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b="1" dirty="0">
                <a:solidFill>
                  <a:prstClr val="white"/>
                </a:solidFill>
              </a:rPr>
              <a:t>BEARBEIDING FRA 5 M-M OPPSTILLING</a:t>
            </a:r>
            <a:endParaRPr lang="nb-NO" sz="2800" b="1" dirty="0">
              <a:solidFill>
                <a:schemeClr val="bg1"/>
              </a:solidFill>
            </a:endParaRPr>
          </a:p>
        </p:txBody>
      </p:sp>
      <p:sp>
        <p:nvSpPr>
          <p:cNvPr id="3" name="Plassholder for innhold 2"/>
          <p:cNvSpPr>
            <a:spLocks noGrp="1"/>
          </p:cNvSpPr>
          <p:nvPr>
            <p:ph sz="half" idx="1"/>
          </p:nvPr>
        </p:nvSpPr>
        <p:spPr>
          <a:xfrm>
            <a:off x="1" y="1102660"/>
            <a:ext cx="9143999" cy="5895040"/>
          </a:xfrm>
        </p:spPr>
        <p:txBody>
          <a:bodyPr>
            <a:normAutofit/>
          </a:bodyPr>
          <a:lstStyle/>
          <a:p>
            <a:r>
              <a:rPr lang="nb-NO" sz="2000" dirty="0"/>
              <a:t>Vi ønsker å sette i gang bakfra og spille ut motstanderen fra 5m.</a:t>
            </a:r>
          </a:p>
          <a:p>
            <a:r>
              <a:rPr lang="nb-NO" sz="2000" dirty="0"/>
              <a:t>Spissene skal strekke opp for å skape rom til å spille oss ut. Samtidig kan vi ved for tøft press slå over presseledd. Da skal spissene være smale og samlet. De plasserer seg mellom spillerne i det bakre leddet til </a:t>
            </a:r>
            <a:r>
              <a:rPr lang="nb-NO" sz="2000" dirty="0" err="1"/>
              <a:t>motstsanderen</a:t>
            </a:r>
            <a:r>
              <a:rPr lang="nb-NO" sz="2000" dirty="0"/>
              <a:t>.</a:t>
            </a:r>
          </a:p>
          <a:p>
            <a:r>
              <a:rPr lang="nb-NO" sz="2000" dirty="0"/>
              <a:t>Det er ikke offside fra 5m, så keeper kan vurdere å slå direkte gjennombrudd ved mulighet og kapasitet.</a:t>
            </a:r>
          </a:p>
          <a:p>
            <a:r>
              <a:rPr lang="nb-NO" sz="2000" dirty="0"/>
              <a:t>Stopperne skal stille seg nært keeper, slik at førstepasningen ikke er for lang. Da får stopperen bedre tid før presset kommer. Stopperen skal ha ansiktet mot motstanders mål, slik at en ser alle valgalternativene foran seg. </a:t>
            </a:r>
          </a:p>
          <a:p>
            <a:r>
              <a:rPr lang="nb-NO" sz="2000" dirty="0"/>
              <a:t>Backene gå ned veldig lavt for å strekke motstanderen i bredde. Bevege seg dit en er spillbar.</a:t>
            </a:r>
          </a:p>
          <a:p>
            <a:r>
              <a:rPr lang="nb-NO" sz="2000" dirty="0"/>
              <a:t>De tre sentrale midtbanespillerne skal alle være tilgjengelige for å få pasning. De bør stille seg mellom motstanderne i bredde.</a:t>
            </a:r>
          </a:p>
          <a:p>
            <a:r>
              <a:rPr lang="nb-NO" sz="2000" dirty="0"/>
              <a:t>Hvis en spiller ikke har oversikt og er stresset, så skal pasningen slås rett over presseledd til de tre spissene. Da flytter alle beina i sprint fremover for å understøtte spissene.</a:t>
            </a:r>
          </a:p>
          <a:p>
            <a:r>
              <a:rPr lang="nb-NO" sz="2000" dirty="0"/>
              <a:t>Oppstillingen ser ut som en M.</a:t>
            </a:r>
          </a:p>
          <a:p>
            <a:endParaRPr lang="nb-NO" dirty="0"/>
          </a:p>
          <a:p>
            <a:pPr marL="0" indent="0">
              <a:buNone/>
            </a:pPr>
            <a:endParaRPr lang="nb-NO" dirty="0"/>
          </a:p>
        </p:txBody>
      </p:sp>
    </p:spTree>
    <p:extLst>
      <p:ext uri="{BB962C8B-B14F-4D97-AF65-F5344CB8AC3E}">
        <p14:creationId xmlns:p14="http://schemas.microsoft.com/office/powerpoint/2010/main" val="4215441175"/>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FORSVAR-LEDE UT VED VENDING</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I soneforsvar aksepterer vi vending av spill. Det er alltid tillat. Dessuten får vi da spillet inn i ufarlig rom.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Ved vending skyver hele laget vår over til den siden det vendes til.</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er da fornuftig å skyve litt på skrått ned for å ha kontroll over situasjonen.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er ikke alltid vi rekker å skyve helt over med eget lag mot hurtig vendingsspill. Når dette skjer, så lar vi motstanderen spille utvending. Det kan også bety at vi må være i beredskap inne i boksen, siden det </a:t>
                      </a:r>
                      <a:r>
                        <a:rPr lang="nb-NO" sz="2000" b="0" kern="1200" dirty="0" err="1">
                          <a:solidFill>
                            <a:schemeClr val="tx1"/>
                          </a:solidFill>
                          <a:effectLst/>
                          <a:latin typeface="+mn-lt"/>
                          <a:ea typeface="+mn-ea"/>
                          <a:cs typeface="+mn-cs"/>
                        </a:rPr>
                        <a:t>sansynligvis</a:t>
                      </a:r>
                      <a:r>
                        <a:rPr lang="nb-NO" sz="2000" b="0" kern="1200" dirty="0">
                          <a:solidFill>
                            <a:schemeClr val="tx1"/>
                          </a:solidFill>
                          <a:effectLst/>
                          <a:latin typeface="+mn-lt"/>
                          <a:ea typeface="+mn-ea"/>
                          <a:cs typeface="+mn-cs"/>
                        </a:rPr>
                        <a:t> kommer innlegg. Dette må keeperen og bakre ledd kommunisere om.</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591723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7937"/>
            <a:ext cx="9144000" cy="963038"/>
          </a:xfrm>
          <a:solidFill>
            <a:schemeClr val="tx1"/>
          </a:solidFill>
        </p:spPr>
        <p:txBody>
          <a:bodyPr>
            <a:normAutofit/>
          </a:bodyPr>
          <a:lstStyle/>
          <a:p>
            <a:r>
              <a:rPr lang="nb-NO" sz="2800" b="1" dirty="0">
                <a:solidFill>
                  <a:schemeClr val="bg1"/>
                </a:solidFill>
              </a:rPr>
              <a:t> ETABLERT FORSVAR-LEDE UT VED VENDING</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gress, drage, grønn, flygende&#10;&#10;Automatisk generert beskrivelse">
            <a:extLst>
              <a:ext uri="{FF2B5EF4-FFF2-40B4-BE49-F238E27FC236}">
                <a16:creationId xmlns:a16="http://schemas.microsoft.com/office/drawing/2014/main" id="{27F93C5C-39EA-44A8-AA63-D6B4EC20D48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70978"/>
            <a:ext cx="9144000" cy="5887025"/>
          </a:xfrm>
          <a:prstGeom prst="rect">
            <a:avLst/>
          </a:prstGeom>
        </p:spPr>
      </p:pic>
    </p:spTree>
    <p:extLst>
      <p:ext uri="{BB962C8B-B14F-4D97-AF65-F5344CB8AC3E}">
        <p14:creationId xmlns:p14="http://schemas.microsoft.com/office/powerpoint/2010/main" val="112247991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FORSVAR-FALLE AV VED VENDING</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Når motstander har vendt spill og vi ikke rekker å skyve over, så faller vi diagonalt rett ned med hele laget for å ha kontroll igjen.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 som er på feil side henter og kommer på plass.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har kontroll i boksen og aksepterer innlegg i denne situasjonen.</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34608899"/>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rgbClr val="FF0000"/>
                </a:solidFill>
              </a:rPr>
              <a:t> </a:t>
            </a:r>
            <a:r>
              <a:rPr lang="nb-NO" sz="2800" b="1" dirty="0">
                <a:solidFill>
                  <a:schemeClr val="bg1"/>
                </a:solidFill>
              </a:rPr>
              <a:t>ETABLERT FORSVAR-FALLE AV VED VENDING</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drage, gress, flygende, stor&#10;&#10;Automatisk generert beskrivelse">
            <a:extLst>
              <a:ext uri="{FF2B5EF4-FFF2-40B4-BE49-F238E27FC236}">
                <a16:creationId xmlns:a16="http://schemas.microsoft.com/office/drawing/2014/main" id="{2959BEA2-F170-46BE-BB92-39C370B083A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5200"/>
            <a:ext cx="9144000" cy="5892800"/>
          </a:xfrm>
          <a:prstGeom prst="rect">
            <a:avLst/>
          </a:prstGeom>
        </p:spPr>
      </p:pic>
    </p:spTree>
    <p:extLst>
      <p:ext uri="{BB962C8B-B14F-4D97-AF65-F5344CB8AC3E}">
        <p14:creationId xmlns:p14="http://schemas.microsoft.com/office/powerpoint/2010/main" val="248769203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42333"/>
            <a:ext cx="9144000" cy="1048511"/>
          </a:xfrm>
          <a:solidFill>
            <a:schemeClr val="tx1"/>
          </a:solidFill>
        </p:spPr>
        <p:txBody>
          <a:bodyPr>
            <a:noAutofit/>
          </a:bodyPr>
          <a:lstStyle/>
          <a:p>
            <a:pPr algn="ctr"/>
            <a:r>
              <a:rPr lang="nb-NO" sz="2800" b="1" cap="all" dirty="0">
                <a:solidFill>
                  <a:prstClr val="white"/>
                </a:solidFill>
              </a:rPr>
              <a:t>Etablert forsvar-lede FRA 25 M OG INN</a:t>
            </a:r>
            <a:endParaRPr lang="nb-NO" sz="2800" b="1" cap="all" dirty="0">
              <a:solidFill>
                <a:schemeClr val="bg1"/>
              </a:solidFill>
            </a:endParaRPr>
          </a:p>
        </p:txBody>
      </p:sp>
      <p:sp>
        <p:nvSpPr>
          <p:cNvPr id="3" name="Plassholder for innhold 2"/>
          <p:cNvSpPr>
            <a:spLocks noGrp="1"/>
          </p:cNvSpPr>
          <p:nvPr>
            <p:ph sz="half" idx="1"/>
          </p:nvPr>
        </p:nvSpPr>
        <p:spPr>
          <a:xfrm>
            <a:off x="2" y="1144588"/>
            <a:ext cx="9143999" cy="5713412"/>
          </a:xfrm>
        </p:spPr>
        <p:txBody>
          <a:bodyPr>
            <a:normAutofit/>
          </a:bodyPr>
          <a:lstStyle/>
          <a:p>
            <a:endParaRPr lang="nb-NO" sz="2000" dirty="0"/>
          </a:p>
          <a:p>
            <a:r>
              <a:rPr lang="nb-NO" sz="2000" dirty="0"/>
              <a:t>Dette er kritiske situasjoner. Vi skal lede alt bort og ut fra mål 25 m fra mål og inn.</a:t>
            </a:r>
          </a:p>
          <a:p>
            <a:pPr marL="0" indent="0">
              <a:buNone/>
            </a:pPr>
            <a:endParaRPr lang="nb-NO" dirty="0"/>
          </a:p>
        </p:txBody>
      </p:sp>
    </p:spTree>
    <p:extLst>
      <p:ext uri="{BB962C8B-B14F-4D97-AF65-F5344CB8AC3E}">
        <p14:creationId xmlns:p14="http://schemas.microsoft.com/office/powerpoint/2010/main" val="3501933995"/>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FORSVAR-LEDE UT 25 FRA MÅL OG INN</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5" name="Bilde 4" descr="Et bilde som inneholder spill&#10;&#10;Automatisk generert beskrivelse">
            <a:extLst>
              <a:ext uri="{FF2B5EF4-FFF2-40B4-BE49-F238E27FC236}">
                <a16:creationId xmlns:a16="http://schemas.microsoft.com/office/drawing/2014/main" id="{DE3D1EA4-1726-4286-9CC3-39D1EC2B769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327150"/>
            <a:ext cx="9144000" cy="5530850"/>
          </a:xfrm>
          <a:prstGeom prst="rect">
            <a:avLst/>
          </a:prstGeom>
        </p:spPr>
      </p:pic>
    </p:spTree>
    <p:extLst>
      <p:ext uri="{BB962C8B-B14F-4D97-AF65-F5344CB8AC3E}">
        <p14:creationId xmlns:p14="http://schemas.microsoft.com/office/powerpoint/2010/main" val="369250"/>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048511"/>
          </a:xfrm>
          <a:solidFill>
            <a:schemeClr val="tx1"/>
          </a:solidFill>
        </p:spPr>
        <p:txBody>
          <a:bodyPr>
            <a:noAutofit/>
          </a:bodyPr>
          <a:lstStyle/>
          <a:p>
            <a:pPr algn="ctr"/>
            <a:r>
              <a:rPr lang="nb-NO" sz="2800" b="1" cap="all" dirty="0">
                <a:solidFill>
                  <a:prstClr val="white"/>
                </a:solidFill>
              </a:rPr>
              <a:t>Etablert forsvar-sikring av back</a:t>
            </a:r>
            <a:endParaRPr lang="nb-NO" sz="2800" b="1" cap="all" dirty="0">
              <a:solidFill>
                <a:schemeClr val="bg1"/>
              </a:solidFill>
            </a:endParaRPr>
          </a:p>
        </p:txBody>
      </p:sp>
      <p:sp>
        <p:nvSpPr>
          <p:cNvPr id="3" name="Plassholder for innhold 2"/>
          <p:cNvSpPr>
            <a:spLocks noGrp="1"/>
          </p:cNvSpPr>
          <p:nvPr>
            <p:ph sz="half" idx="1"/>
          </p:nvPr>
        </p:nvSpPr>
        <p:spPr>
          <a:xfrm>
            <a:off x="2" y="1144588"/>
            <a:ext cx="9143999" cy="5713412"/>
          </a:xfrm>
        </p:spPr>
        <p:txBody>
          <a:bodyPr>
            <a:normAutofit/>
          </a:bodyPr>
          <a:lstStyle/>
          <a:p>
            <a:endParaRPr lang="nb-NO" sz="2000" dirty="0"/>
          </a:p>
          <a:p>
            <a:r>
              <a:rPr lang="nb-NO" sz="2000" dirty="0"/>
              <a:t>Dette er kritiske situasjoner. Nærmeste spiller som ofte er indreløper skal inn i sikring bak back, stopperne i boksen.</a:t>
            </a:r>
          </a:p>
          <a:p>
            <a:r>
              <a:rPr lang="nb-NO" sz="2000" dirty="0"/>
              <a:t>Motsatt indreløper bør inn i boksen med stoppere og back, slik at vi har ekstra sikringsforhold.</a:t>
            </a:r>
          </a:p>
          <a:p>
            <a:r>
              <a:rPr lang="nb-NO" sz="2000" dirty="0"/>
              <a:t>Spiss må ned og hjelpe til. Gi blaffen i stopperne. Hindre vendingsspillerne på midtbanen.</a:t>
            </a:r>
          </a:p>
          <a:p>
            <a:r>
              <a:rPr lang="nb-NO" sz="2000" dirty="0"/>
              <a:t>Kant på samme side lager sandwich på kanten. Hvis indreløperen er borte kan kanten sikre back.</a:t>
            </a:r>
          </a:p>
          <a:p>
            <a:r>
              <a:rPr lang="nb-NO" sz="2000" dirty="0"/>
              <a:t>Ved gode sikringsforhold som på bildet, bør 1F få beskjed og kunne gå hardt inn i motspiller. Det skal ikke komme innlegg mellom 1f og mål. Hvis 1A er </a:t>
            </a:r>
            <a:r>
              <a:rPr lang="nb-NO" sz="2000" dirty="0" err="1"/>
              <a:t>høyrebeint</a:t>
            </a:r>
            <a:r>
              <a:rPr lang="nb-NO" sz="2000" dirty="0"/>
              <a:t> på bildet blir det også en vurdering.</a:t>
            </a:r>
          </a:p>
          <a:p>
            <a:pPr marL="0" indent="0">
              <a:buNone/>
            </a:pPr>
            <a:endParaRPr lang="nb-NO" dirty="0"/>
          </a:p>
        </p:txBody>
      </p:sp>
    </p:spTree>
    <p:extLst>
      <p:ext uri="{BB962C8B-B14F-4D97-AF65-F5344CB8AC3E}">
        <p14:creationId xmlns:p14="http://schemas.microsoft.com/office/powerpoint/2010/main" val="1210554787"/>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048511"/>
          </a:xfrm>
          <a:solidFill>
            <a:schemeClr val="tx1"/>
          </a:solidFill>
        </p:spPr>
        <p:txBody>
          <a:bodyPr>
            <a:noAutofit/>
          </a:bodyPr>
          <a:lstStyle/>
          <a:p>
            <a:pPr algn="ctr"/>
            <a:r>
              <a:rPr lang="nb-NO" sz="2800" b="1" cap="all" dirty="0">
                <a:solidFill>
                  <a:schemeClr val="bg1"/>
                </a:solidFill>
              </a:rPr>
              <a:t>Etablert forsvar-sikring av back</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5" name="Bilde 4">
            <a:extLst>
              <a:ext uri="{FF2B5EF4-FFF2-40B4-BE49-F238E27FC236}">
                <a16:creationId xmlns:a16="http://schemas.microsoft.com/office/drawing/2014/main" id="{98200B65-D17E-4488-B06C-9F1E249CD4E9}"/>
              </a:ext>
            </a:extLst>
          </p:cNvPr>
          <p:cNvPicPr>
            <a:picLocks noChangeAspect="1"/>
          </p:cNvPicPr>
          <p:nvPr/>
        </p:nvPicPr>
        <p:blipFill>
          <a:blip r:embed="rId2"/>
          <a:stretch>
            <a:fillRect/>
          </a:stretch>
        </p:blipFill>
        <p:spPr>
          <a:xfrm>
            <a:off x="2" y="1028699"/>
            <a:ext cx="9143999" cy="5829300"/>
          </a:xfrm>
          <a:prstGeom prst="rect">
            <a:avLst/>
          </a:prstGeom>
        </p:spPr>
      </p:pic>
    </p:spTree>
    <p:extLst>
      <p:ext uri="{BB962C8B-B14F-4D97-AF65-F5344CB8AC3E}">
        <p14:creationId xmlns:p14="http://schemas.microsoft.com/office/powerpoint/2010/main" val="206997299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FORSVAR-BACK PASSERT</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Hvis backen blir passert, så er vi i en krisesituasjon. Det betyr at vi må sørge for å hindre avslutninger nærmest mulig mål.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Stoppere skal være inne i boksen mellom stolpene og ha kontroll der, men hvis back blir passert så må stopperen ut i press på et eller annet tidspunkt.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Samarbeidet mellom stopper og keeper blir helt avgjørende.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I denne situasjonen så skal stopper ut og støte og hindre skudd på mål, samtidig skal spilleren hindre pasning ut 45 grader til medspiller. Da må keeper ha kontroll på rommet mellom stopper og stolpene.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Dette gjelder helt til motspiller med ball har kommet nære målet. Da må alt blokkes. </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4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88488632"/>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FORSVAR-BACK PASSERT</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spill, bord, rom&#10;&#10;Automatisk generert beskrivelse">
            <a:extLst>
              <a:ext uri="{FF2B5EF4-FFF2-40B4-BE49-F238E27FC236}">
                <a16:creationId xmlns:a16="http://schemas.microsoft.com/office/drawing/2014/main" id="{FFC18566-AD0F-4114-9A25-9125061D68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894962"/>
          </a:xfrm>
          <a:prstGeom prst="rect">
            <a:avLst/>
          </a:prstGeom>
        </p:spPr>
      </p:pic>
    </p:spTree>
    <p:extLst>
      <p:ext uri="{BB962C8B-B14F-4D97-AF65-F5344CB8AC3E}">
        <p14:creationId xmlns:p14="http://schemas.microsoft.com/office/powerpoint/2010/main" val="196186062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4" name="Bilde 3" descr="Et bilde som inneholder drage, grønn, rød, stor&#10;&#10;Automatisk generert beskrivelse">
            <a:extLst>
              <a:ext uri="{FF2B5EF4-FFF2-40B4-BE49-F238E27FC236}">
                <a16:creationId xmlns:a16="http://schemas.microsoft.com/office/drawing/2014/main" id="{A4A4FFB6-3DEB-4274-887D-35CDE77A822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092029"/>
            <a:ext cx="9143999" cy="5762065"/>
          </a:xfrm>
          <a:prstGeom prst="rect">
            <a:avLst/>
          </a:prstGeo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 FRA 5M-M OPPSTILLING</a:t>
            </a:r>
          </a:p>
        </p:txBody>
      </p:sp>
    </p:spTree>
    <p:extLst>
      <p:ext uri="{BB962C8B-B14F-4D97-AF65-F5344CB8AC3E}">
        <p14:creationId xmlns:p14="http://schemas.microsoft.com/office/powerpoint/2010/main" val="2035184556"/>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boksspill</a:t>
            </a:r>
            <a:endParaRPr lang="nb-NO" sz="2800" b="1" cap="all" dirty="0">
              <a:solidFill>
                <a:schemeClr val="bg1"/>
              </a:solidFill>
            </a:endParaRPr>
          </a:p>
        </p:txBody>
      </p:sp>
      <p:sp>
        <p:nvSpPr>
          <p:cNvPr id="3" name="Plassholder for innhold 2"/>
          <p:cNvSpPr>
            <a:spLocks noGrp="1"/>
          </p:cNvSpPr>
          <p:nvPr>
            <p:ph sz="half" idx="1"/>
          </p:nvPr>
        </p:nvSpPr>
        <p:spPr>
          <a:xfrm>
            <a:off x="0" y="1325567"/>
            <a:ext cx="9144000" cy="5532437"/>
          </a:xfrm>
        </p:spPr>
        <p:txBody>
          <a:bodyPr>
            <a:noAutofit/>
          </a:bodyPr>
          <a:lstStyle/>
          <a:p>
            <a:endParaRPr lang="nb-NO" sz="2200" dirty="0"/>
          </a:p>
          <a:p>
            <a:r>
              <a:rPr lang="nb-NO" sz="2000" dirty="0"/>
              <a:t>Spillerne skal stille seg med ansiktet mot motstanders mål. Stå mellom motspiller og eget mål og mellom motspiller og ballen. </a:t>
            </a:r>
          </a:p>
          <a:p>
            <a:r>
              <a:rPr lang="nb-NO" sz="2000" dirty="0"/>
              <a:t>Det er veldig viktig å flytte blikket mellom ball og motstander og få kontroll på spillerne. Slik rødt ligger nå, så har de god kontroll. </a:t>
            </a:r>
          </a:p>
          <a:p>
            <a:r>
              <a:rPr lang="nb-NO" sz="2000" dirty="0"/>
              <a:t>Hvis de ikke rekker dette i nød så handler det bare om å løpe inn.</a:t>
            </a:r>
          </a:p>
          <a:p>
            <a:r>
              <a:rPr lang="nb-NO" sz="2000" dirty="0"/>
              <a:t>Hovedutfordringen i </a:t>
            </a:r>
            <a:r>
              <a:rPr lang="nb-NO" sz="2000" dirty="0" err="1"/>
              <a:t>boksspillet</a:t>
            </a:r>
            <a:r>
              <a:rPr lang="nb-NO" sz="2000" dirty="0"/>
              <a:t> er ofte at det blir </a:t>
            </a:r>
            <a:r>
              <a:rPr lang="nb-NO" sz="2000" dirty="0" err="1"/>
              <a:t>ballwatching</a:t>
            </a:r>
            <a:r>
              <a:rPr lang="nb-NO" sz="2000" dirty="0"/>
              <a:t> og at en glemmer spillerne. Se på mann og ball. Få fysisk kontakt.</a:t>
            </a:r>
          </a:p>
          <a:p>
            <a:r>
              <a:rPr lang="nb-NO" sz="2000" dirty="0"/>
              <a:t>Kommunikasjon mellom keeperen og de i boks.</a:t>
            </a:r>
          </a:p>
        </p:txBody>
      </p:sp>
    </p:spTree>
    <p:extLst>
      <p:ext uri="{BB962C8B-B14F-4D97-AF65-F5344CB8AC3E}">
        <p14:creationId xmlns:p14="http://schemas.microsoft.com/office/powerpoint/2010/main" val="2668737707"/>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a:t>
            </a:r>
            <a:r>
              <a:rPr lang="nb-NO" sz="2800" b="1" cap="all" dirty="0" err="1">
                <a:solidFill>
                  <a:schemeClr val="bg1"/>
                </a:solidFill>
              </a:rPr>
              <a:t>boksspill</a:t>
            </a:r>
            <a:endParaRPr lang="nb-NO" sz="2800" b="1" cap="all" dirty="0">
              <a:solidFill>
                <a:schemeClr val="bg1"/>
              </a:solidFill>
            </a:endParaRP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9" name="Bilde 8" descr="Et bilde som inneholder gress, spill, bord, drage&#10;&#10;Automatisk generert beskrivelse">
            <a:extLst>
              <a:ext uri="{FF2B5EF4-FFF2-40B4-BE49-F238E27FC236}">
                <a16:creationId xmlns:a16="http://schemas.microsoft.com/office/drawing/2014/main" id="{8CB11485-527B-4B6A-BF76-0118396860E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325568"/>
            <a:ext cx="9143999" cy="5540189"/>
          </a:xfrm>
          <a:prstGeom prst="rect">
            <a:avLst/>
          </a:prstGeom>
        </p:spPr>
      </p:pic>
    </p:spTree>
    <p:extLst>
      <p:ext uri="{BB962C8B-B14F-4D97-AF65-F5344CB8AC3E}">
        <p14:creationId xmlns:p14="http://schemas.microsoft.com/office/powerpoint/2010/main" val="2606600643"/>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boksspill</a:t>
            </a:r>
            <a:endParaRPr lang="nb-NO" sz="2800" b="1" cap="all" dirty="0">
              <a:solidFill>
                <a:schemeClr val="bg1"/>
              </a:solidFill>
            </a:endParaRPr>
          </a:p>
        </p:txBody>
      </p:sp>
      <p:sp>
        <p:nvSpPr>
          <p:cNvPr id="3" name="Plassholder for innhold 2"/>
          <p:cNvSpPr>
            <a:spLocks noGrp="1"/>
          </p:cNvSpPr>
          <p:nvPr>
            <p:ph sz="half" idx="1"/>
          </p:nvPr>
        </p:nvSpPr>
        <p:spPr>
          <a:xfrm>
            <a:off x="0" y="1325567"/>
            <a:ext cx="9144000" cy="5532437"/>
          </a:xfrm>
        </p:spPr>
        <p:txBody>
          <a:bodyPr>
            <a:noAutofit/>
          </a:bodyPr>
          <a:lstStyle/>
          <a:p>
            <a:endParaRPr lang="nb-NO" sz="2200" dirty="0"/>
          </a:p>
          <a:p>
            <a:r>
              <a:rPr lang="nb-NO" sz="2000" dirty="0"/>
              <a:t>Hvis vi ikke rekker å rygge inn i boksen ved innlegg i mot, så sprinter vi rett mot mål for å hindre situasjoner i målområdet. </a:t>
            </a:r>
          </a:p>
        </p:txBody>
      </p:sp>
    </p:spTree>
    <p:extLst>
      <p:ext uri="{BB962C8B-B14F-4D97-AF65-F5344CB8AC3E}">
        <p14:creationId xmlns:p14="http://schemas.microsoft.com/office/powerpoint/2010/main" val="223758787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67734"/>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boksspill</a:t>
            </a:r>
            <a:r>
              <a:rPr lang="nb-NO" sz="2800" b="1" cap="all" dirty="0">
                <a:solidFill>
                  <a:prstClr val="white"/>
                </a:solidFill>
              </a:rPr>
              <a:t> tidsnød</a:t>
            </a:r>
            <a:endParaRPr lang="nb-NO" sz="2800" b="1" cap="all" dirty="0">
              <a:solidFill>
                <a:schemeClr val="bg1"/>
              </a:solidFill>
            </a:endParaRP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6" name="Bilde 5" descr="Et bilde som inneholder spill, bord&#10;&#10;Automatisk generert beskrivelse">
            <a:extLst>
              <a:ext uri="{FF2B5EF4-FFF2-40B4-BE49-F238E27FC236}">
                <a16:creationId xmlns:a16="http://schemas.microsoft.com/office/drawing/2014/main" id="{F0581E09-8B84-422C-BED2-3889A83688A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57300"/>
            <a:ext cx="9144000" cy="5600700"/>
          </a:xfrm>
          <a:prstGeom prst="rect">
            <a:avLst/>
          </a:prstGeom>
        </p:spPr>
      </p:pic>
    </p:spTree>
    <p:extLst>
      <p:ext uri="{BB962C8B-B14F-4D97-AF65-F5344CB8AC3E}">
        <p14:creationId xmlns:p14="http://schemas.microsoft.com/office/powerpoint/2010/main" val="2773656314"/>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ETABLERT FORSVAR-BLOKKE SKUDD</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25 meter fra eget mål, så må en spiller støte i motspiller med ball, slik at motspilleren ikke kan skyte direkte i mål.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Keeperen flytter hele tiden beina i forhold til medspilleren som skal blokke skuddet.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Den som blokker skuddet skal hindre skudd mot lengste stolpe og keeperen skal ha kontroll på nærmeste stolpe.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Hvis den som blokker skudd ikke rekker å blokke lengste stolpe, så blir samarbeidet motsatt. Men det er unntakene.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Regler for den som blokker skudd: ofre alt for å hindre skudd, ha beina samla og ha gjerne hendene bak på ryggen slik at det ikke blir straffesituasjoner.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Den gode førsteforsvareren står på beina og trenger ikke sjanse på takling.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Flytt beina med korte steg. </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66167418"/>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FORSVAR-BLOKKE SKUDD</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krets, grønn, datamaskin&#10;&#10;Automatisk generert beskrivelse">
            <a:extLst>
              <a:ext uri="{FF2B5EF4-FFF2-40B4-BE49-F238E27FC236}">
                <a16:creationId xmlns:a16="http://schemas.microsoft.com/office/drawing/2014/main" id="{619E337D-3656-4054-8875-53DE7ABBE0E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959956"/>
          </a:xfrm>
          <a:prstGeom prst="rect">
            <a:avLst/>
          </a:prstGeom>
        </p:spPr>
      </p:pic>
    </p:spTree>
    <p:extLst>
      <p:ext uri="{BB962C8B-B14F-4D97-AF65-F5344CB8AC3E}">
        <p14:creationId xmlns:p14="http://schemas.microsoft.com/office/powerpoint/2010/main" val="2600254278"/>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forsvar-hente og falle</a:t>
            </a:r>
            <a:endParaRPr lang="nb-NO" sz="2800" b="1" cap="all" dirty="0">
              <a:solidFill>
                <a:schemeClr val="bg1"/>
              </a:solidFill>
            </a:endParaRPr>
          </a:p>
        </p:txBody>
      </p:sp>
      <p:sp>
        <p:nvSpPr>
          <p:cNvPr id="3" name="Plassholder for innhold 2"/>
          <p:cNvSpPr>
            <a:spLocks noGrp="1"/>
          </p:cNvSpPr>
          <p:nvPr>
            <p:ph sz="half" idx="1"/>
          </p:nvPr>
        </p:nvSpPr>
        <p:spPr>
          <a:xfrm>
            <a:off x="0" y="1325567"/>
            <a:ext cx="9144000" cy="5532437"/>
          </a:xfrm>
        </p:spPr>
        <p:txBody>
          <a:bodyPr>
            <a:normAutofit/>
          </a:bodyPr>
          <a:lstStyle/>
          <a:p>
            <a:endParaRPr lang="nb-NO" sz="2000" dirty="0"/>
          </a:p>
          <a:p>
            <a:r>
              <a:rPr lang="nb-NO" sz="2000" dirty="0"/>
              <a:t>Alle skal være på og flytte beina, slik at vi kan ha kontroll på bakrom og mellomrom, når det ikke er godt press på ballfører som på bildet. </a:t>
            </a:r>
          </a:p>
          <a:p>
            <a:r>
              <a:rPr lang="nb-NO" sz="2000" dirty="0"/>
              <a:t>Spiss henter opp ballinnehaver.</a:t>
            </a:r>
          </a:p>
          <a:p>
            <a:r>
              <a:rPr lang="nb-NO" sz="2000" dirty="0"/>
              <a:t>Hvis balanseforholdet er godt og det er liten trussel fra motspill, støter vi ut med spiller fra midtbaneleddet. Hvis ikke ligger de inne og har romkontroll. Da blir målet å vinne ball ved spill inn i struktur.</a:t>
            </a:r>
          </a:p>
        </p:txBody>
      </p:sp>
    </p:spTree>
    <p:extLst>
      <p:ext uri="{BB962C8B-B14F-4D97-AF65-F5344CB8AC3E}">
        <p14:creationId xmlns:p14="http://schemas.microsoft.com/office/powerpoint/2010/main" val="975082085"/>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forsvar-hente og falle</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8" name="Plassholder for innhold 7" descr="Et bilde som inneholder drage, spill&#10;&#10;Automatisk generert beskrivelse">
            <a:extLst>
              <a:ext uri="{FF2B5EF4-FFF2-40B4-BE49-F238E27FC236}">
                <a16:creationId xmlns:a16="http://schemas.microsoft.com/office/drawing/2014/main" id="{1E076614-5CE8-4744-9868-C0DE44BDA246}"/>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325568"/>
            <a:ext cx="9144000" cy="5532437"/>
          </a:xfrm>
        </p:spPr>
      </p:pic>
    </p:spTree>
    <p:extLst>
      <p:ext uri="{BB962C8B-B14F-4D97-AF65-F5344CB8AC3E}">
        <p14:creationId xmlns:p14="http://schemas.microsoft.com/office/powerpoint/2010/main" val="3281747089"/>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forsvar-SPISS SPILT AV OG HENTER</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Plassholder for innhold 4">
            <a:extLst>
              <a:ext uri="{FF2B5EF4-FFF2-40B4-BE49-F238E27FC236}">
                <a16:creationId xmlns:a16="http://schemas.microsoft.com/office/drawing/2014/main" id="{B40B9A73-A2BE-4F3D-AB65-3E58D9A90440}"/>
              </a:ext>
            </a:extLst>
          </p:cNvPr>
          <p:cNvSpPr>
            <a:spLocks noGrp="1"/>
          </p:cNvSpPr>
          <p:nvPr>
            <p:ph sz="half" idx="1"/>
          </p:nvPr>
        </p:nvSpPr>
        <p:spPr/>
        <p:txBody>
          <a:bodyPr/>
          <a:lstStyle/>
          <a:p>
            <a:endParaRPr lang="nb-NO"/>
          </a:p>
        </p:txBody>
      </p:sp>
      <p:pic>
        <p:nvPicPr>
          <p:cNvPr id="7" name="Bilde 6">
            <a:extLst>
              <a:ext uri="{FF2B5EF4-FFF2-40B4-BE49-F238E27FC236}">
                <a16:creationId xmlns:a16="http://schemas.microsoft.com/office/drawing/2014/main" id="{47944BC3-F270-4DA0-84F0-DCED6EC24200}"/>
              </a:ext>
            </a:extLst>
          </p:cNvPr>
          <p:cNvPicPr>
            <a:picLocks noChangeAspect="1"/>
          </p:cNvPicPr>
          <p:nvPr/>
        </p:nvPicPr>
        <p:blipFill>
          <a:blip r:embed="rId2"/>
          <a:stretch>
            <a:fillRect/>
          </a:stretch>
        </p:blipFill>
        <p:spPr>
          <a:xfrm>
            <a:off x="0" y="1320800"/>
            <a:ext cx="9144000" cy="5537200"/>
          </a:xfrm>
          <a:prstGeom prst="rect">
            <a:avLst/>
          </a:prstGeom>
        </p:spPr>
      </p:pic>
    </p:spTree>
    <p:extLst>
      <p:ext uri="{BB962C8B-B14F-4D97-AF65-F5344CB8AC3E}">
        <p14:creationId xmlns:p14="http://schemas.microsoft.com/office/powerpoint/2010/main" val="2937806024"/>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ETABLERT FORSVAR-PUSHE UT</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8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flytter oss samlet i retning mot målet hver gang vi kan. Det kalles å pushe ut.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Hver gang det slås en støttepasning, skal hele laget flytte seg ut til motspiller får ballen. Det samme gjelder hver gang det slås en lang pasning på tvers.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stopper pushet, når motspiller får ballen i fot.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Plutselig så er vi i utgangsposisjon for høyt press.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Leddene skal bevege seg fremover og bakover.</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77721392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a:extLst>
              <a:ext uri="{FF2B5EF4-FFF2-40B4-BE49-F238E27FC236}">
                <a16:creationId xmlns:a16="http://schemas.microsoft.com/office/drawing/2014/main" id="{92E9E10F-D1B5-415F-BA92-77D639629AD2}"/>
              </a:ext>
            </a:extLst>
          </p:cNvPr>
          <p:cNvSpPr>
            <a:spLocks noGrp="1"/>
          </p:cNvSpPr>
          <p:nvPr>
            <p:ph sz="half" idx="1"/>
          </p:nvPr>
        </p:nvSpPr>
        <p:spPr>
          <a:xfrm>
            <a:off x="-1" y="1343818"/>
            <a:ext cx="9144000" cy="5478914"/>
          </a:xfrm>
        </p:spPr>
        <p:txBody>
          <a:bodyPr>
            <a:normAutofit fontScale="92500" lnSpcReduction="10000"/>
          </a:bodyPr>
          <a:lstStyle/>
          <a:p>
            <a:endParaRPr lang="nb-NO" sz="2000" dirty="0"/>
          </a:p>
          <a:p>
            <a:r>
              <a:rPr lang="nb-NO" sz="2000" dirty="0"/>
              <a:t>Vi mener at vi kan spille bort en spiss nesten hver gang.</a:t>
            </a:r>
          </a:p>
          <a:p>
            <a:r>
              <a:rPr lang="nb-NO" sz="2000" dirty="0">
                <a:solidFill>
                  <a:prstClr val="black"/>
                </a:solidFill>
              </a:rPr>
              <a:t>Vi skaper dilemma for alle motspillere. Derfor ligger spissen inne mellom forsvarerne. De ligger også mellom forsvaret og midtbanen i dybde, som vist på bildet. Backene går høyt Dette er bare en utgangsposisjon som skal gjøre det lettere for spillerne. Backene er tilgjengelige for å brette ut spillet. Mot en spiss skal backene ligge på linje med motstanders ytterste midtbanespiller.</a:t>
            </a:r>
          </a:p>
          <a:p>
            <a:r>
              <a:rPr lang="nb-NO" sz="2000" dirty="0">
                <a:solidFill>
                  <a:prstClr val="black"/>
                </a:solidFill>
              </a:rPr>
              <a:t>Vi vil gjerne at tre spillere i frontleddet strekker opp veldig høyt i banen. Det er ikke offside fra 5m, så vi kan slår direkte gjennombrudd fra egen keeper, eller finne tidlig potensiale høyt i banen etter duell.</a:t>
            </a:r>
          </a:p>
          <a:p>
            <a:r>
              <a:rPr lang="nb-NO" sz="2000" dirty="0">
                <a:solidFill>
                  <a:prstClr val="black"/>
                </a:solidFill>
              </a:rPr>
              <a:t>Beveg deg gjerne fritt derfra og finn ledig rom. Hvis motspillet tar ut dette kan en back </a:t>
            </a:r>
            <a:r>
              <a:rPr lang="nb-NO" sz="2000" dirty="0" err="1">
                <a:solidFill>
                  <a:prstClr val="black"/>
                </a:solidFill>
              </a:rPr>
              <a:t>f.eks</a:t>
            </a:r>
            <a:r>
              <a:rPr lang="nb-NO" sz="2000" dirty="0">
                <a:solidFill>
                  <a:prstClr val="black"/>
                </a:solidFill>
              </a:rPr>
              <a:t> gå ned for å få ball.</a:t>
            </a:r>
            <a:endParaRPr lang="nb-NO" sz="2000" dirty="0"/>
          </a:p>
          <a:p>
            <a:r>
              <a:rPr lang="nb-NO" sz="2000" dirty="0"/>
              <a:t>Vi bruker da keeper litt høyere i banen. Stopperne er da brede. Med ankeret mellom spiss og midtbane har vi nok </a:t>
            </a:r>
            <a:r>
              <a:rPr lang="nb-NO" sz="2000" dirty="0" err="1"/>
              <a:t>spillpunkt</a:t>
            </a:r>
            <a:r>
              <a:rPr lang="nb-NO" sz="2000" dirty="0"/>
              <a:t> til å spille bort spissen.</a:t>
            </a:r>
          </a:p>
          <a:p>
            <a:r>
              <a:rPr lang="nb-NO" sz="2000" dirty="0">
                <a:solidFill>
                  <a:prstClr val="black"/>
                </a:solidFill>
              </a:rPr>
              <a:t>Mot 1 spiss går indreløperne opp i mellomrommet og keeper går høyere i banen.</a:t>
            </a:r>
            <a:endParaRPr lang="nb-NO" sz="2000" dirty="0"/>
          </a:p>
          <a:p>
            <a:r>
              <a:rPr lang="nb-NO" sz="2000" dirty="0"/>
              <a:t>Stopper med ball bør vente inn spiss, eller føre mot spiss for å sette opp en medspiller klart fri.</a:t>
            </a:r>
          </a:p>
          <a:p>
            <a:r>
              <a:rPr lang="nb-NO" sz="2000" dirty="0"/>
              <a:t>Ved mulighet til å spille bort spiss, så eksplodere vi i pasning og bevegelser.</a:t>
            </a:r>
          </a:p>
        </p:txBody>
      </p:sp>
      <p:sp>
        <p:nvSpPr>
          <p:cNvPr id="10" name="Tittel 1">
            <a:extLst>
              <a:ext uri="{FF2B5EF4-FFF2-40B4-BE49-F238E27FC236}">
                <a16:creationId xmlns:a16="http://schemas.microsoft.com/office/drawing/2014/main" id="{4C8EEDB3-9525-4793-ABF3-272D1AE6EC54}"/>
              </a:ext>
            </a:extLst>
          </p:cNvPr>
          <p:cNvSpPr>
            <a:spLocks noGrp="1"/>
          </p:cNvSpPr>
          <p:nvPr>
            <p:ph type="title"/>
          </p:nvPr>
        </p:nvSpPr>
        <p:spPr>
          <a:xfrm>
            <a:off x="0" y="18258"/>
            <a:ext cx="9144000" cy="1325563"/>
          </a:xfrm>
          <a:solidFill>
            <a:schemeClr val="tx1"/>
          </a:solidFill>
        </p:spPr>
        <p:txBody>
          <a:bodyPr>
            <a:normAutofit/>
          </a:bodyPr>
          <a:lstStyle/>
          <a:p>
            <a:pPr algn="ctr"/>
            <a:r>
              <a:rPr lang="nb-NO" sz="2800" b="1" cap="all" dirty="0">
                <a:solidFill>
                  <a:schemeClr val="bg1"/>
                </a:solidFill>
              </a:rPr>
              <a:t> MOT 1 spiss-FLY</a:t>
            </a:r>
          </a:p>
        </p:txBody>
      </p:sp>
    </p:spTree>
    <p:extLst>
      <p:ext uri="{BB962C8B-B14F-4D97-AF65-F5344CB8AC3E}">
        <p14:creationId xmlns:p14="http://schemas.microsoft.com/office/powerpoint/2010/main" val="388338695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FORSVAR-PUSHE UT</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Bilde 5" descr="Et bilde som inneholder drage&#10;&#10;Automatisk generert beskrivelse">
            <a:extLst>
              <a:ext uri="{FF2B5EF4-FFF2-40B4-BE49-F238E27FC236}">
                <a16:creationId xmlns:a16="http://schemas.microsoft.com/office/drawing/2014/main" id="{8BB70C0A-AEDC-4AB4-81D1-480DA024902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50383"/>
            <a:ext cx="9144000" cy="5899150"/>
          </a:xfrm>
          <a:prstGeom prst="rect">
            <a:avLst/>
          </a:prstGeom>
        </p:spPr>
      </p:pic>
    </p:spTree>
    <p:extLst>
      <p:ext uri="{BB962C8B-B14F-4D97-AF65-F5344CB8AC3E}">
        <p14:creationId xmlns:p14="http://schemas.microsoft.com/office/powerpoint/2010/main" val="2734607704"/>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23754"/>
            <a:ext cx="9144000" cy="1024763"/>
          </a:xfrm>
          <a:solidFill>
            <a:schemeClr val="tx1"/>
          </a:solidFill>
        </p:spPr>
        <p:txBody>
          <a:bodyPr>
            <a:noAutofit/>
          </a:bodyPr>
          <a:lstStyle/>
          <a:p>
            <a:pPr algn="ctr"/>
            <a:r>
              <a:rPr lang="nb-NO" sz="2800" b="1" cap="all" dirty="0">
                <a:solidFill>
                  <a:prstClr val="white"/>
                </a:solidFill>
              </a:rPr>
              <a:t>Etablert forsvar- pumping</a:t>
            </a:r>
            <a:endParaRPr lang="nb-NO" sz="2800" b="1" cap="all" dirty="0">
              <a:solidFill>
                <a:schemeClr val="bg1"/>
              </a:solidFill>
            </a:endParaRPr>
          </a:p>
        </p:txBody>
      </p:sp>
      <p:sp>
        <p:nvSpPr>
          <p:cNvPr id="5" name="Plassholder for innhold 4">
            <a:extLst>
              <a:ext uri="{FF2B5EF4-FFF2-40B4-BE49-F238E27FC236}">
                <a16:creationId xmlns:a16="http://schemas.microsoft.com/office/drawing/2014/main" id="{89ABAACE-32D7-4673-A0F1-88908294712F}"/>
              </a:ext>
            </a:extLst>
          </p:cNvPr>
          <p:cNvSpPr>
            <a:spLocks noGrp="1"/>
          </p:cNvSpPr>
          <p:nvPr>
            <p:ph sz="half" idx="1"/>
          </p:nvPr>
        </p:nvSpPr>
        <p:spPr>
          <a:xfrm>
            <a:off x="1" y="1063266"/>
            <a:ext cx="9056594" cy="5770986"/>
          </a:xfrm>
        </p:spPr>
        <p:txBody>
          <a:bodyPr>
            <a:normAutofit/>
          </a:bodyPr>
          <a:lstStyle/>
          <a:p>
            <a:endParaRPr lang="nb-NO" sz="2000" dirty="0"/>
          </a:p>
          <a:p>
            <a:r>
              <a:rPr lang="nb-NO" sz="2000" dirty="0"/>
              <a:t>Hele laget skal pumpe. Det betyr at vi samlet flytter oss fremover og bakover. </a:t>
            </a:r>
          </a:p>
          <a:p>
            <a:r>
              <a:rPr lang="nb-NO" sz="2000" dirty="0"/>
              <a:t>Vi flytter oss fremover når motstander spiller bakover og stopper for å flytte oss bakover, når motstander har ball og legger an til å slå pasninger fremover i banen.</a:t>
            </a:r>
          </a:p>
          <a:p>
            <a:r>
              <a:rPr lang="nb-NO" sz="2000" dirty="0"/>
              <a:t>Se spesielt på bakre firer på videoen som kommer. </a:t>
            </a:r>
          </a:p>
        </p:txBody>
      </p:sp>
    </p:spTree>
    <p:extLst>
      <p:ext uri="{BB962C8B-B14F-4D97-AF65-F5344CB8AC3E}">
        <p14:creationId xmlns:p14="http://schemas.microsoft.com/office/powerpoint/2010/main" val="1876526602"/>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23754"/>
            <a:ext cx="9144000" cy="1024763"/>
          </a:xfrm>
          <a:solidFill>
            <a:schemeClr val="tx1"/>
          </a:solidFill>
        </p:spPr>
        <p:txBody>
          <a:bodyPr>
            <a:noAutofit/>
          </a:bodyPr>
          <a:lstStyle/>
          <a:p>
            <a:pPr algn="ctr"/>
            <a:r>
              <a:rPr lang="nb-NO" sz="2800" b="1" cap="all" dirty="0">
                <a:solidFill>
                  <a:prstClr val="white"/>
                </a:solidFill>
              </a:rPr>
              <a:t>Etablert forsvar- 1/3 dels avstand</a:t>
            </a:r>
            <a:endParaRPr lang="nb-NO" sz="2800" b="1" cap="all" dirty="0">
              <a:solidFill>
                <a:schemeClr val="bg1"/>
              </a:solidFill>
            </a:endParaRPr>
          </a:p>
        </p:txBody>
      </p:sp>
      <p:sp>
        <p:nvSpPr>
          <p:cNvPr id="5" name="Plassholder for innhold 4">
            <a:extLst>
              <a:ext uri="{FF2B5EF4-FFF2-40B4-BE49-F238E27FC236}">
                <a16:creationId xmlns:a16="http://schemas.microsoft.com/office/drawing/2014/main" id="{89ABAACE-32D7-4673-A0F1-88908294712F}"/>
              </a:ext>
            </a:extLst>
          </p:cNvPr>
          <p:cNvSpPr>
            <a:spLocks noGrp="1"/>
          </p:cNvSpPr>
          <p:nvPr>
            <p:ph sz="half" idx="1"/>
          </p:nvPr>
        </p:nvSpPr>
        <p:spPr>
          <a:xfrm>
            <a:off x="1" y="1063265"/>
            <a:ext cx="9056594" cy="5884381"/>
          </a:xfrm>
        </p:spPr>
        <p:txBody>
          <a:bodyPr>
            <a:normAutofit/>
          </a:bodyPr>
          <a:lstStyle/>
          <a:p>
            <a:endParaRPr lang="nb-NO" sz="2000" dirty="0"/>
          </a:p>
          <a:p>
            <a:r>
              <a:rPr lang="nb-NO" sz="2000" dirty="0"/>
              <a:t>Vi bruker et uttrykk som heter 1/3 avstand. Det betyr at hvis pasningslengden er på </a:t>
            </a:r>
            <a:r>
              <a:rPr lang="nb-NO" sz="2000" dirty="0" err="1"/>
              <a:t>f.eks</a:t>
            </a:r>
            <a:r>
              <a:rPr lang="nb-NO" sz="2000" dirty="0"/>
              <a:t> 15 m, så blir 1/3 avstand 5 m.</a:t>
            </a:r>
          </a:p>
          <a:p>
            <a:r>
              <a:rPr lang="nb-NO" sz="2000" dirty="0"/>
              <a:t>Vi bruker som regel at hvis pasningen er på 15 m, så skal avstanden til den som får ball være maks 5 m fra førsteforsvareren. Hvis en er 5 m eller nærmere så kan spilleren gå for å vinne ball.</a:t>
            </a:r>
          </a:p>
          <a:p>
            <a:r>
              <a:rPr lang="nb-NO" sz="2000" dirty="0"/>
              <a:t>Hvis avstanden er over 1/3 avstand, så skal førsteforsvareren holde seg inne og ha kontroll.</a:t>
            </a:r>
          </a:p>
          <a:p>
            <a:r>
              <a:rPr lang="nb-NO" sz="2000" dirty="0"/>
              <a:t>Dette er en grunnregel. Det finnes selvfølgelig unntak, men dette er en fin regel for innlæring.</a:t>
            </a:r>
          </a:p>
        </p:txBody>
      </p:sp>
    </p:spTree>
    <p:extLst>
      <p:ext uri="{BB962C8B-B14F-4D97-AF65-F5344CB8AC3E}">
        <p14:creationId xmlns:p14="http://schemas.microsoft.com/office/powerpoint/2010/main" val="3189362785"/>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sonelight</a:t>
            </a:r>
            <a:endParaRPr lang="nb-NO" sz="2800" b="1" dirty="0">
              <a:solidFill>
                <a:schemeClr val="bg1"/>
              </a:solidFill>
            </a:endParaRPr>
          </a:p>
        </p:txBody>
      </p:sp>
      <p:sp>
        <p:nvSpPr>
          <p:cNvPr id="3" name="Plassholder for innhold 2"/>
          <p:cNvSpPr>
            <a:spLocks noGrp="1"/>
          </p:cNvSpPr>
          <p:nvPr>
            <p:ph sz="half" idx="1"/>
          </p:nvPr>
        </p:nvSpPr>
        <p:spPr>
          <a:xfrm>
            <a:off x="2" y="1255776"/>
            <a:ext cx="9143999" cy="5602224"/>
          </a:xfrm>
        </p:spPr>
        <p:txBody>
          <a:bodyPr/>
          <a:lstStyle/>
          <a:p>
            <a:endParaRPr lang="nb-NO" dirty="0"/>
          </a:p>
          <a:p>
            <a:r>
              <a:rPr lang="nb-NO" sz="2000" dirty="0"/>
              <a:t>Det er alltid slik at hvis du har kontakt med en motspiller, så skal du fullføre for å vinne ball. Da trenger vi ikke skifte i støting. Det betyr at som på dette bildet skal en fullføre.</a:t>
            </a:r>
          </a:p>
          <a:p>
            <a:r>
              <a:rPr lang="nb-NO" sz="2000" dirty="0"/>
              <a:t>Ved lignende situasjon der en stopper er i press og fullfører, kan en midtbanespiller ta plassen til stopperen. Det er derfor så viktig at spillerne i forsvarsspillet flytter blikket for å få oversikt.</a:t>
            </a:r>
          </a:p>
        </p:txBody>
      </p:sp>
    </p:spTree>
    <p:extLst>
      <p:ext uri="{BB962C8B-B14F-4D97-AF65-F5344CB8AC3E}">
        <p14:creationId xmlns:p14="http://schemas.microsoft.com/office/powerpoint/2010/main" val="3679655229"/>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a:t>
            </a:r>
            <a:r>
              <a:rPr lang="nb-NO" sz="2800" b="1" cap="all" dirty="0" err="1">
                <a:solidFill>
                  <a:schemeClr val="bg1"/>
                </a:solidFill>
              </a:rPr>
              <a:t>sonelight</a:t>
            </a:r>
            <a:r>
              <a:rPr lang="nb-NO" sz="1200" b="1" cap="all" dirty="0">
                <a:solidFill>
                  <a:schemeClr val="bg1"/>
                </a:solidFill>
              </a:rPr>
              <a:t> </a:t>
            </a:r>
            <a:endParaRPr lang="nb-NO" sz="2800" b="1" dirty="0">
              <a:solidFill>
                <a:schemeClr val="bg1"/>
              </a:solidFill>
            </a:endParaRPr>
          </a:p>
        </p:txBody>
      </p:sp>
      <p:pic>
        <p:nvPicPr>
          <p:cNvPr id="7" name="Plassholder for innhold 6">
            <a:extLst>
              <a:ext uri="{FF2B5EF4-FFF2-40B4-BE49-F238E27FC236}">
                <a16:creationId xmlns:a16="http://schemas.microsoft.com/office/drawing/2014/main" id="{18ABA44A-4D77-4075-9A14-1CCD73633649}"/>
              </a:ext>
            </a:extLst>
          </p:cNvPr>
          <p:cNvPicPr>
            <a:picLocks noGrp="1" noChangeAspect="1"/>
          </p:cNvPicPr>
          <p:nvPr>
            <p:ph sz="half" idx="1"/>
          </p:nvPr>
        </p:nvPicPr>
        <p:blipFill>
          <a:blip r:embed="rId2"/>
          <a:stretch>
            <a:fillRect/>
          </a:stretch>
        </p:blipFill>
        <p:spPr>
          <a:xfrm>
            <a:off x="0" y="1325568"/>
            <a:ext cx="9144000" cy="5532437"/>
          </a:xfrm>
          <a:prstGeom prst="rect">
            <a:avLst/>
          </a:prstGeom>
        </p:spPr>
      </p:pic>
    </p:spTree>
    <p:extLst>
      <p:ext uri="{BB962C8B-B14F-4D97-AF65-F5344CB8AC3E}">
        <p14:creationId xmlns:p14="http://schemas.microsoft.com/office/powerpoint/2010/main" val="2540628871"/>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 </a:t>
            </a:r>
            <a:r>
              <a:rPr lang="nb-NO" sz="2800" b="1" cap="all" dirty="0">
                <a:solidFill>
                  <a:schemeClr val="bg1"/>
                </a:solidFill>
              </a:rPr>
              <a:t>Klareringsspill/tidsnød</a:t>
            </a:r>
          </a:p>
        </p:txBody>
      </p:sp>
      <p:sp>
        <p:nvSpPr>
          <p:cNvPr id="3" name="Plassholder for innhold 2"/>
          <p:cNvSpPr>
            <a:spLocks noGrp="1"/>
          </p:cNvSpPr>
          <p:nvPr>
            <p:ph sz="half" idx="1"/>
          </p:nvPr>
        </p:nvSpPr>
        <p:spPr>
          <a:xfrm>
            <a:off x="-1" y="1255776"/>
            <a:ext cx="9144000" cy="5602224"/>
          </a:xfrm>
        </p:spPr>
        <p:txBody>
          <a:bodyPr/>
          <a:lstStyle/>
          <a:p>
            <a:endParaRPr lang="nb-NO" dirty="0"/>
          </a:p>
          <a:p>
            <a:r>
              <a:rPr lang="nb-NO" sz="2000" dirty="0"/>
              <a:t>Det skal lempes i bakrom, hvis en er stresset og ikke har oversikt.</a:t>
            </a:r>
          </a:p>
          <a:p>
            <a:r>
              <a:rPr lang="nb-NO" sz="2000" dirty="0"/>
              <a:t>Deretter sprinte opp med hele laget.</a:t>
            </a:r>
          </a:p>
        </p:txBody>
      </p:sp>
    </p:spTree>
    <p:extLst>
      <p:ext uri="{BB962C8B-B14F-4D97-AF65-F5344CB8AC3E}">
        <p14:creationId xmlns:p14="http://schemas.microsoft.com/office/powerpoint/2010/main" val="6525964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 </a:t>
            </a:r>
            <a:r>
              <a:rPr lang="nb-NO" sz="2800" b="1" cap="all" dirty="0">
                <a:solidFill>
                  <a:schemeClr val="bg1"/>
                </a:solidFill>
              </a:rPr>
              <a:t>Klareringsspill/tidsnød</a:t>
            </a:r>
          </a:p>
        </p:txBody>
      </p:sp>
      <p:sp>
        <p:nvSpPr>
          <p:cNvPr id="5" name="Plassholder for bunntekst 4"/>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10" name="Bilde 9" descr="Et bilde som inneholder drage, gress, rom, bord&#10;&#10;Automatisk generert beskrivelse">
            <a:extLst>
              <a:ext uri="{FF2B5EF4-FFF2-40B4-BE49-F238E27FC236}">
                <a16:creationId xmlns:a16="http://schemas.microsoft.com/office/drawing/2014/main" id="{9A4BB913-2759-4DEC-9AA5-A269C3E68D1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317815"/>
            <a:ext cx="9143999" cy="5540189"/>
          </a:xfrm>
          <a:prstGeom prst="rect">
            <a:avLst/>
          </a:prstGeom>
        </p:spPr>
      </p:pic>
    </p:spTree>
    <p:extLst>
      <p:ext uri="{BB962C8B-B14F-4D97-AF65-F5344CB8AC3E}">
        <p14:creationId xmlns:p14="http://schemas.microsoft.com/office/powerpoint/2010/main" val="4283082979"/>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FORSVAR-MOTSTANDER SLÅR LANGT</a:t>
            </a: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Hvis vi leder mot slutten av kampene, er det noen ganger vanlig at motstanderen slår en del mer langt og flytter opp spillere høyt i banen.</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da å presse så høyt som mulig, slik at det ofte er press på spilleren med ball. Vi ønsker at oppspillene skal være upresise og at de komme fra lavt i banen. Da får vi duellen langt unna eget mål. Det er en fordel.</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Kun en spiller skal gå i luftduellen og resten i det bakre leddet skal falle av for å vinne 2. ball ved duelltap.</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spiller i blant 5-4-1 i denne fasen. Da settes en rask og lojal løper som spiss og vi setter inn en duellsterk stopper i midten. </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annen løsning kan være å spille 4-3-3, der de tre angriperne presser høyt og resten er nede for å vinne dueller og andre baller.</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82834755"/>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ETABLERT FORSVAR-MOTSTANDER SLÅR LANGT</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Bilde 5" descr="Et bilde som inneholder spill, bord&#10;&#10;Automatisk generert beskrivelse">
            <a:extLst>
              <a:ext uri="{FF2B5EF4-FFF2-40B4-BE49-F238E27FC236}">
                <a16:creationId xmlns:a16="http://schemas.microsoft.com/office/drawing/2014/main" id="{5B2174F9-1E40-4EF7-BD11-94B005347F2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2800"/>
          </a:xfrm>
          <a:prstGeom prst="rect">
            <a:avLst/>
          </a:prstGeom>
        </p:spPr>
      </p:pic>
    </p:spTree>
    <p:extLst>
      <p:ext uri="{BB962C8B-B14F-4D97-AF65-F5344CB8AC3E}">
        <p14:creationId xmlns:p14="http://schemas.microsoft.com/office/powerpoint/2010/main" val="1262905490"/>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0" dirty="0"/>
                    </a:p>
                    <a:p>
                      <a:pPr algn="ctr"/>
                      <a:r>
                        <a:rPr lang="nb-NO" sz="2800" b="0" dirty="0"/>
                        <a:t>ETABLERT FORSVAR-HØY UTGANGSPOSIJON</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3" y="1448031"/>
            <a:ext cx="7055105" cy="5650720"/>
          </a:xfrm>
          <a:prstGeom prst="rect">
            <a:avLst/>
          </a:prstGeom>
        </p:spPr>
      </p:pic>
    </p:spTree>
    <p:extLst>
      <p:ext uri="{BB962C8B-B14F-4D97-AF65-F5344CB8AC3E}">
        <p14:creationId xmlns:p14="http://schemas.microsoft.com/office/powerpoint/2010/main" val="29949165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D47BAA13-FB3F-4701-8BDE-1579863A2186}"/>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F84A5134-7476-4C62-A99D-7BF0BF18156E}"/>
              </a:ext>
            </a:extLst>
          </p:cNvPr>
          <p:cNvSpPr txBox="1">
            <a:spLocks/>
          </p:cNvSpPr>
          <p:nvPr/>
        </p:nvSpPr>
        <p:spPr>
          <a:xfrm>
            <a:off x="0" y="-6306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cap="all" dirty="0">
              <a:solidFill>
                <a:prstClr val="white"/>
              </a:solidFill>
            </a:endParaRPr>
          </a:p>
          <a:p>
            <a:pPr algn="ctr">
              <a:defRPr/>
            </a:pPr>
            <a:r>
              <a:rPr lang="nb-NO" sz="2800" b="1" cap="all" dirty="0">
                <a:solidFill>
                  <a:prstClr val="white"/>
                </a:solidFill>
              </a:rPr>
              <a:t>Mot 1 spiss-fly</a:t>
            </a:r>
            <a:endParaRPr lang="nb-NO" sz="2800" b="1" dirty="0">
              <a:solidFill>
                <a:prstClr val="white"/>
              </a:solidFill>
            </a:endParaRPr>
          </a:p>
        </p:txBody>
      </p:sp>
      <p:pic>
        <p:nvPicPr>
          <p:cNvPr id="6" name="Bilde 5" descr="Et bilde som inneholder gress, grønn, datamaskin, drage&#10;&#10;Automatisk generert beskrivelse">
            <a:extLst>
              <a:ext uri="{FF2B5EF4-FFF2-40B4-BE49-F238E27FC236}">
                <a16:creationId xmlns:a16="http://schemas.microsoft.com/office/drawing/2014/main" id="{2F6D72C6-A56A-47AA-A584-D383EE7B447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39599"/>
            <a:ext cx="9144000" cy="5818403"/>
          </a:xfrm>
          <a:prstGeom prst="rect">
            <a:avLst/>
          </a:prstGeom>
        </p:spPr>
      </p:pic>
    </p:spTree>
    <p:extLst>
      <p:ext uri="{BB962C8B-B14F-4D97-AF65-F5344CB8AC3E}">
        <p14:creationId xmlns:p14="http://schemas.microsoft.com/office/powerpoint/2010/main" val="329375926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 HØY UTGANGSPOSISJON</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1"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1" kern="1200" dirty="0">
                          <a:solidFill>
                            <a:schemeClr val="tx1"/>
                          </a:solidFill>
                          <a:effectLst/>
                          <a:latin typeface="+mn-lt"/>
                          <a:ea typeface="+mn-ea"/>
                          <a:cs typeface="+mn-cs"/>
                        </a:rPr>
                        <a:t>DETTE ER POSISJONEN VI ØNSKER Å KOMME TIL OG KOMME RETT I HØYT PRESS!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kort lag i bredde og lengde for å ha kontroll i sentrale rom.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bredde er 30 meter.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lengde er 26-30 meter.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Spissen på motsatt tangent.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Midtbaneleddet på midtstreken.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3154144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 HØY UTGANGSPOSISJON</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spill, bord, rom&#10;&#10;Automatisk generert beskrivelse">
            <a:extLst>
              <a:ext uri="{FF2B5EF4-FFF2-40B4-BE49-F238E27FC236}">
                <a16:creationId xmlns:a16="http://schemas.microsoft.com/office/drawing/2014/main" id="{4E866F73-615B-4477-B4A6-3B3787E776B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3453544205"/>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FORSVAR-MOTSTANDER HAR 5M</a:t>
            </a: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å bruke motstanders 5 m som pressøyeblikk, siden vi da allerede har rett avstand som utgangsposisjon.</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har utgangsposisjon som vist på bildet under.</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er spissen som setter inn dette første presset. Spissen skjærer av til en side på stopper som får ball. Spiss skal også hindre pasning tilbake til keeper. Deretter stiller alle de andre seg i 1/3 avstand til motspiller i sin sone. Det skal vinnes ball, hvis den slås mot din spiller.</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32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35107809"/>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FORSVAR-MOTSTANDER HAR 5 M</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gress, drage&#10;&#10;Automatisk generert beskrivelse">
            <a:extLst>
              <a:ext uri="{FF2B5EF4-FFF2-40B4-BE49-F238E27FC236}">
                <a16:creationId xmlns:a16="http://schemas.microsoft.com/office/drawing/2014/main" id="{B2520D85-4965-4CEE-AE38-429824413B7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43"/>
            <a:ext cx="9143999" cy="5894961"/>
          </a:xfrm>
          <a:prstGeom prst="rect">
            <a:avLst/>
          </a:prstGeom>
        </p:spPr>
      </p:pic>
    </p:spTree>
    <p:extLst>
      <p:ext uri="{BB962C8B-B14F-4D97-AF65-F5344CB8AC3E}">
        <p14:creationId xmlns:p14="http://schemas.microsoft.com/office/powerpoint/2010/main" val="1760969495"/>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forsvar-spissen i press I HØYT</a:t>
            </a:r>
          </a:p>
        </p:txBody>
      </p:sp>
      <p:sp>
        <p:nvSpPr>
          <p:cNvPr id="3" name="Plassholder for innhold 2"/>
          <p:cNvSpPr>
            <a:spLocks noGrp="1"/>
          </p:cNvSpPr>
          <p:nvPr>
            <p:ph sz="half" idx="1"/>
          </p:nvPr>
        </p:nvSpPr>
        <p:spPr>
          <a:xfrm>
            <a:off x="-1" y="1325568"/>
            <a:ext cx="9144000" cy="5532437"/>
          </a:xfrm>
        </p:spPr>
        <p:txBody>
          <a:bodyPr>
            <a:normAutofit/>
          </a:bodyPr>
          <a:lstStyle/>
          <a:p>
            <a:endParaRPr lang="nb-NO" dirty="0"/>
          </a:p>
          <a:p>
            <a:r>
              <a:rPr lang="nb-NO" sz="2000" dirty="0">
                <a:latin typeface="Calibri" panose="020F0502020204030204" pitchFamily="34" charset="0"/>
                <a:ea typeface="Calibri" panose="020F0502020204030204" pitchFamily="34" charset="0"/>
                <a:cs typeface="Times New Roman" panose="02020603050405020304" pitchFamily="18" charset="0"/>
              </a:rPr>
              <a:t>Spissen har som prioritet å vinne ball, da beveger spissen seg rett på 1A.</a:t>
            </a:r>
          </a:p>
          <a:p>
            <a:r>
              <a:rPr lang="nb-NO" sz="2000" dirty="0">
                <a:latin typeface="Calibri" panose="020F0502020204030204" pitchFamily="34" charset="0"/>
                <a:cs typeface="Times New Roman" panose="02020603050405020304" pitchFamily="18" charset="0"/>
              </a:rPr>
              <a:t>Alternativ 2 er at spissen lar stopperen ta med seg ball, deretter settes press inn ved at spissen skjærer av pasning fra stopper til stopper.</a:t>
            </a:r>
          </a:p>
          <a:p>
            <a:r>
              <a:rPr lang="nb-NO" sz="2000" dirty="0">
                <a:latin typeface="Calibri" panose="020F0502020204030204" pitchFamily="34" charset="0"/>
                <a:cs typeface="Times New Roman" panose="02020603050405020304" pitchFamily="18" charset="0"/>
              </a:rPr>
              <a:t>Spissen hindrer også pasning tilbake til keeper.</a:t>
            </a:r>
            <a:endParaRPr lang="nb-NO" sz="2000" dirty="0"/>
          </a:p>
        </p:txBody>
      </p:sp>
    </p:spTree>
    <p:extLst>
      <p:ext uri="{BB962C8B-B14F-4D97-AF65-F5344CB8AC3E}">
        <p14:creationId xmlns:p14="http://schemas.microsoft.com/office/powerpoint/2010/main" val="291788012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Etablert forsvar-spissen i press I HØYT</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6" name="Bilde 5" descr="Et bilde som inneholder bord, rom, spill&#10;&#10;Automatisk generert beskrivelse">
            <a:extLst>
              <a:ext uri="{FF2B5EF4-FFF2-40B4-BE49-F238E27FC236}">
                <a16:creationId xmlns:a16="http://schemas.microsoft.com/office/drawing/2014/main" id="{4F65C4E9-92DB-4E0D-8A4C-653F1854283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325568"/>
            <a:ext cx="9144000" cy="5532437"/>
          </a:xfrm>
          <a:prstGeom prst="rect">
            <a:avLst/>
          </a:prstGeom>
        </p:spPr>
      </p:pic>
    </p:spTree>
    <p:extLst>
      <p:ext uri="{BB962C8B-B14F-4D97-AF65-F5344CB8AC3E}">
        <p14:creationId xmlns:p14="http://schemas.microsoft.com/office/powerpoint/2010/main" val="1617942087"/>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011936"/>
          </a:xfrm>
          <a:solidFill>
            <a:schemeClr val="tx1"/>
          </a:solidFill>
        </p:spPr>
        <p:txBody>
          <a:bodyPr>
            <a:normAutofit/>
          </a:bodyPr>
          <a:lstStyle/>
          <a:p>
            <a:pPr algn="ctr"/>
            <a:r>
              <a:rPr lang="nb-NO" sz="2800" b="1" cap="all" dirty="0">
                <a:solidFill>
                  <a:prstClr val="white"/>
                </a:solidFill>
              </a:rPr>
              <a:t>Etablert forsvar-KANT I HØYT PRESS</a:t>
            </a:r>
            <a:endParaRPr lang="nb-NO" sz="2800" b="1" cap="all" dirty="0">
              <a:solidFill>
                <a:schemeClr val="bg1"/>
              </a:solidFill>
            </a:endParaRPr>
          </a:p>
        </p:txBody>
      </p:sp>
      <p:sp>
        <p:nvSpPr>
          <p:cNvPr id="3" name="Plassholder for innhold 2"/>
          <p:cNvSpPr>
            <a:spLocks noGrp="1"/>
          </p:cNvSpPr>
          <p:nvPr>
            <p:ph sz="half" idx="1"/>
          </p:nvPr>
        </p:nvSpPr>
        <p:spPr>
          <a:xfrm>
            <a:off x="2" y="1011941"/>
            <a:ext cx="9143999" cy="5846063"/>
          </a:xfrm>
        </p:spPr>
        <p:txBody>
          <a:bodyPr>
            <a:normAutofit/>
          </a:bodyPr>
          <a:lstStyle/>
          <a:p>
            <a:endParaRPr lang="nb-NO" sz="2000" dirty="0"/>
          </a:p>
          <a:p>
            <a:r>
              <a:rPr lang="nb-NO" sz="2000" dirty="0"/>
              <a:t>Kanten skal først og fremst gå for å vinne ball. Hvis vi må lede, så leder vi da inn i banen.</a:t>
            </a:r>
          </a:p>
          <a:p>
            <a:r>
              <a:rPr lang="nb-NO" sz="2000" dirty="0"/>
              <a:t>Spissen skal da dette litt ned i sikring som på bildet. Hvis det slås til stopper, så er det et mulig press. Har da litt kontroll inne og åpner for pasning til stopper. Da er det hardt press som 1F og resten kommer etter slik at vi har tett lag. </a:t>
            </a:r>
          </a:p>
          <a:p>
            <a:r>
              <a:rPr lang="nb-NO" sz="2000" dirty="0"/>
              <a:t>Resten posisjonerer seg i rett avstand til motspillere, det optimale er vi vinner ball uansett hvor de slår. Dette gjør de i sone. Lang vending kan være akseptabelt.</a:t>
            </a:r>
          </a:p>
          <a:p>
            <a:r>
              <a:rPr lang="nb-NO" sz="2000" dirty="0"/>
              <a:t>Når ball er på sidelinjen har vi som grunnregel at vi skyver til midt i målet. </a:t>
            </a:r>
          </a:p>
        </p:txBody>
      </p:sp>
    </p:spTree>
    <p:extLst>
      <p:ext uri="{BB962C8B-B14F-4D97-AF65-F5344CB8AC3E}">
        <p14:creationId xmlns:p14="http://schemas.microsoft.com/office/powerpoint/2010/main" val="2480837130"/>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67734"/>
            <a:ext cx="9144000" cy="1133857"/>
          </a:xfrm>
          <a:solidFill>
            <a:schemeClr val="tx1"/>
          </a:solidFill>
        </p:spPr>
        <p:txBody>
          <a:bodyPr>
            <a:normAutofit/>
          </a:bodyPr>
          <a:lstStyle/>
          <a:p>
            <a:pPr algn="ctr"/>
            <a:r>
              <a:rPr lang="nb-NO" sz="2800" b="1" cap="all" dirty="0">
                <a:solidFill>
                  <a:schemeClr val="bg1"/>
                </a:solidFill>
              </a:rPr>
              <a:t>Etablert forsvar-kant i press I HØYT</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5" name="Bilde 4" descr="Et bilde som inneholder gress, spill, rom, bord&#10;&#10;Automatisk generert beskrivelse">
            <a:extLst>
              <a:ext uri="{FF2B5EF4-FFF2-40B4-BE49-F238E27FC236}">
                <a16:creationId xmlns:a16="http://schemas.microsoft.com/office/drawing/2014/main" id="{174059A8-8C36-41B4-BBD8-1C55AE6B46C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66125"/>
            <a:ext cx="9144000" cy="5791877"/>
          </a:xfrm>
          <a:prstGeom prst="rect">
            <a:avLst/>
          </a:prstGeom>
        </p:spPr>
      </p:pic>
    </p:spTree>
    <p:extLst>
      <p:ext uri="{BB962C8B-B14F-4D97-AF65-F5344CB8AC3E}">
        <p14:creationId xmlns:p14="http://schemas.microsoft.com/office/powerpoint/2010/main" val="753936748"/>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schemeClr val="bg1"/>
                </a:solidFill>
              </a:rPr>
              <a:t>PRESSØYEBLIKK BACK FEILVENDT</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6" name="Bilde 5" descr="Et bilde som inneholder gress, spill, felt, drage&#10;&#10;Automatisk generert beskrivelse">
            <a:extLst>
              <a:ext uri="{FF2B5EF4-FFF2-40B4-BE49-F238E27FC236}">
                <a16:creationId xmlns:a16="http://schemas.microsoft.com/office/drawing/2014/main" id="{201AEA71-1019-4A22-B9A4-3F588DEE44D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325567"/>
            <a:ext cx="9144000" cy="5532437"/>
          </a:xfrm>
          <a:prstGeom prst="rect">
            <a:avLst/>
          </a:prstGeom>
        </p:spPr>
      </p:pic>
    </p:spTree>
    <p:extLst>
      <p:ext uri="{BB962C8B-B14F-4D97-AF65-F5344CB8AC3E}">
        <p14:creationId xmlns:p14="http://schemas.microsoft.com/office/powerpoint/2010/main" val="3273893800"/>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forsvar-HØYT PRESS NÅR KEEPER HAR BALL</a:t>
            </a:r>
            <a:r>
              <a:rPr lang="nb-NO" sz="2800" b="1" dirty="0">
                <a:solidFill>
                  <a:prstClr val="white"/>
                </a:solidFill>
              </a:rPr>
              <a:t> </a:t>
            </a:r>
            <a:endParaRPr lang="nb-NO" sz="2800" b="1" cap="all" dirty="0">
              <a:solidFill>
                <a:schemeClr val="bg1"/>
              </a:solidFill>
            </a:endParaRPr>
          </a:p>
        </p:txBody>
      </p:sp>
      <p:sp>
        <p:nvSpPr>
          <p:cNvPr id="3" name="Plassholder for innhold 2"/>
          <p:cNvSpPr>
            <a:spLocks noGrp="1"/>
          </p:cNvSpPr>
          <p:nvPr>
            <p:ph sz="half" idx="1"/>
          </p:nvPr>
        </p:nvSpPr>
        <p:spPr>
          <a:xfrm>
            <a:off x="-1" y="1255776"/>
            <a:ext cx="9144000" cy="5602224"/>
          </a:xfrm>
        </p:spPr>
        <p:txBody>
          <a:bodyPr/>
          <a:lstStyle/>
          <a:p>
            <a:endParaRPr lang="nb-NO" dirty="0"/>
          </a:p>
          <a:p>
            <a:r>
              <a:rPr lang="nb-NO" sz="2000" dirty="0"/>
              <a:t>Vi ønsker å presse høyt så ofte som mulig når keeper har ball. </a:t>
            </a:r>
          </a:p>
          <a:p>
            <a:r>
              <a:rPr lang="nb-NO" sz="2000" dirty="0"/>
              <a:t>Først må vi være samlet, men det er ofte lettere å være samlet når alle vet at vi ønsker høyt press når keeper har ballen.</a:t>
            </a:r>
          </a:p>
        </p:txBody>
      </p:sp>
    </p:spTree>
    <p:extLst>
      <p:ext uri="{BB962C8B-B14F-4D97-AF65-F5344CB8AC3E}">
        <p14:creationId xmlns:p14="http://schemas.microsoft.com/office/powerpoint/2010/main" val="20847984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 5"/>
          <p:cNvGraphicFramePr/>
          <p:nvPr/>
        </p:nvGraphicFramePr>
        <p:xfrm>
          <a:off x="1143000" y="1543050"/>
          <a:ext cx="6858000" cy="44577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kstSylinder 6">
            <a:extLst>
              <a:ext uri="{FF2B5EF4-FFF2-40B4-BE49-F238E27FC236}">
                <a16:creationId xmlns:a16="http://schemas.microsoft.com/office/drawing/2014/main" id="{F62E09B1-690E-4D3C-B2A4-B02A03013EC3}"/>
              </a:ext>
            </a:extLst>
          </p:cNvPr>
          <p:cNvSpPr txBox="1"/>
          <p:nvPr/>
        </p:nvSpPr>
        <p:spPr>
          <a:xfrm>
            <a:off x="1151037" y="857251"/>
            <a:ext cx="6849963" cy="738664"/>
          </a:xfrm>
          <a:prstGeom prst="rect">
            <a:avLst/>
          </a:prstGeom>
          <a:solidFill>
            <a:schemeClr val="tx1"/>
          </a:solidFill>
        </p:spPr>
        <p:txBody>
          <a:bodyPr wrap="square" rtlCol="0">
            <a:spAutoFit/>
          </a:bodyPr>
          <a:lstStyle/>
          <a:p>
            <a:pPr algn="ctr">
              <a:defRPr/>
            </a:pPr>
            <a:r>
              <a:rPr lang="nb-NO" sz="2100" dirty="0">
                <a:solidFill>
                  <a:prstClr val="white"/>
                </a:solidFill>
              </a:rPr>
              <a:t>TRENINGSMODELL</a:t>
            </a:r>
          </a:p>
          <a:p>
            <a:pPr algn="ctr">
              <a:defRPr/>
            </a:pPr>
            <a:endParaRPr lang="nb-NO" sz="2100" dirty="0">
              <a:solidFill>
                <a:prstClr val="white"/>
              </a:solidFill>
            </a:endParaRPr>
          </a:p>
        </p:txBody>
      </p:sp>
    </p:spTree>
    <p:extLst>
      <p:ext uri="{BB962C8B-B14F-4D97-AF65-F5344CB8AC3E}">
        <p14:creationId xmlns:p14="http://schemas.microsoft.com/office/powerpoint/2010/main" val="46316474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lassholder for innhold 5">
            <a:extLst>
              <a:ext uri="{FF2B5EF4-FFF2-40B4-BE49-F238E27FC236}">
                <a16:creationId xmlns:a16="http://schemas.microsoft.com/office/drawing/2014/main" id="{6B772757-5AB4-4340-85C7-AC2BB5A5F3A6}"/>
              </a:ext>
            </a:extLst>
          </p:cNvPr>
          <p:cNvSpPr>
            <a:spLocks noGrp="1"/>
          </p:cNvSpPr>
          <p:nvPr>
            <p:ph idx="1"/>
          </p:nvPr>
        </p:nvSpPr>
        <p:spPr>
          <a:xfrm>
            <a:off x="114300" y="1097995"/>
            <a:ext cx="9029700" cy="4351338"/>
          </a:xfrm>
        </p:spPr>
        <p:txBody>
          <a:bodyPr>
            <a:normAutofit fontScale="62500" lnSpcReduction="20000"/>
          </a:bodyPr>
          <a:lstStyle/>
          <a:p>
            <a:r>
              <a:rPr lang="nb-NO" dirty="0"/>
              <a:t>Mot to spisser ønsker vi i utgangspunktet at spissene skal være smale og strekke, når ballen er lavt i banen. De kan brukes tidlig av keeper. De skal ligge mellom spillerne i det bakre leddet i bredde og høyde.</a:t>
            </a:r>
          </a:p>
          <a:p>
            <a:r>
              <a:rPr lang="nb-NO" dirty="0"/>
              <a:t>Kant på ballside kan gå ut bredt, når vi har ballen tydelig på en side.</a:t>
            </a:r>
          </a:p>
          <a:p>
            <a:r>
              <a:rPr lang="nb-NO" dirty="0"/>
              <a:t>Det skal være 3 sentrale midtbanespillere tilgjengelige. Det blir enten ledig på utsiden til indreløper, mellom til sentral midtbane eller utvendig på motsatt indreløper. De ligger mellom motstanders angrepsledd og midtbaneledd.</a:t>
            </a:r>
          </a:p>
          <a:p>
            <a:r>
              <a:rPr lang="nb-NO" dirty="0"/>
              <a:t>De 3 sentrale midtbanespillerne skal være mellom spissene og motstanders midtbane i høyde. </a:t>
            </a:r>
          </a:p>
          <a:p>
            <a:r>
              <a:rPr lang="nb-NO" dirty="0"/>
              <a:t>Keeper er litt lavere mot to spisser</a:t>
            </a:r>
          </a:p>
          <a:p>
            <a:r>
              <a:rPr lang="nb-NO" dirty="0"/>
              <a:t>Stopperne skal være smale, slik at spissene må ta et valg og åpner da ofte opp utvendig til indreløper, </a:t>
            </a:r>
            <a:r>
              <a:rPr lang="nb-NO" dirty="0" err="1"/>
              <a:t>evt</a:t>
            </a:r>
            <a:r>
              <a:rPr lang="nb-NO" dirty="0"/>
              <a:t> i mellom til anker. </a:t>
            </a:r>
          </a:p>
          <a:p>
            <a:r>
              <a:rPr lang="nb-NO" dirty="0"/>
              <a:t>Backene er litt lavere mot to spisser. Lave og brede til vi har kommet oss forbi spissene.</a:t>
            </a:r>
          </a:p>
          <a:p>
            <a:r>
              <a:rPr lang="nb-NO" dirty="0"/>
              <a:t>Så fort vi er forbi spissene skal indreløpere opp i mellomrom. Hvis en indreløper blir fri, så skal kanten på samme side inn i indreløperrom og backen tar rommet til kanten.</a:t>
            </a:r>
          </a:p>
          <a:p>
            <a:endParaRPr lang="nb-NO" dirty="0"/>
          </a:p>
          <a:p>
            <a:pPr marL="0" indent="0">
              <a:buNone/>
            </a:pPr>
            <a:endParaRPr lang="nb-NO" dirty="0"/>
          </a:p>
        </p:txBody>
      </p:sp>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MOT 2 SPISSER</a:t>
            </a:r>
          </a:p>
        </p:txBody>
      </p:sp>
    </p:spTree>
    <p:extLst>
      <p:ext uri="{BB962C8B-B14F-4D97-AF65-F5344CB8AC3E}">
        <p14:creationId xmlns:p14="http://schemas.microsoft.com/office/powerpoint/2010/main" val="1602991083"/>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forsvar-HØYT PRESS NÅR KEEPER HAR BALL</a:t>
            </a:r>
            <a:r>
              <a:rPr lang="nb-NO" sz="2800" b="1" dirty="0">
                <a:solidFill>
                  <a:prstClr val="white"/>
                </a:solidFill>
              </a:rPr>
              <a:t> </a:t>
            </a:r>
            <a:endParaRPr lang="nb-NO" sz="2800" b="1" cap="all" dirty="0">
              <a:solidFill>
                <a:schemeClr val="bg1"/>
              </a:solidFill>
            </a:endParaRPr>
          </a:p>
        </p:txBody>
      </p:sp>
      <p:pic>
        <p:nvPicPr>
          <p:cNvPr id="5" name="Plassholder for innhold 4">
            <a:extLst>
              <a:ext uri="{FF2B5EF4-FFF2-40B4-BE49-F238E27FC236}">
                <a16:creationId xmlns:a16="http://schemas.microsoft.com/office/drawing/2014/main" id="{83C71CA6-EED1-4436-81DE-BAF130095B8E}"/>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255713"/>
            <a:ext cx="9144000" cy="5602287"/>
          </a:xfrm>
        </p:spPr>
      </p:pic>
    </p:spTree>
    <p:extLst>
      <p:ext uri="{BB962C8B-B14F-4D97-AF65-F5344CB8AC3E}">
        <p14:creationId xmlns:p14="http://schemas.microsoft.com/office/powerpoint/2010/main" val="55350478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9739" cy="6843712"/>
        </p:xfrm>
        <a:graphic>
          <a:graphicData uri="http://schemas.openxmlformats.org/drawingml/2006/table">
            <a:tbl>
              <a:tblPr firstRow="1" bandRow="1">
                <a:tableStyleId>{073A0DAA-6AF3-43AB-8588-CEC1D06C72B9}</a:tableStyleId>
              </a:tblPr>
              <a:tblGrid>
                <a:gridCol w="898717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510917">
                <a:tc gridSpan="2">
                  <a:txBody>
                    <a:bodyPr/>
                    <a:lstStyle/>
                    <a:p>
                      <a:pPr algn="ctr"/>
                      <a:endParaRPr lang="nb-NO" sz="2800" b="1" dirty="0"/>
                    </a:p>
                    <a:p>
                      <a:pPr algn="ctr"/>
                      <a:r>
                        <a:rPr lang="nb-NO" sz="2800" b="0" dirty="0"/>
                        <a:t>ETABLERT FORSVAR 4-4-2-LAV OG MIDDELS UTGANGSPOSISJON</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32795">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32337" y="1525408"/>
            <a:ext cx="6009328" cy="5332592"/>
          </a:xfrm>
          <a:prstGeom prst="rect">
            <a:avLst/>
          </a:prstGeom>
        </p:spPr>
      </p:pic>
    </p:spTree>
    <p:extLst>
      <p:ext uri="{BB962C8B-B14F-4D97-AF65-F5344CB8AC3E}">
        <p14:creationId xmlns:p14="http://schemas.microsoft.com/office/powerpoint/2010/main" val="325892975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FORSVAR-LAV UTGANGSPOSISJON</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kort lag i bredde og lengde for å ha kontroll i sentrale rom.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bredde er 30 meter, backene 5 m inn fra 16 m streken når ballen er sentralt i banen.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lengde er 22 meter. Bakre firer 4 m opp fra 16 meterstreken i lav utgangsposisjon. Spissene på tangenten på egen halvdel.</a:t>
                      </a: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6480463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4-4-2-LAV UTGANGSPOSISJON</a:t>
            </a:r>
            <a:r>
              <a:rPr lang="nb-NO" sz="1200" b="1" cap="all" dirty="0">
                <a:solidFill>
                  <a:prstClr val="white"/>
                </a:solidFill>
              </a:rPr>
              <a:t> </a:t>
            </a:r>
            <a:endParaRPr lang="nb-NO" sz="2800" b="1" dirty="0">
              <a:solidFill>
                <a:prstClr val="white"/>
              </a:solidFill>
            </a:endParaRPr>
          </a:p>
        </p:txBody>
      </p:sp>
      <p:pic>
        <p:nvPicPr>
          <p:cNvPr id="4" name="Bilde 3" descr="Et bilde som inneholder bord, spill, rom&#10;&#10;Automatisk generert beskrivelse">
            <a:extLst>
              <a:ext uri="{FF2B5EF4-FFF2-40B4-BE49-F238E27FC236}">
                <a16:creationId xmlns:a16="http://schemas.microsoft.com/office/drawing/2014/main" id="{F352A558-2BFC-4CD2-B262-CD48E7357F1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026"/>
            <a:ext cx="9144000" cy="5765974"/>
          </a:xfrm>
          <a:prstGeom prst="rect">
            <a:avLst/>
          </a:prstGeom>
        </p:spPr>
      </p:pic>
    </p:spTree>
    <p:extLst>
      <p:ext uri="{BB962C8B-B14F-4D97-AF65-F5344CB8AC3E}">
        <p14:creationId xmlns:p14="http://schemas.microsoft.com/office/powerpoint/2010/main" val="2949711807"/>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FORSVAR-MELLOMHØY UTGANGSPOSISJON</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kort lag i bredde og lengde for å ha kontroll i sentrale rom.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bredde er 30 meter, backene 5 m inn fra 16 m streken når ballen er sentralt i banen.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lengde er 22 meter. Midtbaneleddet opp til egen tangent i mellom utgangsposisjon.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Spissene på tangenten på midtbanestreken.</a:t>
                      </a: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00806888"/>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84111"/>
            <a:ext cx="9144000" cy="1251603"/>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cap="all" dirty="0">
                <a:solidFill>
                  <a:prstClr val="white"/>
                </a:solidFill>
              </a:rPr>
              <a:t>ETABLERT FORSVAR-MELLOMHØY UTGANGSPOSISJON</a:t>
            </a:r>
            <a:endParaRPr lang="nb-NO" sz="2800" b="1" dirty="0">
              <a:solidFill>
                <a:prstClr val="white"/>
              </a:solidFill>
            </a:endParaRPr>
          </a:p>
        </p:txBody>
      </p:sp>
      <p:pic>
        <p:nvPicPr>
          <p:cNvPr id="6" name="Bilde 5" descr="Et bilde som inneholder spill, stor, drage, bord&#10;&#10;Automatisk generert beskrivelse">
            <a:extLst>
              <a:ext uri="{FF2B5EF4-FFF2-40B4-BE49-F238E27FC236}">
                <a16:creationId xmlns:a16="http://schemas.microsoft.com/office/drawing/2014/main" id="{F2166DD4-5636-457F-9D79-51B40A45ECA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67492"/>
            <a:ext cx="9144000" cy="5690508"/>
          </a:xfrm>
          <a:prstGeom prst="rect">
            <a:avLst/>
          </a:prstGeom>
        </p:spPr>
      </p:pic>
    </p:spTree>
    <p:extLst>
      <p:ext uri="{BB962C8B-B14F-4D97-AF65-F5344CB8AC3E}">
        <p14:creationId xmlns:p14="http://schemas.microsoft.com/office/powerpoint/2010/main" val="4152868786"/>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FORSVAR-PRIORITERING KONTROLL </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skal alltid ha kontroll på bakrom og mellomrom.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Dette er viktig siden dette er de farligste rommene som motstanderen kommer inn 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i vårt soneforsvar å ha spillet foran oss. Da har vi kontroll.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Midtbanen har ansvaret for kontroll på mellomrom og bakre ledd har ansvaret for kontroll på bakrom.</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95681025"/>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FORSVAR-PRIORITERING KONTROLL</a:t>
            </a:r>
            <a:br>
              <a:rPr lang="nb-NO" sz="2800" b="1" dirty="0">
                <a:solidFill>
                  <a:schemeClr val="bg1"/>
                </a:solidFill>
              </a:rPr>
            </a:br>
            <a:r>
              <a:rPr lang="nb-NO" sz="2800" b="1" dirty="0">
                <a:solidFill>
                  <a:schemeClr val="bg1"/>
                </a:solidFill>
              </a:rPr>
              <a:t> </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bord, spill, rom&#10;&#10;Automatisk generert beskrivelse">
            <a:extLst>
              <a:ext uri="{FF2B5EF4-FFF2-40B4-BE49-F238E27FC236}">
                <a16:creationId xmlns:a16="http://schemas.microsoft.com/office/drawing/2014/main" id="{01D9B8C4-887B-4B2E-9112-5FF9BA4C4B0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894962"/>
          </a:xfrm>
          <a:prstGeom prst="rect">
            <a:avLst/>
          </a:prstGeom>
        </p:spPr>
      </p:pic>
    </p:spTree>
    <p:extLst>
      <p:ext uri="{BB962C8B-B14F-4D97-AF65-F5344CB8AC3E}">
        <p14:creationId xmlns:p14="http://schemas.microsoft.com/office/powerpoint/2010/main" val="211437400"/>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FORSVAR-DE KAN SPILLE RUNDT OSS</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skal alltid ha kontroll på bakrom og mellomrom og rom sentralt i banen..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Dette er viktig siden dette er de farligste rommene som motstanderen kommer inn 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i vårt soneforsvar å ha spillet foran oss. Da har vi kontroll.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 kan spille rundt oss og ikke gjennom oss.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30 m bredt lag og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22 m langt lag i bredde.</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300178282"/>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FORSVAR-DE KAN SPILLE RUNDT OSS</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spill, bord&#10;&#10;Automatisk generert beskrivelse">
            <a:extLst>
              <a:ext uri="{FF2B5EF4-FFF2-40B4-BE49-F238E27FC236}">
                <a16:creationId xmlns:a16="http://schemas.microsoft.com/office/drawing/2014/main" id="{C1C0FEAB-94DD-438C-AE87-2B801AEFD9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101485518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MOT 2 SPISSER HØYE-M</a:t>
            </a:r>
          </a:p>
        </p:txBody>
      </p:sp>
      <p:pic>
        <p:nvPicPr>
          <p:cNvPr id="6" name="Bilde 5" descr="Et bilde som inneholder gress, spill, drage, stor&#10;&#10;Automatisk generert beskrivelse">
            <a:extLst>
              <a:ext uri="{FF2B5EF4-FFF2-40B4-BE49-F238E27FC236}">
                <a16:creationId xmlns:a16="http://schemas.microsoft.com/office/drawing/2014/main" id="{B93CCCC4-C52D-48F2-987D-4A7034E5C6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026"/>
            <a:ext cx="9144000" cy="5765974"/>
          </a:xfrm>
          <a:prstGeom prst="rect">
            <a:avLst/>
          </a:prstGeom>
        </p:spPr>
      </p:pic>
    </p:spTree>
    <p:extLst>
      <p:ext uri="{BB962C8B-B14F-4D97-AF65-F5344CB8AC3E}">
        <p14:creationId xmlns:p14="http://schemas.microsoft.com/office/powerpoint/2010/main" val="48430990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FORSVAR-HINDRE SPILL GJENNOM LEDD</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I soneforsvar forholder vi oss til medspillere og ball.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er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30m i bredde og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22m i lengde som lag.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I vårt soneforsvar, så skal vi ikke ha pasninger gjennom leddene. Det betyr for eksempel at vi ikke ønsker pasning mellom back og stopper, siden dette er det farligste rommet. Da slipper vi heller spill utvendig av oss, lenger unna eget målområde.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For å lykkes kreves det enorm sideforskyvning. Det må være veldig korte avstander mellom hver spiller i leddet(</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6 m). Vi støter ikke ut med en spiller, hvis ikke alle i leddet er på plass og vi dekker rommene for å unngå spill gjennom oss.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spiller støter fra leddet, når alle er på plass. Da må det være dybde mellom den som stuper i press og de andre i leddene(</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5-7 m). Hvis motstander prøver å spille gjennom leddet, så skal de som ligger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7 m) bak 1F klare å bryte pasningen. Er alle på linje, så blir det lettere for motstander å tre pasninger gjennom ledd.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kreves konsentrasjon og god kommunikasjon for å få til dette(skyv, kom hit, ikke støt, støt, fall).</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129603571"/>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FORSVAR-HINDRE SPILL GJENNOM LEDD</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bord, spill, rom&#10;&#10;Automatisk generert beskrivelse">
            <a:extLst>
              <a:ext uri="{FF2B5EF4-FFF2-40B4-BE49-F238E27FC236}">
                <a16:creationId xmlns:a16="http://schemas.microsoft.com/office/drawing/2014/main" id="{3FEAEF3E-0706-4773-9B47-09C5C784AA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894962"/>
          </a:xfrm>
          <a:prstGeom prst="rect">
            <a:avLst/>
          </a:prstGeom>
        </p:spPr>
      </p:pic>
    </p:spTree>
    <p:extLst>
      <p:ext uri="{BB962C8B-B14F-4D97-AF65-F5344CB8AC3E}">
        <p14:creationId xmlns:p14="http://schemas.microsoft.com/office/powerpoint/2010/main" val="138367808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42333"/>
            <a:ext cx="9144000" cy="1048511"/>
          </a:xfrm>
          <a:solidFill>
            <a:schemeClr val="tx1"/>
          </a:solidFill>
        </p:spPr>
        <p:txBody>
          <a:bodyPr>
            <a:noAutofit/>
          </a:bodyPr>
          <a:lstStyle/>
          <a:p>
            <a:pPr algn="ctr"/>
            <a:r>
              <a:rPr lang="nb-NO" sz="2800" b="1" cap="all" dirty="0">
                <a:solidFill>
                  <a:prstClr val="white"/>
                </a:solidFill>
              </a:rPr>
              <a:t>Etablert forsvar-lede ut 25 M FRA mål</a:t>
            </a:r>
            <a:endParaRPr lang="nb-NO" sz="2800" b="1" cap="all" dirty="0">
              <a:solidFill>
                <a:schemeClr val="bg1"/>
              </a:solidFill>
            </a:endParaRPr>
          </a:p>
        </p:txBody>
      </p:sp>
      <p:sp>
        <p:nvSpPr>
          <p:cNvPr id="3" name="Plassholder for innhold 2"/>
          <p:cNvSpPr>
            <a:spLocks noGrp="1"/>
          </p:cNvSpPr>
          <p:nvPr>
            <p:ph sz="half" idx="1"/>
          </p:nvPr>
        </p:nvSpPr>
        <p:spPr>
          <a:xfrm>
            <a:off x="2" y="1144588"/>
            <a:ext cx="9143999" cy="5713412"/>
          </a:xfrm>
        </p:spPr>
        <p:txBody>
          <a:bodyPr>
            <a:normAutofit/>
          </a:bodyPr>
          <a:lstStyle/>
          <a:p>
            <a:endParaRPr lang="nb-NO" sz="2000" dirty="0"/>
          </a:p>
          <a:p>
            <a:r>
              <a:rPr lang="nb-NO" sz="2000" dirty="0"/>
              <a:t>Dette er kritiske situasjoner. Vi skal lede alt bort og ut fra mål 25 m fra mål og inn.</a:t>
            </a:r>
          </a:p>
          <a:p>
            <a:pPr marL="0" indent="0">
              <a:buNone/>
            </a:pPr>
            <a:endParaRPr lang="nb-NO" dirty="0"/>
          </a:p>
        </p:txBody>
      </p:sp>
    </p:spTree>
    <p:extLst>
      <p:ext uri="{BB962C8B-B14F-4D97-AF65-F5344CB8AC3E}">
        <p14:creationId xmlns:p14="http://schemas.microsoft.com/office/powerpoint/2010/main" val="2646658555"/>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42333"/>
            <a:ext cx="9144000" cy="1048511"/>
          </a:xfrm>
          <a:solidFill>
            <a:schemeClr val="tx1"/>
          </a:solidFill>
        </p:spPr>
        <p:txBody>
          <a:bodyPr>
            <a:noAutofit/>
          </a:bodyPr>
          <a:lstStyle/>
          <a:p>
            <a:pPr algn="ctr"/>
            <a:r>
              <a:rPr lang="nb-NO" sz="2800" b="1" cap="all" dirty="0">
                <a:solidFill>
                  <a:prstClr val="white"/>
                </a:solidFill>
              </a:rPr>
              <a:t>Etablert forsvar-lede ut 25 M FRA mål</a:t>
            </a:r>
            <a:endParaRPr lang="nb-NO" sz="2800" b="1" cap="all" dirty="0">
              <a:solidFill>
                <a:schemeClr val="bg1"/>
              </a:solidFill>
            </a:endParaRPr>
          </a:p>
        </p:txBody>
      </p:sp>
      <p:sp>
        <p:nvSpPr>
          <p:cNvPr id="3" name="Plassholder for innhold 2"/>
          <p:cNvSpPr>
            <a:spLocks noGrp="1"/>
          </p:cNvSpPr>
          <p:nvPr>
            <p:ph sz="half" idx="1"/>
          </p:nvPr>
        </p:nvSpPr>
        <p:spPr>
          <a:xfrm>
            <a:off x="2" y="1144588"/>
            <a:ext cx="9143999" cy="5713412"/>
          </a:xfrm>
        </p:spPr>
        <p:txBody>
          <a:bodyPr>
            <a:normAutofit/>
          </a:bodyPr>
          <a:lstStyle/>
          <a:p>
            <a:endParaRPr lang="nb-NO" sz="2000" dirty="0"/>
          </a:p>
          <a:p>
            <a:endParaRPr lang="nb-NO" sz="2000" dirty="0"/>
          </a:p>
          <a:p>
            <a:pPr marL="0" indent="0">
              <a:buNone/>
            </a:pPr>
            <a:endParaRPr lang="nb-NO" dirty="0"/>
          </a:p>
        </p:txBody>
      </p:sp>
      <p:pic>
        <p:nvPicPr>
          <p:cNvPr id="5" name="Bilde 4" descr="Et bilde som inneholder spill, drage, bord, rom&#10;&#10;Automatisk generert beskrivelse">
            <a:extLst>
              <a:ext uri="{FF2B5EF4-FFF2-40B4-BE49-F238E27FC236}">
                <a16:creationId xmlns:a16="http://schemas.microsoft.com/office/drawing/2014/main" id="{32483FAA-5D8D-49E8-8951-4A4185258B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006178"/>
            <a:ext cx="9143999" cy="5851822"/>
          </a:xfrm>
          <a:prstGeom prst="rect">
            <a:avLst/>
          </a:prstGeom>
        </p:spPr>
      </p:pic>
    </p:spTree>
    <p:extLst>
      <p:ext uri="{BB962C8B-B14F-4D97-AF65-F5344CB8AC3E}">
        <p14:creationId xmlns:p14="http://schemas.microsoft.com/office/powerpoint/2010/main" val="12483880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048511"/>
          </a:xfrm>
          <a:solidFill>
            <a:schemeClr val="tx1"/>
          </a:solidFill>
        </p:spPr>
        <p:txBody>
          <a:bodyPr>
            <a:noAutofit/>
          </a:bodyPr>
          <a:lstStyle/>
          <a:p>
            <a:pPr algn="ctr"/>
            <a:r>
              <a:rPr lang="nb-NO" sz="2800" b="1" cap="all" dirty="0">
                <a:solidFill>
                  <a:prstClr val="white"/>
                </a:solidFill>
              </a:rPr>
              <a:t>Etablert forsvar-sikring av back</a:t>
            </a:r>
            <a:endParaRPr lang="nb-NO" sz="2800" b="1" cap="all" dirty="0">
              <a:solidFill>
                <a:schemeClr val="bg1"/>
              </a:solidFill>
            </a:endParaRPr>
          </a:p>
        </p:txBody>
      </p:sp>
      <p:sp>
        <p:nvSpPr>
          <p:cNvPr id="3" name="Plassholder for innhold 2"/>
          <p:cNvSpPr>
            <a:spLocks noGrp="1"/>
          </p:cNvSpPr>
          <p:nvPr>
            <p:ph sz="half" idx="1"/>
          </p:nvPr>
        </p:nvSpPr>
        <p:spPr>
          <a:xfrm>
            <a:off x="2" y="1144588"/>
            <a:ext cx="9143999" cy="5713412"/>
          </a:xfrm>
        </p:spPr>
        <p:txBody>
          <a:bodyPr>
            <a:normAutofit/>
          </a:bodyPr>
          <a:lstStyle/>
          <a:p>
            <a:endParaRPr lang="nb-NO" sz="2000" dirty="0"/>
          </a:p>
          <a:p>
            <a:r>
              <a:rPr lang="nb-NO" sz="2000" dirty="0"/>
              <a:t>Dette er kritiske situasjoner. Nærmeste spiller som ofte er sentral midtbane skal inn i sikring bak back, stopperne i boksen.</a:t>
            </a:r>
          </a:p>
          <a:p>
            <a:r>
              <a:rPr lang="nb-NO" sz="2000" dirty="0"/>
              <a:t>Motsatt dype sentrale bør inn i boksen med stoppere og back, slik at vi har ekstra sikringsforhold.</a:t>
            </a:r>
          </a:p>
          <a:p>
            <a:r>
              <a:rPr lang="nb-NO" sz="2000" dirty="0"/>
              <a:t>Spiss må ned og hjelpe til. Gi blaffen i stopperne. Hindre vendingsspillerne på midtbanen.</a:t>
            </a:r>
          </a:p>
          <a:p>
            <a:r>
              <a:rPr lang="nb-NO" sz="2000" dirty="0"/>
              <a:t>Kant på samme side lager sandwich på kanten. Hvis indreløperen er borte kan kanten sikre back.</a:t>
            </a:r>
          </a:p>
          <a:p>
            <a:r>
              <a:rPr lang="nb-NO" sz="2000" dirty="0"/>
              <a:t>Ved gode sikringsforhold som på bildet, bør 1F få beskjed og kunne gå hardt inn i motspiller. Det skal ikke komme innlegg mellom 1f og mål. Hvis 1A er </a:t>
            </a:r>
            <a:r>
              <a:rPr lang="nb-NO" sz="2000" dirty="0" err="1"/>
              <a:t>høyrebeint</a:t>
            </a:r>
            <a:r>
              <a:rPr lang="nb-NO" sz="2000" dirty="0"/>
              <a:t> på bildet blir det også en vurdering.</a:t>
            </a:r>
          </a:p>
          <a:p>
            <a:pPr marL="0" indent="0">
              <a:buNone/>
            </a:pPr>
            <a:endParaRPr lang="nb-NO" dirty="0"/>
          </a:p>
        </p:txBody>
      </p:sp>
    </p:spTree>
    <p:extLst>
      <p:ext uri="{BB962C8B-B14F-4D97-AF65-F5344CB8AC3E}">
        <p14:creationId xmlns:p14="http://schemas.microsoft.com/office/powerpoint/2010/main" val="144409927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42333"/>
            <a:ext cx="9144000" cy="1048511"/>
          </a:xfrm>
          <a:solidFill>
            <a:schemeClr val="tx1"/>
          </a:solidFill>
        </p:spPr>
        <p:txBody>
          <a:bodyPr>
            <a:noAutofit/>
          </a:bodyPr>
          <a:lstStyle/>
          <a:p>
            <a:pPr algn="ctr"/>
            <a:r>
              <a:rPr lang="nb-NO" sz="2800" b="1" cap="all" dirty="0">
                <a:solidFill>
                  <a:prstClr val="white"/>
                </a:solidFill>
              </a:rPr>
              <a:t>Etablert forsvar-SIKRING AV BACK</a:t>
            </a:r>
            <a:endParaRPr lang="nb-NO" sz="2800" b="1" cap="all" dirty="0">
              <a:solidFill>
                <a:schemeClr val="bg1"/>
              </a:solidFill>
            </a:endParaRPr>
          </a:p>
        </p:txBody>
      </p:sp>
      <p:sp>
        <p:nvSpPr>
          <p:cNvPr id="3" name="Plassholder for innhold 2"/>
          <p:cNvSpPr>
            <a:spLocks noGrp="1"/>
          </p:cNvSpPr>
          <p:nvPr>
            <p:ph sz="half" idx="1"/>
          </p:nvPr>
        </p:nvSpPr>
        <p:spPr>
          <a:xfrm>
            <a:off x="2" y="1144588"/>
            <a:ext cx="9143999" cy="5713412"/>
          </a:xfrm>
        </p:spPr>
        <p:txBody>
          <a:bodyPr>
            <a:normAutofit/>
          </a:bodyPr>
          <a:lstStyle/>
          <a:p>
            <a:endParaRPr lang="nb-NO" sz="2000" dirty="0"/>
          </a:p>
          <a:p>
            <a:endParaRPr lang="nb-NO" sz="2000" dirty="0"/>
          </a:p>
          <a:p>
            <a:pPr marL="0" indent="0">
              <a:buNone/>
            </a:pPr>
            <a:endParaRPr lang="nb-NO" dirty="0"/>
          </a:p>
        </p:txBody>
      </p:sp>
      <p:pic>
        <p:nvPicPr>
          <p:cNvPr id="5" name="Bilde 4" descr="Et bilde som inneholder spill, drage, bord, rom&#10;&#10;Automatisk generert beskrivelse">
            <a:extLst>
              <a:ext uri="{FF2B5EF4-FFF2-40B4-BE49-F238E27FC236}">
                <a16:creationId xmlns:a16="http://schemas.microsoft.com/office/drawing/2014/main" id="{32483FAA-5D8D-49E8-8951-4A4185258B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006178"/>
            <a:ext cx="9143999" cy="5851822"/>
          </a:xfrm>
          <a:prstGeom prst="rect">
            <a:avLst/>
          </a:prstGeom>
        </p:spPr>
      </p:pic>
    </p:spTree>
    <p:extLst>
      <p:ext uri="{BB962C8B-B14F-4D97-AF65-F5344CB8AC3E}">
        <p14:creationId xmlns:p14="http://schemas.microsoft.com/office/powerpoint/2010/main" val="1807907087"/>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FORSVAR-BACK PASSERT</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Hvis backen blir passert, så er vi i en krisesituasjon. Det betyr at vi må sørge for å hindre avslutninger nærmest mulig mål.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Stoppere skal være inne i boksen mellom stolpene og ha kontroll der, men hvis back blir passert så må stopperen ut i press på et eller annet tidspunkt.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Samarbeidet mellom stopper og keeper blir helt avgjørende.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I denne situasjonen så skal stopper ut og støte og hindre skudd på mål, samtidig skal spilleren hindre pasning ut 45 grader til medspiller. Da må keeper ha kontroll på rommet mellom stopper og stolpene.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Dette gjelder helt til motspiller med ball har kommet nære målet. Da må alt blokkes. </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4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10546962"/>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FORSVAR-BACK PASSERT</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spill, bord, rom&#10;&#10;Automatisk generert beskrivelse">
            <a:extLst>
              <a:ext uri="{FF2B5EF4-FFF2-40B4-BE49-F238E27FC236}">
                <a16:creationId xmlns:a16="http://schemas.microsoft.com/office/drawing/2014/main" id="{DAB3816D-90E4-418E-B3A4-6C08F8B3B49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894962"/>
          </a:xfrm>
          <a:prstGeom prst="rect">
            <a:avLst/>
          </a:prstGeom>
        </p:spPr>
      </p:pic>
    </p:spTree>
    <p:extLst>
      <p:ext uri="{BB962C8B-B14F-4D97-AF65-F5344CB8AC3E}">
        <p14:creationId xmlns:p14="http://schemas.microsoft.com/office/powerpoint/2010/main" val="3362940017"/>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boksspill</a:t>
            </a:r>
            <a:endParaRPr lang="nb-NO" sz="2800" b="1" cap="all" dirty="0">
              <a:solidFill>
                <a:schemeClr val="bg1"/>
              </a:solidFill>
            </a:endParaRPr>
          </a:p>
        </p:txBody>
      </p:sp>
      <p:sp>
        <p:nvSpPr>
          <p:cNvPr id="3" name="Plassholder for innhold 2"/>
          <p:cNvSpPr>
            <a:spLocks noGrp="1"/>
          </p:cNvSpPr>
          <p:nvPr>
            <p:ph sz="half" idx="1"/>
          </p:nvPr>
        </p:nvSpPr>
        <p:spPr>
          <a:xfrm>
            <a:off x="0" y="1325567"/>
            <a:ext cx="9144000" cy="5532437"/>
          </a:xfrm>
        </p:spPr>
        <p:txBody>
          <a:bodyPr>
            <a:noAutofit/>
          </a:bodyPr>
          <a:lstStyle/>
          <a:p>
            <a:endParaRPr lang="nb-NO" sz="2200" dirty="0"/>
          </a:p>
          <a:p>
            <a:r>
              <a:rPr lang="nb-NO" sz="2000" dirty="0"/>
              <a:t>Spillerne skal stille seg med ansiktet mot motstanders mål. Stå mellom motspiller og eget mål og mellom motspiller og ballen. </a:t>
            </a:r>
          </a:p>
          <a:p>
            <a:r>
              <a:rPr lang="nb-NO" sz="2000" dirty="0"/>
              <a:t>Det er veldig viktig å flytte blikket mellom ball og motstander og få kontroll på spillerne. Slik rødt ligger nå, så har de god kontroll. </a:t>
            </a:r>
          </a:p>
          <a:p>
            <a:r>
              <a:rPr lang="nb-NO" sz="2000" dirty="0"/>
              <a:t>Hvis de ikke rekker dette i nød så handler det bare om å løpe inn.</a:t>
            </a:r>
          </a:p>
          <a:p>
            <a:r>
              <a:rPr lang="nb-NO" sz="2000" dirty="0"/>
              <a:t>Hovedutfordringen i </a:t>
            </a:r>
            <a:r>
              <a:rPr lang="nb-NO" sz="2000" dirty="0" err="1"/>
              <a:t>boksspillet</a:t>
            </a:r>
            <a:r>
              <a:rPr lang="nb-NO" sz="2000" dirty="0"/>
              <a:t> er ofte at det blir </a:t>
            </a:r>
            <a:r>
              <a:rPr lang="nb-NO" sz="2000" dirty="0" err="1"/>
              <a:t>ballwatching</a:t>
            </a:r>
            <a:r>
              <a:rPr lang="nb-NO" sz="2000" dirty="0"/>
              <a:t> og at en glemmer spillerne. Se på mann og ball. Få fysisk kontakt.</a:t>
            </a:r>
          </a:p>
          <a:p>
            <a:r>
              <a:rPr lang="nb-NO" sz="2000" dirty="0"/>
              <a:t>Kommunikasjon mellom keeperen og de i boks.</a:t>
            </a:r>
          </a:p>
        </p:txBody>
      </p:sp>
    </p:spTree>
    <p:extLst>
      <p:ext uri="{BB962C8B-B14F-4D97-AF65-F5344CB8AC3E}">
        <p14:creationId xmlns:p14="http://schemas.microsoft.com/office/powerpoint/2010/main" val="3123008420"/>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boksspill</a:t>
            </a:r>
            <a:endParaRPr lang="nb-NO" sz="2800" b="1" cap="all" dirty="0">
              <a:solidFill>
                <a:schemeClr val="bg1"/>
              </a:solidFill>
            </a:endParaRPr>
          </a:p>
        </p:txBody>
      </p:sp>
      <p:pic>
        <p:nvPicPr>
          <p:cNvPr id="5" name="Plassholder for innhold 4" descr="Et bilde som inneholder gress, spill, rom, bord&#10;&#10;Automatisk generert beskrivelse">
            <a:extLst>
              <a:ext uri="{FF2B5EF4-FFF2-40B4-BE49-F238E27FC236}">
                <a16:creationId xmlns:a16="http://schemas.microsoft.com/office/drawing/2014/main" id="{F52B9338-8328-4A58-A070-153B7262E1C9}"/>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325568"/>
            <a:ext cx="9144000" cy="5532437"/>
          </a:xfrm>
        </p:spPr>
      </p:pic>
    </p:spTree>
    <p:extLst>
      <p:ext uri="{BB962C8B-B14F-4D97-AF65-F5344CB8AC3E}">
        <p14:creationId xmlns:p14="http://schemas.microsoft.com/office/powerpoint/2010/main" val="101064054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MOT 2 SPISSER LAVE</a:t>
            </a:r>
          </a:p>
        </p:txBody>
      </p:sp>
      <p:pic>
        <p:nvPicPr>
          <p:cNvPr id="4" name="Bilde 3" descr="Et bilde som inneholder gress, stor, spill, felt&#10;&#10;Automatisk generert beskrivelse">
            <a:extLst>
              <a:ext uri="{FF2B5EF4-FFF2-40B4-BE49-F238E27FC236}">
                <a16:creationId xmlns:a16="http://schemas.microsoft.com/office/drawing/2014/main" id="{F1A5C548-9B05-4494-8F9C-30337DC3AFE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026"/>
            <a:ext cx="9144000" cy="5765974"/>
          </a:xfrm>
          <a:prstGeom prst="rect">
            <a:avLst/>
          </a:prstGeom>
        </p:spPr>
      </p:pic>
    </p:spTree>
    <p:extLst>
      <p:ext uri="{BB962C8B-B14F-4D97-AF65-F5344CB8AC3E}">
        <p14:creationId xmlns:p14="http://schemas.microsoft.com/office/powerpoint/2010/main" val="1600180141"/>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boksspill</a:t>
            </a:r>
            <a:endParaRPr lang="nb-NO" sz="2800" b="1" cap="all" dirty="0">
              <a:solidFill>
                <a:schemeClr val="bg1"/>
              </a:solidFill>
            </a:endParaRPr>
          </a:p>
        </p:txBody>
      </p:sp>
      <p:sp>
        <p:nvSpPr>
          <p:cNvPr id="3" name="Plassholder for innhold 2"/>
          <p:cNvSpPr>
            <a:spLocks noGrp="1"/>
          </p:cNvSpPr>
          <p:nvPr>
            <p:ph sz="half" idx="1"/>
          </p:nvPr>
        </p:nvSpPr>
        <p:spPr>
          <a:xfrm>
            <a:off x="0" y="1325567"/>
            <a:ext cx="9144000" cy="5532437"/>
          </a:xfrm>
        </p:spPr>
        <p:txBody>
          <a:bodyPr>
            <a:noAutofit/>
          </a:bodyPr>
          <a:lstStyle/>
          <a:p>
            <a:endParaRPr lang="nb-NO" sz="2200" dirty="0"/>
          </a:p>
          <a:p>
            <a:r>
              <a:rPr lang="nb-NO" sz="2000" dirty="0"/>
              <a:t>Hvis vi ikke rekker å rygge inn i boksen ved innlegg i mot, så sprinter vi rett mot mål for å hindre situasjoner i målområdet. </a:t>
            </a:r>
          </a:p>
        </p:txBody>
      </p:sp>
    </p:spTree>
    <p:extLst>
      <p:ext uri="{BB962C8B-B14F-4D97-AF65-F5344CB8AC3E}">
        <p14:creationId xmlns:p14="http://schemas.microsoft.com/office/powerpoint/2010/main" val="1559229466"/>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boksspill</a:t>
            </a:r>
            <a:endParaRPr lang="nb-NO" sz="2800" b="1" cap="all" dirty="0">
              <a:solidFill>
                <a:schemeClr val="bg1"/>
              </a:solidFill>
            </a:endParaRPr>
          </a:p>
        </p:txBody>
      </p:sp>
      <p:pic>
        <p:nvPicPr>
          <p:cNvPr id="5" name="Plassholder for innhold 4" descr="Et bilde som inneholder spill, bord&#10;&#10;Automatisk generert beskrivelse">
            <a:extLst>
              <a:ext uri="{FF2B5EF4-FFF2-40B4-BE49-F238E27FC236}">
                <a16:creationId xmlns:a16="http://schemas.microsoft.com/office/drawing/2014/main" id="{72FE7A51-3040-49F9-B211-01547143548D}"/>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325568"/>
            <a:ext cx="9144000" cy="5532437"/>
          </a:xfrm>
        </p:spPr>
      </p:pic>
    </p:spTree>
    <p:extLst>
      <p:ext uri="{BB962C8B-B14F-4D97-AF65-F5344CB8AC3E}">
        <p14:creationId xmlns:p14="http://schemas.microsoft.com/office/powerpoint/2010/main" val="1822748254"/>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ETABLERT FORSVAR-BLOKKE SKUDD</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25 meter fra eget mål, så må en spiller støte i motspiller med ball, slik at motspilleren ikke kan skyte direkte i mål.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Keeperen flytter hele tiden beina i forhold til medspilleren som skal blokke skuddet.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Den som blokker skuddet skal hindre skudd mot lengste stolpe og keeperen skal ha kontroll på nærmeste stolpe.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Hvis den som blokker skudd ikke rekker å blokke lengste stolpe, så blir samarbeidet motsatt. Men det er unntakene.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Regler for den som blokker skudd: ofre alt for å hindre skudd, ha beina samla og ha gjerne hendene bak på ryggen slik at det ikke blir straffesituasjoner.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Den gode førsteforsvareren står på beina og trenger ikke sjanse på takling.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Flytt beina med korte steg. </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42783506"/>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ETABLERT FORSVAR-BLOKKE SKUDD</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krets, grønn, datamaskin&#10;&#10;Automatisk generert beskrivelse">
            <a:extLst>
              <a:ext uri="{FF2B5EF4-FFF2-40B4-BE49-F238E27FC236}">
                <a16:creationId xmlns:a16="http://schemas.microsoft.com/office/drawing/2014/main" id="{EE15B2D1-CAC8-493D-86FB-ADD2775A9AE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959956"/>
          </a:xfrm>
          <a:prstGeom prst="rect">
            <a:avLst/>
          </a:prstGeom>
        </p:spPr>
      </p:pic>
    </p:spTree>
    <p:extLst>
      <p:ext uri="{BB962C8B-B14F-4D97-AF65-F5344CB8AC3E}">
        <p14:creationId xmlns:p14="http://schemas.microsoft.com/office/powerpoint/2010/main" val="4120677560"/>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ETABLERT FORSVAR-PUSHE UT/PUMPING</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b-NO" sz="2000" b="1" kern="1200" dirty="0">
                          <a:solidFill>
                            <a:schemeClr val="tx1"/>
                          </a:solidFill>
                          <a:effectLst/>
                          <a:latin typeface="+mn-lt"/>
                          <a:ea typeface="+mn-ea"/>
                          <a:cs typeface="+mn-cs"/>
                        </a:rPr>
                        <a:t>Push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flytter oss samlet i retning mot målet hver gang vi kan. Det kalles å pushe ut.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Hver gang det slås en støttepasning, skal hele laget flytte seg ut til motspiller får ballen. Det samme gjelder hver gang det slås en lang pasning på tvers.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stopper pushet, når motspiller får ballen i fot.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Plutselig så er vi i utgangsposisjon for høyt press.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Leddene skal bevege seg fremover og bakover.</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2000" b="1" kern="1200" dirty="0">
                          <a:solidFill>
                            <a:schemeClr val="tx1"/>
                          </a:solidFill>
                          <a:effectLst/>
                          <a:latin typeface="+mn-lt"/>
                          <a:ea typeface="+mn-ea"/>
                          <a:cs typeface="+mn-cs"/>
                        </a:rPr>
                        <a:t>Pumping</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nb-NO" sz="2000" b="0" i="0" u="none" strike="noStrike" kern="1200" cap="none" spc="0" normalizeH="0" baseline="0" noProof="0" dirty="0">
                          <a:ln>
                            <a:noFill/>
                          </a:ln>
                          <a:solidFill>
                            <a:prstClr val="black"/>
                          </a:solidFill>
                          <a:effectLst/>
                          <a:uLnTx/>
                          <a:uFillTx/>
                          <a:latin typeface="+mn-lt"/>
                          <a:ea typeface="+mn-ea"/>
                          <a:cs typeface="+mn-cs"/>
                        </a:rPr>
                        <a:t>Hele laget skal pumpe. Det betyr at vi samlet flytter oss fremover og bakover.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nb-NO" sz="2000" b="0" i="0" u="none" strike="noStrike" kern="1200" cap="none" spc="0" normalizeH="0" baseline="0" noProof="0" dirty="0">
                          <a:ln>
                            <a:noFill/>
                          </a:ln>
                          <a:solidFill>
                            <a:prstClr val="black"/>
                          </a:solidFill>
                          <a:effectLst/>
                          <a:uLnTx/>
                          <a:uFillTx/>
                          <a:latin typeface="+mn-lt"/>
                          <a:ea typeface="+mn-ea"/>
                          <a:cs typeface="+mn-cs"/>
                        </a:rPr>
                        <a:t>Vi flytter oss fremover når motstander spiller bakover og stopper for å flytte oss bakover, når motstander har ball og legger an til å slå pasninger fremover i banen.</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nb-NO" sz="2000" b="0" i="0" u="none" strike="noStrike" kern="1200" cap="none" spc="0" normalizeH="0" baseline="0" noProof="0" dirty="0">
                          <a:ln>
                            <a:noFill/>
                          </a:ln>
                          <a:solidFill>
                            <a:prstClr val="black"/>
                          </a:solidFill>
                          <a:effectLst/>
                          <a:uLnTx/>
                          <a:uFillTx/>
                          <a:latin typeface="+mn-lt"/>
                          <a:ea typeface="+mn-ea"/>
                          <a:cs typeface="+mn-cs"/>
                        </a:rPr>
                        <a:t>Se spesielt på bakre firer på videoen som kommer. </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5451739"/>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ETABLERT FORSVAR-PUSHE UT/PUMPING</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bord&#10;&#10;Automatisk generert beskrivelse">
            <a:extLst>
              <a:ext uri="{FF2B5EF4-FFF2-40B4-BE49-F238E27FC236}">
                <a16:creationId xmlns:a16="http://schemas.microsoft.com/office/drawing/2014/main" id="{9A41AA0F-F11C-478F-ABD1-F1D6328ED59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894962"/>
          </a:xfrm>
          <a:prstGeom prst="rect">
            <a:avLst/>
          </a:prstGeom>
        </p:spPr>
      </p:pic>
    </p:spTree>
    <p:extLst>
      <p:ext uri="{BB962C8B-B14F-4D97-AF65-F5344CB8AC3E}">
        <p14:creationId xmlns:p14="http://schemas.microsoft.com/office/powerpoint/2010/main" val="288153592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23754"/>
            <a:ext cx="9144000" cy="1024763"/>
          </a:xfrm>
          <a:solidFill>
            <a:schemeClr val="tx1"/>
          </a:solidFill>
        </p:spPr>
        <p:txBody>
          <a:bodyPr>
            <a:noAutofit/>
          </a:bodyPr>
          <a:lstStyle/>
          <a:p>
            <a:pPr algn="ctr"/>
            <a:r>
              <a:rPr lang="nb-NO" sz="2800" b="1" cap="all" dirty="0">
                <a:solidFill>
                  <a:prstClr val="white"/>
                </a:solidFill>
              </a:rPr>
              <a:t>Etablert forsvar- 1/3 dels avstand</a:t>
            </a:r>
            <a:endParaRPr lang="nb-NO" sz="2800" b="1" cap="all" dirty="0">
              <a:solidFill>
                <a:schemeClr val="bg1"/>
              </a:solidFill>
            </a:endParaRPr>
          </a:p>
        </p:txBody>
      </p:sp>
      <p:sp>
        <p:nvSpPr>
          <p:cNvPr id="5" name="Plassholder for innhold 4">
            <a:extLst>
              <a:ext uri="{FF2B5EF4-FFF2-40B4-BE49-F238E27FC236}">
                <a16:creationId xmlns:a16="http://schemas.microsoft.com/office/drawing/2014/main" id="{89ABAACE-32D7-4673-A0F1-88908294712F}"/>
              </a:ext>
            </a:extLst>
          </p:cNvPr>
          <p:cNvSpPr>
            <a:spLocks noGrp="1"/>
          </p:cNvSpPr>
          <p:nvPr>
            <p:ph sz="half" idx="1"/>
          </p:nvPr>
        </p:nvSpPr>
        <p:spPr>
          <a:xfrm>
            <a:off x="1" y="1063265"/>
            <a:ext cx="9056594" cy="5884381"/>
          </a:xfrm>
        </p:spPr>
        <p:txBody>
          <a:bodyPr>
            <a:normAutofit/>
          </a:bodyPr>
          <a:lstStyle/>
          <a:p>
            <a:endParaRPr lang="nb-NO" sz="2000" dirty="0"/>
          </a:p>
          <a:p>
            <a:r>
              <a:rPr lang="nb-NO" sz="2000" dirty="0"/>
              <a:t>Vi bruker et uttrykk som heter 1/3 avstand. Det betyr at hvis pasningslengden er på </a:t>
            </a:r>
            <a:r>
              <a:rPr lang="nb-NO" sz="2000" dirty="0" err="1"/>
              <a:t>f.eks</a:t>
            </a:r>
            <a:r>
              <a:rPr lang="nb-NO" sz="2000" dirty="0"/>
              <a:t> 15 m, så blir 1/3 avstand 5 m.</a:t>
            </a:r>
          </a:p>
          <a:p>
            <a:r>
              <a:rPr lang="nb-NO" sz="2000" dirty="0"/>
              <a:t>Vi bruker som regel at hvis pasningen er på 15 m, så skal avstanden til den som får ball være maks 5 m fra førsteforsvareren. Hvis en er 5 m eller nærmere så kan spilleren gå for å vinne ball.</a:t>
            </a:r>
          </a:p>
          <a:p>
            <a:r>
              <a:rPr lang="nb-NO" sz="2000" dirty="0"/>
              <a:t>Hvis avstanden er over 1/3 avstand, så skal førsteforsvareren holde seg inne og ha kontroll.</a:t>
            </a:r>
          </a:p>
          <a:p>
            <a:r>
              <a:rPr lang="nb-NO" sz="2000" dirty="0"/>
              <a:t>Dette er en grunnregel. Det finnes selvfølgelig unntak, men dette er en fin regel for innlæring.</a:t>
            </a:r>
          </a:p>
        </p:txBody>
      </p:sp>
    </p:spTree>
    <p:extLst>
      <p:ext uri="{BB962C8B-B14F-4D97-AF65-F5344CB8AC3E}">
        <p14:creationId xmlns:p14="http://schemas.microsoft.com/office/powerpoint/2010/main" val="3041956778"/>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23754"/>
            <a:ext cx="9144000" cy="1024763"/>
          </a:xfrm>
          <a:solidFill>
            <a:schemeClr val="tx1"/>
          </a:solidFill>
        </p:spPr>
        <p:txBody>
          <a:bodyPr>
            <a:noAutofit/>
          </a:bodyPr>
          <a:lstStyle/>
          <a:p>
            <a:pPr algn="ctr"/>
            <a:r>
              <a:rPr lang="nb-NO" sz="2800" b="1" cap="all" dirty="0">
                <a:solidFill>
                  <a:prstClr val="white"/>
                </a:solidFill>
              </a:rPr>
              <a:t>Etablert forsvar- 1/3 dels avstand</a:t>
            </a:r>
            <a:endParaRPr lang="nb-NO" sz="2800" b="1" cap="all" dirty="0">
              <a:solidFill>
                <a:schemeClr val="bg1"/>
              </a:solidFill>
            </a:endParaRPr>
          </a:p>
        </p:txBody>
      </p:sp>
      <p:pic>
        <p:nvPicPr>
          <p:cNvPr id="4" name="Plassholder for innhold 3" descr="Et bilde som inneholder gress, drage, spill, rom&#10;&#10;Automatisk generert beskrivelse">
            <a:extLst>
              <a:ext uri="{FF2B5EF4-FFF2-40B4-BE49-F238E27FC236}">
                <a16:creationId xmlns:a16="http://schemas.microsoft.com/office/drawing/2014/main" id="{854D1B35-FEBF-44E6-AF59-AB5244DF1948}"/>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063627"/>
            <a:ext cx="9144000" cy="5794375"/>
          </a:xfrm>
        </p:spPr>
      </p:pic>
    </p:spTree>
    <p:extLst>
      <p:ext uri="{BB962C8B-B14F-4D97-AF65-F5344CB8AC3E}">
        <p14:creationId xmlns:p14="http://schemas.microsoft.com/office/powerpoint/2010/main" val="1608999929"/>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sonelight</a:t>
            </a:r>
            <a:endParaRPr lang="nb-NO" sz="2800" b="1" dirty="0">
              <a:solidFill>
                <a:schemeClr val="bg1"/>
              </a:solidFill>
            </a:endParaRPr>
          </a:p>
        </p:txBody>
      </p:sp>
      <p:sp>
        <p:nvSpPr>
          <p:cNvPr id="3" name="Plassholder for innhold 2"/>
          <p:cNvSpPr>
            <a:spLocks noGrp="1"/>
          </p:cNvSpPr>
          <p:nvPr>
            <p:ph sz="half" idx="1"/>
          </p:nvPr>
        </p:nvSpPr>
        <p:spPr>
          <a:xfrm>
            <a:off x="2" y="1255776"/>
            <a:ext cx="9143999" cy="5602224"/>
          </a:xfrm>
        </p:spPr>
        <p:txBody>
          <a:bodyPr/>
          <a:lstStyle/>
          <a:p>
            <a:endParaRPr lang="nb-NO" dirty="0"/>
          </a:p>
          <a:p>
            <a:r>
              <a:rPr lang="nb-NO" sz="2000" dirty="0"/>
              <a:t>Det er alltid slik at hvis du har kontakt med en motspiller, så skal du fullføre for å vinne ball. Da trenger vi ikke skifte i støting. Det betyr at som på dette bildet skal en fullføre.</a:t>
            </a:r>
          </a:p>
          <a:p>
            <a:r>
              <a:rPr lang="nb-NO" sz="2000" dirty="0"/>
              <a:t>Ved lignende situasjon der en stopper er i press og fullfører, kan en midtbanespiller ta plassen til stopperen. Det er derfor så viktig at spillerne i forsvarsspillet flytter blikket for å få oversikt.</a:t>
            </a:r>
          </a:p>
        </p:txBody>
      </p:sp>
    </p:spTree>
    <p:extLst>
      <p:ext uri="{BB962C8B-B14F-4D97-AF65-F5344CB8AC3E}">
        <p14:creationId xmlns:p14="http://schemas.microsoft.com/office/powerpoint/2010/main" val="2221227413"/>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a:t>
            </a:r>
            <a:r>
              <a:rPr lang="nb-NO" sz="2800" b="1" cap="all" dirty="0" err="1">
                <a:solidFill>
                  <a:prstClr val="white"/>
                </a:solidFill>
              </a:rPr>
              <a:t>sonelight</a:t>
            </a:r>
            <a:endParaRPr lang="nb-NO" sz="2800" b="1" dirty="0">
              <a:solidFill>
                <a:schemeClr val="bg1"/>
              </a:solidFill>
            </a:endParaRPr>
          </a:p>
        </p:txBody>
      </p:sp>
      <p:pic>
        <p:nvPicPr>
          <p:cNvPr id="5" name="Plassholder for innhold 4" descr="Et bilde som inneholder krets, grønn&#10;&#10;Automatisk generert beskrivelse">
            <a:extLst>
              <a:ext uri="{FF2B5EF4-FFF2-40B4-BE49-F238E27FC236}">
                <a16:creationId xmlns:a16="http://schemas.microsoft.com/office/drawing/2014/main" id="{CF5D1759-ED69-4DF9-BD53-EF67D327DDB1}"/>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325568"/>
            <a:ext cx="9144000" cy="5532437"/>
          </a:xfrm>
        </p:spPr>
      </p:pic>
    </p:spTree>
    <p:extLst>
      <p:ext uri="{BB962C8B-B14F-4D97-AF65-F5344CB8AC3E}">
        <p14:creationId xmlns:p14="http://schemas.microsoft.com/office/powerpoint/2010/main" val="198715608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63061"/>
            <a:ext cx="9144000" cy="1102658"/>
          </a:xfrm>
          <a:solidFill>
            <a:schemeClr val="tx1"/>
          </a:solidFill>
        </p:spPr>
        <p:txBody>
          <a:bodyPr>
            <a:normAutofit/>
          </a:bodyPr>
          <a:lstStyle/>
          <a:p>
            <a:pPr algn="ctr"/>
            <a:r>
              <a:rPr lang="nb-NO" sz="2800" b="1" dirty="0">
                <a:solidFill>
                  <a:prstClr val="white"/>
                </a:solidFill>
              </a:rPr>
              <a:t>BEARBEIDING MOT 2 SPISSER-</a:t>
            </a:r>
            <a:r>
              <a:rPr lang="nb-NO" sz="2800" b="1" dirty="0">
                <a:solidFill>
                  <a:schemeClr val="bg1"/>
                </a:solidFill>
              </a:rPr>
              <a:t>VARIASJON ANKER NED </a:t>
            </a:r>
          </a:p>
        </p:txBody>
      </p:sp>
      <p:sp>
        <p:nvSpPr>
          <p:cNvPr id="3" name="Plassholder for innhold 2"/>
          <p:cNvSpPr>
            <a:spLocks noGrp="1"/>
          </p:cNvSpPr>
          <p:nvPr>
            <p:ph sz="half" idx="1"/>
          </p:nvPr>
        </p:nvSpPr>
        <p:spPr>
          <a:xfrm>
            <a:off x="1" y="1102660"/>
            <a:ext cx="9143999" cy="5895040"/>
          </a:xfrm>
        </p:spPr>
        <p:txBody>
          <a:bodyPr>
            <a:normAutofit lnSpcReduction="10000"/>
          </a:bodyPr>
          <a:lstStyle/>
          <a:p>
            <a:pPr marL="0" indent="0">
              <a:buNone/>
            </a:pPr>
            <a:endParaRPr lang="nb-NO" sz="2000" dirty="0"/>
          </a:p>
          <a:p>
            <a:pPr lvl="1">
              <a:buFont typeface="Wingdings" charset="2"/>
              <a:buChar char="q"/>
            </a:pPr>
            <a:r>
              <a:rPr lang="nb-NO" dirty="0"/>
              <a:t>I blant velger vi å gå ned tidlig med midtbaneankeret. Da posisjonerer backene seg litt høyere i banen og vi har 3 spillere i det bakre leddet.</a:t>
            </a:r>
          </a:p>
          <a:p>
            <a:pPr lvl="1">
              <a:buFont typeface="Wingdings" charset="2"/>
              <a:buChar char="q"/>
            </a:pPr>
            <a:r>
              <a:rPr lang="nb-NO" dirty="0"/>
              <a:t>Dette kan gjøres ved å ta ankeret på utsiden av en stopper, eller i mellom. Det varieres litt ut i fra spisskompetansen i rollene og motstanderen. Det er ofte sidestopperne som blir frispilt, så vi plasserer de beste til å sette opp spill ytterst.</a:t>
            </a:r>
          </a:p>
          <a:p>
            <a:pPr lvl="1">
              <a:buFont typeface="Wingdings" charset="2"/>
              <a:buChar char="q"/>
            </a:pPr>
            <a:r>
              <a:rPr lang="nb-NO" dirty="0"/>
              <a:t>Vi gjør ofte dette mot lag som spiller med 2 spisser defensivt i presset. Da har vi 3 spillere og keeper som kan spillet ut to spisser. </a:t>
            </a:r>
          </a:p>
          <a:p>
            <a:pPr lvl="1">
              <a:buFont typeface="Wingdings" charset="2"/>
              <a:buChar char="q"/>
            </a:pPr>
            <a:r>
              <a:rPr lang="nb-NO" dirty="0"/>
              <a:t>Indreløperne blir da litt lave, siden midtbaneankeret ikke er i sin vante posisjon.</a:t>
            </a:r>
          </a:p>
          <a:p>
            <a:pPr lvl="1">
              <a:buFont typeface="Wingdings" charset="2"/>
              <a:buChar char="q"/>
            </a:pPr>
            <a:r>
              <a:rPr lang="nb-NO" dirty="0"/>
              <a:t>Alt handler om å finne overtall.</a:t>
            </a:r>
          </a:p>
          <a:p>
            <a:pPr lvl="1">
              <a:buFont typeface="Wingdings" charset="2"/>
              <a:buChar char="q"/>
            </a:pPr>
            <a:r>
              <a:rPr lang="nb-NO" dirty="0"/>
              <a:t>Det er viktig å skolere spillerne til å søke å være spillbare ut i fra den posisjonen de har.</a:t>
            </a:r>
          </a:p>
          <a:p>
            <a:pPr lvl="1">
              <a:buFont typeface="Wingdings" charset="2"/>
              <a:buChar char="q"/>
            </a:pPr>
            <a:r>
              <a:rPr lang="nb-NO" dirty="0"/>
              <a:t>De to ytterste stopperne trenger ikke være helt brede, må finne ut hvor nære de kan være spissene, for å kunne bli spilt fri.</a:t>
            </a:r>
          </a:p>
          <a:p>
            <a:pPr marL="0" indent="0">
              <a:buNone/>
            </a:pPr>
            <a:endParaRPr lang="nb-NO" dirty="0"/>
          </a:p>
        </p:txBody>
      </p:sp>
    </p:spTree>
    <p:extLst>
      <p:ext uri="{BB962C8B-B14F-4D97-AF65-F5344CB8AC3E}">
        <p14:creationId xmlns:p14="http://schemas.microsoft.com/office/powerpoint/2010/main" val="3734233206"/>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 </a:t>
            </a:r>
            <a:r>
              <a:rPr lang="nb-NO" sz="2800" b="1" cap="all" dirty="0">
                <a:solidFill>
                  <a:schemeClr val="bg1"/>
                </a:solidFill>
              </a:rPr>
              <a:t>Klareringsspill/tidsnød</a:t>
            </a:r>
          </a:p>
        </p:txBody>
      </p:sp>
      <p:sp>
        <p:nvSpPr>
          <p:cNvPr id="3" name="Plassholder for innhold 2"/>
          <p:cNvSpPr>
            <a:spLocks noGrp="1"/>
          </p:cNvSpPr>
          <p:nvPr>
            <p:ph sz="half" idx="1"/>
          </p:nvPr>
        </p:nvSpPr>
        <p:spPr>
          <a:xfrm>
            <a:off x="-1" y="1255776"/>
            <a:ext cx="9144000" cy="5602224"/>
          </a:xfrm>
        </p:spPr>
        <p:txBody>
          <a:bodyPr/>
          <a:lstStyle/>
          <a:p>
            <a:endParaRPr lang="nb-NO" dirty="0"/>
          </a:p>
          <a:p>
            <a:r>
              <a:rPr lang="nb-NO" sz="2000" dirty="0"/>
              <a:t>Det skal lempes i bakrom, hvis en er stresset og ikke har oversikt.</a:t>
            </a:r>
          </a:p>
          <a:p>
            <a:r>
              <a:rPr lang="nb-NO" sz="2000" dirty="0"/>
              <a:t>Deretter sprinte opp med hele laget.</a:t>
            </a:r>
          </a:p>
        </p:txBody>
      </p:sp>
    </p:spTree>
    <p:extLst>
      <p:ext uri="{BB962C8B-B14F-4D97-AF65-F5344CB8AC3E}">
        <p14:creationId xmlns:p14="http://schemas.microsoft.com/office/powerpoint/2010/main" val="1307049047"/>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5"/>
            <a:ext cx="9144000" cy="1325563"/>
          </a:xfrm>
          <a:solidFill>
            <a:schemeClr val="tx1"/>
          </a:solidFill>
        </p:spPr>
        <p:txBody>
          <a:bodyPr>
            <a:normAutofit/>
          </a:bodyPr>
          <a:lstStyle/>
          <a:p>
            <a:pPr algn="ctr"/>
            <a:r>
              <a:rPr lang="nb-NO" sz="2800" b="1" cap="all" dirty="0">
                <a:solidFill>
                  <a:prstClr val="white"/>
                </a:solidFill>
              </a:rPr>
              <a:t>Etablert forsvar- </a:t>
            </a:r>
            <a:r>
              <a:rPr lang="nb-NO" sz="2800" b="1" cap="all" dirty="0">
                <a:solidFill>
                  <a:schemeClr val="bg1"/>
                </a:solidFill>
              </a:rPr>
              <a:t>Klareringsspill/tidsnød</a:t>
            </a:r>
          </a:p>
        </p:txBody>
      </p:sp>
      <p:pic>
        <p:nvPicPr>
          <p:cNvPr id="5" name="Plassholder for innhold 4" descr="Et bilde som inneholder spill&#10;&#10;Automatisk generert beskrivelse">
            <a:extLst>
              <a:ext uri="{FF2B5EF4-FFF2-40B4-BE49-F238E27FC236}">
                <a16:creationId xmlns:a16="http://schemas.microsoft.com/office/drawing/2014/main" id="{9680FE08-1405-4825-9EEF-FFB4641FCEA3}"/>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255713"/>
            <a:ext cx="9144000" cy="5602287"/>
          </a:xfrm>
        </p:spPr>
      </p:pic>
    </p:spTree>
    <p:extLst>
      <p:ext uri="{BB962C8B-B14F-4D97-AF65-F5344CB8AC3E}">
        <p14:creationId xmlns:p14="http://schemas.microsoft.com/office/powerpoint/2010/main" val="3896243164"/>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FORSVAR-MOTSTANDER SLÅR LANGT</a:t>
            </a: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Hvis vi leder mot slutten av kampene, er det noen ganger vanlig at motstanderen slår en del mer langt og flytter opp spillere høyt i banen.</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da å presse så høyt som mulig, slik at det ofte er press på spilleren med ball. Vi ønsker at oppspillene skal være upresise og at de komme fra lavt i banen. Da får vi duellen langt unna eget mål. Det er en fordel.</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Kun en spiller skal gå i luftduellen og resten i det bakre leddet skal falle av for å vinne 2. ball ved duelltap.</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spiller i blant 5-4-1 i denne fasen. Da settes en rask og lojal løper som spiss og vi setter inn en duellsterk stopper i midten. </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annen løsning kan være å spille 4-3-3, der de tre angriperne presser høyt og resten er nede for å vinne dueller og andre baller.</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297113041"/>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FORSVAR-MOTSTANDER SLÅR LANGT</a:t>
            </a: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spill, bord&#10;&#10;Automatisk generert beskrivelse">
            <a:extLst>
              <a:ext uri="{FF2B5EF4-FFF2-40B4-BE49-F238E27FC236}">
                <a16:creationId xmlns:a16="http://schemas.microsoft.com/office/drawing/2014/main" id="{CDB70A08-B3F8-48B3-A5A3-7EC8E590222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2800"/>
          </a:xfrm>
          <a:prstGeom prst="rect">
            <a:avLst/>
          </a:prstGeom>
        </p:spPr>
      </p:pic>
    </p:spTree>
    <p:extLst>
      <p:ext uri="{BB962C8B-B14F-4D97-AF65-F5344CB8AC3E}">
        <p14:creationId xmlns:p14="http://schemas.microsoft.com/office/powerpoint/2010/main" val="841265353"/>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FALLE INN BAK DUELL 1-3</a:t>
            </a:r>
            <a:r>
              <a:rPr lang="nb-NO" sz="1200" b="1" cap="all" dirty="0">
                <a:solidFill>
                  <a:prstClr val="white"/>
                </a:solidFill>
              </a:rPr>
              <a:t> </a:t>
            </a:r>
            <a:endParaRPr lang="nb-NO" sz="2800" b="1" dirty="0">
              <a:solidFill>
                <a:prstClr val="white"/>
              </a:solidFill>
            </a:endParaRPr>
          </a:p>
        </p:txBody>
      </p:sp>
      <p:pic>
        <p:nvPicPr>
          <p:cNvPr id="6" name="Bilde 5" descr="Et bilde som inneholder krets, grønn, stor&#10;&#10;Automatisk generert beskrivelse">
            <a:extLst>
              <a:ext uri="{FF2B5EF4-FFF2-40B4-BE49-F238E27FC236}">
                <a16:creationId xmlns:a16="http://schemas.microsoft.com/office/drawing/2014/main" id="{4668C77B-EC42-4DAF-8376-9AF8D719E3C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026"/>
            <a:ext cx="9144000" cy="5765974"/>
          </a:xfrm>
          <a:prstGeom prst="rect">
            <a:avLst/>
          </a:prstGeom>
        </p:spPr>
      </p:pic>
    </p:spTree>
    <p:extLst>
      <p:ext uri="{BB962C8B-B14F-4D97-AF65-F5344CB8AC3E}">
        <p14:creationId xmlns:p14="http://schemas.microsoft.com/office/powerpoint/2010/main" val="2332457353"/>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60"/>
            <a:ext cx="9144000" cy="1325563"/>
          </a:xfrm>
          <a:solidFill>
            <a:schemeClr val="tx1"/>
          </a:solidFill>
        </p:spPr>
        <p:txBody>
          <a:bodyPr>
            <a:normAutofit/>
          </a:bodyPr>
          <a:lstStyle/>
          <a:p>
            <a:pPr algn="ctr"/>
            <a:r>
              <a:rPr lang="nb-NO" sz="2800" b="1" dirty="0">
                <a:solidFill>
                  <a:prstClr val="white"/>
                </a:solidFill>
              </a:rPr>
              <a:t>ETBLERT FORSVAR- 4-4-2 SPISSENE NÅR VI ER LAVE OG OVERSPILT</a:t>
            </a:r>
            <a:endParaRPr lang="nb-NO" sz="1100" b="1" dirty="0">
              <a:solidFill>
                <a:schemeClr val="bg1"/>
              </a:solidFill>
            </a:endParaRPr>
          </a:p>
        </p:txBody>
      </p:sp>
      <p:sp>
        <p:nvSpPr>
          <p:cNvPr id="3" name="Plassholder for innhold 2">
            <a:extLst>
              <a:ext uri="{FF2B5EF4-FFF2-40B4-BE49-F238E27FC236}">
                <a16:creationId xmlns:a16="http://schemas.microsoft.com/office/drawing/2014/main" id="{C65392B7-2522-4549-B03A-9D3A3AA62F21}"/>
              </a:ext>
            </a:extLst>
          </p:cNvPr>
          <p:cNvSpPr>
            <a:spLocks noGrp="1"/>
          </p:cNvSpPr>
          <p:nvPr>
            <p:ph idx="1"/>
          </p:nvPr>
        </p:nvSpPr>
        <p:spPr>
          <a:xfrm>
            <a:off x="107442" y="1386363"/>
            <a:ext cx="7886700" cy="4351338"/>
          </a:xfrm>
        </p:spPr>
        <p:txBody>
          <a:bodyPr/>
          <a:lstStyle/>
          <a:p>
            <a:r>
              <a:rPr lang="nb-NO" dirty="0"/>
              <a:t>Spissene har ansvaret for rommet foran egen midtbane. </a:t>
            </a:r>
          </a:p>
          <a:p>
            <a:r>
              <a:rPr lang="nb-NO" dirty="0"/>
              <a:t>Spissene bryr seg ikke om at motstanders midtstoppere får ball. </a:t>
            </a:r>
          </a:p>
          <a:p>
            <a:r>
              <a:rPr lang="nb-NO" dirty="0"/>
              <a:t>De posisjonerer seg slik at de tar ut motstanders vendingsspillere i midten.</a:t>
            </a:r>
          </a:p>
        </p:txBody>
      </p:sp>
    </p:spTree>
    <p:extLst>
      <p:ext uri="{BB962C8B-B14F-4D97-AF65-F5344CB8AC3E}">
        <p14:creationId xmlns:p14="http://schemas.microsoft.com/office/powerpoint/2010/main" val="384374880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56"/>
            <a:ext cx="9144000" cy="874374"/>
          </a:xfrm>
          <a:solidFill>
            <a:schemeClr val="tx1"/>
          </a:solidFill>
        </p:spPr>
        <p:txBody>
          <a:bodyPr>
            <a:normAutofit/>
          </a:bodyPr>
          <a:lstStyle/>
          <a:p>
            <a:pPr algn="ctr"/>
            <a:r>
              <a:rPr lang="nb-NO" sz="2800" b="1" dirty="0">
                <a:solidFill>
                  <a:schemeClr val="bg1"/>
                </a:solidFill>
              </a:rPr>
              <a:t>ETABLERT FORSVAR- 4-4-2 SPISSENE NÅR VI ER LAVE OG OVERSPILT</a:t>
            </a:r>
            <a:r>
              <a:rPr lang="nb-NO" sz="1200" b="1" cap="all" dirty="0">
                <a:solidFill>
                  <a:schemeClr val="bg1"/>
                </a:solidFill>
              </a:rPr>
              <a:t> </a:t>
            </a:r>
            <a:endParaRPr lang="nb-NO" sz="1100" b="1" dirty="0">
              <a:solidFill>
                <a:schemeClr val="bg1"/>
              </a:solidFill>
            </a:endParaRPr>
          </a:p>
        </p:txBody>
      </p:sp>
      <p:pic>
        <p:nvPicPr>
          <p:cNvPr id="5" name="Bilde 4" descr="Et bilde som inneholder krets, spill, drage, bord&#10;&#10;Automatisk generert beskrivelse">
            <a:extLst>
              <a:ext uri="{FF2B5EF4-FFF2-40B4-BE49-F238E27FC236}">
                <a16:creationId xmlns:a16="http://schemas.microsoft.com/office/drawing/2014/main" id="{64C8898C-0555-4091-9684-DEF9CBE5B1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99656"/>
            <a:ext cx="9144000" cy="5958349"/>
          </a:xfrm>
          <a:prstGeom prst="rect">
            <a:avLst/>
          </a:prstGeom>
        </p:spPr>
      </p:pic>
    </p:spTree>
    <p:extLst>
      <p:ext uri="{BB962C8B-B14F-4D97-AF65-F5344CB8AC3E}">
        <p14:creationId xmlns:p14="http://schemas.microsoft.com/office/powerpoint/2010/main" val="372987673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60"/>
            <a:ext cx="9144000" cy="1325563"/>
          </a:xfrm>
          <a:solidFill>
            <a:schemeClr val="tx1"/>
          </a:solidFill>
        </p:spPr>
        <p:txBody>
          <a:bodyPr>
            <a:normAutofit/>
          </a:bodyPr>
          <a:lstStyle/>
          <a:p>
            <a:pPr lvl="0" algn="ctr">
              <a:defRPr/>
            </a:pPr>
            <a:r>
              <a:rPr lang="nb-NO" sz="2800" b="1" dirty="0">
                <a:solidFill>
                  <a:prstClr val="white"/>
                </a:solidFill>
                <a:ea typeface="+mn-ea"/>
                <a:cs typeface="+mn-cs"/>
              </a:rPr>
              <a:t>SANDWICH OG SIKRING</a:t>
            </a:r>
            <a:br>
              <a:rPr lang="nb-NO" sz="2800" b="1" dirty="0">
                <a:solidFill>
                  <a:prstClr val="white"/>
                </a:solidFill>
                <a:ea typeface="+mn-ea"/>
                <a:cs typeface="+mn-cs"/>
              </a:rPr>
            </a:br>
            <a:endParaRPr lang="nb-NO" sz="1100" b="1" dirty="0">
              <a:solidFill>
                <a:schemeClr val="bg1"/>
              </a:solidFill>
            </a:endParaRPr>
          </a:p>
        </p:txBody>
      </p:sp>
      <p:sp>
        <p:nvSpPr>
          <p:cNvPr id="3" name="Plassholder for innhold 2">
            <a:extLst>
              <a:ext uri="{FF2B5EF4-FFF2-40B4-BE49-F238E27FC236}">
                <a16:creationId xmlns:a16="http://schemas.microsoft.com/office/drawing/2014/main" id="{C65392B7-2522-4549-B03A-9D3A3AA62F21}"/>
              </a:ext>
            </a:extLst>
          </p:cNvPr>
          <p:cNvSpPr>
            <a:spLocks noGrp="1"/>
          </p:cNvSpPr>
          <p:nvPr>
            <p:ph idx="1"/>
          </p:nvPr>
        </p:nvSpPr>
        <p:spPr>
          <a:xfrm>
            <a:off x="107443" y="1386363"/>
            <a:ext cx="8961038" cy="4351338"/>
          </a:xfrm>
        </p:spPr>
        <p:txBody>
          <a:bodyPr>
            <a:normAutofit lnSpcReduction="10000"/>
          </a:bodyPr>
          <a:lstStyle/>
          <a:p>
            <a:r>
              <a:rPr lang="nb-NO" dirty="0"/>
              <a:t>Når vår back er i press på motstanders kant så ønsker vi sandwich med kant.</a:t>
            </a:r>
          </a:p>
          <a:p>
            <a:r>
              <a:rPr lang="nb-NO" dirty="0"/>
              <a:t>Nærmeste dype sentrale midtbanespiller skal sikre backen og stopperne skal være i boksen.</a:t>
            </a:r>
          </a:p>
          <a:p>
            <a:r>
              <a:rPr lang="nb-NO" dirty="0"/>
              <a:t>Nærmeste spiss skal ta det sikringsrommet som sentral midtbanespiller forlater.</a:t>
            </a:r>
          </a:p>
          <a:p>
            <a:r>
              <a:rPr lang="nb-NO" dirty="0"/>
              <a:t>Motsatte sentrale midtbanespiller skal være med inne i boksen og hjelpe stopperne.</a:t>
            </a:r>
          </a:p>
          <a:p>
            <a:r>
              <a:rPr lang="nb-NO" dirty="0"/>
              <a:t>Hvis nærmeste dype sentrale ikke rekker å sikre back, så kan kantspilleren gjøre dette.</a:t>
            </a:r>
          </a:p>
        </p:txBody>
      </p:sp>
    </p:spTree>
    <p:extLst>
      <p:ext uri="{BB962C8B-B14F-4D97-AF65-F5344CB8AC3E}">
        <p14:creationId xmlns:p14="http://schemas.microsoft.com/office/powerpoint/2010/main" val="2468377646"/>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1" y="0"/>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SANDWICH OG SIKRING</a:t>
            </a:r>
            <a:r>
              <a:rPr lang="nb-NO" sz="1200" b="1" cap="all" dirty="0">
                <a:solidFill>
                  <a:prstClr val="white"/>
                </a:solidFill>
              </a:rPr>
              <a:t> </a:t>
            </a:r>
            <a:endParaRPr lang="nb-NO" sz="2800" b="1" dirty="0">
              <a:solidFill>
                <a:prstClr val="white"/>
              </a:solidFill>
            </a:endParaRPr>
          </a:p>
        </p:txBody>
      </p:sp>
      <p:pic>
        <p:nvPicPr>
          <p:cNvPr id="6" name="Bilde 5" descr="Et bilde som inneholder grønn, krets, bord&#10;&#10;Automatisk generert beskrivelse">
            <a:extLst>
              <a:ext uri="{FF2B5EF4-FFF2-40B4-BE49-F238E27FC236}">
                <a16:creationId xmlns:a16="http://schemas.microsoft.com/office/drawing/2014/main" id="{D197F941-C959-4A93-98BA-50A12464D14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 y="1092026"/>
            <a:ext cx="9143999" cy="5765974"/>
          </a:xfrm>
          <a:prstGeom prst="rect">
            <a:avLst/>
          </a:prstGeom>
        </p:spPr>
      </p:pic>
    </p:spTree>
    <p:extLst>
      <p:ext uri="{BB962C8B-B14F-4D97-AF65-F5344CB8AC3E}">
        <p14:creationId xmlns:p14="http://schemas.microsoft.com/office/powerpoint/2010/main" val="1049804406"/>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60"/>
            <a:ext cx="9144000" cy="1325563"/>
          </a:xfrm>
          <a:solidFill>
            <a:schemeClr val="tx1"/>
          </a:solidFill>
        </p:spPr>
        <p:txBody>
          <a:bodyPr>
            <a:normAutofit/>
          </a:bodyPr>
          <a:lstStyle/>
          <a:p>
            <a:pPr algn="ctr"/>
            <a:r>
              <a:rPr lang="nb-NO" sz="2800" b="1" dirty="0">
                <a:solidFill>
                  <a:schemeClr val="bg1"/>
                </a:solidFill>
              </a:rPr>
              <a:t>KANT I PRESS PÅ MOTSTANDERS BACK</a:t>
            </a:r>
          </a:p>
        </p:txBody>
      </p:sp>
      <p:sp>
        <p:nvSpPr>
          <p:cNvPr id="3" name="Plassholder for innhold 2">
            <a:extLst>
              <a:ext uri="{FF2B5EF4-FFF2-40B4-BE49-F238E27FC236}">
                <a16:creationId xmlns:a16="http://schemas.microsoft.com/office/drawing/2014/main" id="{C65392B7-2522-4549-B03A-9D3A3AA62F21}"/>
              </a:ext>
            </a:extLst>
          </p:cNvPr>
          <p:cNvSpPr>
            <a:spLocks noGrp="1"/>
          </p:cNvSpPr>
          <p:nvPr>
            <p:ph idx="1"/>
          </p:nvPr>
        </p:nvSpPr>
        <p:spPr>
          <a:xfrm>
            <a:off x="107442" y="1386363"/>
            <a:ext cx="7886700" cy="4351338"/>
          </a:xfrm>
        </p:spPr>
        <p:txBody>
          <a:bodyPr/>
          <a:lstStyle/>
          <a:p>
            <a:r>
              <a:rPr lang="nb-NO" dirty="0"/>
              <a:t>Som bildet viser er det ok å spille rundt struktur, men ikke gjennom.</a:t>
            </a:r>
          </a:p>
          <a:p>
            <a:r>
              <a:rPr lang="nb-NO" dirty="0"/>
              <a:t>Ved flere vendinger lar vi motstander komme utvendig. Inne i boksen har vi kontroll.</a:t>
            </a:r>
          </a:p>
          <a:p>
            <a:r>
              <a:rPr lang="nb-NO" dirty="0"/>
              <a:t>Når kanten er i press på motstanders back lavt i banen, så skal nærmeste spiss sikre kanten. </a:t>
            </a:r>
          </a:p>
          <a:p>
            <a:r>
              <a:rPr lang="nb-NO" dirty="0"/>
              <a:t>Når backen blir feilvendt, så kan spissene kjenne på at vi kan finne pressøyeblikk og vinne ball ved støttepasning til stopper.</a:t>
            </a:r>
          </a:p>
        </p:txBody>
      </p:sp>
    </p:spTree>
    <p:extLst>
      <p:ext uri="{BB962C8B-B14F-4D97-AF65-F5344CB8AC3E}">
        <p14:creationId xmlns:p14="http://schemas.microsoft.com/office/powerpoint/2010/main" val="53954461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b="1" dirty="0">
                <a:solidFill>
                  <a:prstClr val="white"/>
                </a:solidFill>
              </a:rPr>
              <a:t>BEARBEIDING-</a:t>
            </a:r>
            <a:r>
              <a:rPr lang="nb-NO" sz="2800" b="1" cap="all" dirty="0">
                <a:solidFill>
                  <a:schemeClr val="bg1"/>
                </a:solidFill>
              </a:rPr>
              <a:t>VARIASJON anker ned</a:t>
            </a:r>
          </a:p>
        </p:txBody>
      </p:sp>
      <p:sp>
        <p:nvSpPr>
          <p:cNvPr id="3" name="Plassholder for innhold 2"/>
          <p:cNvSpPr>
            <a:spLocks noGrp="1"/>
          </p:cNvSpPr>
          <p:nvPr>
            <p:ph sz="half" idx="1"/>
          </p:nvPr>
        </p:nvSpPr>
        <p:spPr>
          <a:xfrm>
            <a:off x="1" y="1102660"/>
            <a:ext cx="9143999" cy="5755340"/>
          </a:xfrm>
        </p:spPr>
        <p:txBody>
          <a:bodyPr>
            <a:normAutofit/>
          </a:bodyPr>
          <a:lstStyle/>
          <a:p>
            <a:endParaRPr lang="nb-NO" sz="2000" dirty="0"/>
          </a:p>
          <a:p>
            <a:pPr marL="0" indent="0">
              <a:buNone/>
            </a:pPr>
            <a:endParaRPr lang="nb-NO" dirty="0"/>
          </a:p>
          <a:p>
            <a:pPr marL="0" indent="0">
              <a:buNone/>
            </a:pPr>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6" name="Bilde 5">
            <a:extLst>
              <a:ext uri="{FF2B5EF4-FFF2-40B4-BE49-F238E27FC236}">
                <a16:creationId xmlns:a16="http://schemas.microsoft.com/office/drawing/2014/main" id="{6A563EBF-4F6E-423C-9BAD-03A0BD22C48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5341"/>
          </a:xfrm>
          <a:prstGeom prst="rect">
            <a:avLst/>
          </a:prstGeom>
        </p:spPr>
      </p:pic>
    </p:spTree>
    <p:extLst>
      <p:ext uri="{BB962C8B-B14F-4D97-AF65-F5344CB8AC3E}">
        <p14:creationId xmlns:p14="http://schemas.microsoft.com/office/powerpoint/2010/main" val="1122371200"/>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SPILLE RUNDT STRUKTUR</a:t>
            </a:r>
          </a:p>
        </p:txBody>
      </p:sp>
      <p:pic>
        <p:nvPicPr>
          <p:cNvPr id="4" name="Bilde 3" descr="Et bilde som inneholder krets&#10;&#10;Automatisk generert beskrivelse">
            <a:extLst>
              <a:ext uri="{FF2B5EF4-FFF2-40B4-BE49-F238E27FC236}">
                <a16:creationId xmlns:a16="http://schemas.microsoft.com/office/drawing/2014/main" id="{E4521A07-75E3-4075-BC19-F2F0BC001B7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026"/>
            <a:ext cx="9144000" cy="5765974"/>
          </a:xfrm>
          <a:prstGeom prst="rect">
            <a:avLst/>
          </a:prstGeom>
        </p:spPr>
      </p:pic>
    </p:spTree>
    <p:extLst>
      <p:ext uri="{BB962C8B-B14F-4D97-AF65-F5344CB8AC3E}">
        <p14:creationId xmlns:p14="http://schemas.microsoft.com/office/powerpoint/2010/main" val="48876208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FORSVAR-FALLE AV VED VENDING</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Når motstander har vendt spill og vi ikke rekker å skyve over, så faller vi diagonalt rett ned med hele laget for å ha kontroll igjen.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 som er på feil side henter og kommer på plass.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har kontroll i boksen og aksepterer innlegg i denne situasjonen.</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33651377"/>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rgbClr val="FF0000"/>
                </a:solidFill>
              </a:rPr>
              <a:t> </a:t>
            </a:r>
            <a:r>
              <a:rPr lang="nb-NO" sz="2800" b="1" dirty="0">
                <a:solidFill>
                  <a:schemeClr val="bg1"/>
                </a:solidFill>
              </a:rPr>
              <a:t>ETABLERT FORSVAR-FALLE AV VED VENDING</a:t>
            </a:r>
            <a:r>
              <a:rPr lang="nb-NO" sz="1200" b="1" cap="all" dirty="0">
                <a:solidFill>
                  <a:schemeClr val="bg1"/>
                </a:solidFill>
              </a:rPr>
              <a:t> </a:t>
            </a:r>
            <a:br>
              <a:rPr lang="nb-NO" sz="2800" b="1" dirty="0">
                <a:solidFill>
                  <a:schemeClr val="bg1"/>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drage, gress, flygende, stor&#10;&#10;Automatisk generert beskrivelse">
            <a:extLst>
              <a:ext uri="{FF2B5EF4-FFF2-40B4-BE49-F238E27FC236}">
                <a16:creationId xmlns:a16="http://schemas.microsoft.com/office/drawing/2014/main" id="{959DC617-E6E2-4DF9-BF60-7F010EF0FC1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894962"/>
          </a:xfrm>
          <a:prstGeom prst="rect">
            <a:avLst/>
          </a:prstGeom>
        </p:spPr>
      </p:pic>
    </p:spTree>
    <p:extLst>
      <p:ext uri="{BB962C8B-B14F-4D97-AF65-F5344CB8AC3E}">
        <p14:creationId xmlns:p14="http://schemas.microsoft.com/office/powerpoint/2010/main" val="2052107764"/>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33857"/>
          </a:xfrm>
          <a:solidFill>
            <a:schemeClr val="tx1"/>
          </a:solidFill>
        </p:spPr>
        <p:txBody>
          <a:bodyPr>
            <a:normAutofit/>
          </a:bodyPr>
          <a:lstStyle/>
          <a:p>
            <a:pPr algn="ctr"/>
            <a:r>
              <a:rPr lang="nb-NO" sz="2800" b="1" cap="all" dirty="0">
                <a:solidFill>
                  <a:prstClr val="white"/>
                </a:solidFill>
              </a:rPr>
              <a:t>ETABLERT FORSVAR-TRYKKE SPILLET TILBAKE</a:t>
            </a:r>
            <a:endParaRPr lang="nb-NO" sz="2800" b="1" cap="all" dirty="0">
              <a:solidFill>
                <a:schemeClr val="bg1"/>
              </a:solidFill>
            </a:endParaRPr>
          </a:p>
        </p:txBody>
      </p:sp>
      <p:sp>
        <p:nvSpPr>
          <p:cNvPr id="3" name="Plassholder for innhold 2"/>
          <p:cNvSpPr>
            <a:spLocks noGrp="1"/>
          </p:cNvSpPr>
          <p:nvPr>
            <p:ph sz="half" idx="1"/>
          </p:nvPr>
        </p:nvSpPr>
        <p:spPr>
          <a:xfrm>
            <a:off x="2" y="1133859"/>
            <a:ext cx="9143999" cy="5724143"/>
          </a:xfrm>
        </p:spPr>
        <p:txBody>
          <a:bodyPr>
            <a:normAutofit/>
          </a:bodyPr>
          <a:lstStyle/>
          <a:p>
            <a:pPr marL="0" indent="0">
              <a:buNone/>
            </a:pPr>
            <a:endParaRPr lang="nb-NO" sz="2000" dirty="0"/>
          </a:p>
          <a:p>
            <a:pPr marL="0" indent="0">
              <a:buNone/>
            </a:pPr>
            <a:r>
              <a:rPr lang="nb-NO" sz="2000" dirty="0"/>
              <a:t>Når motstander spiller inn pasninger fra siden, så prøver vi å:</a:t>
            </a:r>
          </a:p>
          <a:p>
            <a:pPr marL="514350" indent="-514350">
              <a:buAutoNum type="arabicPeriod"/>
            </a:pPr>
            <a:r>
              <a:rPr lang="nb-NO" sz="2000" dirty="0"/>
              <a:t>Vinne ball</a:t>
            </a:r>
          </a:p>
          <a:p>
            <a:pPr marL="514350" indent="-514350">
              <a:buAutoNum type="arabicPeriod"/>
            </a:pPr>
            <a:r>
              <a:rPr lang="nb-NO" sz="2000" dirty="0"/>
              <a:t>Trykke spillet tilbake der det kom fra</a:t>
            </a:r>
          </a:p>
          <a:p>
            <a:pPr marL="0" indent="0">
              <a:buNone/>
            </a:pPr>
            <a:endParaRPr lang="nb-NO" sz="2000" dirty="0"/>
          </a:p>
          <a:p>
            <a:pPr marL="0" indent="0">
              <a:buNone/>
            </a:pPr>
            <a:r>
              <a:rPr lang="nb-NO" sz="2000" dirty="0"/>
              <a:t>For å klare dette er det viktig at våre spillere posisjonerer seg mellom motspillere og ball i </a:t>
            </a:r>
            <a:r>
              <a:rPr lang="nb-NO" sz="2000" dirty="0" err="1"/>
              <a:t>ca</a:t>
            </a:r>
            <a:r>
              <a:rPr lang="nb-NO" sz="2000" dirty="0"/>
              <a:t> 1/3 dels avstand.</a:t>
            </a:r>
          </a:p>
        </p:txBody>
      </p:sp>
    </p:spTree>
    <p:extLst>
      <p:ext uri="{BB962C8B-B14F-4D97-AF65-F5344CB8AC3E}">
        <p14:creationId xmlns:p14="http://schemas.microsoft.com/office/powerpoint/2010/main" val="429016679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6778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SENTRAL MIDTBANE TRYKKE SPILL TILBAKE</a:t>
            </a:r>
            <a:r>
              <a:rPr lang="nb-NO" sz="1200" b="1" cap="all" dirty="0">
                <a:solidFill>
                  <a:prstClr val="white"/>
                </a:solidFill>
              </a:rPr>
              <a:t> </a:t>
            </a:r>
            <a:endParaRPr lang="nb-NO" sz="2800" b="1" dirty="0">
              <a:solidFill>
                <a:prstClr val="white"/>
              </a:solidFill>
            </a:endParaRPr>
          </a:p>
        </p:txBody>
      </p:sp>
      <p:pic>
        <p:nvPicPr>
          <p:cNvPr id="6" name="Bilde 5" descr="Et bilde som inneholder krets&#10;&#10;Automatisk generert beskrivelse">
            <a:extLst>
              <a:ext uri="{FF2B5EF4-FFF2-40B4-BE49-F238E27FC236}">
                <a16:creationId xmlns:a16="http://schemas.microsoft.com/office/drawing/2014/main" id="{FC1B02D3-E52C-4D70-8326-D31DB68FADE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34876"/>
            <a:ext cx="9144000" cy="5823124"/>
          </a:xfrm>
          <a:prstGeom prst="rect">
            <a:avLst/>
          </a:prstGeom>
        </p:spPr>
      </p:pic>
    </p:spTree>
    <p:extLst>
      <p:ext uri="{BB962C8B-B14F-4D97-AF65-F5344CB8AC3E}">
        <p14:creationId xmlns:p14="http://schemas.microsoft.com/office/powerpoint/2010/main" val="1529984005"/>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9739" cy="6843712"/>
        </p:xfrm>
        <a:graphic>
          <a:graphicData uri="http://schemas.openxmlformats.org/drawingml/2006/table">
            <a:tbl>
              <a:tblPr firstRow="1" bandRow="1">
                <a:tableStyleId>{073A0DAA-6AF3-43AB-8588-CEC1D06C72B9}</a:tableStyleId>
              </a:tblPr>
              <a:tblGrid>
                <a:gridCol w="898717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510917">
                <a:tc gridSpan="2">
                  <a:txBody>
                    <a:bodyPr/>
                    <a:lstStyle/>
                    <a:p>
                      <a:pPr algn="ctr"/>
                      <a:endParaRPr lang="nb-NO" sz="2800" b="1" dirty="0"/>
                    </a:p>
                    <a:p>
                      <a:pPr algn="ctr"/>
                      <a:r>
                        <a:rPr lang="nb-NO" sz="2800" b="0" dirty="0"/>
                        <a:t>ETABLERT FORSVAR 4-4-2-HØY UTGANGSPOSISJON</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32795">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32337" y="1525408"/>
            <a:ext cx="6009328" cy="5332592"/>
          </a:xfrm>
          <a:prstGeom prst="rect">
            <a:avLst/>
          </a:prstGeom>
        </p:spPr>
      </p:pic>
    </p:spTree>
    <p:extLst>
      <p:ext uri="{BB962C8B-B14F-4D97-AF65-F5344CB8AC3E}">
        <p14:creationId xmlns:p14="http://schemas.microsoft.com/office/powerpoint/2010/main" val="120319515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ETABLERT FORSVAR- HØY UTGANGSPOSISJON</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1"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1" kern="1200" dirty="0">
                          <a:solidFill>
                            <a:schemeClr val="tx1"/>
                          </a:solidFill>
                          <a:effectLst/>
                          <a:latin typeface="+mn-lt"/>
                          <a:ea typeface="+mn-ea"/>
                          <a:cs typeface="+mn-cs"/>
                        </a:rPr>
                        <a:t>DETTE ER POSISJONEN VI ØNSKER Å KOMME TIL OG KOMME RETT I HØYT PRESS!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kort lag i bredde og lengde for å ha kontroll i sentrale rom.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bredde er 30 meter.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avstand i lengde er 26-30 meter.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Spissen på motsatt tangent.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Midtbaneleddet på midtstreken.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03710825"/>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84111"/>
            <a:ext cx="9144000" cy="1251603"/>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cap="all" dirty="0">
                <a:solidFill>
                  <a:prstClr val="white"/>
                </a:solidFill>
              </a:rPr>
              <a:t>ETABLERT FORSVAR-HØY UTGANGSPOSISJON</a:t>
            </a:r>
            <a:endParaRPr lang="nb-NO" sz="2800" b="1" dirty="0">
              <a:solidFill>
                <a:prstClr val="white"/>
              </a:solidFill>
            </a:endParaRPr>
          </a:p>
        </p:txBody>
      </p:sp>
      <p:pic>
        <p:nvPicPr>
          <p:cNvPr id="4" name="Bilde 3" descr="Et bilde som inneholder spill, bord&#10;&#10;Automatisk generert beskrivelse">
            <a:extLst>
              <a:ext uri="{FF2B5EF4-FFF2-40B4-BE49-F238E27FC236}">
                <a16:creationId xmlns:a16="http://schemas.microsoft.com/office/drawing/2014/main" id="{06BE8E2A-E481-4E60-A06B-F365447FAD5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67492"/>
            <a:ext cx="9144000" cy="5690508"/>
          </a:xfrm>
          <a:prstGeom prst="rect">
            <a:avLst/>
          </a:prstGeom>
        </p:spPr>
      </p:pic>
    </p:spTree>
    <p:extLst>
      <p:ext uri="{BB962C8B-B14F-4D97-AF65-F5344CB8AC3E}">
        <p14:creationId xmlns:p14="http://schemas.microsoft.com/office/powerpoint/2010/main" val="41849783"/>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60"/>
            <a:ext cx="9144000" cy="1325563"/>
          </a:xfrm>
          <a:solidFill>
            <a:schemeClr val="tx1"/>
          </a:solidFill>
        </p:spPr>
        <p:txBody>
          <a:bodyPr>
            <a:normAutofit/>
          </a:bodyPr>
          <a:lstStyle/>
          <a:p>
            <a:pPr algn="ctr"/>
            <a:r>
              <a:rPr lang="nb-NO" sz="2800" b="1" dirty="0">
                <a:solidFill>
                  <a:schemeClr val="bg1"/>
                </a:solidFill>
              </a:rPr>
              <a:t>ETABLERT FORSVAR-4-4-2 FRA 5M</a:t>
            </a:r>
            <a:endParaRPr lang="nb-NO" sz="1100" b="1" dirty="0">
              <a:solidFill>
                <a:schemeClr val="bg1"/>
              </a:solidFill>
            </a:endParaRPr>
          </a:p>
        </p:txBody>
      </p:sp>
      <p:sp>
        <p:nvSpPr>
          <p:cNvPr id="3" name="Plassholder for innhold 2">
            <a:extLst>
              <a:ext uri="{FF2B5EF4-FFF2-40B4-BE49-F238E27FC236}">
                <a16:creationId xmlns:a16="http://schemas.microsoft.com/office/drawing/2014/main" id="{C65392B7-2522-4549-B03A-9D3A3AA62F21}"/>
              </a:ext>
            </a:extLst>
          </p:cNvPr>
          <p:cNvSpPr>
            <a:spLocks noGrp="1"/>
          </p:cNvSpPr>
          <p:nvPr>
            <p:ph idx="1"/>
          </p:nvPr>
        </p:nvSpPr>
        <p:spPr>
          <a:xfrm>
            <a:off x="107442" y="1386363"/>
            <a:ext cx="9036558" cy="4351338"/>
          </a:xfrm>
        </p:spPr>
        <p:txBody>
          <a:bodyPr>
            <a:normAutofit/>
          </a:bodyPr>
          <a:lstStyle/>
          <a:p>
            <a:r>
              <a:rPr lang="nb-NO" sz="2000" dirty="0"/>
              <a:t>Vi skal stille oss i 1/3 avstand, slik at vi bryter med en gang de setter i gang kort.</a:t>
            </a:r>
          </a:p>
          <a:p>
            <a:r>
              <a:rPr lang="nb-NO" sz="2000" dirty="0"/>
              <a:t>Ved overtall i mot i midten, så stiller vi oss i mellom og nært nærmeste </a:t>
            </a:r>
            <a:r>
              <a:rPr lang="nb-NO" sz="2000" dirty="0" err="1"/>
              <a:t>spillpunkt</a:t>
            </a:r>
            <a:r>
              <a:rPr lang="nb-NO" sz="2000" dirty="0"/>
              <a:t> for 1A.</a:t>
            </a:r>
          </a:p>
          <a:p>
            <a:r>
              <a:rPr lang="nb-NO" sz="2000" dirty="0"/>
              <a:t>Hvis motstanderen slår lengre, så skal laget sprinte på plass fra feil side for å plukke 2. baller. </a:t>
            </a:r>
          </a:p>
        </p:txBody>
      </p:sp>
    </p:spTree>
    <p:extLst>
      <p:ext uri="{BB962C8B-B14F-4D97-AF65-F5344CB8AC3E}">
        <p14:creationId xmlns:p14="http://schemas.microsoft.com/office/powerpoint/2010/main" val="1464900111"/>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56"/>
            <a:ext cx="9144000" cy="874374"/>
          </a:xfrm>
          <a:solidFill>
            <a:schemeClr val="tx1"/>
          </a:solidFill>
        </p:spPr>
        <p:txBody>
          <a:bodyPr>
            <a:normAutofit/>
          </a:bodyPr>
          <a:lstStyle/>
          <a:p>
            <a:pPr algn="ctr"/>
            <a:r>
              <a:rPr lang="nb-NO" sz="2800" b="1" dirty="0">
                <a:solidFill>
                  <a:schemeClr val="bg1"/>
                </a:solidFill>
              </a:rPr>
              <a:t>ETABLERT FORSVAR-4-4-2 FRA 5M</a:t>
            </a:r>
            <a:endParaRPr lang="nb-NO" sz="1100" b="1" dirty="0">
              <a:solidFill>
                <a:schemeClr val="bg1"/>
              </a:solidFill>
            </a:endParaRPr>
          </a:p>
        </p:txBody>
      </p:sp>
      <p:pic>
        <p:nvPicPr>
          <p:cNvPr id="5" name="Bilde 4" descr="Et bilde som inneholder gress, drage&#10;&#10;Automatisk generert beskrivelse">
            <a:extLst>
              <a:ext uri="{FF2B5EF4-FFF2-40B4-BE49-F238E27FC236}">
                <a16:creationId xmlns:a16="http://schemas.microsoft.com/office/drawing/2014/main" id="{F761BC37-A0B2-4792-8180-8B261723CBC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892635"/>
            <a:ext cx="9143999" cy="5965369"/>
          </a:xfrm>
          <a:prstGeom prst="rect">
            <a:avLst/>
          </a:prstGeom>
        </p:spPr>
      </p:pic>
    </p:spTree>
    <p:extLst>
      <p:ext uri="{BB962C8B-B14F-4D97-AF65-F5344CB8AC3E}">
        <p14:creationId xmlns:p14="http://schemas.microsoft.com/office/powerpoint/2010/main" val="419379959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lassholder for innhold 5">
            <a:extLst>
              <a:ext uri="{FF2B5EF4-FFF2-40B4-BE49-F238E27FC236}">
                <a16:creationId xmlns:a16="http://schemas.microsoft.com/office/drawing/2014/main" id="{6B772757-5AB4-4340-85C7-AC2BB5A5F3A6}"/>
              </a:ext>
            </a:extLst>
          </p:cNvPr>
          <p:cNvSpPr>
            <a:spLocks noGrp="1"/>
          </p:cNvSpPr>
          <p:nvPr>
            <p:ph idx="1"/>
          </p:nvPr>
        </p:nvSpPr>
        <p:spPr>
          <a:xfrm>
            <a:off x="114300" y="1097995"/>
            <a:ext cx="9029700" cy="4351338"/>
          </a:xfrm>
        </p:spPr>
        <p:txBody>
          <a:bodyPr>
            <a:normAutofit fontScale="92500" lnSpcReduction="10000"/>
          </a:bodyPr>
          <a:lstStyle/>
          <a:p>
            <a:r>
              <a:rPr lang="nb-NO" sz="2200" dirty="0"/>
              <a:t>Mot tre spisser ønsker vi i utgangspunktet at spissene skal være smale og strekke, når ballen er lavt i banen. De plasserer seg mellom spillerne i det bakre leddet til motstanderen.</a:t>
            </a:r>
          </a:p>
          <a:p>
            <a:r>
              <a:rPr lang="nb-NO" sz="2200" dirty="0"/>
              <a:t>Kant på ballside kan gå ut bredt, når vi har ballen tydelig på en side.</a:t>
            </a:r>
          </a:p>
          <a:p>
            <a:r>
              <a:rPr lang="nb-NO" sz="2200" dirty="0"/>
              <a:t>Det skal være 3 sentrale midtbanespillere tilgjengelige. Det blir enten ledig på utsiden til indreløper, mellom til sentral midtbane eller utvendig på motsatt indreløper. </a:t>
            </a:r>
          </a:p>
          <a:p>
            <a:r>
              <a:rPr lang="nb-NO" sz="2200" dirty="0"/>
              <a:t>De 3 sentrale midtbanespillerne skal være mellom spissene og motstanders midtbane i høyde. </a:t>
            </a:r>
          </a:p>
          <a:p>
            <a:r>
              <a:rPr lang="nb-NO" sz="2200" dirty="0"/>
              <a:t>Keeper er lavere mot 3 spisser.</a:t>
            </a:r>
          </a:p>
          <a:p>
            <a:r>
              <a:rPr lang="nb-NO" sz="2200" dirty="0"/>
              <a:t>Stopperne skal være brede, slik at de må ta et valg og åpner da ofte opp.</a:t>
            </a:r>
          </a:p>
          <a:p>
            <a:r>
              <a:rPr lang="nb-NO" sz="2200" dirty="0"/>
              <a:t>Så fort vi er forbi spissene skal indreløpere opp i mellomrom. Hvis en indreløper blir fri, så skal kanten på samme side inn i indreløperrom og backen tar rommet til kanten.</a:t>
            </a:r>
          </a:p>
          <a:p>
            <a:endParaRPr lang="nb-NO" dirty="0"/>
          </a:p>
          <a:p>
            <a:pPr marL="0" indent="0">
              <a:buNone/>
            </a:pPr>
            <a:endParaRPr lang="nb-NO" dirty="0"/>
          </a:p>
        </p:txBody>
      </p:sp>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MOT 3 SPISSER-KONVOLUTTEN</a:t>
            </a:r>
          </a:p>
        </p:txBody>
      </p:sp>
    </p:spTree>
    <p:extLst>
      <p:ext uri="{BB962C8B-B14F-4D97-AF65-F5344CB8AC3E}">
        <p14:creationId xmlns:p14="http://schemas.microsoft.com/office/powerpoint/2010/main" val="3082008493"/>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60"/>
            <a:ext cx="9144000" cy="1325563"/>
          </a:xfrm>
          <a:solidFill>
            <a:schemeClr val="tx1"/>
          </a:solidFill>
        </p:spPr>
        <p:txBody>
          <a:bodyPr>
            <a:normAutofit/>
          </a:bodyPr>
          <a:lstStyle/>
          <a:p>
            <a:pPr algn="ctr"/>
            <a:r>
              <a:rPr lang="nb-NO" sz="2800" b="1" dirty="0">
                <a:solidFill>
                  <a:prstClr val="white"/>
                </a:solidFill>
              </a:rPr>
              <a:t>ETABLERT FORSVAR-4-4-2 SPISS/KANT RELASJON</a:t>
            </a:r>
            <a:endParaRPr lang="nb-NO" sz="1100" b="1" dirty="0">
              <a:solidFill>
                <a:schemeClr val="bg1"/>
              </a:solidFill>
            </a:endParaRPr>
          </a:p>
        </p:txBody>
      </p:sp>
      <p:sp>
        <p:nvSpPr>
          <p:cNvPr id="3" name="Plassholder for innhold 2">
            <a:extLst>
              <a:ext uri="{FF2B5EF4-FFF2-40B4-BE49-F238E27FC236}">
                <a16:creationId xmlns:a16="http://schemas.microsoft.com/office/drawing/2014/main" id="{C65392B7-2522-4549-B03A-9D3A3AA62F21}"/>
              </a:ext>
            </a:extLst>
          </p:cNvPr>
          <p:cNvSpPr>
            <a:spLocks noGrp="1"/>
          </p:cNvSpPr>
          <p:nvPr>
            <p:ph idx="1"/>
          </p:nvPr>
        </p:nvSpPr>
        <p:spPr>
          <a:xfrm>
            <a:off x="107442" y="1386363"/>
            <a:ext cx="7886700" cy="4351338"/>
          </a:xfrm>
        </p:spPr>
        <p:txBody>
          <a:bodyPr>
            <a:normAutofit/>
          </a:bodyPr>
          <a:lstStyle/>
          <a:p>
            <a:r>
              <a:rPr lang="nb-NO" sz="2000" dirty="0"/>
              <a:t>Vi jobber med spiss-kant relasjon. Det betyr at når spissen er i press på stopper, så skal kanten på samme side finne 1/3 avstand til motstanders back.</a:t>
            </a:r>
          </a:p>
        </p:txBody>
      </p:sp>
    </p:spTree>
    <p:extLst>
      <p:ext uri="{BB962C8B-B14F-4D97-AF65-F5344CB8AC3E}">
        <p14:creationId xmlns:p14="http://schemas.microsoft.com/office/powerpoint/2010/main" val="4188819980"/>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ETABLERT FORSVAR-4-4-2 SPISS/KANT RELASJON</a:t>
            </a:r>
            <a:r>
              <a:rPr lang="nb-NO" sz="1200" b="1" cap="all" dirty="0">
                <a:solidFill>
                  <a:schemeClr val="bg1"/>
                </a:solidFill>
              </a:rPr>
              <a:t> </a:t>
            </a:r>
            <a:br>
              <a:rPr lang="nb-NO" sz="2800" b="1" dirty="0">
                <a:solidFill>
                  <a:prstClr val="white"/>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Bilde 5" descr="Et bilde som inneholder gress, spill&#10;&#10;Automatisk generert beskrivelse">
            <a:extLst>
              <a:ext uri="{FF2B5EF4-FFF2-40B4-BE49-F238E27FC236}">
                <a16:creationId xmlns:a16="http://schemas.microsoft.com/office/drawing/2014/main" id="{544AAE7D-505F-4D7C-8768-0AE4035FA39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963038"/>
            <a:ext cx="9143999" cy="5894962"/>
          </a:xfrm>
          <a:prstGeom prst="rect">
            <a:avLst/>
          </a:prstGeom>
        </p:spPr>
      </p:pic>
    </p:spTree>
    <p:extLst>
      <p:ext uri="{BB962C8B-B14F-4D97-AF65-F5344CB8AC3E}">
        <p14:creationId xmlns:p14="http://schemas.microsoft.com/office/powerpoint/2010/main" val="2322248294"/>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60"/>
            <a:ext cx="9144000" cy="1325563"/>
          </a:xfrm>
          <a:solidFill>
            <a:schemeClr val="tx1"/>
          </a:solidFill>
        </p:spPr>
        <p:txBody>
          <a:bodyPr>
            <a:normAutofit/>
          </a:bodyPr>
          <a:lstStyle/>
          <a:p>
            <a:pPr algn="ctr"/>
            <a:r>
              <a:rPr lang="nb-NO" sz="2800" b="1" dirty="0">
                <a:solidFill>
                  <a:prstClr val="white"/>
                </a:solidFill>
              </a:rPr>
              <a:t>ETABLERT FORSVAR-4-4-2 SAMARBEID SPISS-SPISS OG SPISS-SMB</a:t>
            </a:r>
            <a:endParaRPr lang="nb-NO" sz="1100" b="1" dirty="0">
              <a:solidFill>
                <a:schemeClr val="bg1"/>
              </a:solidFill>
            </a:endParaRPr>
          </a:p>
        </p:txBody>
      </p:sp>
      <p:sp>
        <p:nvSpPr>
          <p:cNvPr id="3" name="Plassholder for innhold 2">
            <a:extLst>
              <a:ext uri="{FF2B5EF4-FFF2-40B4-BE49-F238E27FC236}">
                <a16:creationId xmlns:a16="http://schemas.microsoft.com/office/drawing/2014/main" id="{C65392B7-2522-4549-B03A-9D3A3AA62F21}"/>
              </a:ext>
            </a:extLst>
          </p:cNvPr>
          <p:cNvSpPr>
            <a:spLocks noGrp="1"/>
          </p:cNvSpPr>
          <p:nvPr>
            <p:ph idx="1"/>
          </p:nvPr>
        </p:nvSpPr>
        <p:spPr>
          <a:xfrm>
            <a:off x="107442" y="1386363"/>
            <a:ext cx="9036558" cy="4351338"/>
          </a:xfrm>
        </p:spPr>
        <p:txBody>
          <a:bodyPr>
            <a:normAutofit/>
          </a:bodyPr>
          <a:lstStyle/>
          <a:p>
            <a:r>
              <a:rPr lang="nb-NO" sz="2000" dirty="0"/>
              <a:t>Hvis vi har problemer bak spissene skal vi jobbe i spiss-spiss relasjon. Da må motsatt spiss falle av og sikre makker. Denne spissen tar også ut motstanders sentrale midtbane.</a:t>
            </a:r>
          </a:p>
          <a:p>
            <a:r>
              <a:rPr lang="nb-NO" sz="2000" dirty="0"/>
              <a:t>Hvis midtbanespilleren beveger seg over mot andre siden, så tar midtbanespilleren over. Dette må de kommunisere om.</a:t>
            </a:r>
          </a:p>
        </p:txBody>
      </p:sp>
    </p:spTree>
    <p:extLst>
      <p:ext uri="{BB962C8B-B14F-4D97-AF65-F5344CB8AC3E}">
        <p14:creationId xmlns:p14="http://schemas.microsoft.com/office/powerpoint/2010/main" val="2318630102"/>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fontScale="90000"/>
          </a:bodyPr>
          <a:lstStyle/>
          <a:p>
            <a:r>
              <a:rPr lang="nb-NO" sz="2800" b="1" dirty="0">
                <a:solidFill>
                  <a:schemeClr val="bg1"/>
                </a:solidFill>
              </a:rPr>
              <a:t>ETABLERT FORSVAR-4-4-2 SAMARBEID SPISS-SPISS OG SPISS-SMB</a:t>
            </a:r>
            <a:r>
              <a:rPr lang="nb-NO" sz="1200" b="1" cap="all" dirty="0">
                <a:solidFill>
                  <a:schemeClr val="bg1"/>
                </a:solidFill>
              </a:rPr>
              <a:t> </a:t>
            </a:r>
            <a:br>
              <a:rPr lang="nb-NO" sz="2800" b="1" dirty="0">
                <a:solidFill>
                  <a:prstClr val="white"/>
                </a:solidFill>
              </a:rPr>
            </a:b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Bilde 5" descr="Et bilde som inneholder gress, rom, spill, bord&#10;&#10;Automatisk generert beskrivelse">
            <a:extLst>
              <a:ext uri="{FF2B5EF4-FFF2-40B4-BE49-F238E27FC236}">
                <a16:creationId xmlns:a16="http://schemas.microsoft.com/office/drawing/2014/main" id="{0909AC39-A212-4D25-B2A3-1ED4362496D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1905840828"/>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srgbClr val="FF0000"/>
              </a:solidFill>
            </a:endParaRPr>
          </a:p>
          <a:p>
            <a:pPr algn="ctr">
              <a:defRPr/>
            </a:pPr>
            <a:r>
              <a:rPr lang="nb-NO" sz="2800" b="1" dirty="0">
                <a:solidFill>
                  <a:prstClr val="white"/>
                </a:solidFill>
              </a:rPr>
              <a:t>SPISS-SPISS RELASJON STOPPER HAR BALL</a:t>
            </a:r>
            <a:r>
              <a:rPr lang="nb-NO" sz="1200" b="1" cap="all" dirty="0">
                <a:solidFill>
                  <a:prstClr val="white"/>
                </a:solidFill>
              </a:rPr>
              <a:t> </a:t>
            </a:r>
            <a:endParaRPr lang="nb-NO" sz="2800" b="1" dirty="0">
              <a:solidFill>
                <a:prstClr val="white"/>
              </a:solidFill>
            </a:endParaRPr>
          </a:p>
        </p:txBody>
      </p:sp>
      <p:pic>
        <p:nvPicPr>
          <p:cNvPr id="6" name="Bilde 5" descr="Et bilde som inneholder gress, spill&#10;&#10;Automatisk generert beskrivelse">
            <a:extLst>
              <a:ext uri="{FF2B5EF4-FFF2-40B4-BE49-F238E27FC236}">
                <a16:creationId xmlns:a16="http://schemas.microsoft.com/office/drawing/2014/main" id="{6709A1F6-9155-44FA-91F9-651168795E1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026"/>
            <a:ext cx="9144000" cy="5765974"/>
          </a:xfrm>
          <a:prstGeom prst="rect">
            <a:avLst/>
          </a:prstGeom>
        </p:spPr>
      </p:pic>
    </p:spTree>
    <p:extLst>
      <p:ext uri="{BB962C8B-B14F-4D97-AF65-F5344CB8AC3E}">
        <p14:creationId xmlns:p14="http://schemas.microsoft.com/office/powerpoint/2010/main" val="1410952304"/>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60"/>
            <a:ext cx="9144000" cy="1325563"/>
          </a:xfrm>
          <a:solidFill>
            <a:schemeClr val="tx1"/>
          </a:solidFill>
        </p:spPr>
        <p:txBody>
          <a:bodyPr>
            <a:normAutofit/>
          </a:bodyPr>
          <a:lstStyle/>
          <a:p>
            <a:pPr algn="ctr"/>
            <a:r>
              <a:rPr lang="nb-NO" sz="2800" b="1" dirty="0">
                <a:solidFill>
                  <a:prstClr val="white"/>
                </a:solidFill>
              </a:rPr>
              <a:t>ETABLERT FORSVAR-4-4-2 BACK FEILVENDT ER PRESSØYEBLIKK</a:t>
            </a:r>
            <a:endParaRPr lang="nb-NO" sz="1100" b="1" dirty="0">
              <a:solidFill>
                <a:schemeClr val="bg1"/>
              </a:solidFill>
            </a:endParaRPr>
          </a:p>
        </p:txBody>
      </p:sp>
      <p:sp>
        <p:nvSpPr>
          <p:cNvPr id="3" name="Plassholder for innhold 2">
            <a:extLst>
              <a:ext uri="{FF2B5EF4-FFF2-40B4-BE49-F238E27FC236}">
                <a16:creationId xmlns:a16="http://schemas.microsoft.com/office/drawing/2014/main" id="{C65392B7-2522-4549-B03A-9D3A3AA62F21}"/>
              </a:ext>
            </a:extLst>
          </p:cNvPr>
          <p:cNvSpPr>
            <a:spLocks noGrp="1"/>
          </p:cNvSpPr>
          <p:nvPr>
            <p:ph idx="1"/>
          </p:nvPr>
        </p:nvSpPr>
        <p:spPr>
          <a:xfrm>
            <a:off x="107442" y="1386363"/>
            <a:ext cx="7886700" cy="4351338"/>
          </a:xfrm>
        </p:spPr>
        <p:txBody>
          <a:bodyPr>
            <a:normAutofit/>
          </a:bodyPr>
          <a:lstStyle/>
          <a:p>
            <a:r>
              <a:rPr lang="nb-NO" sz="2000" dirty="0"/>
              <a:t>Nærmeste spiss har først sikring innenfor kant, når kanten er i press på motstanders back.</a:t>
            </a:r>
          </a:p>
          <a:p>
            <a:r>
              <a:rPr lang="nb-NO" sz="2000" dirty="0"/>
              <a:t>Motsatt spiss skal være litt høyere.</a:t>
            </a:r>
          </a:p>
          <a:p>
            <a:r>
              <a:rPr lang="nb-NO" sz="2000" dirty="0"/>
              <a:t>Ved feilvendt back, så skal vi forsøke å ha direkte høyt press ved støttepasning til stopper.</a:t>
            </a:r>
          </a:p>
          <a:p>
            <a:r>
              <a:rPr lang="nb-NO" sz="2000" dirty="0"/>
              <a:t>Hele laget er dermed samlet i press og jager i flokk med tett lag.</a:t>
            </a:r>
          </a:p>
          <a:p>
            <a:r>
              <a:rPr lang="nb-NO" sz="2000" dirty="0"/>
              <a:t>Back skal ha kontroll på kant 1/3 avstand.</a:t>
            </a:r>
          </a:p>
        </p:txBody>
      </p:sp>
    </p:spTree>
    <p:extLst>
      <p:ext uri="{BB962C8B-B14F-4D97-AF65-F5344CB8AC3E}">
        <p14:creationId xmlns:p14="http://schemas.microsoft.com/office/powerpoint/2010/main" val="53343339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8256"/>
            <a:ext cx="9144000" cy="874374"/>
          </a:xfrm>
          <a:solidFill>
            <a:schemeClr val="tx1"/>
          </a:solidFill>
        </p:spPr>
        <p:txBody>
          <a:bodyPr>
            <a:normAutofit/>
          </a:bodyPr>
          <a:lstStyle/>
          <a:p>
            <a:pPr algn="ctr"/>
            <a:r>
              <a:rPr lang="nb-NO" sz="2800" b="1" dirty="0">
                <a:solidFill>
                  <a:schemeClr val="bg1"/>
                </a:solidFill>
              </a:rPr>
              <a:t>ETABLERT FORSVAR-4-4-2 BACK FEILVENDT ER PRESSØYEBLIKK</a:t>
            </a:r>
            <a:r>
              <a:rPr lang="nb-NO" sz="1200" b="1" cap="all" dirty="0">
                <a:solidFill>
                  <a:schemeClr val="bg1"/>
                </a:solidFill>
              </a:rPr>
              <a:t> </a:t>
            </a:r>
            <a:endParaRPr lang="nb-NO" sz="1100" b="1" dirty="0">
              <a:solidFill>
                <a:schemeClr val="bg1"/>
              </a:solidFill>
            </a:endParaRPr>
          </a:p>
        </p:txBody>
      </p:sp>
      <p:pic>
        <p:nvPicPr>
          <p:cNvPr id="5" name="Bilde 4" descr="Et bilde som inneholder gress, grønn, spill, stor&#10;&#10;Automatisk generert beskrivelse">
            <a:extLst>
              <a:ext uri="{FF2B5EF4-FFF2-40B4-BE49-F238E27FC236}">
                <a16:creationId xmlns:a16="http://schemas.microsoft.com/office/drawing/2014/main" id="{38DA2191-82C6-467B-A9C5-4C1CE249F7B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92630"/>
            <a:ext cx="9144000" cy="5965370"/>
          </a:xfrm>
          <a:prstGeom prst="rect">
            <a:avLst/>
          </a:prstGeom>
        </p:spPr>
      </p:pic>
    </p:spTree>
    <p:extLst>
      <p:ext uri="{BB962C8B-B14F-4D97-AF65-F5344CB8AC3E}">
        <p14:creationId xmlns:p14="http://schemas.microsoft.com/office/powerpoint/2010/main" val="1000501260"/>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9739" cy="6843712"/>
        </p:xfrm>
        <a:graphic>
          <a:graphicData uri="http://schemas.openxmlformats.org/drawingml/2006/table">
            <a:tbl>
              <a:tblPr firstRow="1" bandRow="1">
                <a:tableStyleId>{073A0DAA-6AF3-43AB-8588-CEC1D06C72B9}</a:tableStyleId>
              </a:tblPr>
              <a:tblGrid>
                <a:gridCol w="898717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510917">
                <a:tc gridSpan="2">
                  <a:txBody>
                    <a:bodyPr/>
                    <a:lstStyle/>
                    <a:p>
                      <a:pPr algn="ctr"/>
                      <a:endParaRPr lang="nb-NO" sz="2800" b="1" dirty="0"/>
                    </a:p>
                    <a:p>
                      <a:pPr algn="ctr"/>
                      <a:r>
                        <a:rPr lang="nb-NO" sz="2800" b="0" dirty="0"/>
                        <a:t>ETABLERT FORSVAR-EKSTRAØVELSER</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32795">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32337" y="1525408"/>
            <a:ext cx="6009328" cy="5332592"/>
          </a:xfrm>
          <a:prstGeom prst="rect">
            <a:avLst/>
          </a:prstGeom>
        </p:spPr>
      </p:pic>
    </p:spTree>
    <p:extLst>
      <p:ext uri="{BB962C8B-B14F-4D97-AF65-F5344CB8AC3E}">
        <p14:creationId xmlns:p14="http://schemas.microsoft.com/office/powerpoint/2010/main" val="1212772116"/>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6185108B-6CD4-4D34-ADB1-443B6807A019}"/>
              </a:ext>
            </a:extLst>
          </p:cNvPr>
          <p:cNvSpPr>
            <a:spLocks noGrp="1"/>
          </p:cNvSpPr>
          <p:nvPr>
            <p:ph sz="half" idx="1"/>
          </p:nvPr>
        </p:nvSpPr>
        <p:spPr>
          <a:xfrm>
            <a:off x="2" y="1018802"/>
            <a:ext cx="3368489" cy="4351338"/>
          </a:xfrm>
        </p:spPr>
        <p:txBody>
          <a:bodyPr>
            <a:normAutofit/>
          </a:bodyPr>
          <a:lstStyle/>
          <a:p>
            <a:endParaRPr lang="nb-NO" sz="2000" dirty="0"/>
          </a:p>
          <a:p>
            <a:r>
              <a:rPr lang="nb-NO" sz="2000" dirty="0"/>
              <a:t>Trener skriker to tall. Det første er blått lag som angriper og det andre er rødt som forsvarer seg. </a:t>
            </a:r>
          </a:p>
          <a:p>
            <a:r>
              <a:rPr lang="nb-NO" sz="2000" dirty="0"/>
              <a:t>Trener slår også inn baller.</a:t>
            </a:r>
          </a:p>
          <a:p>
            <a:r>
              <a:rPr lang="nb-NO" sz="2000" dirty="0"/>
              <a:t>Kan også være keeper mot keeper.</a:t>
            </a:r>
          </a:p>
        </p:txBody>
      </p:sp>
      <p:sp>
        <p:nvSpPr>
          <p:cNvPr id="8" name="Plassholder for innhold 7">
            <a:extLst>
              <a:ext uri="{FF2B5EF4-FFF2-40B4-BE49-F238E27FC236}">
                <a16:creationId xmlns:a16="http://schemas.microsoft.com/office/drawing/2014/main" id="{5530D775-662A-4F9F-B652-EB88986CC37E}"/>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a:extLst>
              <a:ext uri="{FF2B5EF4-FFF2-40B4-BE49-F238E27FC236}">
                <a16:creationId xmlns:a16="http://schemas.microsoft.com/office/drawing/2014/main" id="{8006E4C2-AFA3-4773-A3F1-AFA4A82696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68488" y="1102659"/>
            <a:ext cx="5775512" cy="5775512"/>
          </a:xfrm>
          <a:prstGeom prst="rect">
            <a:avLst/>
          </a:prstGeom>
        </p:spPr>
      </p:pic>
    </p:spTree>
    <p:extLst>
      <p:ext uri="{BB962C8B-B14F-4D97-AF65-F5344CB8AC3E}">
        <p14:creationId xmlns:p14="http://schemas.microsoft.com/office/powerpoint/2010/main" val="3093302885"/>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a:extLst>
              <a:ext uri="{FF2B5EF4-FFF2-40B4-BE49-F238E27FC236}">
                <a16:creationId xmlns:a16="http://schemas.microsoft.com/office/drawing/2014/main" id="{ECD4B7DB-49A2-45D8-9A82-09D589F7171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3"/>
            <a:ext cx="9144001" cy="5755341"/>
          </a:xfrm>
          <a:prstGeom prst="rect">
            <a:avLst/>
          </a:prstGeom>
        </p:spPr>
      </p:pic>
    </p:spTree>
    <p:extLst>
      <p:ext uri="{BB962C8B-B14F-4D97-AF65-F5344CB8AC3E}">
        <p14:creationId xmlns:p14="http://schemas.microsoft.com/office/powerpoint/2010/main" val="344098311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MOT 3,-SPISSER-KONVOLUTTEN</a:t>
            </a:r>
          </a:p>
        </p:txBody>
      </p:sp>
      <p:pic>
        <p:nvPicPr>
          <p:cNvPr id="4" name="Bilde 3" descr="Et bilde som inneholder gress, drage, spill, vann&#10;&#10;Automatisk generert beskrivelse">
            <a:extLst>
              <a:ext uri="{FF2B5EF4-FFF2-40B4-BE49-F238E27FC236}">
                <a16:creationId xmlns:a16="http://schemas.microsoft.com/office/drawing/2014/main" id="{F97F9C6F-DC22-4348-B4C1-AF4DD2928C7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92026"/>
            <a:ext cx="9143999" cy="5765974"/>
          </a:xfrm>
          <a:prstGeom prst="rect">
            <a:avLst/>
          </a:prstGeom>
        </p:spPr>
      </p:pic>
    </p:spTree>
    <p:extLst>
      <p:ext uri="{BB962C8B-B14F-4D97-AF65-F5344CB8AC3E}">
        <p14:creationId xmlns:p14="http://schemas.microsoft.com/office/powerpoint/2010/main" val="2829199807"/>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a:extLst>
              <a:ext uri="{FF2B5EF4-FFF2-40B4-BE49-F238E27FC236}">
                <a16:creationId xmlns:a16="http://schemas.microsoft.com/office/drawing/2014/main" id="{0FBCE58A-AB09-46A9-80AB-CDBEA26B6B7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02664"/>
            <a:ext cx="9143999" cy="5755341"/>
          </a:xfrm>
          <a:prstGeom prst="rect">
            <a:avLst/>
          </a:prstGeom>
        </p:spPr>
      </p:pic>
    </p:spTree>
    <p:extLst>
      <p:ext uri="{BB962C8B-B14F-4D97-AF65-F5344CB8AC3E}">
        <p14:creationId xmlns:p14="http://schemas.microsoft.com/office/powerpoint/2010/main" val="3147520679"/>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a:extLst>
              <a:ext uri="{FF2B5EF4-FFF2-40B4-BE49-F238E27FC236}">
                <a16:creationId xmlns:a16="http://schemas.microsoft.com/office/drawing/2014/main" id="{5FD55040-8475-4040-ACFE-B1E418217CA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02664"/>
            <a:ext cx="9143999" cy="5755341"/>
          </a:xfrm>
          <a:prstGeom prst="rect">
            <a:avLst/>
          </a:prstGeom>
        </p:spPr>
      </p:pic>
    </p:spTree>
    <p:extLst>
      <p:ext uri="{BB962C8B-B14F-4D97-AF65-F5344CB8AC3E}">
        <p14:creationId xmlns:p14="http://schemas.microsoft.com/office/powerpoint/2010/main" val="820311546"/>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descr="Et bilde som inneholder krets, spill&#10;&#10;Automatisk generert beskrivelse">
            <a:extLst>
              <a:ext uri="{FF2B5EF4-FFF2-40B4-BE49-F238E27FC236}">
                <a16:creationId xmlns:a16="http://schemas.microsoft.com/office/drawing/2014/main" id="{728A967B-2792-445F-B480-3E997C23D6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7286"/>
            <a:ext cx="9144000" cy="5750719"/>
          </a:xfrm>
          <a:prstGeom prst="rect">
            <a:avLst/>
          </a:prstGeom>
        </p:spPr>
      </p:pic>
    </p:spTree>
    <p:extLst>
      <p:ext uri="{BB962C8B-B14F-4D97-AF65-F5344CB8AC3E}">
        <p14:creationId xmlns:p14="http://schemas.microsoft.com/office/powerpoint/2010/main" val="1850039627"/>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descr="Et bilde som inneholder krets, elektronikk&#10;&#10;Automatisk generert beskrivelse">
            <a:extLst>
              <a:ext uri="{FF2B5EF4-FFF2-40B4-BE49-F238E27FC236}">
                <a16:creationId xmlns:a16="http://schemas.microsoft.com/office/drawing/2014/main" id="{B87D6AE1-2E0F-4538-B569-56569F78971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02663"/>
            <a:ext cx="9143999" cy="5755341"/>
          </a:xfrm>
          <a:prstGeom prst="rect">
            <a:avLst/>
          </a:prstGeom>
        </p:spPr>
      </p:pic>
    </p:spTree>
    <p:extLst>
      <p:ext uri="{BB962C8B-B14F-4D97-AF65-F5344CB8AC3E}">
        <p14:creationId xmlns:p14="http://schemas.microsoft.com/office/powerpoint/2010/main" val="400358810"/>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descr="Et bilde som inneholder spill&#10;&#10;Automatisk generert beskrivelse">
            <a:extLst>
              <a:ext uri="{FF2B5EF4-FFF2-40B4-BE49-F238E27FC236}">
                <a16:creationId xmlns:a16="http://schemas.microsoft.com/office/drawing/2014/main" id="{3A4D30DE-0AA5-4B1E-AC5F-828E21FEA94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5850"/>
            <a:ext cx="9144000" cy="5772150"/>
          </a:xfrm>
          <a:prstGeom prst="rect">
            <a:avLst/>
          </a:prstGeom>
        </p:spPr>
      </p:pic>
    </p:spTree>
    <p:extLst>
      <p:ext uri="{BB962C8B-B14F-4D97-AF65-F5344CB8AC3E}">
        <p14:creationId xmlns:p14="http://schemas.microsoft.com/office/powerpoint/2010/main" val="4054631604"/>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9" name="Plassholder for innhold 8">
            <a:extLst>
              <a:ext uri="{FF2B5EF4-FFF2-40B4-BE49-F238E27FC236}">
                <a16:creationId xmlns:a16="http://schemas.microsoft.com/office/drawing/2014/main" id="{ACD07F85-75CD-41C6-9628-CCB7CA617D50}"/>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0" y="1085481"/>
            <a:ext cx="9144000" cy="5772523"/>
          </a:xfrm>
        </p:spPr>
      </p:pic>
    </p:spTree>
    <p:extLst>
      <p:ext uri="{BB962C8B-B14F-4D97-AF65-F5344CB8AC3E}">
        <p14:creationId xmlns:p14="http://schemas.microsoft.com/office/powerpoint/2010/main" val="2510507300"/>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BC6F81E3-E549-489D-9927-DDE097088CA0}"/>
              </a:ext>
            </a:extLst>
          </p:cNvPr>
          <p:cNvSpPr>
            <a:spLocks noGrp="1"/>
          </p:cNvSpPr>
          <p:nvPr>
            <p:ph sz="half" idx="1"/>
          </p:nvPr>
        </p:nvSpPr>
        <p:spPr>
          <a:xfrm>
            <a:off x="0" y="1102659"/>
            <a:ext cx="3886200" cy="4351338"/>
          </a:xfrm>
        </p:spPr>
        <p:txBody>
          <a:bodyPr>
            <a:normAutofit/>
          </a:bodyPr>
          <a:lstStyle/>
          <a:p>
            <a:endParaRPr lang="nb-NO" sz="2000" dirty="0"/>
          </a:p>
          <a:p>
            <a:r>
              <a:rPr lang="nb-NO" sz="2000" dirty="0"/>
              <a:t>1-1. Deretter direkte 2-1. </a:t>
            </a:r>
          </a:p>
        </p:txBody>
      </p:sp>
      <p:pic>
        <p:nvPicPr>
          <p:cNvPr id="8" name="Plassholder for innhold 7">
            <a:extLst>
              <a:ext uri="{FF2B5EF4-FFF2-40B4-BE49-F238E27FC236}">
                <a16:creationId xmlns:a16="http://schemas.microsoft.com/office/drawing/2014/main" id="{B5CF3E03-71AA-42F7-967D-2540CCB6901D}"/>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79369" y="1102659"/>
            <a:ext cx="5755340"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spTree>
    <p:extLst>
      <p:ext uri="{BB962C8B-B14F-4D97-AF65-F5344CB8AC3E}">
        <p14:creationId xmlns:p14="http://schemas.microsoft.com/office/powerpoint/2010/main" val="1235041756"/>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a:extLst>
              <a:ext uri="{FF2B5EF4-FFF2-40B4-BE49-F238E27FC236}">
                <a16:creationId xmlns:a16="http://schemas.microsoft.com/office/drawing/2014/main" id="{3BBB99B2-1B6C-4B76-B252-5D0E4BC8F85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02664"/>
            <a:ext cx="9143999" cy="5755341"/>
          </a:xfrm>
          <a:prstGeom prst="rect">
            <a:avLst/>
          </a:prstGeom>
        </p:spPr>
      </p:pic>
    </p:spTree>
    <p:extLst>
      <p:ext uri="{BB962C8B-B14F-4D97-AF65-F5344CB8AC3E}">
        <p14:creationId xmlns:p14="http://schemas.microsoft.com/office/powerpoint/2010/main" val="2424216172"/>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a:extLst>
              <a:ext uri="{FF2B5EF4-FFF2-40B4-BE49-F238E27FC236}">
                <a16:creationId xmlns:a16="http://schemas.microsoft.com/office/drawing/2014/main" id="{0DD4E703-C1B4-4B11-BB0C-368BF311DB4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5938"/>
            <a:ext cx="9144000" cy="5762065"/>
          </a:xfrm>
          <a:prstGeom prst="rect">
            <a:avLst/>
          </a:prstGeom>
        </p:spPr>
      </p:pic>
    </p:spTree>
    <p:extLst>
      <p:ext uri="{BB962C8B-B14F-4D97-AF65-F5344CB8AC3E}">
        <p14:creationId xmlns:p14="http://schemas.microsoft.com/office/powerpoint/2010/main" val="161328824"/>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a:extLst>
              <a:ext uri="{FF2B5EF4-FFF2-40B4-BE49-F238E27FC236}">
                <a16:creationId xmlns:a16="http://schemas.microsoft.com/office/drawing/2014/main" id="{5E836CF5-C4C9-4916-B96E-8C62BAB68CD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02663"/>
            <a:ext cx="9143999" cy="5755341"/>
          </a:xfrm>
          <a:prstGeom prst="rect">
            <a:avLst/>
          </a:prstGeom>
        </p:spPr>
      </p:pic>
    </p:spTree>
    <p:extLst>
      <p:ext uri="{BB962C8B-B14F-4D97-AF65-F5344CB8AC3E}">
        <p14:creationId xmlns:p14="http://schemas.microsoft.com/office/powerpoint/2010/main" val="109374054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950976"/>
          </a:xfrm>
          <a:solidFill>
            <a:schemeClr val="tx1"/>
          </a:solidFill>
        </p:spPr>
        <p:txBody>
          <a:bodyPr>
            <a:normAutofit/>
          </a:bodyPr>
          <a:lstStyle/>
          <a:p>
            <a:pPr algn="ctr"/>
            <a:r>
              <a:rPr lang="nb-NO" sz="2800" b="1" dirty="0">
                <a:solidFill>
                  <a:prstClr val="white"/>
                </a:solidFill>
              </a:rPr>
              <a:t>BEARBEIDING-</a:t>
            </a:r>
            <a:r>
              <a:rPr lang="nb-NO" sz="2800" b="1" cap="all" dirty="0">
                <a:solidFill>
                  <a:schemeClr val="bg1"/>
                </a:solidFill>
              </a:rPr>
              <a:t>Langt fra 5 m</a:t>
            </a:r>
          </a:p>
        </p:txBody>
      </p:sp>
      <p:sp>
        <p:nvSpPr>
          <p:cNvPr id="3" name="Plassholder for innhold 2"/>
          <p:cNvSpPr>
            <a:spLocks noGrp="1"/>
          </p:cNvSpPr>
          <p:nvPr>
            <p:ph sz="half" idx="1"/>
          </p:nvPr>
        </p:nvSpPr>
        <p:spPr>
          <a:xfrm>
            <a:off x="1" y="1382780"/>
            <a:ext cx="9143999" cy="5907023"/>
          </a:xfrm>
        </p:spPr>
        <p:txBody>
          <a:bodyPr>
            <a:normAutofit/>
          </a:bodyPr>
          <a:lstStyle/>
          <a:p>
            <a:pPr>
              <a:buFont typeface="Wingdings" charset="2"/>
              <a:buChar char="q"/>
            </a:pPr>
            <a:r>
              <a:rPr lang="nb-NO" sz="2000" dirty="0"/>
              <a:t>Vi ønsker å spille oss ut fra egen 5m, men ved enkelte tilfeller må vi slå langt.</a:t>
            </a:r>
          </a:p>
          <a:p>
            <a:pPr>
              <a:buFont typeface="Wingdings" charset="2"/>
              <a:buChar char="q"/>
            </a:pPr>
            <a:r>
              <a:rPr lang="nb-NO" sz="2000" dirty="0"/>
              <a:t>Ved slutten av kamper og i enkelte faser i kamper kan vi slå langt fra 5 m.</a:t>
            </a:r>
          </a:p>
          <a:p>
            <a:pPr>
              <a:buFont typeface="Wingdings" charset="2"/>
              <a:buChar char="q"/>
            </a:pPr>
            <a:r>
              <a:rPr lang="nb-NO" sz="2000" dirty="0"/>
              <a:t>Keeper vente til alle er ute.</a:t>
            </a:r>
          </a:p>
          <a:p>
            <a:pPr>
              <a:buFont typeface="Wingdings" charset="2"/>
              <a:buChar char="q"/>
            </a:pPr>
            <a:r>
              <a:rPr lang="nb-NO" sz="2000" dirty="0"/>
              <a:t>Samle spillerne på en side. Maks motsatt stolpe som utgangspunkt for spiller lengst unna. </a:t>
            </a:r>
          </a:p>
          <a:p>
            <a:pPr>
              <a:buFont typeface="Wingdings" charset="2"/>
              <a:buChar char="q"/>
            </a:pPr>
            <a:r>
              <a:rPr lang="nb-NO" sz="2000" dirty="0"/>
              <a:t>Få inn løp foran og bak motstander.</a:t>
            </a:r>
          </a:p>
          <a:p>
            <a:pPr>
              <a:buFont typeface="Wingdings" charset="2"/>
              <a:buChar char="q"/>
            </a:pPr>
            <a:r>
              <a:rPr lang="nb-NO" sz="2000" dirty="0"/>
              <a:t>Slå mot en sterk hodespiller.</a:t>
            </a:r>
          </a:p>
          <a:p>
            <a:pPr>
              <a:buFont typeface="Wingdings" charset="2"/>
              <a:buChar char="q"/>
            </a:pPr>
            <a:r>
              <a:rPr lang="nb-NO" sz="2000" dirty="0"/>
              <a:t>Gode sikringsforhold foran og bak duell.</a:t>
            </a:r>
          </a:p>
        </p:txBody>
      </p:sp>
    </p:spTree>
    <p:extLst>
      <p:ext uri="{BB962C8B-B14F-4D97-AF65-F5344CB8AC3E}">
        <p14:creationId xmlns:p14="http://schemas.microsoft.com/office/powerpoint/2010/main" val="709625757"/>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4" name="Bilde 3" descr="Et bilde som inneholder gress, krets, spill&#10;&#10;Automatisk generert beskrivelse">
            <a:extLst>
              <a:ext uri="{FF2B5EF4-FFF2-40B4-BE49-F238E27FC236}">
                <a16:creationId xmlns:a16="http://schemas.microsoft.com/office/drawing/2014/main" id="{0D810482-03B7-4A6E-ADBF-2A9B9E50F01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17075"/>
            <a:ext cx="9143999" cy="5757863"/>
          </a:xfrm>
          <a:prstGeom prst="rect">
            <a:avLst/>
          </a:prstGeom>
        </p:spPr>
      </p:pic>
    </p:spTree>
    <p:extLst>
      <p:ext uri="{BB962C8B-B14F-4D97-AF65-F5344CB8AC3E}">
        <p14:creationId xmlns:p14="http://schemas.microsoft.com/office/powerpoint/2010/main" val="4234714801"/>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565312A1-9C43-48F4-9EA0-4A4AF449440C}"/>
              </a:ext>
            </a:extLst>
          </p:cNvPr>
          <p:cNvSpPr>
            <a:spLocks noGrp="1"/>
          </p:cNvSpPr>
          <p:nvPr>
            <p:ph sz="half" idx="1"/>
          </p:nvPr>
        </p:nvSpPr>
        <p:spPr>
          <a:xfrm>
            <a:off x="0" y="1109009"/>
            <a:ext cx="3923928" cy="5533838"/>
          </a:xfrm>
        </p:spPr>
        <p:txBody>
          <a:bodyPr>
            <a:noAutofit/>
          </a:bodyPr>
          <a:lstStyle/>
          <a:p>
            <a:pPr marL="0" indent="0">
              <a:buNone/>
            </a:pPr>
            <a:r>
              <a:rPr lang="nb-NO" sz="2000" dirty="0"/>
              <a:t>Pressøvelse med to lag.</a:t>
            </a:r>
          </a:p>
          <a:p>
            <a:r>
              <a:rPr lang="nb-NO" sz="2000" dirty="0"/>
              <a:t>Det ene laget skal holde ballen i laget inne i firkanten.</a:t>
            </a:r>
          </a:p>
          <a:p>
            <a:r>
              <a:rPr lang="nb-NO" sz="2000" dirty="0"/>
              <a:t>Det andre laget skal vinne ball og få den ut av firkanten. </a:t>
            </a:r>
          </a:p>
          <a:p>
            <a:r>
              <a:rPr lang="nb-NO" sz="2000" dirty="0"/>
              <a:t>Trener slår inn baller.</a:t>
            </a:r>
          </a:p>
          <a:p>
            <a:r>
              <a:rPr lang="nb-NO" sz="2000" dirty="0"/>
              <a:t>Motstanderen som skal vinne ball skal starte med en i midten. Etter 30 s skal laget sette inn en spiller til slik at de er to som skal vinne ball. Slik går det helt til alle er inne i firkanten for å vinne ball.</a:t>
            </a:r>
          </a:p>
          <a:p>
            <a:r>
              <a:rPr lang="nb-NO" sz="2000" dirty="0"/>
              <a:t>Etter endt sekvens bytter lagene roller.</a:t>
            </a:r>
          </a:p>
          <a:p>
            <a:r>
              <a:rPr lang="nb-NO" sz="2000" dirty="0"/>
              <a:t>Hvilket lag får flest brudd?</a:t>
            </a:r>
          </a:p>
        </p:txBody>
      </p:sp>
      <p:pic>
        <p:nvPicPr>
          <p:cNvPr id="8" name="Plassholder for innhold 7" descr="Et bilde som inneholder krets, spill&#10;&#10;Automatisk generert beskrivelse">
            <a:extLst>
              <a:ext uri="{FF2B5EF4-FFF2-40B4-BE49-F238E27FC236}">
                <a16:creationId xmlns:a16="http://schemas.microsoft.com/office/drawing/2014/main" id="{0F529930-AFA0-45AC-BCF8-ADA1930014D2}"/>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923928" y="1102659"/>
            <a:ext cx="5220072"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spTree>
    <p:extLst>
      <p:ext uri="{BB962C8B-B14F-4D97-AF65-F5344CB8AC3E}">
        <p14:creationId xmlns:p14="http://schemas.microsoft.com/office/powerpoint/2010/main" val="490509149"/>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a:solidFill>
                <a:prstClr val="white"/>
              </a:solidFill>
            </a:endParaRPr>
          </a:p>
          <a:p>
            <a:pPr algn="ctr">
              <a:defRPr/>
            </a:pPr>
            <a:r>
              <a:rPr lang="nb-NO" sz="2800" b="1">
                <a:solidFill>
                  <a:prstClr val="white"/>
                </a:solidFill>
              </a:rPr>
              <a:t>ETABLERT </a:t>
            </a:r>
            <a:r>
              <a:rPr lang="nb-NO" sz="2800" b="1" dirty="0">
                <a:solidFill>
                  <a:prstClr val="white"/>
                </a:solidFill>
              </a:rPr>
              <a:t>FORSVAR-EKSTRAØVELSER</a:t>
            </a:r>
          </a:p>
        </p:txBody>
      </p:sp>
      <p:pic>
        <p:nvPicPr>
          <p:cNvPr id="4" name="Bilde 3" descr="Et bilde som inneholder krets, elektronikk, grønn&#10;&#10;Automatisk generert beskrivelse">
            <a:extLst>
              <a:ext uri="{FF2B5EF4-FFF2-40B4-BE49-F238E27FC236}">
                <a16:creationId xmlns:a16="http://schemas.microsoft.com/office/drawing/2014/main" id="{976C064E-E27B-4FD5-BC88-BB1E67E2433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11127"/>
            <a:ext cx="9144000" cy="5755341"/>
          </a:xfrm>
          <a:prstGeom prst="rect">
            <a:avLst/>
          </a:prstGeom>
        </p:spPr>
      </p:pic>
    </p:spTree>
    <p:extLst>
      <p:ext uri="{BB962C8B-B14F-4D97-AF65-F5344CB8AC3E}">
        <p14:creationId xmlns:p14="http://schemas.microsoft.com/office/powerpoint/2010/main" val="2448035618"/>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FD3B56B9-5A7A-4628-8A02-C47C47EAA195}"/>
              </a:ext>
            </a:extLst>
          </p:cNvPr>
          <p:cNvSpPr>
            <a:spLocks noGrp="1"/>
          </p:cNvSpPr>
          <p:nvPr>
            <p:ph sz="half" idx="1"/>
          </p:nvPr>
        </p:nvSpPr>
        <p:spPr>
          <a:xfrm>
            <a:off x="0" y="1102659"/>
            <a:ext cx="3388660" cy="4351338"/>
          </a:xfrm>
        </p:spPr>
        <p:txBody>
          <a:bodyPr>
            <a:normAutofit/>
          </a:bodyPr>
          <a:lstStyle/>
          <a:p>
            <a:endParaRPr lang="nb-NO" dirty="0"/>
          </a:p>
          <a:p>
            <a:r>
              <a:rPr lang="nb-NO" sz="2000" dirty="0"/>
              <a:t>Dele inn i to lag.</a:t>
            </a:r>
          </a:p>
          <a:p>
            <a:r>
              <a:rPr lang="nb-NO" sz="2000" dirty="0"/>
              <a:t>Sette opp tre kjegler på midten.</a:t>
            </a:r>
          </a:p>
          <a:p>
            <a:r>
              <a:rPr lang="nb-NO" sz="2000" dirty="0"/>
              <a:t>Forsvarende lag må starte på egen halvdel innenfor kjeglene for hvert angrep.</a:t>
            </a:r>
          </a:p>
          <a:p>
            <a:r>
              <a:rPr lang="nb-NO" sz="2000" dirty="0"/>
              <a:t>Kan fint øve på å flytte oss sammen fra lavt til høyt press.</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ETABLERT FORSVAR-EKSTRAØVELSER</a:t>
            </a:r>
          </a:p>
        </p:txBody>
      </p:sp>
      <p:pic>
        <p:nvPicPr>
          <p:cNvPr id="7" name="Plassholder for innhold 6" descr="Et bilde som inneholder spill&#10;&#10;Automatisk generert beskrivelse">
            <a:extLst>
              <a:ext uri="{FF2B5EF4-FFF2-40B4-BE49-F238E27FC236}">
                <a16:creationId xmlns:a16="http://schemas.microsoft.com/office/drawing/2014/main" id="{CC9F261C-6C78-48C6-B3F3-17E19E91FA77}"/>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9458" y="1102659"/>
            <a:ext cx="5755340" cy="5755340"/>
          </a:xfrm>
          <a:prstGeom prst="rect">
            <a:avLst/>
          </a:prstGeom>
        </p:spPr>
      </p:pic>
    </p:spTree>
    <p:extLst>
      <p:ext uri="{BB962C8B-B14F-4D97-AF65-F5344CB8AC3E}">
        <p14:creationId xmlns:p14="http://schemas.microsoft.com/office/powerpoint/2010/main" val="3475674089"/>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9739" cy="6843712"/>
        </p:xfrm>
        <a:graphic>
          <a:graphicData uri="http://schemas.openxmlformats.org/drawingml/2006/table">
            <a:tbl>
              <a:tblPr firstRow="1" bandRow="1">
                <a:tableStyleId>{073A0DAA-6AF3-43AB-8588-CEC1D06C72B9}</a:tableStyleId>
              </a:tblPr>
              <a:tblGrid>
                <a:gridCol w="898717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510917">
                <a:tc gridSpan="2">
                  <a:txBody>
                    <a:bodyPr/>
                    <a:lstStyle/>
                    <a:p>
                      <a:pPr algn="ctr"/>
                      <a:endParaRPr lang="nb-NO" sz="2800" b="1" dirty="0"/>
                    </a:p>
                    <a:p>
                      <a:pPr algn="ctr"/>
                      <a:r>
                        <a:rPr lang="nb-NO" sz="2800" b="0" dirty="0"/>
                        <a:t>OVERORDNET SPILLESTIL GJENVINNING</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32795">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32336" y="1525408"/>
            <a:ext cx="6009328" cy="5332592"/>
          </a:xfrm>
          <a:prstGeom prst="rect">
            <a:avLst/>
          </a:prstGeom>
        </p:spPr>
      </p:pic>
    </p:spTree>
    <p:extLst>
      <p:ext uri="{BB962C8B-B14F-4D97-AF65-F5344CB8AC3E}">
        <p14:creationId xmlns:p14="http://schemas.microsoft.com/office/powerpoint/2010/main" val="931777819"/>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2" y="0"/>
            <a:ext cx="9144001" cy="1034716"/>
          </a:xfrm>
          <a:solidFill>
            <a:schemeClr val="tx1"/>
          </a:solidFill>
        </p:spPr>
        <p:txBody>
          <a:bodyPr>
            <a:normAutofit/>
          </a:bodyPr>
          <a:lstStyle/>
          <a:p>
            <a:r>
              <a:rPr lang="nb-NO" sz="2800" b="1" dirty="0">
                <a:solidFill>
                  <a:schemeClr val="bg1"/>
                </a:solidFill>
              </a:rPr>
              <a:t>GJENVINNING 12-13 ÅR</a:t>
            </a:r>
          </a:p>
        </p:txBody>
      </p:sp>
      <p:graphicFrame>
        <p:nvGraphicFramePr>
          <p:cNvPr id="3" name="Tabell 2"/>
          <p:cNvGraphicFramePr>
            <a:graphicFrameLocks noGrp="1"/>
          </p:cNvGraphicFramePr>
          <p:nvPr/>
        </p:nvGraphicFramePr>
        <p:xfrm>
          <a:off x="1" y="1034719"/>
          <a:ext cx="9144000" cy="7878153"/>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3243370">
                <a:tc>
                  <a:txBody>
                    <a:bodyPr/>
                    <a:lstStyle/>
                    <a:p>
                      <a:pPr marL="0" indent="0">
                        <a:buFont typeface="+mj-lt"/>
                        <a:buNone/>
                      </a:pPr>
                      <a:endParaRPr lang="nb-NO" sz="2000" b="1" u="sng" kern="1200" baseline="0" dirty="0">
                        <a:solidFill>
                          <a:schemeClr val="tx1"/>
                        </a:solidFill>
                        <a:effectLst/>
                        <a:latin typeface="+mn-lt"/>
                        <a:ea typeface="+mn-ea"/>
                        <a:cs typeface="+mn-cs"/>
                      </a:endParaRPr>
                    </a:p>
                    <a:p>
                      <a:pPr marL="0" indent="0">
                        <a:buFont typeface="+mj-lt"/>
                        <a:buNone/>
                      </a:pPr>
                      <a:endParaRPr lang="nb-NO" sz="2000" b="1" u="sng" kern="1200" baseline="0" dirty="0">
                        <a:solidFill>
                          <a:schemeClr val="tx1"/>
                        </a:solidFill>
                        <a:effectLst/>
                        <a:latin typeface="+mn-lt"/>
                        <a:ea typeface="+mn-ea"/>
                        <a:cs typeface="+mn-cs"/>
                      </a:endParaRPr>
                    </a:p>
                    <a:p>
                      <a:pPr marL="0" indent="0">
                        <a:buFont typeface="+mj-lt"/>
                        <a:buNone/>
                      </a:pPr>
                      <a:r>
                        <a:rPr lang="nb-NO" sz="2000" b="0" kern="1200" baseline="0" dirty="0">
                          <a:solidFill>
                            <a:schemeClr val="tx1"/>
                          </a:solidFill>
                          <a:effectLst/>
                          <a:latin typeface="+mn-lt"/>
                          <a:ea typeface="+mn-ea"/>
                          <a:cs typeface="+mn-cs"/>
                        </a:rPr>
                        <a:t>Vi ønsker å vinne igjen ballen med en gang vi mister den. Nærmeste spiller setter press på motstander med ball. Vi er korte og smale i denne fasen.</a:t>
                      </a:r>
                    </a:p>
                    <a:p>
                      <a:pPr marL="0" indent="0">
                        <a:buFont typeface="+mj-lt"/>
                        <a:buNone/>
                      </a:pPr>
                      <a:endParaRPr lang="nb-NO" sz="2000" b="0"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09913">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b-NO" sz="2800" b="1" kern="1200" baseline="0" dirty="0">
                          <a:solidFill>
                            <a:srgbClr val="FF0000"/>
                          </a:solidFill>
                          <a:effectLst/>
                          <a:latin typeface="+mn-lt"/>
                          <a:ea typeface="+mn-ea"/>
                          <a:cs typeface="+mn-cs"/>
                        </a:rPr>
                        <a:t>«Vi stuper samlet i press for å vinne igjen ball, når vi mister den»</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77705232"/>
                  </a:ext>
                </a:extLst>
              </a:tr>
            </a:tbl>
          </a:graphicData>
        </a:graphic>
      </p:graphicFrame>
    </p:spTree>
    <p:extLst>
      <p:ext uri="{BB962C8B-B14F-4D97-AF65-F5344CB8AC3E}">
        <p14:creationId xmlns:p14="http://schemas.microsoft.com/office/powerpoint/2010/main" val="50761559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2" y="0"/>
            <a:ext cx="9144001" cy="1034716"/>
          </a:xfrm>
          <a:solidFill>
            <a:schemeClr val="tx1"/>
          </a:solidFill>
        </p:spPr>
        <p:txBody>
          <a:bodyPr>
            <a:normAutofit/>
          </a:bodyPr>
          <a:lstStyle/>
          <a:p>
            <a:r>
              <a:rPr lang="nb-NO" sz="2800" b="1" dirty="0">
                <a:solidFill>
                  <a:schemeClr val="bg1"/>
                </a:solidFill>
              </a:rPr>
              <a:t>GJENVINNING 14-15 ÅR</a:t>
            </a:r>
          </a:p>
        </p:txBody>
      </p:sp>
      <p:graphicFrame>
        <p:nvGraphicFramePr>
          <p:cNvPr id="3" name="Tabell 2"/>
          <p:cNvGraphicFramePr>
            <a:graphicFrameLocks noGrp="1"/>
          </p:cNvGraphicFramePr>
          <p:nvPr/>
        </p:nvGraphicFramePr>
        <p:xfrm>
          <a:off x="1" y="1034719"/>
          <a:ext cx="9144000" cy="7878153"/>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3243370">
                <a:tc>
                  <a:txBody>
                    <a:bodyPr/>
                    <a:lstStyle/>
                    <a:p>
                      <a:pPr marL="0" indent="0">
                        <a:buFont typeface="+mj-lt"/>
                        <a:buNone/>
                      </a:pPr>
                      <a:endParaRPr lang="nb-NO" sz="2000" b="1" u="sng" kern="1200" baseline="0" dirty="0">
                        <a:solidFill>
                          <a:schemeClr val="tx1"/>
                        </a:solidFill>
                        <a:effectLst/>
                        <a:latin typeface="+mn-lt"/>
                        <a:ea typeface="+mn-ea"/>
                        <a:cs typeface="+mn-cs"/>
                      </a:endParaRPr>
                    </a:p>
                    <a:p>
                      <a:pPr marL="0" indent="0">
                        <a:buFont typeface="+mj-lt"/>
                        <a:buNone/>
                      </a:pPr>
                      <a:r>
                        <a:rPr lang="nb-NO" sz="2000" b="0" kern="1200" baseline="0" dirty="0">
                          <a:solidFill>
                            <a:schemeClr val="tx1"/>
                          </a:solidFill>
                          <a:effectLst/>
                          <a:latin typeface="+mn-lt"/>
                          <a:ea typeface="+mn-ea"/>
                          <a:cs typeface="+mn-cs"/>
                        </a:rPr>
                        <a:t>Vi ønsker å vinne igjen ballen med en gang vi mister den. Nærmeste spiller setter press på motstander med ball. Vi er korte og smale i denne fasen.</a:t>
                      </a: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1" u="none"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2000" b="0" kern="1200" baseline="0" dirty="0">
                          <a:solidFill>
                            <a:schemeClr val="tx1"/>
                          </a:solidFill>
                          <a:effectLst/>
                          <a:latin typeface="+mn-lt"/>
                          <a:ea typeface="+mn-ea"/>
                          <a:cs typeface="+mn-cs"/>
                        </a:rPr>
                        <a:t>Hvis vi mislykkes i gjenvinningsfasen, slik at motstander spiller seg ut av presset med kontroll på ball, så faller vi ned til utgangsposisjon (10 m inn på egen halvdel). </a:t>
                      </a: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09913">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b-NO" sz="2800" b="1" kern="1200" baseline="0" dirty="0">
                          <a:solidFill>
                            <a:srgbClr val="FF0000"/>
                          </a:solidFill>
                          <a:effectLst/>
                          <a:latin typeface="+mn-lt"/>
                          <a:ea typeface="+mn-ea"/>
                          <a:cs typeface="+mn-cs"/>
                        </a:rPr>
                        <a:t>«Vi stuper samlet i press for å vinne igjen ball, når vi mister den»</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77705232"/>
                  </a:ext>
                </a:extLst>
              </a:tr>
            </a:tbl>
          </a:graphicData>
        </a:graphic>
      </p:graphicFrame>
    </p:spTree>
    <p:extLst>
      <p:ext uri="{BB962C8B-B14F-4D97-AF65-F5344CB8AC3E}">
        <p14:creationId xmlns:p14="http://schemas.microsoft.com/office/powerpoint/2010/main" val="126069485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2" y="0"/>
            <a:ext cx="9144001" cy="1034716"/>
          </a:xfrm>
          <a:solidFill>
            <a:schemeClr val="tx1"/>
          </a:solidFill>
        </p:spPr>
        <p:txBody>
          <a:bodyPr>
            <a:normAutofit/>
          </a:bodyPr>
          <a:lstStyle/>
          <a:p>
            <a:r>
              <a:rPr lang="nb-NO" sz="2800" b="1" dirty="0">
                <a:solidFill>
                  <a:schemeClr val="bg1"/>
                </a:solidFill>
              </a:rPr>
              <a:t>GJENVINNING 16-19 ÅR</a:t>
            </a:r>
          </a:p>
        </p:txBody>
      </p:sp>
      <p:graphicFrame>
        <p:nvGraphicFramePr>
          <p:cNvPr id="3" name="Tabell 2"/>
          <p:cNvGraphicFramePr>
            <a:graphicFrameLocks noGrp="1"/>
          </p:cNvGraphicFramePr>
          <p:nvPr/>
        </p:nvGraphicFramePr>
        <p:xfrm>
          <a:off x="1" y="1034719"/>
          <a:ext cx="9144000" cy="8487753"/>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3243370">
                <a:tc>
                  <a:txBody>
                    <a:bodyPr/>
                    <a:lstStyle/>
                    <a:p>
                      <a:pPr marL="0" indent="0">
                        <a:buFont typeface="+mj-lt"/>
                        <a:buNone/>
                      </a:pPr>
                      <a:endParaRPr lang="nb-NO" sz="2000" b="1" u="sng" kern="1200" baseline="0" dirty="0">
                        <a:solidFill>
                          <a:schemeClr val="tx1"/>
                        </a:solidFill>
                        <a:effectLst/>
                        <a:latin typeface="+mn-lt"/>
                        <a:ea typeface="+mn-ea"/>
                        <a:cs typeface="+mn-cs"/>
                      </a:endParaRPr>
                    </a:p>
                    <a:p>
                      <a:pPr marL="0" indent="0">
                        <a:buFont typeface="+mj-lt"/>
                        <a:buNone/>
                      </a:pPr>
                      <a:r>
                        <a:rPr lang="nb-NO" sz="2000" b="1" u="none" kern="1200" baseline="0" dirty="0">
                          <a:solidFill>
                            <a:schemeClr val="tx1"/>
                          </a:solidFill>
                          <a:effectLst/>
                          <a:latin typeface="+mn-lt"/>
                          <a:ea typeface="+mn-ea"/>
                          <a:cs typeface="+mn-cs"/>
                        </a:rPr>
                        <a:t>Overordnet for alle aldre: </a:t>
                      </a:r>
                      <a:r>
                        <a:rPr lang="nb-NO" sz="2000" b="0" kern="1200" baseline="0" dirty="0">
                          <a:solidFill>
                            <a:schemeClr val="tx1"/>
                          </a:solidFill>
                          <a:effectLst/>
                          <a:latin typeface="+mn-lt"/>
                          <a:ea typeface="+mn-ea"/>
                          <a:cs typeface="+mn-cs"/>
                        </a:rPr>
                        <a:t>Vi ønsker å vinne igjen ballen med en gang vi mister den. Nærmeste spiller setter press på motstander med ball. Vi er korte og smale i denne fasen.</a:t>
                      </a: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r>
                        <a:rPr lang="nb-NO" sz="2000" b="1" u="none" kern="1200" baseline="0" dirty="0">
                          <a:solidFill>
                            <a:schemeClr val="tx1"/>
                          </a:solidFill>
                          <a:effectLst/>
                          <a:latin typeface="+mn-lt"/>
                          <a:ea typeface="+mn-ea"/>
                          <a:cs typeface="+mn-cs"/>
                        </a:rPr>
                        <a:t>Fra </a:t>
                      </a:r>
                      <a:r>
                        <a:rPr lang="nb-NO" sz="2000" b="1" u="none" kern="1200" baseline="0" dirty="0" err="1">
                          <a:solidFill>
                            <a:schemeClr val="tx1"/>
                          </a:solidFill>
                          <a:effectLst/>
                          <a:latin typeface="+mn-lt"/>
                          <a:ea typeface="+mn-ea"/>
                          <a:cs typeface="+mn-cs"/>
                        </a:rPr>
                        <a:t>ca</a:t>
                      </a:r>
                      <a:r>
                        <a:rPr lang="nb-NO" sz="2000" b="1" u="none" kern="1200" baseline="0" dirty="0">
                          <a:solidFill>
                            <a:schemeClr val="tx1"/>
                          </a:solidFill>
                          <a:effectLst/>
                          <a:latin typeface="+mn-lt"/>
                          <a:ea typeface="+mn-ea"/>
                          <a:cs typeface="+mn-cs"/>
                        </a:rPr>
                        <a:t> 14-15 år: </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2000" b="0" kern="1200" baseline="0" dirty="0">
                          <a:solidFill>
                            <a:schemeClr val="tx1"/>
                          </a:solidFill>
                          <a:effectLst/>
                          <a:latin typeface="+mn-lt"/>
                          <a:ea typeface="+mn-ea"/>
                          <a:cs typeface="+mn-cs"/>
                        </a:rPr>
                        <a:t>Hvis vi mislykkes i gjenvinningsfasen, slik at motstander spiller seg ut av presset med kontroll på ball, så faller vi ned til utgangsposisjon (10 m inn på egen halvdel). En grunnregel er at vi detter ned i utgangsposisjon i etablert forsvar, når motstander har krysset midtlinje med kontroll på ballen, og vi ikke er samlet med kort avstand til motstander med ball.</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kern="1200" baseline="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09913">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b-NO" sz="2800" b="1" kern="1200" baseline="0" dirty="0">
                          <a:solidFill>
                            <a:srgbClr val="FF0000"/>
                          </a:solidFill>
                          <a:effectLst/>
                          <a:latin typeface="+mn-lt"/>
                          <a:ea typeface="+mn-ea"/>
                          <a:cs typeface="+mn-cs"/>
                        </a:rPr>
                        <a:t>«Vi stuper samlet i press for å vinne igjen ball, når vi mister den»</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77705232"/>
                  </a:ext>
                </a:extLst>
              </a:tr>
            </a:tbl>
          </a:graphicData>
        </a:graphic>
      </p:graphicFrame>
    </p:spTree>
    <p:extLst>
      <p:ext uri="{BB962C8B-B14F-4D97-AF65-F5344CB8AC3E}">
        <p14:creationId xmlns:p14="http://schemas.microsoft.com/office/powerpoint/2010/main" val="3156789056"/>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 y="1"/>
            <a:ext cx="9144001" cy="622300"/>
          </a:xfrm>
          <a:solidFill>
            <a:schemeClr val="tx1"/>
          </a:solidFill>
        </p:spPr>
        <p:txBody>
          <a:bodyPr>
            <a:normAutofit/>
          </a:bodyPr>
          <a:lstStyle/>
          <a:p>
            <a:pPr algn="ctr"/>
            <a:r>
              <a:rPr lang="nb-NO" sz="2800" b="1" dirty="0">
                <a:solidFill>
                  <a:schemeClr val="bg1"/>
                </a:solidFill>
              </a:rPr>
              <a:t>GJENVINNING MOMENTER TIL PRINSIPPENE</a:t>
            </a:r>
          </a:p>
        </p:txBody>
      </p:sp>
      <p:graphicFrame>
        <p:nvGraphicFramePr>
          <p:cNvPr id="5" name="Tabell 4"/>
          <p:cNvGraphicFramePr>
            <a:graphicFrameLocks noGrp="1"/>
          </p:cNvGraphicFramePr>
          <p:nvPr/>
        </p:nvGraphicFramePr>
        <p:xfrm>
          <a:off x="1" y="622301"/>
          <a:ext cx="9144001" cy="7894320"/>
        </p:xfrm>
        <a:graphic>
          <a:graphicData uri="http://schemas.openxmlformats.org/drawingml/2006/table">
            <a:tbl>
              <a:tblPr firstRow="1" bandRow="1">
                <a:tableStyleId>{5C22544A-7EE6-4342-B048-85BDC9FD1C3A}</a:tableStyleId>
              </a:tblPr>
              <a:tblGrid>
                <a:gridCol w="3109974">
                  <a:extLst>
                    <a:ext uri="{9D8B030D-6E8A-4147-A177-3AD203B41FA5}">
                      <a16:colId xmlns:a16="http://schemas.microsoft.com/office/drawing/2014/main" val="20000"/>
                    </a:ext>
                  </a:extLst>
                </a:gridCol>
                <a:gridCol w="2934479">
                  <a:extLst>
                    <a:ext uri="{9D8B030D-6E8A-4147-A177-3AD203B41FA5}">
                      <a16:colId xmlns:a16="http://schemas.microsoft.com/office/drawing/2014/main" val="20001"/>
                    </a:ext>
                  </a:extLst>
                </a:gridCol>
                <a:gridCol w="3099548">
                  <a:extLst>
                    <a:ext uri="{9D8B030D-6E8A-4147-A177-3AD203B41FA5}">
                      <a16:colId xmlns:a16="http://schemas.microsoft.com/office/drawing/2014/main" val="20002"/>
                    </a:ext>
                  </a:extLst>
                </a:gridCol>
              </a:tblGrid>
              <a:tr h="355582">
                <a:tc gridSpan="3">
                  <a:txBody>
                    <a:bodyPr/>
                    <a:lstStyle/>
                    <a:p>
                      <a:pPr algn="ctr"/>
                      <a:endParaRPr lang="nb-NO" sz="1800" b="1" dirty="0">
                        <a:solidFill>
                          <a:schemeClr val="bg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nb-NO"/>
                    </a:p>
                  </a:txBody>
                  <a:tcPr/>
                </a:tc>
                <a:extLst>
                  <a:ext uri="{0D108BD9-81ED-4DB2-BD59-A6C34878D82A}">
                    <a16:rowId xmlns:a16="http://schemas.microsoft.com/office/drawing/2014/main" val="10000"/>
                  </a:ext>
                </a:extLst>
              </a:tr>
              <a:tr h="355830">
                <a:tc>
                  <a:txBody>
                    <a:bodyPr/>
                    <a:lstStyle/>
                    <a:p>
                      <a:r>
                        <a:rPr lang="nb-NO" sz="1600" b="1" dirty="0">
                          <a:solidFill>
                            <a:schemeClr val="tx1"/>
                          </a:solidFill>
                        </a:rPr>
                        <a:t>Gjenvinne</a:t>
                      </a:r>
                      <a:r>
                        <a:rPr lang="nb-NO" sz="1600" b="1" baseline="0" dirty="0">
                          <a:solidFill>
                            <a:schemeClr val="tx1"/>
                          </a:solidFill>
                        </a:rPr>
                        <a:t> ball så fort vi mister den</a:t>
                      </a:r>
                      <a:endParaRPr lang="nb-NO" sz="1600" b="1" dirty="0">
                        <a:solidFill>
                          <a:schemeClr val="tx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Angripe med god balanse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600" b="1"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Omstille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600" b="1"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911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600" dirty="0"/>
                        <a:t>Stupe i press samlet når vi mister ball.</a:t>
                      </a:r>
                    </a:p>
                    <a:p>
                      <a:endParaRPr lang="nb-NO" sz="1600" b="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600" dirty="0">
                          <a:solidFill>
                            <a:prstClr val="black"/>
                          </a:solidFill>
                        </a:rPr>
                        <a:t>Angripe samlet, for å skape potensiale for gjenvinning. </a:t>
                      </a:r>
                      <a:endParaRPr lang="nb-NO" sz="160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16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600" dirty="0">
                          <a:solidFill>
                            <a:prstClr val="black"/>
                          </a:solidFill>
                        </a:rPr>
                        <a:t>Som grunnregel sier vi at vi faller ned til utgangsposisjon i etablert forsvar når: </a:t>
                      </a:r>
                      <a:endParaRPr lang="nb-NO" sz="1600" b="1" dirty="0">
                        <a:solidFill>
                          <a:prstClr val="black"/>
                        </a:solidFill>
                      </a:endParaRPr>
                    </a:p>
                    <a:p>
                      <a:pPr marL="0" indent="0">
                        <a:buNone/>
                      </a:pPr>
                      <a:r>
                        <a:rPr lang="nb-NO" sz="1600" dirty="0">
                          <a:solidFill>
                            <a:prstClr val="black"/>
                          </a:solidFill>
                        </a:rPr>
                        <a:t>1. Avstanden til motstanders ballinnehaver er for lang.</a:t>
                      </a:r>
                    </a:p>
                    <a:p>
                      <a:pPr marL="0" lvl="0" indent="0">
                        <a:lnSpc>
                          <a:spcPct val="100000"/>
                        </a:lnSpc>
                        <a:spcBef>
                          <a:spcPts val="0"/>
                        </a:spcBef>
                        <a:buNone/>
                      </a:pPr>
                      <a:r>
                        <a:rPr lang="nb-NO" sz="1600" dirty="0">
                          <a:solidFill>
                            <a:prstClr val="black"/>
                          </a:solidFill>
                        </a:rPr>
                        <a:t>2.Vi ikke angriper med tett lag og har mange spillere rundt der ball er.</a:t>
                      </a:r>
                      <a:endParaRPr lang="nb-NO" sz="1600" dirty="0">
                        <a:solidFill>
                          <a:prstClr val="black"/>
                        </a:solidFill>
                        <a:ea typeface="Calibri" charset="0"/>
                        <a:cs typeface="Times New Roman" charset="0"/>
                      </a:endParaRPr>
                    </a:p>
                    <a:p>
                      <a:pPr marL="0" lvl="0" indent="0">
                        <a:lnSpc>
                          <a:spcPct val="100000"/>
                        </a:lnSpc>
                        <a:spcBef>
                          <a:spcPts val="0"/>
                        </a:spcBef>
                        <a:buNone/>
                      </a:pPr>
                      <a:r>
                        <a:rPr lang="nb-NO" sz="1600" dirty="0">
                          <a:solidFill>
                            <a:prstClr val="black"/>
                          </a:solidFill>
                        </a:rPr>
                        <a:t>3. Motstander har krysset midtlinjen med kontroll på ball og spilt seg ut av vårt gjenvinningspress. </a:t>
                      </a:r>
                      <a:endParaRPr kumimoji="0" lang="nb-NO" sz="16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830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600" dirty="0"/>
                        <a:t>Korte og smale sammen.</a:t>
                      </a:r>
                    </a:p>
                    <a:p>
                      <a:endParaRPr lang="nb-NO" sz="1600" b="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600" dirty="0"/>
                        <a:t>Korte og smale sammen.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6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1600" b="0" i="0" u="none" strike="noStrike" kern="1200" cap="none" spc="0" normalizeH="0" baseline="0" noProof="0" dirty="0">
                          <a:ln>
                            <a:noFill/>
                          </a:ln>
                          <a:solidFill>
                            <a:prstClr val="black"/>
                          </a:solidFill>
                          <a:effectLst/>
                          <a:uLnTx/>
                          <a:uFillTx/>
                          <a:latin typeface="+mn-lt"/>
                          <a:ea typeface="+mn-ea"/>
                          <a:cs typeface="+mn-cs"/>
                        </a:rPr>
                        <a:t>Evne å treffe på 1. pasningen etter brudd.</a:t>
                      </a:r>
                    </a:p>
                    <a:p>
                      <a:pPr marL="0" indent="0">
                        <a:buFont typeface="Arial" panose="020B0604020202020204" pitchFamily="34" charset="0"/>
                        <a:buNone/>
                      </a:pPr>
                      <a:endParaRPr lang="nb-NO" sz="1600" dirty="0">
                        <a:solidFill>
                          <a:prstClr val="black"/>
                        </a:solidFill>
                      </a:endParaRPr>
                    </a:p>
                    <a:p>
                      <a:pPr marL="0" indent="0">
                        <a:buFont typeface="Arial" panose="020B0604020202020204" pitchFamily="34" charset="0"/>
                        <a:buNone/>
                      </a:pPr>
                      <a:endParaRPr lang="nb-NO" sz="1600" dirty="0">
                        <a:solidFill>
                          <a:prstClr val="black"/>
                        </a:solidFill>
                      </a:endParaRPr>
                    </a:p>
                    <a:p>
                      <a:pPr marL="0" indent="0">
                        <a:buFont typeface="Arial" panose="020B0604020202020204" pitchFamily="34" charset="0"/>
                        <a:buNone/>
                      </a:pPr>
                      <a:endParaRPr lang="nb-NO" sz="16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535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600" dirty="0"/>
                        <a:t>Nærmeste spiller setter press på motstander med ball.</a:t>
                      </a:r>
                    </a:p>
                    <a:p>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16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1600" dirty="0">
                        <a:solidFill>
                          <a:prstClr val="black"/>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1600" dirty="0">
                        <a:solidFill>
                          <a:prstClr val="black"/>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16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542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600" dirty="0">
                          <a:solidFill>
                            <a:prstClr val="black"/>
                          </a:solidFill>
                        </a:rPr>
                        <a:t>Ta ut spillepunkter nærmest 1A. posisjonere seg slik at vi hindrer vendingsspill og hindre pasninger framover i banen.</a:t>
                      </a: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1600" b="1"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1600" dirty="0"/>
                    </a:p>
                    <a:p>
                      <a:endParaRPr lang="nb-NO" sz="1600" dirty="0"/>
                    </a:p>
                    <a:p>
                      <a:endParaRPr lang="nb-NO" sz="1600" dirty="0"/>
                    </a:p>
                    <a:p>
                      <a:endParaRPr lang="nb-NO" sz="1600" dirty="0"/>
                    </a:p>
                    <a:p>
                      <a:endParaRPr lang="nb-NO" sz="1600" dirty="0"/>
                    </a:p>
                    <a:p>
                      <a:endParaRPr lang="nb-NO" sz="1600" dirty="0"/>
                    </a:p>
                    <a:p>
                      <a:endParaRPr lang="nb-NO" sz="1600" dirty="0"/>
                    </a:p>
                    <a:p>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886322122"/>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GJENVINNING- FORSKNING </a:t>
            </a:r>
          </a:p>
        </p:txBody>
      </p:sp>
      <p:graphicFrame>
        <p:nvGraphicFramePr>
          <p:cNvPr id="3" name="Tabell 2"/>
          <p:cNvGraphicFramePr>
            <a:graphicFrameLocks noGrp="1"/>
          </p:cNvGraphicFramePr>
          <p:nvPr/>
        </p:nvGraphicFramePr>
        <p:xfrm>
          <a:off x="0" y="963038"/>
          <a:ext cx="9144000" cy="7772400"/>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800" b="1" i="1" kern="1200" baseline="0" dirty="0">
                        <a:solidFill>
                          <a:srgbClr val="FF0000"/>
                        </a:solidFill>
                        <a:effectLst/>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Mange lag har som regel at de skal vinne igjen ballen i løpet av 5 sekunder.</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Mange mål blir gjort 2-7 sekunder etter at en vinner igjen ballen. Derfor er gjenvinning viktig.</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De beste lagene i verden angriper med så korte avstander mellom spillerne i lengde og bredde at de har gode forutsetninger for å vinne igjen ball, hvis de mister den. Smalt og kort lag.</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i="1" kern="1200" baseline="0" dirty="0">
                        <a:solidFill>
                          <a:schemeClr val="tx1"/>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0"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0"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r>
                        <a:rPr lang="nb-NO" sz="2800" b="1" i="1" kern="1200" baseline="0" dirty="0">
                          <a:solidFill>
                            <a:srgbClr val="FF0000"/>
                          </a:solidFill>
                          <a:effectLst/>
                          <a:latin typeface="+mn-lt"/>
                          <a:ea typeface="+mn-ea"/>
                          <a:cs typeface="+mn-cs"/>
                        </a:rPr>
                        <a:t>«Vi tør å spille ball, spiller fremover når vi kan»</a:t>
                      </a:r>
                      <a:endParaRPr lang="nb-NO" sz="2800" b="1" i="1" kern="1200" dirty="0">
                        <a:solidFill>
                          <a:srgbClr val="FF0000"/>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98229002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4DE40392-908F-4159-8443-F5B3331CC16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4" name="Bilde 3" descr="Et bilde som inneholder gress, drage, grønn, stor&#10;&#10;Automatisk generert beskrivelse">
            <a:extLst>
              <a:ext uri="{FF2B5EF4-FFF2-40B4-BE49-F238E27FC236}">
                <a16:creationId xmlns:a16="http://schemas.microsoft.com/office/drawing/2014/main" id="{0F15C5ED-08A4-4A28-9B8B-AEED2FF688E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95085"/>
            <a:ext cx="9144000" cy="5862917"/>
          </a:xfrm>
          <a:prstGeom prst="rect">
            <a:avLst/>
          </a:prstGeom>
        </p:spPr>
      </p:pic>
      <p:sp>
        <p:nvSpPr>
          <p:cNvPr id="5" name="Tittel 1">
            <a:extLst>
              <a:ext uri="{FF2B5EF4-FFF2-40B4-BE49-F238E27FC236}">
                <a16:creationId xmlns:a16="http://schemas.microsoft.com/office/drawing/2014/main" id="{B6CE61B1-FD4D-4919-B2BC-D24FE4AB74CE}"/>
              </a:ext>
            </a:extLst>
          </p:cNvPr>
          <p:cNvSpPr txBox="1">
            <a:spLocks/>
          </p:cNvSpPr>
          <p:nvPr/>
        </p:nvSpPr>
        <p:spPr>
          <a:xfrm>
            <a:off x="0" y="-6306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a:t>
            </a:r>
            <a:r>
              <a:rPr lang="nb-NO" sz="2800" b="1" cap="all" dirty="0">
                <a:solidFill>
                  <a:prstClr val="white"/>
                </a:solidFill>
              </a:rPr>
              <a:t>Langt fra 5 m-KLYNGE</a:t>
            </a:r>
            <a:endParaRPr lang="nb-NO" sz="2800" b="1" dirty="0">
              <a:solidFill>
                <a:prstClr val="white"/>
              </a:solidFill>
            </a:endParaRPr>
          </a:p>
        </p:txBody>
      </p:sp>
    </p:spTree>
    <p:extLst>
      <p:ext uri="{BB962C8B-B14F-4D97-AF65-F5344CB8AC3E}">
        <p14:creationId xmlns:p14="http://schemas.microsoft.com/office/powerpoint/2010/main" val="3348739002"/>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9739" cy="6843712"/>
        </p:xfrm>
        <a:graphic>
          <a:graphicData uri="http://schemas.openxmlformats.org/drawingml/2006/table">
            <a:tbl>
              <a:tblPr firstRow="1" bandRow="1">
                <a:tableStyleId>{073A0DAA-6AF3-43AB-8588-CEC1D06C72B9}</a:tableStyleId>
              </a:tblPr>
              <a:tblGrid>
                <a:gridCol w="898717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510917">
                <a:tc gridSpan="2">
                  <a:txBody>
                    <a:bodyPr/>
                    <a:lstStyle/>
                    <a:p>
                      <a:pPr algn="ctr"/>
                      <a:endParaRPr lang="nb-NO" sz="2800" b="1" dirty="0"/>
                    </a:p>
                    <a:p>
                      <a:pPr algn="ctr"/>
                      <a:r>
                        <a:rPr lang="nb-NO" sz="2800" b="0" dirty="0"/>
                        <a:t>GJENVINNING</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32795">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32336" y="1525408"/>
            <a:ext cx="6009328" cy="5332592"/>
          </a:xfrm>
          <a:prstGeom prst="rect">
            <a:avLst/>
          </a:prstGeom>
        </p:spPr>
      </p:pic>
    </p:spTree>
    <p:extLst>
      <p:ext uri="{BB962C8B-B14F-4D97-AF65-F5344CB8AC3E}">
        <p14:creationId xmlns:p14="http://schemas.microsoft.com/office/powerpoint/2010/main" val="838282350"/>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583692"/>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973029">
                  <a:extLst>
                    <a:ext uri="{9D8B030D-6E8A-4147-A177-3AD203B41FA5}">
                      <a16:colId xmlns:a16="http://schemas.microsoft.com/office/drawing/2014/main" val="20001"/>
                    </a:ext>
                  </a:extLst>
                </a:gridCol>
                <a:gridCol w="181668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466612">
                <a:tc>
                  <a:txBody>
                    <a:bodyPr/>
                    <a:lstStyle/>
                    <a:p>
                      <a:pPr algn="ctr"/>
                      <a:r>
                        <a:rPr lang="nb-NO" sz="1200" dirty="0">
                          <a:solidFill>
                            <a:schemeClr val="tx1"/>
                          </a:solidFill>
                        </a:rPr>
                        <a:t>Tid </a:t>
                      </a:r>
                    </a:p>
                  </a:txBody>
                  <a:tcPr marL="68580" marR="68580">
                    <a:solidFill>
                      <a:schemeClr val="bg2">
                        <a:lumMod val="90000"/>
                      </a:schemeClr>
                    </a:solidFill>
                  </a:tcPr>
                </a:tc>
                <a:tc>
                  <a:txBody>
                    <a:bodyPr/>
                    <a:lstStyle/>
                    <a:p>
                      <a:pPr algn="ctr"/>
                      <a:r>
                        <a:rPr lang="nb-NO" sz="1200" dirty="0">
                          <a:solidFill>
                            <a:schemeClr val="tx1"/>
                          </a:solidFill>
                        </a:rPr>
                        <a:t>Beskrivelse</a:t>
                      </a:r>
                    </a:p>
                  </a:txBody>
                  <a:tcPr marL="68580" marR="68580">
                    <a:solidFill>
                      <a:schemeClr val="bg2">
                        <a:lumMod val="90000"/>
                      </a:schemeClr>
                    </a:solidFill>
                  </a:tcPr>
                </a:tc>
                <a:tc>
                  <a:txBody>
                    <a:bodyPr/>
                    <a:lstStyle/>
                    <a:p>
                      <a:pPr algn="ctr"/>
                      <a:r>
                        <a:rPr lang="nb-NO" sz="1200" dirty="0">
                          <a:solidFill>
                            <a:schemeClr val="tx1"/>
                          </a:solidFill>
                        </a:rPr>
                        <a:t>Tegning</a:t>
                      </a:r>
                    </a:p>
                  </a:txBody>
                  <a:tcPr marL="68580" marR="68580">
                    <a:solidFill>
                      <a:schemeClr val="bg2">
                        <a:lumMod val="90000"/>
                      </a:schemeClr>
                    </a:solidFill>
                  </a:tcPr>
                </a:tc>
                <a:tc>
                  <a:txBody>
                    <a:bodyPr/>
                    <a:lstStyle/>
                    <a:p>
                      <a:pPr algn="ctr"/>
                      <a:r>
                        <a:rPr lang="nb-NO" sz="1200" dirty="0">
                          <a:solidFill>
                            <a:schemeClr val="tx1"/>
                          </a:solidFill>
                        </a:rPr>
                        <a:t>Prinsipp/</a:t>
                      </a:r>
                    </a:p>
                    <a:p>
                      <a:pPr algn="ctr"/>
                      <a:r>
                        <a:rPr lang="nb-NO" sz="1200" dirty="0">
                          <a:solidFill>
                            <a:schemeClr val="tx1"/>
                          </a:solidFill>
                        </a:rPr>
                        <a:t>moment</a:t>
                      </a:r>
                    </a:p>
                  </a:txBody>
                  <a:tcPr marL="68580" marR="68580">
                    <a:solidFill>
                      <a:schemeClr val="bg2">
                        <a:lumMod val="90000"/>
                      </a:schemeClr>
                    </a:solidFill>
                  </a:tcPr>
                </a:tc>
                <a:tc>
                  <a:txBody>
                    <a:bodyPr/>
                    <a:lstStyle/>
                    <a:p>
                      <a:pPr algn="ctr"/>
                      <a:r>
                        <a:rPr lang="nb-NO" sz="1200" dirty="0">
                          <a:solidFill>
                            <a:schemeClr val="tx1"/>
                          </a:solidFill>
                        </a:rPr>
                        <a:t>Tilretteleggelse</a:t>
                      </a:r>
                      <a:r>
                        <a:rPr lang="nb-NO" sz="1200" baseline="0" dirty="0">
                          <a:solidFill>
                            <a:schemeClr val="tx1"/>
                          </a:solidFill>
                        </a:rPr>
                        <a:t> </a:t>
                      </a:r>
                      <a:endParaRPr lang="nb-NO" sz="1200" dirty="0">
                        <a:solidFill>
                          <a:schemeClr val="tx1"/>
                        </a:solidFill>
                      </a:endParaRPr>
                    </a:p>
                  </a:txBody>
                  <a:tcPr marL="68580" marR="68580">
                    <a:solidFill>
                      <a:schemeClr val="bg2">
                        <a:lumMod val="90000"/>
                      </a:schemeClr>
                    </a:solidFill>
                  </a:tcPr>
                </a:tc>
                <a:tc>
                  <a:txBody>
                    <a:bodyPr/>
                    <a:lstStyle/>
                    <a:p>
                      <a:pPr algn="ctr"/>
                      <a:r>
                        <a:rPr lang="nb-NO" sz="1200"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Hvileforhold</a:t>
                      </a:r>
                      <a:r>
                        <a:rPr lang="nb-NO" sz="900" b="0" baseline="0" dirty="0">
                          <a:solidFill>
                            <a:schemeClr val="tx1"/>
                          </a:solidFill>
                        </a:rPr>
                        <a:t> </a:t>
                      </a:r>
                      <a:r>
                        <a:rPr lang="nb-NO" sz="900" b="0" dirty="0">
                          <a:solidFill>
                            <a:schemeClr val="tx1"/>
                          </a:solidFill>
                        </a:rPr>
                        <a:t>1-5/6</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Spillerne bruker stige eller kjegler og kommer seg gjennom på ulike måter. I enden slår de pasning på en eller to touch. Bruk gjerne flere varianter.</a:t>
                      </a: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flere baner. 5-6 på hver stasjon. Sørg for at de bruker begge bein. Vær kreativ og kjør ulike varianter. 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10*1.30 min- 45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Spill inne i 16 m som deles i to med kjegler. Spill (10-10). Hvis det er færre på trening blir banen mindre. Det må minst</a:t>
                      </a:r>
                      <a:r>
                        <a:rPr lang="nb-NO" sz="900" baseline="0" dirty="0"/>
                        <a:t> være 6-6 for å kunne gjennomføre øvelsen. </a:t>
                      </a:r>
                      <a:r>
                        <a:rPr lang="nb-NO" sz="900" dirty="0"/>
                        <a:t>Dele inn i to lag. (Kan  ha en joker).</a:t>
                      </a:r>
                    </a:p>
                    <a:p>
                      <a:r>
                        <a:rPr lang="nb-NO" sz="900" dirty="0"/>
                        <a:t>Det slås inn baller fra midten(på utsiden av 16 m til annenhver side. Nye baller kommer inn dersom ball i går ut av 16 m streken. </a:t>
                      </a:r>
                    </a:p>
                    <a:p>
                      <a:r>
                        <a:rPr lang="nb-NO" sz="900" dirty="0"/>
                        <a:t>Halvparten av de forsvarende spillerne kan gå inn på motstanders side for å vinne ball, eller få den ut av 16 m.</a:t>
                      </a:r>
                    </a:p>
                    <a:p>
                      <a:r>
                        <a:rPr lang="nb-NO" sz="900" dirty="0"/>
                        <a:t>Poeng til angripende lag ved 8 pasninger, Forsvarende lag må vinne ball på motstanders halvdel og slå den over til medspiller på egen halvdel for poeng. </a:t>
                      </a:r>
                      <a:r>
                        <a:rPr lang="nb-NO" sz="900" baseline="0" dirty="0"/>
                        <a:t> </a:t>
                      </a:r>
                      <a:r>
                        <a:rPr lang="nb-NO" sz="900" dirty="0"/>
                        <a:t>. Det går altså baller til annenhver side slik at lagene</a:t>
                      </a:r>
                      <a:r>
                        <a:rPr lang="nb-NO" sz="900" baseline="0" dirty="0"/>
                        <a:t> hele tiden </a:t>
                      </a:r>
                      <a:r>
                        <a:rPr lang="nb-NO" sz="900" baseline="0" dirty="0" err="1"/>
                        <a:t>rulerer</a:t>
                      </a:r>
                      <a:r>
                        <a:rPr lang="nb-NO" sz="900" baseline="0" dirty="0"/>
                        <a:t> på å forsvare seg og angripe. </a:t>
                      </a:r>
                      <a:endParaRPr lang="nb-NO" sz="900" dirty="0"/>
                    </a:p>
                  </a:txBody>
                  <a:tcPr marL="68580" marR="68580">
                    <a:solidFill>
                      <a:schemeClr val="bg2">
                        <a:lumMod val="90000"/>
                      </a:schemeClr>
                    </a:solidFill>
                  </a:tcPr>
                </a:tc>
                <a:tc>
                  <a:txBody>
                    <a:bodyPr/>
                    <a:lstStyle/>
                    <a:p>
                      <a:endParaRPr lang="nb-NO" dirty="0"/>
                    </a:p>
                    <a:p>
                      <a:endParaRPr lang="nb-NO" dirty="0"/>
                    </a:p>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Slå inn baller til annenhver side.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tilgjengelig på siden. </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spillerne stuper i press for å gjenvinne ball hver gang de mister 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a:t>
                      </a:r>
                    </a:p>
                    <a:p>
                      <a:pPr algn="ct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Lagene stiller bak det ene målet med spillere på hver side av målet.  Lagene har hver sin keeper. Den som får ballen tar en aktiv touch rett fram og det er 2-2. Hvis forsvarende lag vinner ballen, så kan de kontre. Sekvensen er ikke over før ballen er utenfor banen eller i mål. Kan spille mot to mål.</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på 3 min? </a:t>
                      </a:r>
                      <a:endParaRPr lang="nb-NO" sz="900" b="1" dirty="0">
                        <a:solidFill>
                          <a:schemeClr val="tx1"/>
                        </a:solidFill>
                      </a:endParaRPr>
                    </a:p>
                  </a:txBody>
                  <a:tcPr marL="68580" marR="68580">
                    <a:solidFill>
                      <a:schemeClr val="bg2">
                        <a:lumMod val="90000"/>
                      </a:schemeClr>
                    </a:solidFill>
                  </a:tcPr>
                </a:tc>
                <a:tc>
                  <a:txBody>
                    <a:bodyPr/>
                    <a:lstStyle/>
                    <a:p>
                      <a:endParaRPr lang="nb-NO" dirty="0"/>
                    </a:p>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Unngå kø, gjerne mot flere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1000" baseline="0">
                          <a:solidFill>
                            <a:schemeClr val="tx1"/>
                          </a:solidFill>
                        </a:rPr>
                        <a:t>Slår pasning </a:t>
                      </a:r>
                      <a:r>
                        <a:rPr lang="nb-NO" sz="1000" baseline="0" dirty="0">
                          <a:solidFill>
                            <a:schemeClr val="tx1"/>
                          </a:solidFill>
                        </a:rPr>
                        <a:t>til samme side hele sekvensen. I neste sekvens slås pasningen til den andre siden.</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spillerne stuper i press for å gjenvinne ball hver gang de mister den. Belønn gjenvinningsforsøk.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endParaRPr kumimoji="0" lang="nb-NO" sz="8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med 3-3 til 5-5. Vinneren står. Første målet vinner. Vinneren står. Maks 1.30 min kamper. Hvis det blir u så står det laget som kom inn. Ballen starter direkte fra det målet som det er scoret på? 4-4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Hvilket lag får flest seire?</a:t>
                      </a: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Det skal spurtes inn og ut med lag for å få ballen direkte fra keeper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spillerne stuper i press for å gjenvinne ball hver gang de mister den. Belønn gjenvinningsforsøk.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endParaRPr kumimoji="0" lang="nb-NO" sz="8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de spillerne som viser best gjenvinningspress.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42.GJENVINNING</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a:srcRect b="25646"/>
          <a:stretch/>
        </p:blipFill>
        <p:spPr>
          <a:xfrm>
            <a:off x="3517489" y="2185728"/>
            <a:ext cx="1814052" cy="1578521"/>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42638"/>
          <a:stretch/>
        </p:blipFill>
        <p:spPr>
          <a:xfrm>
            <a:off x="3517489" y="3764246"/>
            <a:ext cx="1814052" cy="1227204"/>
          </a:xfrm>
          <a:prstGeom prst="rect">
            <a:avLst/>
          </a:prstGeom>
        </p:spPr>
      </p:pic>
      <p:pic>
        <p:nvPicPr>
          <p:cNvPr id="9" name="Bilde 8"/>
          <p:cNvPicPr>
            <a:picLocks noChangeAspect="1"/>
          </p:cNvPicPr>
          <p:nvPr/>
        </p:nvPicPr>
        <p:blipFill rotWithShape="1">
          <a:blip r:embed="rId4" cstate="print">
            <a:extLst>
              <a:ext uri="{28A0092B-C50C-407E-A947-70E740481C1C}">
                <a14:useLocalDpi xmlns:a14="http://schemas.microsoft.com/office/drawing/2010/main" val="0"/>
              </a:ext>
            </a:extLst>
          </a:blip>
          <a:srcRect l="58130"/>
          <a:stretch/>
        </p:blipFill>
        <p:spPr>
          <a:xfrm>
            <a:off x="3517489" y="4928594"/>
            <a:ext cx="1814052" cy="1929409"/>
          </a:xfrm>
          <a:prstGeom prst="rect">
            <a:avLst/>
          </a:prstGeom>
        </p:spPr>
      </p:pic>
      <p:pic>
        <p:nvPicPr>
          <p:cNvPr id="10" name="Plassholder for innhold 7" descr="Macintosh HD:Users:annegunn:Pictures:iPhoto-bibliotek.photolibrary:Masters:2015:12:13:20151213-193845:IMG_3119.PNG"/>
          <p:cNvPicPr>
            <a:picLocks/>
          </p:cNvPicPr>
          <p:nvPr/>
        </p:nvPicPr>
        <p:blipFill rotWithShape="1">
          <a:blip r:embed="rId5">
            <a:extLst>
              <a:ext uri="{28A0092B-C50C-407E-A947-70E740481C1C}">
                <a14:useLocalDpi xmlns:a14="http://schemas.microsoft.com/office/drawing/2010/main" val="0"/>
              </a:ext>
            </a:extLst>
          </a:blip>
          <a:srcRect l="14652" t="31197" r="13711" b="31789"/>
          <a:stretch/>
        </p:blipFill>
        <p:spPr bwMode="auto">
          <a:xfrm rot="5400000">
            <a:off x="3956922" y="837643"/>
            <a:ext cx="935186" cy="1814051"/>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4023861451"/>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62788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1966451">
                  <a:extLst>
                    <a:ext uri="{9D8B030D-6E8A-4147-A177-3AD203B41FA5}">
                      <a16:colId xmlns:a16="http://schemas.microsoft.com/office/drawing/2014/main" val="20001"/>
                    </a:ext>
                  </a:extLst>
                </a:gridCol>
                <a:gridCol w="2823263">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15 min</a:t>
                      </a:r>
                    </a:p>
                    <a:p>
                      <a:pPr algn="ct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Spillerne slår pasninger seg i mellom, som vist på bildet. De bytter så plass. Den spilleren som er nærmest sidelinjen skal gjennomføre ulike </a:t>
                      </a:r>
                      <a:r>
                        <a:rPr lang="nb-NO" sz="900" dirty="0" err="1"/>
                        <a:t>koordinative</a:t>
                      </a:r>
                      <a:r>
                        <a:rPr lang="nb-NO" sz="900" dirty="0"/>
                        <a:t> sekvenser.  Hinke,</a:t>
                      </a:r>
                      <a:r>
                        <a:rPr lang="nb-NO" sz="900" baseline="0" dirty="0"/>
                        <a:t> sideveis, </a:t>
                      </a:r>
                      <a:r>
                        <a:rPr lang="nb-NO" sz="900" baseline="0" dirty="0" err="1"/>
                        <a:t>slalom</a:t>
                      </a:r>
                      <a:r>
                        <a:rPr lang="nb-NO" sz="900" baseline="0" dirty="0"/>
                        <a:t>, stige?</a:t>
                      </a:r>
                      <a:endParaRPr lang="nb-NO" sz="900"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 baner som på bildet.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 utøvere på hver bane. Lengden på banen er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5m. Vær kreativ og kjør ulike varianter. 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kamper  på 3-5 min- 2 min pause. </a:t>
                      </a:r>
                      <a:r>
                        <a:rPr lang="nb-NO" sz="900" b="0" baseline="0" dirty="0" err="1">
                          <a:solidFill>
                            <a:schemeClr val="tx1"/>
                          </a:solidFill>
                        </a:rPr>
                        <a:t>Ca</a:t>
                      </a:r>
                      <a:r>
                        <a:rPr lang="nb-NO" sz="900" b="0" baseline="0" dirty="0">
                          <a:solidFill>
                            <a:schemeClr val="tx1"/>
                          </a:solidFill>
                        </a:rPr>
                        <a:t> 75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to lag 7-7 til 11-11. Kan gjerne ha flere lag og baner.</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a:t>
                      </a:r>
                      <a:r>
                        <a:rPr kumimoji="0" lang="nb-NO" sz="900" b="1" i="0" u="none" strike="noStrike" kern="1200" cap="none" spc="0" normalizeH="0" baseline="0" noProof="0" dirty="0" err="1">
                          <a:ln>
                            <a:noFill/>
                          </a:ln>
                          <a:solidFill>
                            <a:prstClr val="black"/>
                          </a:solidFill>
                          <a:effectLst/>
                          <a:uLnTx/>
                          <a:uFillTx/>
                          <a:latin typeface="+mn-lt"/>
                          <a:ea typeface="+mn-ea"/>
                          <a:cs typeface="+mn-cs"/>
                        </a:rPr>
                        <a:t>Shootout</a:t>
                      </a:r>
                      <a:r>
                        <a:rPr kumimoji="0" lang="nb-NO" sz="900" b="1" i="0" u="none" strike="noStrike" kern="1200" cap="none" spc="0" normalizeH="0" baseline="0" noProof="0" dirty="0">
                          <a:ln>
                            <a:noFill/>
                          </a:ln>
                          <a:solidFill>
                            <a:prstClr val="black"/>
                          </a:solidFill>
                          <a:effectLst/>
                          <a:uLnTx/>
                          <a:uFillTx/>
                          <a:latin typeface="+mn-lt"/>
                          <a:ea typeface="+mn-ea"/>
                          <a:cs typeface="+mn-cs"/>
                        </a:rPr>
                        <a:t>. Alle spillerne står i kø og skyter fra 16 m. Dette er skudd etter en vegg. Den spilleren som gjør mål er ferdig. De som bommer må igjen gå bakerst i køen. De tre spillerne som står igjen til slutt tar igjen utstyr.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Ha baller tilgjengelig på sidene , slik at det blir rytme i spillet.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Kamp 1 og 2: </a:t>
                      </a:r>
                      <a:r>
                        <a:rPr kumimoji="0" lang="nb-NO" sz="900" b="0" i="0" u="none" strike="noStrike" kern="1200" cap="none" spc="0" normalizeH="0" baseline="0" noProof="0" dirty="0">
                          <a:ln>
                            <a:noFill/>
                          </a:ln>
                          <a:solidFill>
                            <a:prstClr val="black"/>
                          </a:solidFill>
                          <a:effectLst/>
                          <a:uLnTx/>
                          <a:uFillTx/>
                          <a:latin typeface="+mn-lt"/>
                          <a:ea typeface="+mn-ea"/>
                          <a:cs typeface="+mn-cs"/>
                        </a:rPr>
                        <a:t>Alle må over midten for å få mål Sikrer da gode gjenvinningsforhold.</a:t>
                      </a:r>
                    </a:p>
                    <a:p>
                      <a:endParaRPr lang="nb-NO" sz="900" b="1" dirty="0"/>
                    </a:p>
                    <a:p>
                      <a:r>
                        <a:rPr lang="nb-NO" sz="900" b="1" dirty="0"/>
                        <a:t>Kamp 3 og 4: </a:t>
                      </a:r>
                      <a:r>
                        <a:rPr lang="nb-NO" sz="900" b="0" dirty="0"/>
                        <a:t>Trener har baller</a:t>
                      </a:r>
                      <a:r>
                        <a:rPr lang="nb-NO" sz="900" b="0" baseline="0" dirty="0"/>
                        <a:t> i hendene og setter i gang en direkte gjenvinning, så fort ballen er ute eller i mål.</a:t>
                      </a:r>
                      <a:endParaRPr lang="nb-NO" sz="900" b="0" dirty="0"/>
                    </a:p>
                    <a:p>
                      <a:endParaRPr lang="nb-NO" sz="900" b="1" dirty="0"/>
                    </a:p>
                    <a:p>
                      <a:r>
                        <a:rPr lang="nb-NO" sz="900" b="1" dirty="0"/>
                        <a:t>Kamp 6 og ut: </a:t>
                      </a:r>
                      <a:r>
                        <a:rPr lang="nb-NO" sz="900" b="0" dirty="0"/>
                        <a:t>Vanlige regler.</a:t>
                      </a:r>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Vis spillerne hvordan du vil ha det. Ha gjerne med 1-3 stopp. Følg det opp med positiv flytende veiledning underveis til enkeltspillere. Still gjerne spørsmål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det er kamplikt tempo.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spillerne evaluere seg selv etter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43. GJENVINNING</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42701"/>
          <a:stretch/>
        </p:blipFill>
        <p:spPr>
          <a:xfrm>
            <a:off x="2499853" y="3758268"/>
            <a:ext cx="2809568" cy="3166100"/>
          </a:xfrm>
          <a:prstGeom prst="rect">
            <a:avLst/>
          </a:prstGeom>
        </p:spPr>
      </p:pic>
      <p:pic>
        <p:nvPicPr>
          <p:cNvPr id="7" name="Plassholder for innhold 4"/>
          <p:cNvPicPr>
            <a:picLocks noChangeAspect="1"/>
          </p:cNvPicPr>
          <p:nvPr/>
        </p:nvPicPr>
        <p:blipFill rotWithShape="1">
          <a:blip r:embed="rId3">
            <a:extLst>
              <a:ext uri="{28A0092B-C50C-407E-A947-70E740481C1C}">
                <a14:useLocalDpi xmlns:a14="http://schemas.microsoft.com/office/drawing/2010/main" val="0"/>
              </a:ext>
            </a:extLst>
          </a:blip>
          <a:srcRect l="50591" t="5423" r="3594" b="65533"/>
          <a:stretch/>
        </p:blipFill>
        <p:spPr>
          <a:xfrm>
            <a:off x="2499853" y="1328054"/>
            <a:ext cx="2809568" cy="2430217"/>
          </a:xfrm>
          <a:prstGeom prst="rect">
            <a:avLst/>
          </a:prstGeom>
        </p:spPr>
      </p:pic>
    </p:spTree>
    <p:extLst>
      <p:ext uri="{BB962C8B-B14F-4D97-AF65-F5344CB8AC3E}">
        <p14:creationId xmlns:p14="http://schemas.microsoft.com/office/powerpoint/2010/main" val="3616064016"/>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5895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96497">
                  <a:extLst>
                    <a:ext uri="{9D8B030D-6E8A-4147-A177-3AD203B41FA5}">
                      <a16:colId xmlns:a16="http://schemas.microsoft.com/office/drawing/2014/main" val="20001"/>
                    </a:ext>
                  </a:extLst>
                </a:gridCol>
                <a:gridCol w="1825113">
                  <a:extLst>
                    <a:ext uri="{9D8B030D-6E8A-4147-A177-3AD203B41FA5}">
                      <a16:colId xmlns:a16="http://schemas.microsoft.com/office/drawing/2014/main" val="20002"/>
                    </a:ext>
                  </a:extLst>
                </a:gridCol>
                <a:gridCol w="796413">
                  <a:extLst>
                    <a:ext uri="{9D8B030D-6E8A-4147-A177-3AD203B41FA5}">
                      <a16:colId xmlns:a16="http://schemas.microsoft.com/office/drawing/2014/main" val="20003"/>
                    </a:ext>
                  </a:extLst>
                </a:gridCol>
                <a:gridCol w="1592826">
                  <a:extLst>
                    <a:ext uri="{9D8B030D-6E8A-4147-A177-3AD203B41FA5}">
                      <a16:colId xmlns:a16="http://schemas.microsoft.com/office/drawing/2014/main" val="20004"/>
                    </a:ext>
                  </a:extLst>
                </a:gridCol>
                <a:gridCol w="169975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Hvileforhold</a:t>
                      </a:r>
                      <a:r>
                        <a:rPr lang="nb-NO" sz="900" b="0" baseline="0" dirty="0">
                          <a:solidFill>
                            <a:schemeClr val="tx1"/>
                          </a:solidFill>
                        </a:rPr>
                        <a:t> </a:t>
                      </a:r>
                      <a:r>
                        <a:rPr lang="nb-NO" sz="900" b="0" dirty="0">
                          <a:solidFill>
                            <a:schemeClr val="tx1"/>
                          </a:solidFill>
                        </a:rPr>
                        <a:t>1-5/6.</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Spillerne bruker ball og skal forflytte seg som på bildet. Varier hvordan.  Legg gjerne inn teknisk involvering mot slutten også.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flere baner. 5-6 på hver stasjon.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1213438">
                <a:tc>
                  <a:txBody>
                    <a:bodyPr/>
                    <a:lstStyle/>
                    <a:p>
                      <a:r>
                        <a:rPr lang="nb-NO" sz="900" baseline="0" dirty="0"/>
                        <a:t>1-2 min kamper med halvparten av tiden i pause. </a:t>
                      </a:r>
                    </a:p>
                    <a:p>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8*2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30s til 1 min pause.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2 lag 3-3 til 5-5. Kan ha 2-4 . Kan også bruke flere baner. Vanlig spill mo mål. </a:t>
                      </a: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Trener/setter hele tiden i gang baller fra siden, rett inn i en tenkt gjenvinningssituasjon for det laget som ikke får ball.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Spiller med maks 3 touch i de 4 første kampene, deretter fritt</a:t>
                      </a:r>
                      <a:r>
                        <a:rPr kumimoji="0" lang="nb-NO" sz="900" b="1" i="0" u="none" strike="noStrike" kern="1200" cap="none" spc="0" normalizeH="0" baseline="0" noProof="0" dirty="0">
                          <a:ln>
                            <a:noFill/>
                          </a:ln>
                          <a:solidFill>
                            <a:prstClr val="black"/>
                          </a:solidFill>
                          <a:effectLst/>
                          <a:uLnTx/>
                          <a:uFillTx/>
                          <a:latin typeface="+mn-lt"/>
                          <a:ea typeface="+mn-ea"/>
                          <a:cs typeface="+mn-cs"/>
                        </a:rPr>
                        <a: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Forsterk alltid hurtig gjenvinningsforsøk med flytende kommentarer underveis.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endParaRPr lang="nb-NO" sz="900" b="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6-8*3 min kamper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1 min. pause mellom kampene.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to lag 7-7 til 11-11. Kan gjerne ha flere lag og baner.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Hvilken spiller treffer tverrliggeren med kast fra 10-16 m?</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Ha baller tilgjengelig på sidene , slik at det blir rytme i spillet.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spillerne hvordan du vil ha det. Ha gjerne med 1-3 stopp. Følg det opp med positiv flytende veiledning underveis til enkeltspillere.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spør om hva som kjennetegner en god gjenvinning. Hvem var gode på gjenvinning i dag og hvorfor?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44. GJENVINNING</a:t>
                      </a:r>
                      <a:r>
                        <a:rPr lang="nb-NO" sz="2800" b="0" dirty="0"/>
                        <a:t>   </a:t>
                      </a:r>
                      <a:endParaRPr kumimoji="0" lang="nb-NO" sz="2800" b="0" i="0" u="none" strike="noStrike" kern="1200" cap="none" spc="0" normalizeH="0" baseline="0" noProof="0" dirty="0">
                        <a:ln>
                          <a:noFill/>
                        </a:ln>
                        <a:solidFill>
                          <a:prstClr val="white"/>
                        </a:solidFill>
                        <a:effectLst/>
                        <a:uLnTx/>
                        <a:uFillTx/>
                        <a:latin typeface="+mn-lt"/>
                        <a:ea typeface="+mn-ea"/>
                        <a:cs typeface="+mn-cs"/>
                      </a:endParaRP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cstate="print">
            <a:extLst>
              <a:ext uri="{28A0092B-C50C-407E-A947-70E740481C1C}">
                <a14:useLocalDpi xmlns:a14="http://schemas.microsoft.com/office/drawing/2010/main" val="0"/>
              </a:ext>
            </a:extLst>
          </a:blip>
          <a:srcRect l="26961" r="19542"/>
          <a:stretch/>
        </p:blipFill>
        <p:spPr>
          <a:xfrm>
            <a:off x="3233615" y="3880455"/>
            <a:ext cx="1788205" cy="1421391"/>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42904"/>
          <a:stretch/>
        </p:blipFill>
        <p:spPr>
          <a:xfrm>
            <a:off x="3233614" y="5301843"/>
            <a:ext cx="1788206" cy="1556158"/>
          </a:xfrm>
          <a:prstGeom prst="rect">
            <a:avLst/>
          </a:prstGeom>
        </p:spPr>
      </p:pic>
      <p:pic>
        <p:nvPicPr>
          <p:cNvPr id="9" name="Plassholder for innhold 4"/>
          <p:cNvPicPr>
            <a:picLocks noChangeAspect="1"/>
          </p:cNvPicPr>
          <p:nvPr/>
        </p:nvPicPr>
        <p:blipFill rotWithShape="1">
          <a:blip r:embed="rId4" cstate="print">
            <a:extLst>
              <a:ext uri="{28A0092B-C50C-407E-A947-70E740481C1C}">
                <a14:useLocalDpi xmlns:a14="http://schemas.microsoft.com/office/drawing/2010/main" val="0"/>
              </a:ext>
            </a:extLst>
          </a:blip>
          <a:srcRect l="4113" t="2531" r="12783" b="65362"/>
          <a:stretch/>
        </p:blipFill>
        <p:spPr>
          <a:xfrm>
            <a:off x="3233618" y="1304789"/>
            <a:ext cx="1788205" cy="1421391"/>
          </a:xfrm>
          <a:prstGeom prst="rect">
            <a:avLst/>
          </a:prstGeom>
        </p:spPr>
      </p:pic>
      <p:pic>
        <p:nvPicPr>
          <p:cNvPr id="3" name="Bilde 2">
            <a:extLst>
              <a:ext uri="{FF2B5EF4-FFF2-40B4-BE49-F238E27FC236}">
                <a16:creationId xmlns:a16="http://schemas.microsoft.com/office/drawing/2014/main" id="{02D17A80-6457-4114-B789-3C48619B0C61}"/>
              </a:ext>
            </a:extLst>
          </p:cNvPr>
          <p:cNvPicPr>
            <a:picLocks noChangeAspect="1"/>
          </p:cNvPicPr>
          <p:nvPr/>
        </p:nvPicPr>
        <p:blipFill rotWithShape="1">
          <a:blip r:embed="rId5"/>
          <a:srcRect l="42904" b="58899"/>
          <a:stretch/>
        </p:blipFill>
        <p:spPr>
          <a:xfrm>
            <a:off x="3233617" y="2608976"/>
            <a:ext cx="1788203" cy="1298020"/>
          </a:xfrm>
          <a:prstGeom prst="rect">
            <a:avLst/>
          </a:prstGeom>
        </p:spPr>
      </p:pic>
    </p:spTree>
    <p:extLst>
      <p:ext uri="{BB962C8B-B14F-4D97-AF65-F5344CB8AC3E}">
        <p14:creationId xmlns:p14="http://schemas.microsoft.com/office/powerpoint/2010/main" val="1000318886"/>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r>
                        <a:rPr lang="nb-NO" sz="2800" b="0" dirty="0"/>
                        <a:t>KONTRING FOR</a:t>
                      </a:r>
                    </a:p>
                    <a:p>
                      <a:pPr algn="ctr"/>
                      <a:endParaRPr lang="nb-NO" sz="3600" b="0" dirty="0">
                        <a:solidFill>
                          <a:schemeClr val="bg1"/>
                        </a:solidFill>
                      </a:endParaRP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28101" y="1600505"/>
            <a:ext cx="5788654" cy="5315449"/>
          </a:xfrm>
          <a:prstGeom prst="rect">
            <a:avLst/>
          </a:prstGeom>
        </p:spPr>
      </p:pic>
    </p:spTree>
    <p:extLst>
      <p:ext uri="{BB962C8B-B14F-4D97-AF65-F5344CB8AC3E}">
        <p14:creationId xmlns:p14="http://schemas.microsoft.com/office/powerpoint/2010/main" val="286079532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1" y="1"/>
            <a:ext cx="9144001" cy="998621"/>
          </a:xfrm>
          <a:solidFill>
            <a:schemeClr val="tx1"/>
          </a:solidFill>
        </p:spPr>
        <p:txBody>
          <a:bodyPr>
            <a:normAutofit/>
          </a:bodyPr>
          <a:lstStyle/>
          <a:p>
            <a:r>
              <a:rPr lang="nb-NO" sz="2800" dirty="0">
                <a:solidFill>
                  <a:schemeClr val="bg1"/>
                </a:solidFill>
              </a:rPr>
              <a:t>KONTRING FOR 12-13 ÅR</a:t>
            </a:r>
          </a:p>
        </p:txBody>
      </p:sp>
      <p:graphicFrame>
        <p:nvGraphicFramePr>
          <p:cNvPr id="3" name="Tabell 2"/>
          <p:cNvGraphicFramePr>
            <a:graphicFrameLocks noGrp="1"/>
          </p:cNvGraphicFramePr>
          <p:nvPr/>
        </p:nvGraphicFramePr>
        <p:xfrm>
          <a:off x="1" y="998620"/>
          <a:ext cx="9144000" cy="8629450"/>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292969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u="none"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u="none"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2000" b="0" kern="1200" baseline="0" dirty="0">
                          <a:solidFill>
                            <a:schemeClr val="tx1"/>
                          </a:solidFill>
                          <a:effectLst/>
                          <a:latin typeface="+mn-lt"/>
                          <a:ea typeface="+mn-ea"/>
                          <a:cs typeface="+mn-cs"/>
                        </a:rPr>
                        <a:t>Vi ønsker hurtig spill i lengderetning, når vi vinner ball og det er hensiktsmessig. Det skjer ofte direkte i bakrom, når vi vinner ballen høyt i banen. Det skal være sprintbevegelser foran ballinnehaver. På slutten av kontringen ønsker vi løp bak motstanders bakre ledd.</a:t>
                      </a: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lgn="ctr">
                        <a:buFont typeface="+mj-lt"/>
                        <a:buNone/>
                      </a:pPr>
                      <a:r>
                        <a:rPr lang="nb-NO" sz="2800" b="1" kern="1200" baseline="0" dirty="0">
                          <a:solidFill>
                            <a:srgbClr val="FF0000"/>
                          </a:solidFill>
                          <a:effectLst/>
                          <a:latin typeface="+mn-lt"/>
                          <a:ea typeface="+mn-ea"/>
                          <a:cs typeface="+mn-cs"/>
                        </a:rPr>
                        <a:t>«Vi eksploderer, når vi kontrer»</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29690">
                <a:tc>
                  <a:txBody>
                    <a:bodyPr/>
                    <a:lstStyle/>
                    <a:p>
                      <a:pPr marL="0" lvl="0" indent="0">
                        <a:buFont typeface="Arial" panose="020B0604020202020204" pitchFamily="34" charset="0"/>
                        <a:buNone/>
                      </a:pPr>
                      <a:endParaRPr lang="nb-NO" sz="2000" b="1"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77705232"/>
                  </a:ext>
                </a:extLst>
              </a:tr>
            </a:tbl>
          </a:graphicData>
        </a:graphic>
      </p:graphicFrame>
    </p:spTree>
    <p:extLst>
      <p:ext uri="{BB962C8B-B14F-4D97-AF65-F5344CB8AC3E}">
        <p14:creationId xmlns:p14="http://schemas.microsoft.com/office/powerpoint/2010/main" val="4158139279"/>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1" y="1"/>
            <a:ext cx="9144001" cy="998621"/>
          </a:xfrm>
          <a:solidFill>
            <a:schemeClr val="tx1"/>
          </a:solidFill>
        </p:spPr>
        <p:txBody>
          <a:bodyPr>
            <a:normAutofit/>
          </a:bodyPr>
          <a:lstStyle/>
          <a:p>
            <a:r>
              <a:rPr lang="nb-NO" sz="2800" dirty="0">
                <a:solidFill>
                  <a:schemeClr val="bg1"/>
                </a:solidFill>
              </a:rPr>
              <a:t>KONTRING FOR 14-15 ÅR</a:t>
            </a:r>
          </a:p>
        </p:txBody>
      </p:sp>
      <p:graphicFrame>
        <p:nvGraphicFramePr>
          <p:cNvPr id="3" name="Tabell 2"/>
          <p:cNvGraphicFramePr>
            <a:graphicFrameLocks noGrp="1"/>
          </p:cNvGraphicFramePr>
          <p:nvPr/>
        </p:nvGraphicFramePr>
        <p:xfrm>
          <a:off x="1" y="998620"/>
          <a:ext cx="9144000" cy="8324650"/>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292969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u="none"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2000" b="0" kern="1200" baseline="0" dirty="0">
                          <a:solidFill>
                            <a:schemeClr val="tx1"/>
                          </a:solidFill>
                          <a:effectLst/>
                          <a:latin typeface="+mn-lt"/>
                          <a:ea typeface="+mn-ea"/>
                          <a:cs typeface="+mn-cs"/>
                        </a:rPr>
                        <a:t>Vi ønsker hurtig spill i lengderetning, når vi vinner ball og det er hensiktsmessig. Det skjer ofte direkte i bakrom, når vi vinner ballen høyt i banen. Det skal være sprintbevegelser foran ballinnehaver. På slutten av kontringen ønsker vi løp bak motstanders bakre ledd.</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baseline="0" dirty="0">
                        <a:solidFill>
                          <a:schemeClr val="tx1"/>
                        </a:solidFill>
                        <a:effectLst/>
                        <a:latin typeface="+mn-lt"/>
                        <a:ea typeface="+mn-ea"/>
                        <a:cs typeface="+mn-cs"/>
                      </a:endParaRPr>
                    </a:p>
                    <a:p>
                      <a:pPr marL="0" indent="0">
                        <a:buFont typeface="+mj-lt"/>
                        <a:buNone/>
                      </a:pPr>
                      <a:r>
                        <a:rPr lang="nb-NO" sz="2000" b="0" kern="1200" baseline="0" dirty="0">
                          <a:solidFill>
                            <a:schemeClr val="tx1"/>
                          </a:solidFill>
                          <a:effectLst/>
                          <a:latin typeface="+mn-lt"/>
                          <a:ea typeface="+mn-ea"/>
                          <a:cs typeface="+mn-cs"/>
                        </a:rPr>
                        <a:t>Ved brudd lavt i banen ønsker vi ofte å krysse midtlinja med vending av spill, før vi angriper fremover i banen. </a:t>
                      </a: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r>
                        <a:rPr lang="nb-NO" sz="2000" b="0" kern="1200" baseline="0" dirty="0">
                          <a:solidFill>
                            <a:schemeClr val="tx1"/>
                          </a:solidFill>
                          <a:effectLst/>
                          <a:latin typeface="+mn-lt"/>
                          <a:ea typeface="+mn-ea"/>
                          <a:cs typeface="+mn-cs"/>
                        </a:rPr>
                        <a:t>Laget skal til også vurdere om kontringsmuligheten er borte og laget skal gå over til etablert angrep.</a:t>
                      </a: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lgn="ctr">
                        <a:buFont typeface="+mj-lt"/>
                        <a:buNone/>
                      </a:pPr>
                      <a:endParaRPr lang="nb-NO" sz="2000" b="0" kern="1200" baseline="0" dirty="0">
                        <a:solidFill>
                          <a:schemeClr val="tx1"/>
                        </a:solidFill>
                        <a:effectLst/>
                        <a:latin typeface="+mn-lt"/>
                        <a:ea typeface="+mn-ea"/>
                        <a:cs typeface="+mn-cs"/>
                      </a:endParaRPr>
                    </a:p>
                    <a:p>
                      <a:pPr marL="0" indent="0" algn="ctr">
                        <a:buFont typeface="+mj-lt"/>
                        <a:buNone/>
                      </a:pPr>
                      <a:endParaRPr lang="nb-NO" sz="2000" b="0" kern="1200" baseline="0" dirty="0">
                        <a:solidFill>
                          <a:schemeClr val="tx1"/>
                        </a:solidFill>
                        <a:effectLst/>
                        <a:latin typeface="+mn-lt"/>
                        <a:ea typeface="+mn-ea"/>
                        <a:cs typeface="+mn-cs"/>
                      </a:endParaRPr>
                    </a:p>
                    <a:p>
                      <a:pPr marL="0" indent="0" algn="ctr">
                        <a:buFont typeface="+mj-lt"/>
                        <a:buNone/>
                      </a:pPr>
                      <a:endParaRPr lang="nb-NO" sz="2000" b="0" kern="1200" baseline="0" dirty="0">
                        <a:solidFill>
                          <a:schemeClr val="tx1"/>
                        </a:solidFill>
                        <a:effectLst/>
                        <a:latin typeface="+mn-lt"/>
                        <a:ea typeface="+mn-ea"/>
                        <a:cs typeface="+mn-cs"/>
                      </a:endParaRPr>
                    </a:p>
                    <a:p>
                      <a:pPr marL="0" indent="0" algn="ctr">
                        <a:buFont typeface="+mj-lt"/>
                        <a:buNone/>
                      </a:pPr>
                      <a:r>
                        <a:rPr lang="nb-NO" sz="2800" b="1" kern="1200" baseline="0" dirty="0">
                          <a:solidFill>
                            <a:srgbClr val="FF0000"/>
                          </a:solidFill>
                          <a:effectLst/>
                          <a:latin typeface="+mn-lt"/>
                          <a:ea typeface="+mn-ea"/>
                          <a:cs typeface="+mn-cs"/>
                        </a:rPr>
                        <a:t>«Vi eksploderer, når vi kontrer»</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29690">
                <a:tc>
                  <a:txBody>
                    <a:bodyPr/>
                    <a:lstStyle/>
                    <a:p>
                      <a:pPr marL="0" lvl="0" indent="0">
                        <a:buFont typeface="Arial" panose="020B0604020202020204" pitchFamily="34" charset="0"/>
                        <a:buNone/>
                      </a:pPr>
                      <a:endParaRPr lang="nb-NO" sz="2000" b="1"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77705232"/>
                  </a:ext>
                </a:extLst>
              </a:tr>
            </a:tbl>
          </a:graphicData>
        </a:graphic>
      </p:graphicFrame>
    </p:spTree>
    <p:extLst>
      <p:ext uri="{BB962C8B-B14F-4D97-AF65-F5344CB8AC3E}">
        <p14:creationId xmlns:p14="http://schemas.microsoft.com/office/powerpoint/2010/main" val="5653008"/>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1" y="1"/>
            <a:ext cx="9144001" cy="998621"/>
          </a:xfrm>
          <a:solidFill>
            <a:schemeClr val="tx1"/>
          </a:solidFill>
        </p:spPr>
        <p:txBody>
          <a:bodyPr>
            <a:normAutofit/>
          </a:bodyPr>
          <a:lstStyle/>
          <a:p>
            <a:r>
              <a:rPr lang="nb-NO" sz="2800" dirty="0">
                <a:solidFill>
                  <a:schemeClr val="bg1"/>
                </a:solidFill>
              </a:rPr>
              <a:t>KONTRING FOR 16-19 ÅR</a:t>
            </a:r>
          </a:p>
        </p:txBody>
      </p:sp>
      <p:graphicFrame>
        <p:nvGraphicFramePr>
          <p:cNvPr id="3" name="Tabell 2"/>
          <p:cNvGraphicFramePr>
            <a:graphicFrameLocks noGrp="1"/>
          </p:cNvGraphicFramePr>
          <p:nvPr/>
        </p:nvGraphicFramePr>
        <p:xfrm>
          <a:off x="1" y="998620"/>
          <a:ext cx="9144000" cy="8324650"/>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292969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1" u="none"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nb-NO" sz="2000" b="0" kern="1200" baseline="0" dirty="0">
                          <a:solidFill>
                            <a:schemeClr val="tx1"/>
                          </a:solidFill>
                          <a:effectLst/>
                          <a:latin typeface="+mn-lt"/>
                          <a:ea typeface="+mn-ea"/>
                          <a:cs typeface="+mn-cs"/>
                        </a:rPr>
                        <a:t>Vi ønsker hurtig spill i lengderetning, når vi vinner ball og det er hensiktsmessig. Det skjer ofte direkte i bakrom, når vi vinner ballen høyt i banen. Det skal være sprintbevegelser foran ballinnehaver. På slutten av kontringen ønsker vi løp bak motstanders bakre ledd.</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baseline="0" dirty="0">
                        <a:solidFill>
                          <a:schemeClr val="tx1"/>
                        </a:solidFill>
                        <a:effectLst/>
                        <a:latin typeface="+mn-lt"/>
                        <a:ea typeface="+mn-ea"/>
                        <a:cs typeface="+mn-cs"/>
                      </a:endParaRPr>
                    </a:p>
                    <a:p>
                      <a:pPr marL="0" indent="0">
                        <a:buFont typeface="+mj-lt"/>
                        <a:buNone/>
                      </a:pPr>
                      <a:r>
                        <a:rPr lang="nb-NO" sz="2000" b="0" kern="1200" baseline="0" dirty="0">
                          <a:solidFill>
                            <a:schemeClr val="tx1"/>
                          </a:solidFill>
                          <a:effectLst/>
                          <a:latin typeface="+mn-lt"/>
                          <a:ea typeface="+mn-ea"/>
                          <a:cs typeface="+mn-cs"/>
                        </a:rPr>
                        <a:t>Ved brudd lavt i banen ønsker vi ofte å krysse midtlinja med vending av spill, før vi angriper fremover i banen. Hvis situasjonen tillater det, så kan vi også komme fortest mulig inn i bakrom ved brudd lavt i banen. </a:t>
                      </a: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r>
                        <a:rPr lang="nb-NO" sz="2000" b="0" kern="1200" baseline="0" dirty="0">
                          <a:solidFill>
                            <a:schemeClr val="tx1"/>
                          </a:solidFill>
                          <a:effectLst/>
                          <a:latin typeface="+mn-lt"/>
                          <a:ea typeface="+mn-ea"/>
                          <a:cs typeface="+mn-cs"/>
                        </a:rPr>
                        <a:t>Laget skal til også vurdere om kontringsmuligheten er borte og laget skal gå over til etablert angrep.</a:t>
                      </a: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buFont typeface="+mj-lt"/>
                        <a:buNone/>
                      </a:pPr>
                      <a:endParaRPr lang="nb-NO" sz="2000" b="0" kern="1200" baseline="0" dirty="0">
                        <a:solidFill>
                          <a:schemeClr val="tx1"/>
                        </a:solidFill>
                        <a:effectLst/>
                        <a:latin typeface="+mn-lt"/>
                        <a:ea typeface="+mn-ea"/>
                        <a:cs typeface="+mn-cs"/>
                      </a:endParaRPr>
                    </a:p>
                    <a:p>
                      <a:pPr marL="0" indent="0" algn="ctr">
                        <a:buFont typeface="+mj-lt"/>
                        <a:buNone/>
                      </a:pPr>
                      <a:r>
                        <a:rPr lang="nb-NO" sz="2800" b="1" kern="1200" baseline="0" dirty="0">
                          <a:solidFill>
                            <a:srgbClr val="FF0000"/>
                          </a:solidFill>
                          <a:effectLst/>
                          <a:latin typeface="+mn-lt"/>
                          <a:ea typeface="+mn-ea"/>
                          <a:cs typeface="+mn-cs"/>
                        </a:rPr>
                        <a:t>«Vi eksploderer, når vi kontrer»</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29690">
                <a:tc>
                  <a:txBody>
                    <a:bodyPr/>
                    <a:lstStyle/>
                    <a:p>
                      <a:pPr marL="0" lvl="0" indent="0">
                        <a:buFont typeface="Arial" panose="020B0604020202020204" pitchFamily="34" charset="0"/>
                        <a:buNone/>
                      </a:pPr>
                      <a:endParaRPr lang="nb-NO" sz="2000" b="1"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77705232"/>
                  </a:ext>
                </a:extLst>
              </a:tr>
            </a:tbl>
          </a:graphicData>
        </a:graphic>
      </p:graphicFrame>
    </p:spTree>
    <p:extLst>
      <p:ext uri="{BB962C8B-B14F-4D97-AF65-F5344CB8AC3E}">
        <p14:creationId xmlns:p14="http://schemas.microsoft.com/office/powerpoint/2010/main" val="1425175837"/>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 y="1"/>
            <a:ext cx="9144001" cy="622300"/>
          </a:xfrm>
          <a:solidFill>
            <a:schemeClr val="tx1"/>
          </a:solidFill>
        </p:spPr>
        <p:txBody>
          <a:bodyPr>
            <a:normAutofit/>
          </a:bodyPr>
          <a:lstStyle/>
          <a:p>
            <a:pPr algn="ctr"/>
            <a:r>
              <a:rPr lang="nb-NO" sz="2800" b="1" dirty="0">
                <a:solidFill>
                  <a:schemeClr val="bg1"/>
                </a:solidFill>
              </a:rPr>
              <a:t>KONTRING FOR-MOMENTER TIL PRINSIPPENE</a:t>
            </a:r>
          </a:p>
        </p:txBody>
      </p:sp>
      <p:graphicFrame>
        <p:nvGraphicFramePr>
          <p:cNvPr id="5" name="Tabell 4"/>
          <p:cNvGraphicFramePr>
            <a:graphicFrameLocks noGrp="1"/>
          </p:cNvGraphicFramePr>
          <p:nvPr/>
        </p:nvGraphicFramePr>
        <p:xfrm>
          <a:off x="1" y="622301"/>
          <a:ext cx="9144001" cy="6492374"/>
        </p:xfrm>
        <a:graphic>
          <a:graphicData uri="http://schemas.openxmlformats.org/drawingml/2006/table">
            <a:tbl>
              <a:tblPr firstRow="1" bandRow="1">
                <a:tableStyleId>{5C22544A-7EE6-4342-B048-85BDC9FD1C3A}</a:tableStyleId>
              </a:tblPr>
              <a:tblGrid>
                <a:gridCol w="2983523">
                  <a:extLst>
                    <a:ext uri="{9D8B030D-6E8A-4147-A177-3AD203B41FA5}">
                      <a16:colId xmlns:a16="http://schemas.microsoft.com/office/drawing/2014/main" val="20000"/>
                    </a:ext>
                  </a:extLst>
                </a:gridCol>
                <a:gridCol w="3182816">
                  <a:extLst>
                    <a:ext uri="{9D8B030D-6E8A-4147-A177-3AD203B41FA5}">
                      <a16:colId xmlns:a16="http://schemas.microsoft.com/office/drawing/2014/main" val="20001"/>
                    </a:ext>
                  </a:extLst>
                </a:gridCol>
                <a:gridCol w="2977662">
                  <a:extLst>
                    <a:ext uri="{9D8B030D-6E8A-4147-A177-3AD203B41FA5}">
                      <a16:colId xmlns:a16="http://schemas.microsoft.com/office/drawing/2014/main" val="20002"/>
                    </a:ext>
                  </a:extLst>
                </a:gridCol>
              </a:tblGrid>
              <a:tr h="355582">
                <a:tc gridSpan="3">
                  <a:txBody>
                    <a:bodyPr/>
                    <a:lstStyle/>
                    <a:p>
                      <a:pPr algn="ctr"/>
                      <a:endParaRPr lang="nb-NO" sz="1800" b="1" dirty="0">
                        <a:solidFill>
                          <a:schemeClr val="bg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nb-NO"/>
                    </a:p>
                  </a:txBody>
                  <a:tcPr/>
                </a:tc>
                <a:extLst>
                  <a:ext uri="{0D108BD9-81ED-4DB2-BD59-A6C34878D82A}">
                    <a16:rowId xmlns:a16="http://schemas.microsoft.com/office/drawing/2014/main" val="10000"/>
                  </a:ext>
                </a:extLst>
              </a:tr>
              <a:tr h="355830">
                <a:tc>
                  <a:txBody>
                    <a:bodyPr/>
                    <a:lstStyle/>
                    <a:p>
                      <a:pPr algn="ctr"/>
                      <a:r>
                        <a:rPr lang="nb-NO" sz="1600" b="1" dirty="0">
                          <a:solidFill>
                            <a:schemeClr val="tx1"/>
                          </a:solidFill>
                        </a:rPr>
                        <a:t>GJENVINNING»VINNE IGJEN BALLEN»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KONTRING FOR «RETT MOT MÅL»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KONTRING I MOT «Spiser opp kontringene»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1709">
                <a:tc>
                  <a:txBody>
                    <a:bodyPr/>
                    <a:lstStyle/>
                    <a:p>
                      <a:r>
                        <a:rPr lang="nb-NO" sz="900" b="0" dirty="0">
                          <a:solidFill>
                            <a:schemeClr val="tx1"/>
                          </a:solidFill>
                        </a:rPr>
                        <a:t>94. Gjenvinne</a:t>
                      </a:r>
                      <a:r>
                        <a:rPr lang="nb-NO" sz="900" b="0" baseline="0" dirty="0">
                          <a:solidFill>
                            <a:schemeClr val="tx1"/>
                          </a:solidFill>
                        </a:rPr>
                        <a:t> ball så fort vi mister den.</a:t>
                      </a:r>
                      <a:endParaRPr lang="nb-NO" sz="900" b="0" dirty="0">
                        <a:solidFill>
                          <a:schemeClr val="tx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900" b="0" dirty="0"/>
                        <a:t>101. Vurdere</a:t>
                      </a:r>
                      <a:r>
                        <a:rPr lang="nb-NO" sz="900" b="0" baseline="0" dirty="0"/>
                        <a:t> d</a:t>
                      </a:r>
                      <a:r>
                        <a:rPr lang="nb-NO" sz="900" b="0" dirty="0"/>
                        <a:t>irekte</a:t>
                      </a:r>
                      <a:r>
                        <a:rPr lang="nb-NO" sz="900" b="0" baseline="0" dirty="0"/>
                        <a:t> i bakrom, </a:t>
                      </a:r>
                      <a:r>
                        <a:rPr lang="nb-NO" sz="900" b="0" dirty="0"/>
                        <a:t>når ball vinnes høyt i banen.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115. Hurtig</a:t>
                      </a:r>
                      <a:r>
                        <a:rPr lang="nb-NO" sz="900" baseline="0" dirty="0">
                          <a:solidFill>
                            <a:prstClr val="black"/>
                          </a:solidFill>
                        </a:rPr>
                        <a:t> på rett side av ballen.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95. Stupe i press samlet når vi mister ball.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102. Gjøre seg spillbar for den som har ball.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prstClr val="black"/>
                          </a:solidFill>
                        </a:rPr>
                        <a:t>116. Spillere på feil side hente 1A umiddelbart med sprint.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471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96. Korte og smale sammen.</a:t>
                      </a:r>
                      <a:r>
                        <a:rPr kumimoji="0" lang="nb-NO" sz="900" b="0" i="0" u="none" strike="noStrike" kern="1200" cap="none" spc="0" normalizeH="0" baseline="0" noProof="0" dirty="0">
                          <a:ln>
                            <a:noFill/>
                          </a:ln>
                          <a:solidFill>
                            <a:prstClr val="black"/>
                          </a:solidFill>
                          <a:effectLst/>
                          <a:uLnTx/>
                          <a:uFillTx/>
                          <a:latin typeface="+mn-lt"/>
                          <a:ea typeface="+mn-ea"/>
                          <a:cs typeface="+mn-cs"/>
                        </a:rPr>
                        <a:t> Angripe samlet, for å skape potensiale for gjenvinning.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103. Eksplodere i lengderetning</a:t>
                      </a:r>
                      <a:r>
                        <a:rPr lang="nb-NO" sz="900" baseline="0" dirty="0">
                          <a:solidFill>
                            <a:prstClr val="black"/>
                          </a:solidFill>
                        </a:rPr>
                        <a:t> </a:t>
                      </a:r>
                      <a:r>
                        <a:rPr lang="nb-NO" sz="900" dirty="0">
                          <a:solidFill>
                            <a:prstClr val="black"/>
                          </a:solidFill>
                        </a:rPr>
                        <a:t>når vi kontrer.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117. De på feil side(mellom motstanders mål og ball) løper opp kontringen.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840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97. Nærmeste spiller setter press på motstander med ball.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104. Løp bak motstanders bakre ledd på slutten av kontringen.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118. Spillere på rett side(mellom ball og eget mål) falle av til egen 16m og beskytter bakrom.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62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98. Ta ut spillepunkter nærmest 1A. posisjonere seg slik at vi hindrer vendingsspill og hindre pasninger framover i banen.</a:t>
                      </a:r>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105. Ballinnehaver flytte blikket og ha oversikt over bevegelsene og motspillet foran seg.</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119. Søke individuelle pressøyeblikk. F. eks lang touch og pasningsfeil.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86131336"/>
                  </a:ext>
                </a:extLst>
              </a:tr>
              <a:tr h="4542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99. Som grunnregel sier vi at vi faller ned til utgangsposisjon i etablert forsvar når: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 Avstanden til motstanders ballinnehaver er for lang.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2.Vi ikke angriper med tett lag og har mange spillere rundt der ball er.</a:t>
                      </a:r>
                      <a:endParaRPr kumimoji="0" lang="nb-NO" sz="900" b="0" i="0" u="none" strike="noStrike" kern="1200" cap="none" spc="0" normalizeH="0" baseline="0" noProof="0" dirty="0">
                        <a:ln>
                          <a:noFill/>
                        </a:ln>
                        <a:solidFill>
                          <a:prstClr val="black"/>
                        </a:solidFill>
                        <a:effectLst/>
                        <a:uLnTx/>
                        <a:uFillTx/>
                        <a:latin typeface="+mn-lt"/>
                        <a:ea typeface="Calibri" charset="0"/>
                        <a:cs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3. Motstander har krysset midtlinjen med kontroll på ball og spilt seg ut av vårt gjenvinningspress.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106. Vurdere om en skal slås i rom eller på fot.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120. Keeper kommunisere med bakre ledd.</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9791897"/>
                  </a:ext>
                </a:extLst>
              </a:tr>
              <a:tr h="314143">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100. Evne å treffe på 1. pasningen etter gjenvinning</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107. Treffe på førstepasningen ved brudd.</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121. Støter i skudd og leder alt bort fra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75628977"/>
                  </a:ext>
                </a:extLst>
              </a:tr>
              <a:tr h="32101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108. Vurdere bort fra området først, når ballen vinnes  lavt i banen.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122. Tålmodig som 1F. Det er viktig å oppholde. Unngå å gjøre utslag.</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52068735"/>
                  </a:ext>
                </a:extLst>
              </a:tr>
              <a:tr h="300075">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109. Fortest mulig inn i bakrom ved brudd lavt i banen.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123. Søke individuelle pressøyeblikk. F. eks lang touch og pasningsfeil.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05598381"/>
                  </a:ext>
                </a:extLst>
              </a:tr>
              <a:tr h="300857">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110. Vending av spill, før vi angriper fremover i banen. </a:t>
                      </a:r>
                      <a:endParaRPr kumimoji="0" lang="nb-NO" sz="900" b="0" i="0" u="none" strike="noStrike" kern="1200" cap="none" spc="0" normalizeH="0" baseline="0" noProof="0" dirty="0">
                        <a:ln>
                          <a:noFill/>
                        </a:ln>
                        <a:solidFill>
                          <a:schemeClr val="tx1"/>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prstClr val="black"/>
                          </a:solidFill>
                        </a:rPr>
                        <a:t>124. Frem for å vinne ball tidlig ved overtall.</a:t>
                      </a:r>
                      <a:endParaRPr lang="nb-NO" sz="9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91081125"/>
                  </a:ext>
                </a:extLst>
              </a:tr>
              <a:tr h="293823">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111. Ha</a:t>
                      </a:r>
                      <a:r>
                        <a:rPr lang="nb-NO" sz="900" baseline="0" dirty="0">
                          <a:solidFill>
                            <a:schemeClr val="tx1"/>
                          </a:solidFill>
                        </a:rPr>
                        <a:t> tilgjengelig spillere sentralt i banen. </a:t>
                      </a:r>
                      <a:endParaRPr lang="nb-NO" sz="900" dirty="0">
                        <a:solidFill>
                          <a:schemeClr val="tx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96174926"/>
                  </a:ext>
                </a:extLst>
              </a:tr>
              <a:tr h="30242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112. Skap overtall med bevegelser i sprintfart bakfra og rundt 1A.</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5665569"/>
                  </a:ext>
                </a:extLst>
              </a:tr>
              <a:tr h="412617">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113. Evne å vurdere når det ikke er mulig å kontre og finne ut at vi må over til etablert angrep.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50270613"/>
                  </a:ext>
                </a:extLst>
              </a:tr>
              <a:tr h="481348">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lang="nb-NO" sz="900" dirty="0">
                          <a:solidFill>
                            <a:prstClr val="black"/>
                          </a:solidFill>
                        </a:rPr>
                        <a:t>114. Vurdere</a:t>
                      </a:r>
                      <a:r>
                        <a:rPr lang="nb-NO" sz="900" baseline="0" dirty="0">
                          <a:solidFill>
                            <a:prstClr val="black"/>
                          </a:solidFill>
                        </a:rPr>
                        <a:t> risiko opp mot potensial i overgangen.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71664853"/>
                  </a:ext>
                </a:extLst>
              </a:tr>
            </a:tbl>
          </a:graphicData>
        </a:graphic>
      </p:graphicFrame>
    </p:spTree>
    <p:extLst>
      <p:ext uri="{BB962C8B-B14F-4D97-AF65-F5344CB8AC3E}">
        <p14:creationId xmlns:p14="http://schemas.microsoft.com/office/powerpoint/2010/main" val="2730738197"/>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r>
                        <a:rPr lang="nb-NO" sz="2800" b="0" dirty="0"/>
                        <a:t>ØKTENE-KONTRING FOR</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«VI EKSPLODERER, NÅR VI KONTRER»</a:t>
                      </a:r>
                    </a:p>
                    <a:p>
                      <a:pPr algn="ctr"/>
                      <a:endParaRPr lang="nb-NO" sz="3600" b="0" dirty="0">
                        <a:solidFill>
                          <a:schemeClr val="bg1"/>
                        </a:solidFill>
                      </a:endParaRP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28101" y="1600505"/>
            <a:ext cx="5788654" cy="5315449"/>
          </a:xfrm>
          <a:prstGeom prst="rect">
            <a:avLst/>
          </a:prstGeom>
        </p:spPr>
      </p:pic>
    </p:spTree>
    <p:extLst>
      <p:ext uri="{BB962C8B-B14F-4D97-AF65-F5344CB8AC3E}">
        <p14:creationId xmlns:p14="http://schemas.microsoft.com/office/powerpoint/2010/main" val="134841659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BEARBEIDING-SLÅR LANGT</a:t>
            </a: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Hvis vi ikke skaper sjanser med eget spill, så vil vi forandre spillet. Da er vi mer direkte.</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Da slår vi over presseledd og prøver å få frem situasjoner i motstanders 16m.</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Hele prinsippet er da å skape overtall, altså få inn mange spillere rundt ballen.</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skal ha minst to løp foran og bak duellen.</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å frispille bakfra og få pasningen fra så høyt i banen som mulig. </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Helst skal pasningen komme fra siden, slik at vi har vinkel rundt duellen. Det blir da ofte backene som får dette oppspillsansvaret.</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slås mot den sterkeste hodespilleren.</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spiller også ofte 4-2-4 i denne fasen. Hvis vi trenger mål presses det alltid høyt også.</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3200" b="0" kern="1200" dirty="0">
                        <a:solidFill>
                          <a:schemeClr val="tx1"/>
                        </a:solidFill>
                        <a:effectLst/>
                        <a:latin typeface="+mn-lt"/>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32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32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03403665"/>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1" cy="76352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52251">
                  <a:extLst>
                    <a:ext uri="{9D8B030D-6E8A-4147-A177-3AD203B41FA5}">
                      <a16:colId xmlns:a16="http://schemas.microsoft.com/office/drawing/2014/main" val="20001"/>
                    </a:ext>
                  </a:extLst>
                </a:gridCol>
                <a:gridCol w="2137463">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endParaRPr lang="nb-NO" sz="900" b="0" dirty="0">
                        <a:solidFill>
                          <a:schemeClr val="tx1"/>
                        </a:solidFill>
                      </a:endParaRPr>
                    </a:p>
                    <a:p>
                      <a:pPr algn="ctr"/>
                      <a:r>
                        <a:rPr lang="nb-NO" sz="900" b="0" dirty="0">
                          <a:solidFill>
                            <a:schemeClr val="tx1"/>
                          </a:solidFill>
                        </a:rPr>
                        <a:t>5*2</a:t>
                      </a:r>
                      <a:r>
                        <a:rPr lang="nb-NO" sz="900" b="0" baseline="0" dirty="0">
                          <a:solidFill>
                            <a:schemeClr val="tx1"/>
                          </a:solidFill>
                        </a:rPr>
                        <a:t> min-30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Sette opp to firkanter pr. gruppe. </a:t>
                      </a:r>
                      <a:r>
                        <a:rPr lang="nb-NO" sz="900" dirty="0" err="1"/>
                        <a:t>Ca</a:t>
                      </a:r>
                      <a:r>
                        <a:rPr lang="nb-NO" sz="900" dirty="0"/>
                        <a:t> 7 m mellom kjeglene. Fordele </a:t>
                      </a:r>
                      <a:r>
                        <a:rPr lang="nb-NO" sz="900" dirty="0" err="1"/>
                        <a:t>ca</a:t>
                      </a:r>
                      <a:r>
                        <a:rPr lang="nb-NO" sz="900" dirty="0"/>
                        <a:t> 6 spillere i hver firkant. To i midten. Ved brudd bytter de. </a:t>
                      </a:r>
                    </a:p>
                    <a:p>
                      <a:r>
                        <a:rPr lang="nb-NO" sz="900" dirty="0"/>
                        <a:t>Når som helst kan en spiller ta med seg ballen i retning ny firkant. Da må alle forflytte seg over til samme firkant. Øvelsen kan også kjøres kun med en firkant (vanlig boks)</a:t>
                      </a:r>
                      <a:r>
                        <a:rPr lang="nb-NO" sz="900" baseline="0" dirty="0"/>
                        <a:t>. </a:t>
                      </a:r>
                      <a:r>
                        <a:rPr lang="nb-NO" sz="900" dirty="0"/>
                        <a:t>Variasjon: ved 7 spillere, legg inn en i midten eller to på ene siden.</a:t>
                      </a: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Trener kan </a:t>
                      </a:r>
                      <a:r>
                        <a:rPr lang="nb-NO" sz="900" baseline="0" dirty="0"/>
                        <a:t> blåse i fløyta og bestemme når spillerne skal bytte firkant.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6*2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to mål mot hverandre.</a:t>
                      </a:r>
                      <a:r>
                        <a:rPr lang="nb-NO" sz="900" baseline="0" dirty="0">
                          <a:solidFill>
                            <a:schemeClr val="tx1"/>
                          </a:solidFill>
                        </a:rPr>
                        <a:t> </a:t>
                      </a:r>
                      <a:r>
                        <a:rPr lang="nb-NO" sz="900" baseline="0" dirty="0" err="1">
                          <a:solidFill>
                            <a:schemeClr val="tx1"/>
                          </a:solidFill>
                        </a:rPr>
                        <a:t>Ca</a:t>
                      </a:r>
                      <a:r>
                        <a:rPr lang="nb-NO" sz="900" baseline="0" dirty="0">
                          <a:solidFill>
                            <a:schemeClr val="tx1"/>
                          </a:solidFill>
                        </a:rPr>
                        <a:t> halv bane i lengde og 16m i bredde. Ha baller på v. side av begge målene. Spillerne er sammen to og to og står på hver sin side av målet. To spillere plassere mot midten for å bidra i pasningsspillet. Bytt på hvilke spillere som er i midten. Ballen går fra annenhver side. Slik foregår øvelsen: 1. pasning-støte-pasning til spilleren lengst unna-støtte til makker som skyter. </a:t>
                      </a:r>
                      <a:r>
                        <a:rPr lang="nb-NO" sz="900" baseline="0" dirty="0" err="1">
                          <a:solidFill>
                            <a:schemeClr val="tx1"/>
                          </a:solidFill>
                        </a:rPr>
                        <a:t>Rulering</a:t>
                      </a:r>
                      <a:r>
                        <a:rPr lang="nb-NO" sz="900" baseline="0" dirty="0">
                          <a:solidFill>
                            <a:schemeClr val="tx1"/>
                          </a:solidFill>
                        </a:rPr>
                        <a:t>: i firkant .</a:t>
                      </a:r>
                      <a:endParaRPr lang="nb-NO" sz="90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endParaRPr lang="nb-NO" sz="900" b="1" dirty="0"/>
                    </a:p>
                    <a:p>
                      <a:endParaRPr lang="nb-NO" sz="900" b="1" dirty="0"/>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bevegelsene er i full sprint som ved en kontring. Vi skal komme hurtig til avslutning.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flytende tilbakemelding underveis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a:solidFill>
                            <a:schemeClr val="tx1"/>
                          </a:solidFill>
                        </a:rPr>
                        <a:t>4*8min kamper       2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60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Hver gang ballen er ute av spill, eller i mål så setter trener i gang ny ball direkte i kontring. Det kan treneren gjøre fra siden eller ute i banen. Sett ofte i gang ball til spiller lavt i banen.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Til slutt spill der ballen går fra keeper som vanlig.</a:t>
                      </a: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fotballgolf. Alle har en ball hver og stiller seg på midtstreken. Hvem klarer å få ballen til å stoppe inne i 16m ringen.. Kjører helt til en spiller står igjen som vinner.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hvordan du vil ha det. Gjerne med 1-3 stopp.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flytende tilbakemelding underveis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få spillerne til å si hva de mener er viktig i en kontring, når en vinner ballen lavt i banen.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0" baseline="0" dirty="0"/>
                        <a:t>64.KONTRING FOR</a:t>
                      </a:r>
                      <a:endParaRPr kumimoji="0" lang="nb-NO" sz="2400" b="0" i="0" u="none" strike="noStrike" kern="1200" cap="none" spc="0" normalizeH="0" baseline="0" noProof="0" dirty="0">
                        <a:ln>
                          <a:noFill/>
                        </a:ln>
                        <a:solidFill>
                          <a:prstClr val="white"/>
                        </a:solidFill>
                        <a:effectLst/>
                        <a:uLnTx/>
                        <a:uFillTx/>
                        <a:latin typeface="+mn-lt"/>
                        <a:ea typeface="+mn-ea"/>
                        <a:cs typeface="+mn-cs"/>
                      </a:endParaRPr>
                    </a:p>
                  </a:txBody>
                  <a:tcPr marL="68580" marR="68580"/>
                </a:tc>
                <a:extLst>
                  <a:ext uri="{0D108BD9-81ED-4DB2-BD59-A6C34878D82A}">
                    <a16:rowId xmlns:a16="http://schemas.microsoft.com/office/drawing/2014/main" val="10000"/>
                  </a:ext>
                </a:extLst>
              </a:tr>
            </a:tbl>
          </a:graphicData>
        </a:graphic>
      </p:graphicFrame>
      <p:pic>
        <p:nvPicPr>
          <p:cNvPr id="12" name="Bilde 11"/>
          <p:cNvPicPr>
            <a:picLocks noChangeAspect="1"/>
          </p:cNvPicPr>
          <p:nvPr/>
        </p:nvPicPr>
        <p:blipFill rotWithShape="1">
          <a:blip r:embed="rId2" cstate="print">
            <a:extLst>
              <a:ext uri="{28A0092B-C50C-407E-A947-70E740481C1C}">
                <a14:useLocalDpi xmlns:a14="http://schemas.microsoft.com/office/drawing/2010/main" val="0"/>
              </a:ext>
            </a:extLst>
          </a:blip>
          <a:srcRect l="49313"/>
          <a:stretch/>
        </p:blipFill>
        <p:spPr>
          <a:xfrm>
            <a:off x="3184244" y="1352951"/>
            <a:ext cx="2114112" cy="1586195"/>
          </a:xfrm>
          <a:prstGeom prst="rect">
            <a:avLst/>
          </a:prstGeom>
        </p:spPr>
      </p:pic>
      <p:pic>
        <p:nvPicPr>
          <p:cNvPr id="13" name="Bilde 12"/>
          <p:cNvPicPr>
            <a:picLocks noChangeAspect="1"/>
          </p:cNvPicPr>
          <p:nvPr/>
        </p:nvPicPr>
        <p:blipFill rotWithShape="1">
          <a:blip r:embed="rId3" cstate="print">
            <a:extLst>
              <a:ext uri="{28A0092B-C50C-407E-A947-70E740481C1C}">
                <a14:useLocalDpi xmlns:a14="http://schemas.microsoft.com/office/drawing/2010/main" val="0"/>
              </a:ext>
            </a:extLst>
          </a:blip>
          <a:srcRect r="34357"/>
          <a:stretch/>
        </p:blipFill>
        <p:spPr>
          <a:xfrm>
            <a:off x="3184245" y="2939146"/>
            <a:ext cx="2114111" cy="1669143"/>
          </a:xfrm>
          <a:prstGeom prst="rect">
            <a:avLst/>
          </a:prstGeom>
        </p:spPr>
      </p:pic>
      <p:pic>
        <p:nvPicPr>
          <p:cNvPr id="14" name="Bilde 13"/>
          <p:cNvPicPr>
            <a:picLocks noChangeAspect="1"/>
          </p:cNvPicPr>
          <p:nvPr/>
        </p:nvPicPr>
        <p:blipFill rotWithShape="1">
          <a:blip r:embed="rId4" cstate="print">
            <a:extLst>
              <a:ext uri="{28A0092B-C50C-407E-A947-70E740481C1C}">
                <a14:useLocalDpi xmlns:a14="http://schemas.microsoft.com/office/drawing/2010/main" val="0"/>
              </a:ext>
            </a:extLst>
          </a:blip>
          <a:srcRect l="44041" r="-687"/>
          <a:stretch/>
        </p:blipFill>
        <p:spPr>
          <a:xfrm>
            <a:off x="3184247" y="4608286"/>
            <a:ext cx="2114109" cy="2249714"/>
          </a:xfrm>
          <a:prstGeom prst="rect">
            <a:avLst/>
          </a:prstGeom>
        </p:spPr>
      </p:pic>
    </p:spTree>
    <p:extLst>
      <p:ext uri="{BB962C8B-B14F-4D97-AF65-F5344CB8AC3E}">
        <p14:creationId xmlns:p14="http://schemas.microsoft.com/office/powerpoint/2010/main" val="2762397248"/>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8275320"/>
        </p:xfrm>
        <a:graphic>
          <a:graphicData uri="http://schemas.openxmlformats.org/drawingml/2006/table">
            <a:tbl>
              <a:tblPr firstRow="1" bandRow="1">
                <a:tableStyleId>{5C22544A-7EE6-4342-B048-85BDC9FD1C3A}</a:tableStyleId>
              </a:tblPr>
              <a:tblGrid>
                <a:gridCol w="486698">
                  <a:extLst>
                    <a:ext uri="{9D8B030D-6E8A-4147-A177-3AD203B41FA5}">
                      <a16:colId xmlns:a16="http://schemas.microsoft.com/office/drawing/2014/main" val="20000"/>
                    </a:ext>
                  </a:extLst>
                </a:gridCol>
                <a:gridCol w="3185652">
                  <a:extLst>
                    <a:ext uri="{9D8B030D-6E8A-4147-A177-3AD203B41FA5}">
                      <a16:colId xmlns:a16="http://schemas.microsoft.com/office/drawing/2014/main" val="20001"/>
                    </a:ext>
                  </a:extLst>
                </a:gridCol>
                <a:gridCol w="1650766">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endParaRPr lang="nb-NO" sz="900" b="0" dirty="0">
                        <a:solidFill>
                          <a:schemeClr val="tx1"/>
                        </a:solidFill>
                      </a:endParaRPr>
                    </a:p>
                    <a:p>
                      <a:pPr algn="ctr"/>
                      <a:r>
                        <a:rPr lang="nb-NO" sz="900" b="0" dirty="0">
                          <a:solidFill>
                            <a:schemeClr val="tx1"/>
                          </a:solidFill>
                        </a:rPr>
                        <a:t>3*3</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15 min. </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Sete opp to baner. I enden på hver bane er det to firkanter. 12*12 m i firkanten. </a:t>
                      </a:r>
                      <a:r>
                        <a:rPr lang="nb-NO" sz="900" dirty="0" err="1">
                          <a:solidFill>
                            <a:schemeClr val="tx1"/>
                          </a:solidFill>
                        </a:rPr>
                        <a:t>Ca</a:t>
                      </a:r>
                      <a:r>
                        <a:rPr lang="nb-NO" sz="900" dirty="0">
                          <a:solidFill>
                            <a:schemeClr val="tx1"/>
                          </a:solidFill>
                        </a:rPr>
                        <a:t> 40 m</a:t>
                      </a:r>
                      <a:r>
                        <a:rPr lang="nb-NO" sz="900" baseline="0" dirty="0">
                          <a:solidFill>
                            <a:schemeClr val="tx1"/>
                          </a:solidFill>
                        </a:rPr>
                        <a:t> mellom firkantene. Lag også en korridor mellom firkantene, som vist på bildet.</a:t>
                      </a:r>
                      <a:r>
                        <a:rPr lang="nb-NO" sz="900" dirty="0">
                          <a:solidFill>
                            <a:schemeClr val="tx1"/>
                          </a:solidFill>
                        </a:rPr>
                        <a:t> Spillerne er i disse firkantene. De har</a:t>
                      </a:r>
                      <a:r>
                        <a:rPr lang="nb-NO" sz="900" baseline="0" dirty="0">
                          <a:solidFill>
                            <a:schemeClr val="tx1"/>
                          </a:solidFill>
                        </a:rPr>
                        <a:t> en ball i  hver firkant.  Det er forskjellige farger mot hverandre som vist på bildet. Når treneren blåser i fløyta så skal lagene løpe med ball over til den andre siden(firkanten). Dette skal etter hvert skje i sprint. Sekvenser inne i firkantene: 1. holde ballen i lufta. 2. pasninger til hverandre. Her er sekvensere på kontringene: 1. Begge gruppene kjører i høyt tempo med ball over til andre siden. 2. De som en møter kan samtidig vinne ball fra den gruppen som kjører over-motspill. Så begynner de på nytt igjen. 3. finkantene med samme farge bytter ball før de kontrer i lengderetning over til den andre firkanten.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Trener kan </a:t>
                      </a:r>
                      <a:r>
                        <a:rPr lang="nb-NO" sz="900" baseline="0" dirty="0"/>
                        <a:t> blåse i fløyta og bestemme når spillerne skal bytte firkant med ball.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3*4</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Sette opp bane som vist på bildet med 2 </a:t>
                      </a:r>
                      <a:r>
                        <a:rPr lang="nb-NO" sz="900" baseline="0" dirty="0" err="1">
                          <a:solidFill>
                            <a:schemeClr val="tx1"/>
                          </a:solidFill>
                        </a:rPr>
                        <a:t>småmål</a:t>
                      </a:r>
                      <a:r>
                        <a:rPr lang="nb-NO" sz="900" baseline="0" dirty="0">
                          <a:solidFill>
                            <a:schemeClr val="tx1"/>
                          </a:solidFill>
                        </a:rPr>
                        <a:t> i hver ende. Sette opp lagene i 3 ledd. </a:t>
                      </a:r>
                      <a:r>
                        <a:rPr lang="nb-NO" sz="900" baseline="0" dirty="0" err="1">
                          <a:solidFill>
                            <a:schemeClr val="tx1"/>
                          </a:solidFill>
                        </a:rPr>
                        <a:t>Ca</a:t>
                      </a:r>
                      <a:r>
                        <a:rPr lang="nb-NO" sz="900" baseline="0" dirty="0">
                          <a:solidFill>
                            <a:schemeClr val="tx1"/>
                          </a:solidFill>
                        </a:rPr>
                        <a:t> halv bane i lengde og </a:t>
                      </a:r>
                      <a:r>
                        <a:rPr lang="nb-NO" sz="900" baseline="0" dirty="0" err="1">
                          <a:solidFill>
                            <a:schemeClr val="tx1"/>
                          </a:solidFill>
                        </a:rPr>
                        <a:t>ca</a:t>
                      </a:r>
                      <a:r>
                        <a:rPr lang="nb-NO" sz="900" baseline="0" dirty="0">
                          <a:solidFill>
                            <a:schemeClr val="tx1"/>
                          </a:solidFill>
                        </a:rPr>
                        <a:t> 25 m i bredde.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Trener setter i gang baller fra siden direkte etter at den er ute av spill, slik at det blir kontringer. Varierer med å slå inn baller høyt i banen og lavt i banen.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flytende tilbakemelding underveis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4-6*3 min</a:t>
                      </a:r>
                    </a:p>
                    <a:p>
                      <a:pPr algn="ctr"/>
                      <a:r>
                        <a:rPr lang="nb-NO" sz="900" b="0" baseline="0" dirty="0">
                          <a:solidFill>
                            <a:schemeClr val="tx1"/>
                          </a:solidFill>
                        </a:rPr>
                        <a:t>1 min </a:t>
                      </a:r>
                      <a:r>
                        <a:rPr lang="nb-NO" sz="900" b="0" dirty="0">
                          <a:solidFill>
                            <a:schemeClr val="tx1"/>
                          </a:solidFill>
                        </a:rPr>
                        <a:t>pause. </a:t>
                      </a:r>
                      <a:r>
                        <a:rPr lang="nb-NO" sz="900" b="0" dirty="0" err="1">
                          <a:solidFill>
                            <a:schemeClr val="tx1"/>
                          </a:solidFill>
                        </a:rPr>
                        <a:t>Ca</a:t>
                      </a:r>
                      <a:r>
                        <a:rPr lang="nb-NO" sz="900" b="0" dirty="0">
                          <a:solidFill>
                            <a:schemeClr val="tx1"/>
                          </a:solidFill>
                        </a:rPr>
                        <a:t> 20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a:t>
                      </a:r>
                      <a:r>
                        <a:rPr lang="nb-NO" sz="900" baseline="0" dirty="0">
                          <a:solidFill>
                            <a:schemeClr val="tx1"/>
                          </a:solidFill>
                        </a:rPr>
                        <a:t> opp bane som er halv bane i lengde og litt utenfor 16 m i bredde. Dele inn i to lag bestående av 3-4 forsvarsspillere og 2-3 angrepsspillere. Det er også 2-3 gule spillere i midten som er med angripende lag. Bruk gjerne to grupper i gult som bytter på å være involvert. Kan gjennomføre to angrep om gangen. Keeper på hver side. Keeper setter alltid i gang ballen fra målet til en gul spiller som får ballen upresset. Spilleren tar med seg ballen i føring og prøver å gjøre mål sammen med 1-2 andre gule og 3 angripere. Deretter setter motsatt keeper i gang til gule som angriper mot andre siden. Spillerne har faste roller. For å få tempo i kontring, kan en legge inn at det skal avsluttes innen 7 sekund.</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Keeperne starter med ball.</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flytende tilbakemelding underveis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rPr>
                        <a:t>5*6 min kamper</a:t>
                      </a:r>
                    </a:p>
                    <a:p>
                      <a:pPr algn="ctr"/>
                      <a:r>
                        <a:rPr lang="nb-NO" sz="900" b="0" dirty="0">
                          <a:solidFill>
                            <a:schemeClr val="tx1"/>
                          </a:solidFill>
                        </a:rPr>
                        <a:t> 1</a:t>
                      </a:r>
                      <a:r>
                        <a:rPr lang="nb-NO" sz="900" b="0" baseline="0" dirty="0">
                          <a:solidFill>
                            <a:schemeClr val="tx1"/>
                          </a:solidFill>
                        </a:rPr>
                        <a:t> min </a:t>
                      </a:r>
                      <a:r>
                        <a:rPr lang="nb-NO" sz="900" b="0" dirty="0">
                          <a:solidFill>
                            <a:schemeClr val="tx1"/>
                          </a:solidFill>
                        </a:rPr>
                        <a:t>.pause mellom kampene. </a:t>
                      </a: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 eller flere lag.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Dele inn i grupper på tre og tre. Hvilken gruppe holder ballen langt i lufta? Max 2 touch.</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flytende tilbakemelding underveis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spillerne fortelle om holdningsreglene.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0" dirty="0"/>
                        <a:t>65. KONTRING FOR</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cstate="print">
            <a:extLst>
              <a:ext uri="{28A0092B-C50C-407E-A947-70E740481C1C}">
                <a14:useLocalDpi xmlns:a14="http://schemas.microsoft.com/office/drawing/2010/main" val="0"/>
              </a:ext>
            </a:extLst>
          </a:blip>
          <a:srcRect l="42796"/>
          <a:stretch/>
        </p:blipFill>
        <p:spPr>
          <a:xfrm>
            <a:off x="3659934" y="1346156"/>
            <a:ext cx="1802501" cy="1484457"/>
          </a:xfrm>
          <a:prstGeom prst="rect">
            <a:avLst/>
          </a:prstGeom>
        </p:spPr>
      </p:pic>
      <p:pic>
        <p:nvPicPr>
          <p:cNvPr id="2" name="Bilde 1"/>
          <p:cNvPicPr>
            <a:picLocks noChangeAspect="1"/>
          </p:cNvPicPr>
          <p:nvPr/>
        </p:nvPicPr>
        <p:blipFill rotWithShape="1">
          <a:blip r:embed="rId3"/>
          <a:srcRect l="39259" t="22774" b="6073"/>
          <a:stretch/>
        </p:blipFill>
        <p:spPr>
          <a:xfrm>
            <a:off x="3659931" y="2820341"/>
            <a:ext cx="1802501" cy="1602371"/>
          </a:xfrm>
          <a:prstGeom prst="rect">
            <a:avLst/>
          </a:prstGeom>
        </p:spPr>
      </p:pic>
      <p:pic>
        <p:nvPicPr>
          <p:cNvPr id="9" name="Bilde 8"/>
          <p:cNvPicPr>
            <a:picLocks noChangeAspect="1"/>
          </p:cNvPicPr>
          <p:nvPr/>
        </p:nvPicPr>
        <p:blipFill rotWithShape="1">
          <a:blip r:embed="rId4" cstate="print">
            <a:extLst>
              <a:ext uri="{28A0092B-C50C-407E-A947-70E740481C1C}">
                <a14:useLocalDpi xmlns:a14="http://schemas.microsoft.com/office/drawing/2010/main" val="0"/>
              </a:ext>
            </a:extLst>
          </a:blip>
          <a:srcRect l="42796"/>
          <a:stretch/>
        </p:blipFill>
        <p:spPr>
          <a:xfrm>
            <a:off x="3659931" y="4422713"/>
            <a:ext cx="1802501" cy="1318777"/>
          </a:xfrm>
          <a:prstGeom prst="rect">
            <a:avLst/>
          </a:prstGeom>
        </p:spPr>
      </p:pic>
      <p:pic>
        <p:nvPicPr>
          <p:cNvPr id="3" name="Bilde 2"/>
          <p:cNvPicPr>
            <a:picLocks noChangeAspect="1"/>
          </p:cNvPicPr>
          <p:nvPr/>
        </p:nvPicPr>
        <p:blipFill rotWithShape="1">
          <a:blip r:embed="rId5"/>
          <a:srcRect l="39259"/>
          <a:stretch/>
        </p:blipFill>
        <p:spPr>
          <a:xfrm>
            <a:off x="3659931" y="5741491"/>
            <a:ext cx="1802501" cy="1204049"/>
          </a:xfrm>
          <a:prstGeom prst="rect">
            <a:avLst/>
          </a:prstGeom>
        </p:spPr>
      </p:pic>
    </p:spTree>
    <p:extLst>
      <p:ext uri="{BB962C8B-B14F-4D97-AF65-F5344CB8AC3E}">
        <p14:creationId xmlns:p14="http://schemas.microsoft.com/office/powerpoint/2010/main" val="2673322290"/>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20994" y="712378"/>
          <a:ext cx="9164994" cy="8001000"/>
        </p:xfrm>
        <a:graphic>
          <a:graphicData uri="http://schemas.openxmlformats.org/drawingml/2006/table">
            <a:tbl>
              <a:tblPr firstRow="1" bandRow="1">
                <a:tableStyleId>{5C22544A-7EE6-4342-B048-85BDC9FD1C3A}</a:tableStyleId>
              </a:tblPr>
              <a:tblGrid>
                <a:gridCol w="554394">
                  <a:extLst>
                    <a:ext uri="{9D8B030D-6E8A-4147-A177-3AD203B41FA5}">
                      <a16:colId xmlns:a16="http://schemas.microsoft.com/office/drawing/2014/main" val="20000"/>
                    </a:ext>
                  </a:extLst>
                </a:gridCol>
                <a:gridCol w="2652251">
                  <a:extLst>
                    <a:ext uri="{9D8B030D-6E8A-4147-A177-3AD203B41FA5}">
                      <a16:colId xmlns:a16="http://schemas.microsoft.com/office/drawing/2014/main" val="20001"/>
                    </a:ext>
                  </a:extLst>
                </a:gridCol>
                <a:gridCol w="2137463">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1" dirty="0">
                        <a:solidFill>
                          <a:schemeClr val="tx1"/>
                        </a:solidFill>
                      </a:endParaRPr>
                    </a:p>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3*2</a:t>
                      </a:r>
                      <a:r>
                        <a:rPr lang="nb-NO" sz="900" b="0" baseline="0" dirty="0">
                          <a:solidFill>
                            <a:schemeClr val="tx1"/>
                          </a:solidFill>
                        </a:rPr>
                        <a:t> min-30 s pause.</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4</a:t>
                      </a:r>
                      <a:r>
                        <a:rPr lang="nb-NO" sz="900" baseline="0" dirty="0">
                          <a:solidFill>
                            <a:schemeClr val="tx1"/>
                          </a:solidFill>
                        </a:rPr>
                        <a:t>  kjegler som en rombe i midten. 2m mellom kjeglene i midten. Det er også fire stasjoner utenfor. Hver spiller står med ball. De løper frem til nærmeste kjegle og stopper ballen. Dette gjør alle samtidig. Deretter hopper de over en ball til høyre for seg og slår ny ball til en annen medspiller på siden. Slik fortsetter det. De må time og starte samtidig. Spillerne kan også avslutte med vegger. </a:t>
                      </a:r>
                      <a:endParaRPr lang="nb-NO" sz="900" dirty="0">
                        <a:solidFill>
                          <a:schemeClr val="tx1"/>
                        </a:solidFill>
                      </a:endParaRPr>
                    </a:p>
                  </a:txBody>
                  <a:tcPr marL="68580" marR="68580">
                    <a:solidFill>
                      <a:schemeClr val="bg2">
                        <a:lumMod val="90000"/>
                      </a:schemeClr>
                    </a:solidFill>
                  </a:tcPr>
                </a:tc>
                <a:tc>
                  <a:txBody>
                    <a:bodyPr/>
                    <a:lstStyle/>
                    <a:p>
                      <a:endParaRPr lang="nb-NO" sz="900" b="1"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1" dirty="0"/>
                        <a:t>Ha nok baller tilgjengelig.</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 </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rPr>
                        <a:t>Ca</a:t>
                      </a:r>
                      <a:r>
                        <a:rPr lang="nb-NO" sz="900" b="0" dirty="0">
                          <a:solidFill>
                            <a:schemeClr val="tx1"/>
                          </a:solidFill>
                        </a:rPr>
                        <a:t> 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bane </a:t>
                      </a:r>
                      <a:r>
                        <a:rPr lang="nb-NO" sz="900" dirty="0" err="1">
                          <a:solidFill>
                            <a:schemeClr val="tx1"/>
                          </a:solidFill>
                        </a:rPr>
                        <a:t>ca</a:t>
                      </a:r>
                      <a:r>
                        <a:rPr lang="nb-NO" sz="900" dirty="0">
                          <a:solidFill>
                            <a:schemeClr val="tx1"/>
                          </a:solidFill>
                        </a:rPr>
                        <a:t> 35</a:t>
                      </a:r>
                      <a:r>
                        <a:rPr lang="nb-NO" sz="900" baseline="0" dirty="0">
                          <a:solidFill>
                            <a:schemeClr val="tx1"/>
                          </a:solidFill>
                        </a:rPr>
                        <a:t> m i lengde og </a:t>
                      </a:r>
                      <a:r>
                        <a:rPr lang="nb-NO" sz="900" baseline="0" dirty="0" err="1">
                          <a:solidFill>
                            <a:schemeClr val="tx1"/>
                          </a:solidFill>
                        </a:rPr>
                        <a:t>ca</a:t>
                      </a:r>
                      <a:r>
                        <a:rPr lang="nb-NO" sz="900" baseline="0" dirty="0">
                          <a:solidFill>
                            <a:schemeClr val="tx1"/>
                          </a:solidFill>
                        </a:rPr>
                        <a:t> mist i mellom 16m og 5m i bredde. Dele inn i to lag og fordele baller ved begge målene. Spillerne i hvert lag fordeler seg ved begge stolpene. </a:t>
                      </a:r>
                      <a:r>
                        <a:rPr lang="nb-NO" sz="900" dirty="0">
                          <a:solidFill>
                            <a:schemeClr val="tx1"/>
                          </a:solidFill>
                        </a:rPr>
                        <a:t>Øvelsen starter med at rød spiller tar med seg ball og avslutter innen</a:t>
                      </a:r>
                      <a:r>
                        <a:rPr lang="nb-NO" sz="900" baseline="0" dirty="0">
                          <a:solidFill>
                            <a:schemeClr val="tx1"/>
                          </a:solidFill>
                        </a:rPr>
                        <a:t> 3 touch. Deretter kommer 2 blå spillere med ny ball og utfordrer den som har avsluttet i en 2-1 situasjon. Så kommer ny spiller ut fra rød med ball og det er 2-2, så 3-2. 3-3, 4-3 og 4-4. Deretter er det pause. Så starter motsatt lag med ballen , slik at det går fra annenhver side.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t>Ha nok baller tilgjengelig.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Vis hvordan du vil ha det i starten.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flytende tilbakemelding underveis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baseline="0" dirty="0">
                          <a:solidFill>
                            <a:schemeClr val="tx1"/>
                          </a:solidFill>
                        </a:rPr>
                        <a:t>5*6 min kamper       1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Hver gang ballen er ute av spill, eller i mål så setter trener i gang ny ball direkte i kontring. Det kan treneren gjøre fra siden eller ute i banen. Sette opp leddene. Til slutt spill der ballen går fra keeper som vanlig.</a:t>
                      </a: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fotballgolf. Alle har en ball hver og stiller seg på midtstreken. Hvem klarer å få ballen til å stoppe inne i 16m ringen.</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Vis gjerne med 1-4 stopp hvordan du vil ha det.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flytende tilbakemelding underveis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 beste kontringsspillerne i laget. Gjennomgå klubbens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0" dirty="0"/>
                        <a:t>66. KONTRING FOR</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cstate="print">
            <a:extLst>
              <a:ext uri="{28A0092B-C50C-407E-A947-70E740481C1C}">
                <a14:useLocalDpi xmlns:a14="http://schemas.microsoft.com/office/drawing/2010/main" val="0"/>
              </a:ext>
            </a:extLst>
          </a:blip>
          <a:srcRect l="44135"/>
          <a:stretch/>
        </p:blipFill>
        <p:spPr>
          <a:xfrm>
            <a:off x="3182397" y="1384199"/>
            <a:ext cx="2160208" cy="1005043"/>
          </a:xfrm>
          <a:prstGeom prst="rect">
            <a:avLst/>
          </a:prstGeom>
        </p:spPr>
      </p:pic>
      <p:pic>
        <p:nvPicPr>
          <p:cNvPr id="11" name="Bild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82397" y="3789176"/>
            <a:ext cx="2160206" cy="1390009"/>
          </a:xfrm>
          <a:prstGeom prst="rect">
            <a:avLst/>
          </a:prstGeom>
        </p:spPr>
      </p:pic>
      <p:pic>
        <p:nvPicPr>
          <p:cNvPr id="12" name="Bilde 11"/>
          <p:cNvPicPr>
            <a:picLocks noChangeAspect="1"/>
          </p:cNvPicPr>
          <p:nvPr/>
        </p:nvPicPr>
        <p:blipFill rotWithShape="1">
          <a:blip r:embed="rId4" cstate="print">
            <a:extLst>
              <a:ext uri="{28A0092B-C50C-407E-A947-70E740481C1C}">
                <a14:useLocalDpi xmlns:a14="http://schemas.microsoft.com/office/drawing/2010/main" val="0"/>
              </a:ext>
            </a:extLst>
          </a:blip>
          <a:srcRect l="44135"/>
          <a:stretch/>
        </p:blipFill>
        <p:spPr>
          <a:xfrm>
            <a:off x="3182395" y="5179186"/>
            <a:ext cx="2160209" cy="1751115"/>
          </a:xfrm>
          <a:prstGeom prst="rect">
            <a:avLst/>
          </a:prstGeom>
        </p:spPr>
      </p:pic>
      <p:pic>
        <p:nvPicPr>
          <p:cNvPr id="3" name="Bilde 2">
            <a:extLst>
              <a:ext uri="{FF2B5EF4-FFF2-40B4-BE49-F238E27FC236}">
                <a16:creationId xmlns:a16="http://schemas.microsoft.com/office/drawing/2014/main" id="{E7EE4C49-BAF2-4E6A-9C0E-0506EAE42040}"/>
              </a:ext>
            </a:extLst>
          </p:cNvPr>
          <p:cNvPicPr>
            <a:picLocks noChangeAspect="1"/>
          </p:cNvPicPr>
          <p:nvPr/>
        </p:nvPicPr>
        <p:blipFill rotWithShape="1">
          <a:blip r:embed="rId5"/>
          <a:srcRect l="44135" b="64344"/>
          <a:stretch/>
        </p:blipFill>
        <p:spPr>
          <a:xfrm>
            <a:off x="3182394" y="2396864"/>
            <a:ext cx="2160208" cy="1390009"/>
          </a:xfrm>
          <a:prstGeom prst="rect">
            <a:avLst/>
          </a:prstGeom>
        </p:spPr>
      </p:pic>
    </p:spTree>
    <p:extLst>
      <p:ext uri="{BB962C8B-B14F-4D97-AF65-F5344CB8AC3E}">
        <p14:creationId xmlns:p14="http://schemas.microsoft.com/office/powerpoint/2010/main" val="223072948"/>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24840"/>
          <a:ext cx="9144001" cy="868680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52251">
                  <a:extLst>
                    <a:ext uri="{9D8B030D-6E8A-4147-A177-3AD203B41FA5}">
                      <a16:colId xmlns:a16="http://schemas.microsoft.com/office/drawing/2014/main" val="20001"/>
                    </a:ext>
                  </a:extLst>
                </a:gridCol>
                <a:gridCol w="2137463">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endParaRPr lang="nb-NO" sz="900" b="0" dirty="0">
                        <a:solidFill>
                          <a:schemeClr val="tx1"/>
                        </a:solidFill>
                      </a:endParaRPr>
                    </a:p>
                    <a:p>
                      <a:pPr algn="ctr"/>
                      <a:r>
                        <a:rPr lang="nb-NO" sz="900" b="0" dirty="0">
                          <a:solidFill>
                            <a:schemeClr val="tx1"/>
                          </a:solidFill>
                        </a:rPr>
                        <a:t>4*3</a:t>
                      </a:r>
                      <a:r>
                        <a:rPr lang="nb-NO" sz="900" b="0" baseline="0" dirty="0">
                          <a:solidFill>
                            <a:schemeClr val="tx1"/>
                          </a:solidFill>
                        </a:rPr>
                        <a:t> min-30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Sette opp to firkanter pr. gruppe. </a:t>
                      </a:r>
                      <a:r>
                        <a:rPr lang="nb-NO" sz="900" dirty="0" err="1"/>
                        <a:t>Ca</a:t>
                      </a:r>
                      <a:r>
                        <a:rPr lang="nb-NO" sz="900" dirty="0"/>
                        <a:t> 7 m mellom kjeglene. Fordele </a:t>
                      </a:r>
                      <a:r>
                        <a:rPr lang="nb-NO" sz="900" dirty="0" err="1"/>
                        <a:t>ca</a:t>
                      </a:r>
                      <a:r>
                        <a:rPr lang="nb-NO" sz="900" dirty="0"/>
                        <a:t> 6 spillere i hver firkant. To i midten. Ved brudd bytter de. </a:t>
                      </a:r>
                    </a:p>
                    <a:p>
                      <a:r>
                        <a:rPr lang="nb-NO" sz="900" dirty="0"/>
                        <a:t>Når som helst kan en spiller ta med seg ballen i retning ny firkant. Da må alle forflytte seg over til samme firkant. Treneren kan gjerne blåse i fløyta</a:t>
                      </a:r>
                      <a:r>
                        <a:rPr lang="nb-NO" sz="900" baseline="0" dirty="0"/>
                        <a:t> for når de skal bevege seg til en annen boks sammen. </a:t>
                      </a:r>
                      <a:r>
                        <a:rPr lang="nb-NO" sz="900" dirty="0"/>
                        <a:t>Øvelsen kan også kjøres kun med en firkant (vanlig boks)</a:t>
                      </a:r>
                      <a:r>
                        <a:rPr lang="nb-NO" sz="900" baseline="0" dirty="0"/>
                        <a:t> </a:t>
                      </a:r>
                      <a:r>
                        <a:rPr lang="nb-NO" sz="900" dirty="0"/>
                        <a:t>Variasjon: ved 7 spillere, legg inn en i midten eller to på ene siden.</a:t>
                      </a:r>
                    </a:p>
                  </a:txBody>
                  <a:tcPr marL="68580" marR="68580">
                    <a:solidFill>
                      <a:schemeClr val="bg2">
                        <a:lumMod val="90000"/>
                      </a:schemeClr>
                    </a:solidFill>
                  </a:tcPr>
                </a:tc>
                <a:tc>
                  <a:txBody>
                    <a:bodyPr/>
                    <a:lstStyle/>
                    <a:p>
                      <a:endParaRPr lang="nb-NO" sz="900" b="1"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6*2 min- 30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Spill inne i 16 m som deles i to med kjegler. Spill (10-10). Hvis det er færre på trening blir banen mindre. Det må minst</a:t>
                      </a:r>
                      <a:r>
                        <a:rPr lang="nb-NO" sz="900" baseline="0" dirty="0"/>
                        <a:t> være 6-6 for å kunne gjennomføre øvelsen. </a:t>
                      </a:r>
                      <a:r>
                        <a:rPr lang="nb-NO" sz="900" dirty="0"/>
                        <a:t>Dele inn i to lag. (Kan  ha en joker).</a:t>
                      </a:r>
                    </a:p>
                    <a:p>
                      <a:r>
                        <a:rPr lang="nb-NO" sz="900" dirty="0"/>
                        <a:t>Det slås inn baller fra midten(på utsiden av 16 m til annenhver side. Nye baller kommer inn dersom ball i går ut av 16 m streken. </a:t>
                      </a:r>
                    </a:p>
                    <a:p>
                      <a:r>
                        <a:rPr lang="nb-NO" sz="900" dirty="0"/>
                        <a:t>Halvparten av de forsvarende spillerne kan gå inn på motstanders side for å vinne ball, eller få den ut av 16 m.</a:t>
                      </a:r>
                    </a:p>
                    <a:p>
                      <a:r>
                        <a:rPr lang="nb-NO" sz="900" dirty="0"/>
                        <a:t>Poeng til angripende lag ved 8 pasninger, Forsvarende lag må vinne ball på motstanders halvdel og slå den over til medspiller på egen halvdel for poeng. Det går altså baller til annenhver side slik at lagene</a:t>
                      </a:r>
                      <a:r>
                        <a:rPr lang="nb-NO" sz="900" baseline="0" dirty="0"/>
                        <a:t> hele tiden </a:t>
                      </a:r>
                      <a:r>
                        <a:rPr lang="nb-NO" sz="900" baseline="0" dirty="0" err="1"/>
                        <a:t>rulerer</a:t>
                      </a:r>
                      <a:r>
                        <a:rPr lang="nb-NO" sz="900" baseline="0" dirty="0"/>
                        <a:t> på å forsvare seg og angripe. </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spillerne til å samles i enkelte pauser og finne ut hva som er bra/kan gjøres bedre.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Lagene stiller bak det ene målet med spillere på hver side av målet.  Lagene har hver sin keeper. Trener eller spiller slår pasninger til samme side hele sekvensen. I neste sekvens slås pasningen til den andre siden. Den som får ballen tar en aktiv touch rett fram og det er 2-2. Hvis forsvarende lag vinner ballen, så kan de kontre. Sekvensen er ikke over før ballen er utenfor banen eller i mål.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på 3 min?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spillerne til å samles i enkelte pauser og finne ut hva som er bra/kan gjøres bedre.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Vinneren står. Første målet vinner. Vinneren står. Maks 1.30 min kamper. Hvis det blir u så står det laget som kom inn. Ballen starter direkte fra det </a:t>
                      </a:r>
                      <a:r>
                        <a:rPr kumimoji="0" lang="nb-NO" sz="900" b="0" i="0" u="none" strike="noStrike" kern="1200" cap="none" spc="0" normalizeH="0" baseline="0" noProof="0" dirty="0" err="1">
                          <a:ln>
                            <a:noFill/>
                          </a:ln>
                          <a:solidFill>
                            <a:prstClr val="black"/>
                          </a:solidFill>
                          <a:effectLst/>
                          <a:uLnTx/>
                          <a:uFillTx/>
                          <a:latin typeface="+mn-lt"/>
                          <a:ea typeface="+mn-ea"/>
                          <a:cs typeface="+mn-cs"/>
                        </a:rPr>
                        <a:t>mållet</a:t>
                      </a:r>
                      <a:r>
                        <a:rPr kumimoji="0" lang="nb-NO" sz="900" b="0" i="0" u="none" strike="noStrike" kern="1200" cap="none" spc="0" normalizeH="0" baseline="0" noProof="0" dirty="0">
                          <a:ln>
                            <a:noFill/>
                          </a:ln>
                          <a:solidFill>
                            <a:prstClr val="black"/>
                          </a:solidFill>
                          <a:effectLst/>
                          <a:uLnTx/>
                          <a:uFillTx/>
                          <a:latin typeface="+mn-lt"/>
                          <a:ea typeface="+mn-ea"/>
                          <a:cs typeface="+mn-cs"/>
                        </a:rPr>
                        <a:t> som det er scoret på. Det skal spurtes inn og ut med lag for å få en direkte kontring fra keeper. Hvilket lag får flest seire? 3-3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Dele inn i grupper på tre og tre. Hvilken gruppe holder ballen lengst i lufta? Max 2 touch.</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spillerne til å samles i enkelte pauser og finne ut hva som er bra/kan gjøres bedre.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spilleren som ville mest på treningen i dag.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0" dirty="0"/>
                        <a:t>67. KONTRING FOR</a:t>
                      </a: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rotWithShape="1">
          <a:blip r:embed="rId2" cstate="print">
            <a:extLst>
              <a:ext uri="{28A0092B-C50C-407E-A947-70E740481C1C}">
                <a14:useLocalDpi xmlns:a14="http://schemas.microsoft.com/office/drawing/2010/main" val="0"/>
              </a:ext>
            </a:extLst>
          </a:blip>
          <a:srcRect l="47380"/>
          <a:stretch/>
        </p:blipFill>
        <p:spPr>
          <a:xfrm>
            <a:off x="3175553" y="1290549"/>
            <a:ext cx="2189175" cy="1072697"/>
          </a:xfrm>
          <a:prstGeom prst="rect">
            <a:avLst/>
          </a:prstGeom>
        </p:spPr>
      </p:pic>
      <p:pic>
        <p:nvPicPr>
          <p:cNvPr id="10" name="Bilde 9"/>
          <p:cNvPicPr>
            <a:picLocks noChangeAspect="1"/>
          </p:cNvPicPr>
          <p:nvPr/>
        </p:nvPicPr>
        <p:blipFill rotWithShape="1">
          <a:blip r:embed="rId3"/>
          <a:srcRect b="23540"/>
          <a:stretch/>
        </p:blipFill>
        <p:spPr>
          <a:xfrm>
            <a:off x="3175552" y="2354936"/>
            <a:ext cx="2189174" cy="1675888"/>
          </a:xfrm>
          <a:prstGeom prst="rect">
            <a:avLst/>
          </a:prstGeom>
        </p:spPr>
      </p:pic>
      <p:pic>
        <p:nvPicPr>
          <p:cNvPr id="13" name="Bilde 12"/>
          <p:cNvPicPr>
            <a:picLocks noChangeAspect="1"/>
          </p:cNvPicPr>
          <p:nvPr/>
        </p:nvPicPr>
        <p:blipFill rotWithShape="1">
          <a:blip r:embed="rId4" cstate="print">
            <a:extLst>
              <a:ext uri="{28A0092B-C50C-407E-A947-70E740481C1C}">
                <a14:useLocalDpi xmlns:a14="http://schemas.microsoft.com/office/drawing/2010/main" val="0"/>
              </a:ext>
            </a:extLst>
          </a:blip>
          <a:srcRect l="41306"/>
          <a:stretch/>
        </p:blipFill>
        <p:spPr>
          <a:xfrm>
            <a:off x="3175552" y="3957370"/>
            <a:ext cx="2189174" cy="1255372"/>
          </a:xfrm>
          <a:prstGeom prst="rect">
            <a:avLst/>
          </a:prstGeom>
        </p:spPr>
      </p:pic>
      <p:pic>
        <p:nvPicPr>
          <p:cNvPr id="14" name="Bilde 13"/>
          <p:cNvPicPr>
            <a:picLocks noChangeAspect="1"/>
          </p:cNvPicPr>
          <p:nvPr/>
        </p:nvPicPr>
        <p:blipFill rotWithShape="1">
          <a:blip r:embed="rId5" cstate="print">
            <a:extLst>
              <a:ext uri="{28A0092B-C50C-407E-A947-70E740481C1C}">
                <a14:useLocalDpi xmlns:a14="http://schemas.microsoft.com/office/drawing/2010/main" val="0"/>
              </a:ext>
            </a:extLst>
          </a:blip>
          <a:srcRect l="58568"/>
          <a:stretch/>
        </p:blipFill>
        <p:spPr>
          <a:xfrm>
            <a:off x="3175550" y="5212742"/>
            <a:ext cx="2189175" cy="1732796"/>
          </a:xfrm>
          <a:prstGeom prst="rect">
            <a:avLst/>
          </a:prstGeom>
        </p:spPr>
      </p:pic>
    </p:spTree>
    <p:extLst>
      <p:ext uri="{BB962C8B-B14F-4D97-AF65-F5344CB8AC3E}">
        <p14:creationId xmlns:p14="http://schemas.microsoft.com/office/powerpoint/2010/main" val="1081631728"/>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7266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917723">
                  <a:extLst>
                    <a:ext uri="{9D8B030D-6E8A-4147-A177-3AD203B41FA5}">
                      <a16:colId xmlns:a16="http://schemas.microsoft.com/office/drawing/2014/main" val="20001"/>
                    </a:ext>
                  </a:extLst>
                </a:gridCol>
                <a:gridCol w="1871992">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r>
                        <a:rPr lang="nb-NO" sz="900" b="0" baseline="0" dirty="0">
                          <a:solidFill>
                            <a:schemeClr val="tx1"/>
                          </a:solidFill>
                        </a:rPr>
                        <a:t> </a:t>
                      </a:r>
                      <a:r>
                        <a:rPr lang="nb-NO" sz="900" b="0" baseline="0" dirty="0" err="1">
                          <a:solidFill>
                            <a:schemeClr val="tx1"/>
                          </a:solidFill>
                        </a:rPr>
                        <a:t>Ca</a:t>
                      </a:r>
                      <a:r>
                        <a:rPr lang="nb-NO" sz="900" b="0" baseline="0" dirty="0">
                          <a:solidFill>
                            <a:schemeClr val="tx1"/>
                          </a:solidFill>
                        </a:rPr>
                        <a:t> 10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Dele inn spillerne i grupper</a:t>
                      </a:r>
                      <a:r>
                        <a:rPr lang="nb-NO" sz="900" baseline="0" dirty="0">
                          <a:solidFill>
                            <a:schemeClr val="tx1"/>
                          </a:solidFill>
                        </a:rPr>
                        <a:t> 3-6 spillere i hver gruppe.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1. Holde ballen i lufta. 1. touch og obligatorisk 2 touch. Hvilken gruppe holder ut lengst? Deretter er det ny konkurranse mellom lagene. Hvilken gruppe klarer å holde ballen i lufta og komme seg over til motsatt sidelinje først? Deretter Tur-retur. Hver spiller kan maksimalt ha 2 touch hver gang.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4*4</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r>
                        <a:rPr lang="nb-NO" sz="900" dirty="0"/>
                        <a:t>Trener/annen står på siden med alle ballene og slår inn pasninger.</a:t>
                      </a:r>
                    </a:p>
                    <a:p>
                      <a:r>
                        <a:rPr lang="nb-NO" sz="900" dirty="0"/>
                        <a:t>Det skal slås til annenhver </a:t>
                      </a:r>
                      <a:r>
                        <a:rPr lang="nb-NO" sz="900" dirty="0" err="1"/>
                        <a:t>side.Trener</a:t>
                      </a:r>
                      <a:r>
                        <a:rPr lang="nb-NO" sz="900" dirty="0"/>
                        <a:t> skriker så 2-1 f.eks. Det første tallet er alltid de røde og det andre de blå. (Det betyr på bildet at en blå spiller skal gjøre mål på to røde).Spillet går til ballen er i mål, eller ute av banen. Slik kan vi også få med en </a:t>
                      </a:r>
                      <a:r>
                        <a:rPr lang="nb-NO" sz="900" dirty="0" err="1"/>
                        <a:t>kontring.Spillerne</a:t>
                      </a:r>
                      <a:r>
                        <a:rPr lang="nb-NO" sz="900" dirty="0"/>
                        <a:t> går alltid tilbake til sin stasjon etter endt </a:t>
                      </a:r>
                      <a:r>
                        <a:rPr lang="nb-NO" sz="900" dirty="0" err="1"/>
                        <a:t>sekvens.Bytter</a:t>
                      </a:r>
                      <a:r>
                        <a:rPr lang="nb-NO" sz="900" dirty="0"/>
                        <a:t> side etter hvert.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endParaRPr lang="nb-NO" sz="900" b="1"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underveis i økta og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4*3 min-1</a:t>
                      </a:r>
                      <a:r>
                        <a:rPr lang="nb-NO" sz="900" b="0" baseline="0" dirty="0">
                          <a:solidFill>
                            <a:schemeClr val="tx1"/>
                          </a:solidFill>
                        </a:rPr>
                        <a:t> min pause. </a:t>
                      </a:r>
                      <a:r>
                        <a:rPr lang="nb-NO" sz="900" b="0" baseline="0" dirty="0" err="1">
                          <a:solidFill>
                            <a:schemeClr val="tx1"/>
                          </a:solidFill>
                        </a:rPr>
                        <a:t>Ca</a:t>
                      </a:r>
                      <a:r>
                        <a:rPr lang="nb-NO" sz="900" b="0" baseline="0" dirty="0">
                          <a:solidFill>
                            <a:schemeClr val="tx1"/>
                          </a:solidFill>
                        </a:rPr>
                        <a:t> 20 min. </a:t>
                      </a:r>
                      <a:endParaRPr lang="nb-NO" sz="900" b="0" dirty="0">
                        <a:solidFill>
                          <a:schemeClr val="tx1"/>
                        </a:solidFill>
                      </a:endParaRP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3-2. Sette opp halv bane i lengderetning og 16 m i bredde. Dele inn i to lag, som stiller seg på hver sin side av målet som på bildet.  To spisser skal være gule og stille seg på hver sin side på bildet. Ballen går fra annenhver side. Det starter med en pasning fra siden til spissen som slår støttepasning. De to medspillerne kommer så ut og det er 3 angripere(to blå og en gul spiller) mot 2 røde forsvarere. Deretter skjer det samme den andre veien, der de to blå som akkurat har angrepet blir forsvarere mot 2 røde og ny gul spiss. Slik angripes det mot annenhver side. Ballen starter alltid fra siden av målet av en av de to spillerne.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Jobb med enkeltspillerne underveis i økta og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74742">
                <a:tc>
                  <a:txBody>
                    <a:bodyPr/>
                    <a:lstStyle/>
                    <a:p>
                      <a:pPr algn="ctr"/>
                      <a:r>
                        <a:rPr lang="nb-NO" sz="900" b="0" dirty="0">
                          <a:solidFill>
                            <a:schemeClr val="tx1"/>
                          </a:solidFill>
                        </a:rPr>
                        <a:t>4</a:t>
                      </a:r>
                      <a:r>
                        <a:rPr lang="nb-NO" sz="900" b="0" baseline="0" dirty="0">
                          <a:solidFill>
                            <a:schemeClr val="tx1"/>
                          </a:solidFill>
                        </a:rPr>
                        <a:t> min kamper       1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a:t>
                      </a:r>
                    </a:p>
                    <a:p>
                      <a:pPr algn="ctr"/>
                      <a:r>
                        <a:rPr lang="nb-NO" sz="900" b="0" dirty="0" err="1">
                          <a:solidFill>
                            <a:schemeClr val="tx1"/>
                          </a:solidFill>
                        </a:rPr>
                        <a:t>Ca</a:t>
                      </a:r>
                      <a:r>
                        <a:rPr lang="nb-NO" sz="900" b="0" baseline="0" dirty="0">
                          <a:solidFill>
                            <a:schemeClr val="tx1"/>
                          </a:solidFill>
                        </a:rPr>
                        <a:t> 40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Hver gang ballen er ute av spill, eller i mål så setter trener i gang ny ball direkte i kontring. Det kan treneren gjøre fra siden eller ute i banen. Sette opp leddene. Til slutt spill der ballen går fra keeper som vanlig.</a:t>
                      </a:r>
                      <a:r>
                        <a:rPr kumimoji="0" lang="nb-NO" sz="900" b="0" i="0" u="none" strike="noStrike" kern="1200" cap="none" spc="0" normalizeH="0" baseline="0" noProof="0" dirty="0">
                          <a:ln>
                            <a:noFill/>
                          </a:ln>
                          <a:solidFill>
                            <a:schemeClr val="tx1"/>
                          </a:solidFill>
                          <a:effectLst/>
                          <a:uLnTx/>
                          <a:uFillTx/>
                          <a:latin typeface="+mn-lt"/>
                          <a:ea typeface="+mn-ea"/>
                          <a:cs typeface="+mn-cs"/>
                        </a:rPr>
                        <a:t> </a:t>
                      </a: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fotballgolf. Alle har en ball hver og stiller seg på midtstreken. Hvem klarer å få ballen til å stoppe inne i 16m ringen.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gjør flest mål på kontringer?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underveis i økta og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spilleren som utfordret seg litt ekstra i dag.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mn-lt"/>
                          <a:ea typeface="+mn-ea"/>
                          <a:cs typeface="+mn-cs"/>
                        </a:rPr>
                        <a:t>68. KONTRING FOR</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61857" y="1343446"/>
            <a:ext cx="1869686" cy="1144620"/>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47274"/>
          <a:stretch/>
        </p:blipFill>
        <p:spPr>
          <a:xfrm>
            <a:off x="3461857" y="2488069"/>
            <a:ext cx="1869686" cy="1130877"/>
          </a:xfrm>
          <a:prstGeom prst="rect">
            <a:avLst/>
          </a:prstGeom>
        </p:spPr>
      </p:pic>
      <p:pic>
        <p:nvPicPr>
          <p:cNvPr id="10" name="Bilde 9"/>
          <p:cNvPicPr>
            <a:picLocks noChangeAspect="1"/>
          </p:cNvPicPr>
          <p:nvPr/>
        </p:nvPicPr>
        <p:blipFill rotWithShape="1">
          <a:blip r:embed="rId4" cstate="print">
            <a:extLst>
              <a:ext uri="{28A0092B-C50C-407E-A947-70E740481C1C}">
                <a14:useLocalDpi xmlns:a14="http://schemas.microsoft.com/office/drawing/2010/main" val="0"/>
              </a:ext>
            </a:extLst>
          </a:blip>
          <a:srcRect l="33800"/>
          <a:stretch/>
        </p:blipFill>
        <p:spPr>
          <a:xfrm>
            <a:off x="3461857" y="3618946"/>
            <a:ext cx="1869686" cy="1410257"/>
          </a:xfrm>
          <a:prstGeom prst="rect">
            <a:avLst/>
          </a:prstGeom>
        </p:spPr>
      </p:pic>
      <p:pic>
        <p:nvPicPr>
          <p:cNvPr id="11" name="Bilde 10"/>
          <p:cNvPicPr>
            <a:picLocks noChangeAspect="1"/>
          </p:cNvPicPr>
          <p:nvPr/>
        </p:nvPicPr>
        <p:blipFill rotWithShape="1">
          <a:blip r:embed="rId5" cstate="print">
            <a:extLst>
              <a:ext uri="{28A0092B-C50C-407E-A947-70E740481C1C}">
                <a14:useLocalDpi xmlns:a14="http://schemas.microsoft.com/office/drawing/2010/main" val="0"/>
              </a:ext>
            </a:extLst>
          </a:blip>
          <a:srcRect l="41286"/>
          <a:stretch/>
        </p:blipFill>
        <p:spPr>
          <a:xfrm>
            <a:off x="3461857" y="5029201"/>
            <a:ext cx="1869686" cy="1828800"/>
          </a:xfrm>
          <a:prstGeom prst="rect">
            <a:avLst/>
          </a:prstGeom>
        </p:spPr>
      </p:pic>
    </p:spTree>
    <p:extLst>
      <p:ext uri="{BB962C8B-B14F-4D97-AF65-F5344CB8AC3E}">
        <p14:creationId xmlns:p14="http://schemas.microsoft.com/office/powerpoint/2010/main" val="2176185010"/>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8638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961968">
                  <a:extLst>
                    <a:ext uri="{9D8B030D-6E8A-4147-A177-3AD203B41FA5}">
                      <a16:colId xmlns:a16="http://schemas.microsoft.com/office/drawing/2014/main" val="20001"/>
                    </a:ext>
                  </a:extLst>
                </a:gridCol>
                <a:gridCol w="1827747">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endParaRPr lang="nb-NO" sz="900" b="0" dirty="0">
                        <a:solidFill>
                          <a:schemeClr val="tx1"/>
                        </a:solidFill>
                      </a:endParaRPr>
                    </a:p>
                    <a:p>
                      <a:pPr algn="ctr"/>
                      <a:r>
                        <a:rPr lang="nb-NO" sz="900" b="0" dirty="0">
                          <a:solidFill>
                            <a:schemeClr val="tx1"/>
                          </a:solidFill>
                        </a:rPr>
                        <a:t>4*2</a:t>
                      </a:r>
                      <a:r>
                        <a:rPr lang="nb-NO" sz="900" b="0" baseline="0" dirty="0">
                          <a:solidFill>
                            <a:schemeClr val="tx1"/>
                          </a:solidFill>
                        </a:rPr>
                        <a:t> min-30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b-NO" sz="900" dirty="0"/>
                        <a:t>Pasningsøvelse der det skal gå i lengderetning. Ballen skal gå fremover, og vi skal løpe med stor fart fremover. </a:t>
                      </a:r>
                    </a:p>
                    <a:p>
                      <a:r>
                        <a:rPr lang="nb-NO" sz="900" dirty="0"/>
                        <a:t>Frie valg for pasningen.</a:t>
                      </a:r>
                    </a:p>
                    <a:p>
                      <a:r>
                        <a:rPr lang="nb-NO" sz="900" dirty="0"/>
                        <a:t>Målet: Holde tempoet opp slik at det ikke blir «bremsepasninger»</a:t>
                      </a:r>
                      <a:r>
                        <a:rPr kumimoji="0" lang="nb-NO" sz="900" b="0" i="0" u="none" strike="noStrike" kern="1200" cap="none" spc="0" normalizeH="0" baseline="0" noProof="0" dirty="0">
                          <a:ln>
                            <a:noFill/>
                          </a:ln>
                          <a:solidFill>
                            <a:prstClr val="black"/>
                          </a:solidFill>
                          <a:effectLst/>
                          <a:uLnTx/>
                          <a:uFillTx/>
                          <a:latin typeface="+mn-lt"/>
                          <a:ea typeface="+mn-ea"/>
                          <a:cs typeface="+mn-cs"/>
                        </a:rPr>
                        <a:t>Det er tre og tre som kjører samtidig, og vi skal krysse hverandre når vi slipper ballen, men vi skal prøve å holde ballen så sentralt i banen som mulig. Det vil si at det nesten holder med å bare touche ballen litt fremover før neste mann fanger den opp i stor fart. </a:t>
                      </a: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på begge endene, slik at det blir flyt i firkanten.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6*2 min- 30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Spill inne i 16 m som deles i to med kjegler. Spill (10-10). Hvis det er færre på trening blir banen mindre. Det må minst</a:t>
                      </a:r>
                      <a:r>
                        <a:rPr lang="nb-NO" sz="900" baseline="0" dirty="0"/>
                        <a:t> være 6-6 for å kunne gjennomføre øvelsen. </a:t>
                      </a:r>
                      <a:r>
                        <a:rPr lang="nb-NO" sz="900" dirty="0"/>
                        <a:t>Dele inn i to lag. (Kan  ha en joker).</a:t>
                      </a:r>
                    </a:p>
                    <a:p>
                      <a:r>
                        <a:rPr lang="nb-NO" sz="900" dirty="0"/>
                        <a:t>Det slås inn baller fra midten(på utsiden av 16 m til annenhver side. Nye baller kommer inn dersom ball i går ut av 16 m streken. </a:t>
                      </a:r>
                    </a:p>
                    <a:p>
                      <a:r>
                        <a:rPr lang="nb-NO" sz="900" dirty="0"/>
                        <a:t>Halvparten av de forsvarende spillerne kan gå inn på motstanders side for å vinne ball, eller få den ut av 16 m.</a:t>
                      </a:r>
                    </a:p>
                    <a:p>
                      <a:r>
                        <a:rPr lang="nb-NO" sz="900" dirty="0"/>
                        <a:t>Poeng til angripende lag ved 8 pasninger, Forsvarende lag må vinne ball på motstanders halvdel og slå den over til medspiller på egen halvdel for poeng. Det går altså baller til annenhver side slik at lagene</a:t>
                      </a:r>
                      <a:r>
                        <a:rPr lang="nb-NO" sz="900" baseline="0" dirty="0"/>
                        <a:t> hele tiden </a:t>
                      </a:r>
                      <a:r>
                        <a:rPr lang="nb-NO" sz="900" baseline="0" dirty="0" err="1"/>
                        <a:t>rulerer</a:t>
                      </a:r>
                      <a:r>
                        <a:rPr lang="nb-NO" sz="900" baseline="0" dirty="0"/>
                        <a:t> på å forsvare seg og angripe. </a:t>
                      </a:r>
                      <a:endParaRPr lang="nb-NO" sz="900" dirty="0"/>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endParaRPr lang="nb-NO" sz="900" b="1"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underveis i økta og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Lagene stiller bak det ene målet med spillere på hver side av målet.  Lagene har hver sin keeper. Trener eller spiller slår pasninger til samme side hele sekvensen. I neste sekvens slås pasningen til den andre siden. Den som får ballen tar en aktiv touch rett fram og det er 2-2. Hvis forsvarende lag vinner ballen, så kan de kontre. Sekvensen er ikke over før ballen er utenfor banen eller i mål.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på 3 min?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endParaRPr lang="nb-NO" sz="900" b="1"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underveis i økta og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74742">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Vinneren står. Første målet vinner. Vinneren står. Maks 1.30 min kamper. Hvis det blir u så står det laget som kom inn. Ballen starter direkte fra det målet som det er scoret på. Det skal spurtes inn og ut med lag for å få en direkte kontring fra keeper. Hvilket lag får flest seire? 3-3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Nærmest krysset fra 16m.</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endParaRPr lang="nb-NO" sz="900" b="1"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underveis i økta og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 med best vilje på trening. Gjennomgå klubbens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mn-lt"/>
                          <a:ea typeface="+mn-ea"/>
                          <a:cs typeface="+mn-cs"/>
                        </a:rPr>
                        <a:t>69.KONTRING FOR</a:t>
                      </a:r>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a:blip r:embed="rId2"/>
          <a:stretch>
            <a:fillRect/>
          </a:stretch>
        </p:blipFill>
        <p:spPr>
          <a:xfrm>
            <a:off x="3506431" y="1330409"/>
            <a:ext cx="1935725" cy="1219850"/>
          </a:xfrm>
          <a:prstGeom prst="rect">
            <a:avLst/>
          </a:prstGeom>
        </p:spPr>
      </p:pic>
      <p:pic>
        <p:nvPicPr>
          <p:cNvPr id="12" name="Bilde 11"/>
          <p:cNvPicPr>
            <a:picLocks noChangeAspect="1"/>
          </p:cNvPicPr>
          <p:nvPr/>
        </p:nvPicPr>
        <p:blipFill rotWithShape="1">
          <a:blip r:embed="rId3"/>
          <a:srcRect b="21295"/>
          <a:stretch/>
        </p:blipFill>
        <p:spPr>
          <a:xfrm>
            <a:off x="3506431" y="2500102"/>
            <a:ext cx="1935725" cy="1599234"/>
          </a:xfrm>
          <a:prstGeom prst="rect">
            <a:avLst/>
          </a:prstGeom>
        </p:spPr>
      </p:pic>
      <p:pic>
        <p:nvPicPr>
          <p:cNvPr id="13" name="Bilde 12"/>
          <p:cNvPicPr>
            <a:picLocks noChangeAspect="1"/>
          </p:cNvPicPr>
          <p:nvPr/>
        </p:nvPicPr>
        <p:blipFill rotWithShape="1">
          <a:blip r:embed="rId4" cstate="print">
            <a:extLst>
              <a:ext uri="{28A0092B-C50C-407E-A947-70E740481C1C}">
                <a14:useLocalDpi xmlns:a14="http://schemas.microsoft.com/office/drawing/2010/main" val="0"/>
              </a:ext>
            </a:extLst>
          </a:blip>
          <a:srcRect l="39253"/>
          <a:stretch/>
        </p:blipFill>
        <p:spPr>
          <a:xfrm>
            <a:off x="3506431" y="4099339"/>
            <a:ext cx="1924226" cy="1352281"/>
          </a:xfrm>
          <a:prstGeom prst="rect">
            <a:avLst/>
          </a:prstGeom>
        </p:spPr>
      </p:pic>
      <p:pic>
        <p:nvPicPr>
          <p:cNvPr id="14" name="Bilde 13"/>
          <p:cNvPicPr>
            <a:picLocks noChangeAspect="1"/>
          </p:cNvPicPr>
          <p:nvPr/>
        </p:nvPicPr>
        <p:blipFill rotWithShape="1">
          <a:blip r:embed="rId5" cstate="print">
            <a:extLst>
              <a:ext uri="{28A0092B-C50C-407E-A947-70E740481C1C}">
                <a14:useLocalDpi xmlns:a14="http://schemas.microsoft.com/office/drawing/2010/main" val="0"/>
              </a:ext>
            </a:extLst>
          </a:blip>
          <a:srcRect l="55641"/>
          <a:stretch/>
        </p:blipFill>
        <p:spPr>
          <a:xfrm>
            <a:off x="3506431" y="5404772"/>
            <a:ext cx="1924226" cy="1433070"/>
          </a:xfrm>
          <a:prstGeom prst="rect">
            <a:avLst/>
          </a:prstGeom>
        </p:spPr>
      </p:pic>
    </p:spTree>
    <p:extLst>
      <p:ext uri="{BB962C8B-B14F-4D97-AF65-F5344CB8AC3E}">
        <p14:creationId xmlns:p14="http://schemas.microsoft.com/office/powerpoint/2010/main" val="1272044211"/>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1" cy="800100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52251">
                  <a:extLst>
                    <a:ext uri="{9D8B030D-6E8A-4147-A177-3AD203B41FA5}">
                      <a16:colId xmlns:a16="http://schemas.microsoft.com/office/drawing/2014/main" val="20001"/>
                    </a:ext>
                  </a:extLst>
                </a:gridCol>
                <a:gridCol w="2137463">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35</a:t>
                      </a:r>
                      <a:r>
                        <a:rPr lang="nb-NO" sz="900" b="0" baseline="0" dirty="0">
                          <a:solidFill>
                            <a:schemeClr val="tx1"/>
                          </a:solidFill>
                        </a:rPr>
                        <a:t> s og 35 s hvile</a:t>
                      </a:r>
                      <a:endParaRPr lang="nb-NO" sz="900" b="0" dirty="0">
                        <a:solidFill>
                          <a:schemeClr val="tx1"/>
                        </a:solidFill>
                      </a:endParaRPr>
                    </a:p>
                  </a:txBody>
                  <a:tcPr marL="68580" marR="68580">
                    <a:solidFill>
                      <a:schemeClr val="bg2">
                        <a:lumMod val="90000"/>
                      </a:schemeClr>
                    </a:solidFill>
                  </a:tcPr>
                </a:tc>
                <a:tc>
                  <a:txBody>
                    <a:bodyPr/>
                    <a:lstStyle/>
                    <a:p>
                      <a:pPr marL="0" indent="0">
                        <a:buNone/>
                      </a:pPr>
                      <a:r>
                        <a:rPr lang="nb-NO" sz="900" b="0" baseline="0" dirty="0">
                          <a:solidFill>
                            <a:schemeClr val="tx1"/>
                          </a:solidFill>
                        </a:rPr>
                        <a:t>Varm alltid opp med noen runder med føring av ball. </a:t>
                      </a:r>
                      <a:r>
                        <a:rPr lang="nb-NO" sz="900" dirty="0"/>
                        <a:t>De med ball setter</a:t>
                      </a:r>
                      <a:r>
                        <a:rPr lang="nb-NO" sz="900" baseline="0" dirty="0"/>
                        <a:t> i gang til en i midten som vil ha ball. Etter 35 s så bytter de roller. </a:t>
                      </a:r>
                      <a:r>
                        <a:rPr lang="nb-NO" sz="900" dirty="0"/>
                        <a:t>Kjøre forskjellige konkurranser mellom spillerne i midten etter hvert</a:t>
                      </a:r>
                    </a:p>
                    <a:p>
                      <a:pPr marL="0" indent="0">
                        <a:buNone/>
                      </a:pPr>
                      <a:r>
                        <a:rPr lang="nb-NO" sz="900" dirty="0"/>
                        <a:t>En touch langs bakken, to touch langs bakken,</a:t>
                      </a:r>
                      <a:r>
                        <a:rPr lang="nb-NO" sz="900" baseline="0" dirty="0"/>
                        <a:t> </a:t>
                      </a:r>
                      <a:r>
                        <a:rPr lang="nb-NO" sz="900" dirty="0"/>
                        <a:t>volley,</a:t>
                      </a:r>
                      <a:r>
                        <a:rPr lang="nb-NO" sz="900" baseline="0" dirty="0"/>
                        <a:t> </a:t>
                      </a:r>
                      <a:r>
                        <a:rPr lang="nb-NO" sz="900" dirty="0"/>
                        <a:t>halvspretten</a:t>
                      </a:r>
                      <a:r>
                        <a:rPr lang="nb-NO" sz="900" baseline="0" dirty="0"/>
                        <a:t>, </a:t>
                      </a:r>
                      <a:r>
                        <a:rPr lang="nb-NO" sz="900" dirty="0"/>
                        <a:t>fot-fot i lufta,</a:t>
                      </a:r>
                      <a:r>
                        <a:rPr lang="nb-NO" sz="900" baseline="0" dirty="0"/>
                        <a:t> </a:t>
                      </a:r>
                      <a:r>
                        <a:rPr lang="nb-NO" sz="900" dirty="0"/>
                        <a:t>fot-hodet i lufta, frie valg.</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Halvparten inne i sirkelen</a:t>
                      </a:r>
                      <a:r>
                        <a:rPr lang="nb-NO" sz="900" baseline="0" dirty="0"/>
                        <a:t> uten ball</a:t>
                      </a:r>
                      <a:r>
                        <a:rPr lang="nb-NO" sz="900" dirty="0"/>
                        <a:t> og resten rundt</a:t>
                      </a:r>
                      <a:r>
                        <a:rPr lang="nb-NO" sz="900" baseline="0" dirty="0"/>
                        <a:t> med baller.</a:t>
                      </a:r>
                      <a:r>
                        <a:rPr kumimoji="0" lang="nb-NO" sz="900" b="0" i="0" u="none" strike="noStrike" kern="1200" cap="none" spc="0" normalizeH="0" baseline="0" noProof="0" dirty="0">
                          <a:ln>
                            <a:noFill/>
                          </a:ln>
                          <a:solidFill>
                            <a:prstClr val="black"/>
                          </a:solidFill>
                          <a:effectLst/>
                          <a:uLnTx/>
                          <a:uFillTx/>
                          <a:latin typeface="+mn-lt"/>
                          <a:ea typeface="+mn-ea"/>
                          <a:cs typeface="+mn-cs"/>
                        </a:rPr>
                        <a:t> Sørg for kvikke bevegelser. Blikket skal være oppe, hodet </a:t>
                      </a:r>
                      <a:r>
                        <a:rPr kumimoji="0" lang="nb-NO" sz="900" b="0" i="0" u="none" strike="noStrike" kern="1200" cap="none" spc="0" normalizeH="0" baseline="0" noProof="0" dirty="0" err="1">
                          <a:ln>
                            <a:noFill/>
                          </a:ln>
                          <a:solidFill>
                            <a:prstClr val="black"/>
                          </a:solidFill>
                          <a:effectLst/>
                          <a:uLnTx/>
                          <a:uFillTx/>
                          <a:latin typeface="+mn-lt"/>
                          <a:ea typeface="+mn-ea"/>
                          <a:cs typeface="+mn-cs"/>
                        </a:rPr>
                        <a:t>opp.Vær</a:t>
                      </a:r>
                      <a:r>
                        <a:rPr kumimoji="0" lang="nb-NO" sz="900" b="0" i="0" u="none" strike="noStrike" kern="1200" cap="none" spc="0" normalizeH="0" baseline="0" noProof="0" dirty="0">
                          <a:ln>
                            <a:noFill/>
                          </a:ln>
                          <a:solidFill>
                            <a:prstClr val="black"/>
                          </a:solidFill>
                          <a:effectLst/>
                          <a:uLnTx/>
                          <a:uFillTx/>
                          <a:latin typeface="+mn-lt"/>
                          <a:ea typeface="+mn-ea"/>
                          <a:cs typeface="+mn-cs"/>
                        </a:rPr>
                        <a:t>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4*3 min</a:t>
                      </a:r>
                    </a:p>
                    <a:p>
                      <a:pPr algn="ctr"/>
                      <a:r>
                        <a:rPr lang="nb-NO" sz="900" b="0" baseline="0" dirty="0">
                          <a:solidFill>
                            <a:schemeClr val="tx1"/>
                          </a:solidFill>
                        </a:rPr>
                        <a:t>1 min </a:t>
                      </a:r>
                      <a:r>
                        <a:rPr lang="nb-NO" sz="900" b="0" baseline="0" dirty="0" err="1">
                          <a:solidFill>
                            <a:schemeClr val="tx1"/>
                          </a:solidFill>
                        </a:rPr>
                        <a:t>s</a:t>
                      </a:r>
                      <a:r>
                        <a:rPr lang="nb-NO" sz="900" b="0" dirty="0" err="1">
                          <a:solidFill>
                            <a:schemeClr val="tx1"/>
                          </a:solidFill>
                        </a:rPr>
                        <a:t>pause</a:t>
                      </a:r>
                      <a:r>
                        <a:rPr lang="nb-NO" sz="900" b="0" dirty="0">
                          <a:solidFill>
                            <a:schemeClr val="tx1"/>
                          </a:solidFill>
                        </a:rPr>
                        <a:t>. </a:t>
                      </a: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a:t>
                      </a:r>
                      <a:r>
                        <a:rPr lang="nb-NO" sz="900" baseline="0" dirty="0">
                          <a:solidFill>
                            <a:schemeClr val="tx1"/>
                          </a:solidFill>
                        </a:rPr>
                        <a:t> opp bane som er halv bane i lengde og litt utenfor 16 m i bredde. Dele inn i to lag bestående av 3-4 forsvarsspillere og 2-3 angrepsspillere. Det er også 2-3 gule spillere i midten som er med angripende lag. Bruk gjerne to grupper i gult som bytter på å være involvert. Kan gjennomføre to angrep om gangen. Keeper på hver side. Keeper setter alltid i gang ballen fra målet til en gul spiller som får ballen upresset. Spilleren tar med seg ballen i føring og prøver å gjøre mål sammen med 1-2 andre gule og 3 angripere. Deretter setter motsatt keeper i gang til gule som angriper mot andre siden. Spillerne har faste roller. For å få tempo, kan en legge inn at det skal avsluttes innen 7 sekund.</a:t>
                      </a:r>
                      <a:endParaRPr lang="nb-NO" sz="90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Keeperen setter alltid i gang ball.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er på plass før en setter i gang.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Vis hvordan du vil ha det i starten.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flytende tilbakemelding underveis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6*2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a:t>
                      </a:r>
                      <a:r>
                        <a:rPr lang="nb-NO" sz="900" baseline="0" dirty="0">
                          <a:solidFill>
                            <a:schemeClr val="tx1"/>
                          </a:solidFill>
                        </a:rPr>
                        <a:t> på liten bane. </a:t>
                      </a:r>
                      <a:r>
                        <a:rPr lang="nb-NO" sz="900" dirty="0">
                          <a:solidFill>
                            <a:schemeClr val="tx1"/>
                          </a:solidFill>
                        </a:rPr>
                        <a:t>Trener sparker inn baller</a:t>
                      </a:r>
                      <a:r>
                        <a:rPr lang="nb-NO" sz="900" baseline="0" dirty="0">
                          <a:solidFill>
                            <a:schemeClr val="tx1"/>
                          </a:solidFill>
                        </a:rPr>
                        <a:t> fra siden, slik at det hele tiden blir avslutningssituasjoner.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4-4 til 6-6. </a:t>
                      </a: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flytende tilbakemelding underveis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rPr>
                        <a:t>3*6 min kamper</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 </a:t>
                      </a:r>
                      <a:r>
                        <a:rPr lang="nb-NO" sz="900" b="0" dirty="0" err="1">
                          <a:solidFill>
                            <a:schemeClr val="tx1"/>
                          </a:solidFill>
                        </a:rPr>
                        <a:t>Ca</a:t>
                      </a:r>
                      <a:r>
                        <a:rPr lang="nb-NO" sz="900" b="0" dirty="0">
                          <a:solidFill>
                            <a:schemeClr val="tx1"/>
                          </a:solidFill>
                        </a:rPr>
                        <a:t> 50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Veldig bred ane for å få vending av spill. Sette opp 3 ledd.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solidFill>
                            <a:schemeClr val="tx1"/>
                          </a:solidFill>
                        </a:rPr>
                        <a:t>Konkurranse: Hvilken spiller trikser flest med bare hodet?</a:t>
                      </a:r>
                    </a:p>
                  </a:txBody>
                  <a:tcPr marL="68580" marR="68580">
                    <a:solidFill>
                      <a:schemeClr val="bg2">
                        <a:lumMod val="90000"/>
                      </a:schemeClr>
                    </a:solidFill>
                  </a:tcPr>
                </a:tc>
                <a:tc>
                  <a:txBody>
                    <a:bodyPr/>
                    <a:lstStyle/>
                    <a:p>
                      <a:endParaRPr lang="nb-NO" sz="900" dirty="0"/>
                    </a:p>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gjør flest mål på kontringer?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 som viste best kontringsferdigheter. Presenter klubbens treningsregler.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0" dirty="0"/>
                        <a:t>70. KONTRING FOR</a:t>
                      </a: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rotWithShape="1">
          <a:blip r:embed="rId2" cstate="print">
            <a:extLst>
              <a:ext uri="{28A0092B-C50C-407E-A947-70E740481C1C}">
                <a14:useLocalDpi xmlns:a14="http://schemas.microsoft.com/office/drawing/2010/main" val="0"/>
              </a:ext>
            </a:extLst>
          </a:blip>
          <a:srcRect l="35691"/>
          <a:stretch/>
        </p:blipFill>
        <p:spPr>
          <a:xfrm>
            <a:off x="3189871" y="2271252"/>
            <a:ext cx="2158184" cy="1485144"/>
          </a:xfrm>
          <a:prstGeom prst="rect">
            <a:avLst/>
          </a:prstGeom>
        </p:spPr>
      </p:pic>
      <p:pic>
        <p:nvPicPr>
          <p:cNvPr id="6" name="Bilde 5"/>
          <p:cNvPicPr>
            <a:picLocks noChangeAspect="1"/>
          </p:cNvPicPr>
          <p:nvPr/>
        </p:nvPicPr>
        <p:blipFill rotWithShape="1">
          <a:blip r:embed="rId3"/>
          <a:srcRect l="25648" r="21447"/>
          <a:stretch/>
        </p:blipFill>
        <p:spPr>
          <a:xfrm>
            <a:off x="3188802" y="3695790"/>
            <a:ext cx="2158183" cy="1470396"/>
          </a:xfrm>
          <a:prstGeom prst="rect">
            <a:avLst/>
          </a:prstGeom>
        </p:spPr>
      </p:pic>
      <p:pic>
        <p:nvPicPr>
          <p:cNvPr id="10" name="Bilde 9"/>
          <p:cNvPicPr>
            <a:picLocks noChangeAspect="1"/>
          </p:cNvPicPr>
          <p:nvPr/>
        </p:nvPicPr>
        <p:blipFill rotWithShape="1">
          <a:blip r:embed="rId4" cstate="print">
            <a:extLst>
              <a:ext uri="{28A0092B-C50C-407E-A947-70E740481C1C}">
                <a14:useLocalDpi xmlns:a14="http://schemas.microsoft.com/office/drawing/2010/main" val="0"/>
              </a:ext>
            </a:extLst>
          </a:blip>
          <a:srcRect l="40283"/>
          <a:stretch/>
        </p:blipFill>
        <p:spPr>
          <a:xfrm>
            <a:off x="3188800" y="5166186"/>
            <a:ext cx="2158184" cy="1764112"/>
          </a:xfrm>
          <a:prstGeom prst="rect">
            <a:avLst/>
          </a:prstGeom>
        </p:spPr>
      </p:pic>
      <p:pic>
        <p:nvPicPr>
          <p:cNvPr id="7" name="Plassholder for innhold 4"/>
          <p:cNvPicPr>
            <a:picLocks/>
          </p:cNvPicPr>
          <p:nvPr/>
        </p:nvPicPr>
        <p:blipFill rotWithShape="1">
          <a:blip r:embed="rId5"/>
          <a:srcRect l="6549" t="7146" r="8258" b="6174"/>
          <a:stretch/>
        </p:blipFill>
        <p:spPr>
          <a:xfrm>
            <a:off x="3189872" y="1335404"/>
            <a:ext cx="2157113" cy="950596"/>
          </a:xfrm>
          <a:prstGeom prst="rect">
            <a:avLst/>
          </a:prstGeom>
        </p:spPr>
      </p:pic>
    </p:spTree>
    <p:extLst>
      <p:ext uri="{BB962C8B-B14F-4D97-AF65-F5344CB8AC3E}">
        <p14:creationId xmlns:p14="http://schemas.microsoft.com/office/powerpoint/2010/main" val="2440381028"/>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3"/>
          <a:ext cx="9144001" cy="7589520"/>
        </p:xfrm>
        <a:graphic>
          <a:graphicData uri="http://schemas.openxmlformats.org/drawingml/2006/table">
            <a:tbl>
              <a:tblPr firstRow="1" bandRow="1">
                <a:tableStyleId>{5C22544A-7EE6-4342-B048-85BDC9FD1C3A}</a:tableStyleId>
              </a:tblPr>
              <a:tblGrid>
                <a:gridCol w="642257">
                  <a:extLst>
                    <a:ext uri="{9D8B030D-6E8A-4147-A177-3AD203B41FA5}">
                      <a16:colId xmlns:a16="http://schemas.microsoft.com/office/drawing/2014/main" val="20000"/>
                    </a:ext>
                  </a:extLst>
                </a:gridCol>
                <a:gridCol w="2178372">
                  <a:extLst>
                    <a:ext uri="{9D8B030D-6E8A-4147-A177-3AD203B41FA5}">
                      <a16:colId xmlns:a16="http://schemas.microsoft.com/office/drawing/2014/main" val="20001"/>
                    </a:ext>
                  </a:extLst>
                </a:gridCol>
                <a:gridCol w="2002094">
                  <a:extLst>
                    <a:ext uri="{9D8B030D-6E8A-4147-A177-3AD203B41FA5}">
                      <a16:colId xmlns:a16="http://schemas.microsoft.com/office/drawing/2014/main" val="20002"/>
                    </a:ext>
                  </a:extLst>
                </a:gridCol>
                <a:gridCol w="807474">
                  <a:extLst>
                    <a:ext uri="{9D8B030D-6E8A-4147-A177-3AD203B41FA5}">
                      <a16:colId xmlns:a16="http://schemas.microsoft.com/office/drawing/2014/main" val="20003"/>
                    </a:ext>
                  </a:extLst>
                </a:gridCol>
                <a:gridCol w="1681316">
                  <a:extLst>
                    <a:ext uri="{9D8B030D-6E8A-4147-A177-3AD203B41FA5}">
                      <a16:colId xmlns:a16="http://schemas.microsoft.com/office/drawing/2014/main" val="20004"/>
                    </a:ext>
                  </a:extLst>
                </a:gridCol>
                <a:gridCol w="183248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Flytte seg sideveis med korte skritt og bruke armene. 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sz="900" b="1" dirty="0">
                        <a:solidFill>
                          <a:schemeClr val="tx1"/>
                        </a:solidFill>
                      </a:endParaRPr>
                    </a:p>
                    <a:p>
                      <a:endParaRPr lang="nb-NO" sz="900" b="1" dirty="0">
                        <a:solidFill>
                          <a:schemeClr val="tx1"/>
                        </a:solidFill>
                      </a:endParaRPr>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schemeClr val="tx1"/>
                          </a:solidFill>
                          <a:effectLst/>
                          <a:uLnTx/>
                          <a:uFillTx/>
                          <a:latin typeface="+mn-lt"/>
                          <a:ea typeface="+mn-ea"/>
                          <a:cs typeface="+mn-cs"/>
                        </a:rPr>
                        <a:t>Sørg for kvikke bevegelser. Blikket skal være oppe, hodet opp. Vær kreativ og kjør ulike varianter.</a:t>
                      </a:r>
                    </a:p>
                    <a:p>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schemeClr val="tx1"/>
                          </a:solidFill>
                          <a:effectLst/>
                          <a:uLnTx/>
                          <a:uFillTx/>
                          <a:latin typeface="+mn-lt"/>
                          <a:ea typeface="+mn-ea"/>
                          <a:cs typeface="+mn-cs"/>
                        </a:rPr>
                        <a:t>Samle alle og forklar hva vi skal lære i dag(prinsipp og moment). DU SKAL HA FREM KLOKKEKLART MINST 1 PRINSIPP OG 1 MOMENT SOM MINIMUM. DETTE SKAL GÅ GJENNOM HELE ØKTA. </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 opp</a:t>
                      </a:r>
                      <a:r>
                        <a:rPr lang="nb-NO" sz="900" baseline="0" dirty="0">
                          <a:solidFill>
                            <a:schemeClr val="tx1"/>
                          </a:solidFill>
                        </a:rPr>
                        <a:t> spillerne i rollene. Du kan bruke flere eller færre spillere enn de som er på tegningen. De fire blå på 16 m er forsvarere og de to hvite er spiss og motsatt kant. De tre blå er jagere som skal inn og vinne ball. Det hvite laget må ha et visst antall pasninger( f eks 5) før de skal vende til motsatt boks uten eller via keeper. De i den andre boksen skal angripe mot mål med spiss og motsatt kant. </a:t>
                      </a:r>
                      <a:endParaRPr lang="nb-NO" sz="900" dirty="0">
                        <a:solidFill>
                          <a:schemeClr val="tx1"/>
                        </a:solidFill>
                      </a:endParaRPr>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Trener slår inn baller. Ved touch kan de tre blå stupe inn for å vinne ball.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Kan </a:t>
                      </a:r>
                      <a:r>
                        <a:rPr kumimoji="0" lang="nb-NO" sz="900" b="0" i="0" u="none" strike="noStrike" kern="1200" cap="none" spc="0" normalizeH="0" baseline="0" noProof="0" dirty="0" err="1">
                          <a:ln>
                            <a:noFill/>
                          </a:ln>
                          <a:solidFill>
                            <a:schemeClr val="tx1"/>
                          </a:solidFill>
                          <a:effectLst/>
                          <a:uLnTx/>
                          <a:uFillTx/>
                          <a:latin typeface="+mn-lt"/>
                          <a:ea typeface="+mn-ea"/>
                          <a:cs typeface="+mn-cs"/>
                        </a:rPr>
                        <a:t>rulere</a:t>
                      </a:r>
                      <a:r>
                        <a:rPr kumimoji="0" lang="nb-NO" sz="900" b="0" i="0" u="none" strike="noStrike" kern="1200" cap="none" spc="0" normalizeH="0" baseline="0" noProof="0" dirty="0">
                          <a:ln>
                            <a:noFill/>
                          </a:ln>
                          <a:solidFill>
                            <a:schemeClr val="tx1"/>
                          </a:solidFill>
                          <a:effectLst/>
                          <a:uLnTx/>
                          <a:uFillTx/>
                          <a:latin typeface="+mn-lt"/>
                          <a:ea typeface="+mn-ea"/>
                          <a:cs typeface="+mn-cs"/>
                        </a:rPr>
                        <a:t> på rollene.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Sørg for at tempoet er kamplikt.</a:t>
                      </a: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1362349">
                <a:tc>
                  <a:txBody>
                    <a:bodyPr/>
                    <a:lstStyle/>
                    <a:p>
                      <a:pPr algn="ctr"/>
                      <a:r>
                        <a:rPr lang="nb-NO" sz="900" b="0" dirty="0">
                          <a:solidFill>
                            <a:schemeClr val="tx1"/>
                          </a:solidFill>
                        </a:rPr>
                        <a:t>5*3-4</a:t>
                      </a:r>
                      <a:r>
                        <a:rPr lang="nb-NO" sz="900" b="0" baseline="0" dirty="0">
                          <a:solidFill>
                            <a:schemeClr val="tx1"/>
                          </a:solidFill>
                        </a:rPr>
                        <a:t> min- 1 min pause. </a:t>
                      </a:r>
                      <a:r>
                        <a:rPr lang="nb-NO" sz="900" b="0" baseline="0" dirty="0" err="1">
                          <a:solidFill>
                            <a:schemeClr val="tx1"/>
                          </a:solidFill>
                        </a:rPr>
                        <a:t>Ca</a:t>
                      </a:r>
                      <a:r>
                        <a:rPr lang="nb-NO" sz="900" b="0" baseline="0" dirty="0">
                          <a:solidFill>
                            <a:schemeClr val="tx1"/>
                          </a:solidFill>
                        </a:rPr>
                        <a:t> 25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To lag spiller mot hverandre. Begge lag får mål ved å score på småmålene som er på 2m i bredde i hver sin side av dødlinjen. Banestørrelsen varierer ut i fra antall utøvere. Ha gjerne med keeperen som bakre spiller som er med i bearbeidingen.</a:t>
                      </a: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solidFill>
                          <a:schemeClr val="tx1"/>
                        </a:solidFill>
                      </a:endParaRPr>
                    </a:p>
                    <a:p>
                      <a:endParaRPr lang="nb-NO" sz="900" dirty="0">
                        <a:solidFill>
                          <a:schemeClr val="tx1"/>
                        </a:solidFill>
                      </a:endParaRPr>
                    </a:p>
                    <a:p>
                      <a:endParaRPr lang="nb-NO" sz="900" dirty="0">
                        <a:solidFill>
                          <a:schemeClr val="tx1"/>
                        </a:solidFill>
                      </a:endParaRPr>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Sett opp begge lag i tre ledd.  3-4 spillere i bakre ledd. Kan ha med en keeper bak det bakre leddet. Det dømmes offside.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Trener slår inn pasning fra siden til det laget som skal ha ball.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Ha gjerne ball i hånda der du setter i gang direkte kontringer fra lavt i banen. Deretter vanlige kampregler..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Vis gjerne med 1-2 stopp hvordan vi skal kontre fra lavt i banen.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80483">
                <a:tc>
                  <a:txBody>
                    <a:bodyPr/>
                    <a:lstStyle/>
                    <a:p>
                      <a:pPr algn="ctr"/>
                      <a:r>
                        <a:rPr lang="nb-NO" sz="900" b="0" baseline="0" dirty="0">
                          <a:solidFill>
                            <a:schemeClr val="tx1"/>
                          </a:solidFill>
                        </a:rPr>
                        <a:t>6 kamper </a:t>
                      </a:r>
                      <a:r>
                        <a:rPr lang="nb-NO" sz="900" b="0" dirty="0">
                          <a:solidFill>
                            <a:schemeClr val="tx1"/>
                          </a:solidFill>
                        </a:rPr>
                        <a:t>*7</a:t>
                      </a:r>
                      <a:r>
                        <a:rPr lang="nb-NO" sz="900" b="0" baseline="0" dirty="0">
                          <a:solidFill>
                            <a:schemeClr val="tx1"/>
                          </a:solidFill>
                        </a:rPr>
                        <a:t> min- 1 min pause. </a:t>
                      </a:r>
                      <a:r>
                        <a:rPr lang="nb-NO" sz="900" b="0" baseline="0" dirty="0" err="1">
                          <a:solidFill>
                            <a:schemeClr val="tx1"/>
                          </a:solidFill>
                        </a:rPr>
                        <a:t>Ca</a:t>
                      </a:r>
                      <a:r>
                        <a:rPr lang="nb-NO" sz="900" b="0" baseline="0" dirty="0">
                          <a:solidFill>
                            <a:schemeClr val="tx1"/>
                          </a:solidFill>
                        </a:rPr>
                        <a:t> 40 min.</a:t>
                      </a:r>
                    </a:p>
                    <a:p>
                      <a:pPr algn="ctr"/>
                      <a:endParaRPr lang="nb-NO" sz="900" b="0" baseline="0" dirty="0">
                        <a:solidFill>
                          <a:schemeClr val="tx1"/>
                        </a:solidFill>
                      </a:endParaRPr>
                    </a:p>
                    <a:p>
                      <a:pPr algn="ctr"/>
                      <a:endParaRPr lang="nb-NO" sz="900" b="0" baseline="0" dirty="0">
                        <a:solidFill>
                          <a:schemeClr val="tx1"/>
                        </a:solidFill>
                      </a:endParaRPr>
                    </a:p>
                    <a:p>
                      <a:pPr algn="ctr"/>
                      <a:endParaRPr lang="nb-NO" sz="900" b="0" baseline="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Spill mot to mål. </a:t>
                      </a: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schemeClr val="tx1"/>
                          </a:solidFill>
                          <a:effectLst/>
                          <a:uLnTx/>
                          <a:uFillTx/>
                          <a:latin typeface="+mn-lt"/>
                          <a:ea typeface="+mn-ea"/>
                          <a:cs typeface="+mn-cs"/>
                        </a:rPr>
                        <a:t>Konkurranse: Slå en pasning på tvers bort fra området. Hvilket spiller treffer tverrliggeren på en touch ?</a:t>
                      </a:r>
                    </a:p>
                  </a:txBody>
                  <a:tcPr marL="68580" marR="68580">
                    <a:solidFill>
                      <a:schemeClr val="bg2">
                        <a:lumMod val="90000"/>
                      </a:schemeClr>
                    </a:solidFill>
                  </a:tcPr>
                </a:tc>
                <a:tc>
                  <a:txBody>
                    <a:bodyPr/>
                    <a:lstStyle/>
                    <a:p>
                      <a:endParaRPr lang="nb-NO" sz="900" dirty="0">
                        <a:solidFill>
                          <a:schemeClr val="tx1"/>
                        </a:solidFill>
                      </a:endParaRPr>
                    </a:p>
                    <a:p>
                      <a:endParaRPr lang="nb-NO" sz="900" dirty="0">
                        <a:solidFill>
                          <a:schemeClr val="tx1"/>
                        </a:solidFill>
                      </a:endParaRPr>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schemeClr val="tx1"/>
                          </a:solidFill>
                          <a:effectLst/>
                          <a:uLnTx/>
                          <a:uFillTx/>
                          <a:latin typeface="+mn-lt"/>
                          <a:ea typeface="+mn-ea"/>
                          <a:cs typeface="+mn-cs"/>
                        </a:rPr>
                        <a:t>7-7 til 11-11:  </a:t>
                      </a:r>
                      <a:r>
                        <a:rPr kumimoji="0" lang="nb-NO" sz="900" b="0" i="0" u="none" strike="noStrike" kern="1200" cap="none" spc="0" normalizeH="0" baseline="0" noProof="0" dirty="0">
                          <a:ln>
                            <a:noFill/>
                          </a:ln>
                          <a:solidFill>
                            <a:schemeClr val="tx1"/>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Ha gjerne ball i hånda der du setter i gang direkte kontringer fra lavt i banen. Deretter vanlige kampregler..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Vis gjerne med 1-4 stopp hvordan vi skal kontre fra lavt i banen.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Sørg for at keeper setter i gang kort.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schemeClr val="tx1"/>
                          </a:solidFill>
                          <a:effectLst/>
                          <a:uLnTx/>
                          <a:uFillTx/>
                          <a:latin typeface="+mn-lt"/>
                          <a:ea typeface="+mn-ea"/>
                          <a:cs typeface="+mn-cs"/>
                        </a:rPr>
                        <a:t>Samle alle etter økta og la spillerne evaluere hvem som var best i dag og hvorfor.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schemeClr val="tx1"/>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1" y="-6202"/>
          <a:ext cx="9144001" cy="719665"/>
        </p:xfrm>
        <a:graphic>
          <a:graphicData uri="http://schemas.openxmlformats.org/drawingml/2006/table">
            <a:tbl>
              <a:tblPr firstRow="1" bandRow="1">
                <a:tableStyleId>{073A0DAA-6AF3-43AB-8588-CEC1D06C72B9}</a:tableStyleId>
              </a:tblPr>
              <a:tblGrid>
                <a:gridCol w="9144001">
                  <a:extLst>
                    <a:ext uri="{9D8B030D-6E8A-4147-A177-3AD203B41FA5}">
                      <a16:colId xmlns:a16="http://schemas.microsoft.com/office/drawing/2014/main" val="20000"/>
                    </a:ext>
                  </a:extLst>
                </a:gridCol>
              </a:tblGrid>
              <a:tr h="719665">
                <a:tc>
                  <a:txBody>
                    <a:bodyPr/>
                    <a:lstStyle/>
                    <a:p>
                      <a:pPr algn="ctr"/>
                      <a:r>
                        <a:rPr lang="nb-NO" sz="2400" b="0" dirty="0">
                          <a:solidFill>
                            <a:schemeClr val="bg1"/>
                          </a:solidFill>
                        </a:rPr>
                        <a:t>      71. KONTRING FOR</a:t>
                      </a:r>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45075"/>
          <a:stretch/>
        </p:blipFill>
        <p:spPr>
          <a:xfrm>
            <a:off x="2776383" y="5019872"/>
            <a:ext cx="2022282" cy="1911513"/>
          </a:xfrm>
          <a:prstGeom prst="rect">
            <a:avLst/>
          </a:prstGeom>
        </p:spPr>
      </p:pic>
      <p:pic>
        <p:nvPicPr>
          <p:cNvPr id="3" name="Bilde 2"/>
          <p:cNvPicPr>
            <a:picLocks noChangeAspect="1"/>
          </p:cNvPicPr>
          <p:nvPr/>
        </p:nvPicPr>
        <p:blipFill rotWithShape="1">
          <a:blip r:embed="rId3"/>
          <a:srcRect r="42468" b="37984"/>
          <a:stretch/>
        </p:blipFill>
        <p:spPr>
          <a:xfrm>
            <a:off x="2776385" y="3584207"/>
            <a:ext cx="2022281" cy="1504733"/>
          </a:xfrm>
          <a:prstGeom prst="rect">
            <a:avLst/>
          </a:prstGeom>
        </p:spPr>
      </p:pic>
      <p:pic>
        <p:nvPicPr>
          <p:cNvPr id="2" name="Bild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76384" y="2182763"/>
            <a:ext cx="2022283" cy="1504733"/>
          </a:xfrm>
          <a:prstGeom prst="rect">
            <a:avLst/>
          </a:prstGeom>
        </p:spPr>
      </p:pic>
      <p:pic>
        <p:nvPicPr>
          <p:cNvPr id="7" name="Plassholder for innhold 4"/>
          <p:cNvPicPr>
            <a:picLocks noChangeAspect="1"/>
          </p:cNvPicPr>
          <p:nvPr/>
        </p:nvPicPr>
        <p:blipFill rotWithShape="1">
          <a:blip r:embed="rId5">
            <a:extLst>
              <a:ext uri="{28A0092B-C50C-407E-A947-70E740481C1C}">
                <a14:useLocalDpi xmlns:a14="http://schemas.microsoft.com/office/drawing/2010/main" val="0"/>
              </a:ext>
            </a:extLst>
          </a:blip>
          <a:srcRect l="48944" t="3996" r="30745" b="69782"/>
          <a:stretch/>
        </p:blipFill>
        <p:spPr>
          <a:xfrm>
            <a:off x="2776383" y="1293175"/>
            <a:ext cx="2022282" cy="889587"/>
          </a:xfrm>
          <a:prstGeom prst="rect">
            <a:avLst/>
          </a:prstGeom>
        </p:spPr>
      </p:pic>
    </p:spTree>
    <p:extLst>
      <p:ext uri="{BB962C8B-B14F-4D97-AF65-F5344CB8AC3E}">
        <p14:creationId xmlns:p14="http://schemas.microsoft.com/office/powerpoint/2010/main" val="367588464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r>
                        <a:rPr lang="nb-NO" sz="2800" b="0" dirty="0"/>
                        <a:t>SPILLESTIL-KONTRING FOR</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«VI EKSPLODERER, NÅR VI KONTRER»</a:t>
                      </a:r>
                    </a:p>
                    <a:p>
                      <a:pPr algn="ctr"/>
                      <a:endParaRPr lang="nb-NO" sz="3600" b="0" dirty="0">
                        <a:solidFill>
                          <a:schemeClr val="bg1"/>
                        </a:solidFill>
                      </a:endParaRP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28101" y="1600505"/>
            <a:ext cx="5788654" cy="5315449"/>
          </a:xfrm>
          <a:prstGeom prst="rect">
            <a:avLst/>
          </a:prstGeom>
        </p:spPr>
      </p:pic>
    </p:spTree>
    <p:extLst>
      <p:ext uri="{BB962C8B-B14F-4D97-AF65-F5344CB8AC3E}">
        <p14:creationId xmlns:p14="http://schemas.microsoft.com/office/powerpoint/2010/main" val="1804816415"/>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8048" y="3"/>
            <a:ext cx="9125952" cy="1325563"/>
          </a:xfrm>
          <a:solidFill>
            <a:schemeClr val="tx1"/>
          </a:solidFill>
        </p:spPr>
        <p:txBody>
          <a:bodyPr>
            <a:normAutofit/>
          </a:bodyPr>
          <a:lstStyle/>
          <a:p>
            <a:pPr algn="ctr"/>
            <a:r>
              <a:rPr lang="nb-NO" sz="2800" b="1" cap="all" dirty="0">
                <a:solidFill>
                  <a:schemeClr val="bg1"/>
                </a:solidFill>
              </a:rPr>
              <a:t>Kontring for-brudd høyt i banen </a:t>
            </a:r>
          </a:p>
        </p:txBody>
      </p:sp>
      <p:sp>
        <p:nvSpPr>
          <p:cNvPr id="3" name="Plassholder for innhold 2"/>
          <p:cNvSpPr>
            <a:spLocks noGrp="1"/>
          </p:cNvSpPr>
          <p:nvPr>
            <p:ph sz="half" idx="1"/>
          </p:nvPr>
        </p:nvSpPr>
        <p:spPr>
          <a:xfrm>
            <a:off x="18048" y="1325565"/>
            <a:ext cx="9125952" cy="5532437"/>
          </a:xfrm>
        </p:spPr>
        <p:txBody>
          <a:bodyPr/>
          <a:lstStyle/>
          <a:p>
            <a:endParaRPr lang="nb-NO" dirty="0"/>
          </a:p>
          <a:p>
            <a:r>
              <a:rPr lang="nb-NO" sz="2000" dirty="0"/>
              <a:t>Ofte søke direkte mot mål, når ball vinnes inne på egen halvdel eller høyt i banen.</a:t>
            </a:r>
          </a:p>
          <a:p>
            <a:r>
              <a:rPr lang="nb-NO" sz="2000" dirty="0"/>
              <a:t>Sprintbevegelser foran ballfører. </a:t>
            </a:r>
          </a:p>
          <a:p>
            <a:r>
              <a:rPr lang="nb-NO" sz="2000" dirty="0"/>
              <a:t>Minst 2 løp bak bakerste ledd.</a:t>
            </a:r>
          </a:p>
          <a:p>
            <a:pPr marL="0" indent="0">
              <a:buNone/>
            </a:pPr>
            <a:endParaRPr lang="nb-NO" b="1" dirty="0"/>
          </a:p>
          <a:p>
            <a:pPr marL="0" indent="0">
              <a:buNone/>
            </a:pPr>
            <a:endParaRPr lang="nb-NO" b="1" dirty="0"/>
          </a:p>
          <a:p>
            <a:pPr marL="0" indent="0">
              <a:buNone/>
            </a:pPr>
            <a:endParaRPr lang="nb-NO" b="1" dirty="0"/>
          </a:p>
          <a:p>
            <a:pPr marL="0" indent="0">
              <a:buNone/>
            </a:pPr>
            <a:endParaRPr lang="nb-NO" b="1" dirty="0"/>
          </a:p>
          <a:p>
            <a:pPr marL="0" indent="0">
              <a:buNone/>
            </a:pPr>
            <a:endParaRPr lang="nb-NO" b="1" dirty="0"/>
          </a:p>
          <a:p>
            <a:pPr marL="0" indent="0">
              <a:buNone/>
            </a:pPr>
            <a:endParaRPr lang="nb-NO" b="1" dirty="0"/>
          </a:p>
          <a:p>
            <a:pPr marL="0" indent="0">
              <a:buNone/>
            </a:pPr>
            <a:r>
              <a:rPr lang="nb-NO" sz="2400" b="1" dirty="0"/>
              <a:t>                                                      </a:t>
            </a:r>
            <a:r>
              <a:rPr lang="nb-NO" sz="2400" b="1" dirty="0">
                <a:solidFill>
                  <a:srgbClr val="FF0000"/>
                </a:solidFill>
              </a:rPr>
              <a:t>«VI EKSPLODERER, NÅR VI KONTRER»</a:t>
            </a:r>
          </a:p>
          <a:p>
            <a:endParaRPr lang="nb-NO" dirty="0"/>
          </a:p>
          <a:p>
            <a:endParaRPr lang="nb-NO" dirty="0"/>
          </a:p>
          <a:p>
            <a:endParaRPr lang="nb-NO" dirty="0"/>
          </a:p>
        </p:txBody>
      </p:sp>
    </p:spTree>
    <p:extLst>
      <p:ext uri="{BB962C8B-B14F-4D97-AF65-F5344CB8AC3E}">
        <p14:creationId xmlns:p14="http://schemas.microsoft.com/office/powerpoint/2010/main" val="200614864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kstSylinder 4"/>
          <p:cNvSpPr txBox="1"/>
          <p:nvPr/>
        </p:nvSpPr>
        <p:spPr>
          <a:xfrm>
            <a:off x="1145819" y="857250"/>
            <a:ext cx="6855187" cy="415498"/>
          </a:xfrm>
          <a:prstGeom prst="rect">
            <a:avLst/>
          </a:prstGeom>
          <a:solidFill>
            <a:schemeClr val="tx1"/>
          </a:solidFill>
        </p:spPr>
        <p:txBody>
          <a:bodyPr wrap="square" rtlCol="0">
            <a:spAutoFit/>
          </a:bodyPr>
          <a:lstStyle/>
          <a:p>
            <a:pPr algn="ctr">
              <a:defRPr/>
            </a:pPr>
            <a:r>
              <a:rPr lang="nb-NO" sz="2100" dirty="0">
                <a:solidFill>
                  <a:prstClr val="white"/>
                </a:solidFill>
              </a:rPr>
              <a:t>OPPBYGGING AV ØKTENE/TRENINGSMETODIKK</a:t>
            </a:r>
          </a:p>
        </p:txBody>
      </p:sp>
      <p:sp>
        <p:nvSpPr>
          <p:cNvPr id="8" name="TekstSylinder 7"/>
          <p:cNvSpPr txBox="1"/>
          <p:nvPr/>
        </p:nvSpPr>
        <p:spPr>
          <a:xfrm>
            <a:off x="1143006" y="1568777"/>
            <a:ext cx="6855187" cy="5493812"/>
          </a:xfrm>
          <a:prstGeom prst="rect">
            <a:avLst/>
          </a:prstGeom>
          <a:noFill/>
        </p:spPr>
        <p:txBody>
          <a:bodyPr wrap="square" rtlCol="0">
            <a:spAutoFit/>
          </a:bodyPr>
          <a:lstStyle/>
          <a:p>
            <a:pPr>
              <a:defRPr/>
            </a:pPr>
            <a:r>
              <a:rPr lang="nb-NO" sz="1500" b="1" dirty="0">
                <a:solidFill>
                  <a:prstClr val="black"/>
                </a:solidFill>
              </a:rPr>
              <a:t>Prinsipper og momenter</a:t>
            </a:r>
            <a:endParaRPr lang="nb-NO" sz="1500" dirty="0">
              <a:solidFill>
                <a:prstClr val="black"/>
              </a:solidFill>
            </a:endParaRPr>
          </a:p>
          <a:p>
            <a:pPr>
              <a:defRPr/>
            </a:pPr>
            <a:r>
              <a:rPr lang="nb-NO" sz="1500" dirty="0">
                <a:solidFill>
                  <a:prstClr val="black"/>
                </a:solidFill>
              </a:rPr>
              <a:t>På hver økt skal man jobbe med prinsipper til en </a:t>
            </a:r>
            <a:r>
              <a:rPr lang="nb-NO" sz="1500" dirty="0" err="1">
                <a:solidFill>
                  <a:prstClr val="black"/>
                </a:solidFill>
              </a:rPr>
              <a:t>spillfase</a:t>
            </a:r>
            <a:r>
              <a:rPr lang="nb-NO" sz="1500" dirty="0">
                <a:solidFill>
                  <a:prstClr val="black"/>
                </a:solidFill>
              </a:rPr>
              <a:t>. Disse følger man uka igjennom. Prinsippene bygges av momenter. Det er viktig å se prinsippene og momentene i et helhetsperspektiv.</a:t>
            </a:r>
          </a:p>
          <a:p>
            <a:pPr>
              <a:defRPr/>
            </a:pPr>
            <a:endParaRPr lang="nb-NO" sz="1500" dirty="0">
              <a:solidFill>
                <a:prstClr val="black"/>
              </a:solidFill>
            </a:endParaRPr>
          </a:p>
          <a:p>
            <a:pPr>
              <a:defRPr/>
            </a:pPr>
            <a:r>
              <a:rPr lang="nb-NO" sz="1500" b="1" dirty="0">
                <a:solidFill>
                  <a:prstClr val="black"/>
                </a:solidFill>
              </a:rPr>
              <a:t>Belastning</a:t>
            </a:r>
          </a:p>
          <a:p>
            <a:pPr>
              <a:defRPr/>
            </a:pPr>
            <a:r>
              <a:rPr lang="nb-NO" sz="1500" dirty="0">
                <a:solidFill>
                  <a:prstClr val="black"/>
                </a:solidFill>
              </a:rPr>
              <a:t>Hver økt graderes fra 1-3 utfra mental belastning i betydningen hvor mye læring og påvirkning skal vi legge opp til. I tillegg er øktene gradert 1-3 utfra fysisk belastning.</a:t>
            </a:r>
          </a:p>
          <a:p>
            <a:pPr>
              <a:defRPr/>
            </a:pPr>
            <a:endParaRPr lang="nb-NO" sz="1500" dirty="0">
              <a:solidFill>
                <a:prstClr val="black"/>
              </a:solidFill>
            </a:endParaRPr>
          </a:p>
          <a:p>
            <a:pPr>
              <a:defRPr/>
            </a:pPr>
            <a:r>
              <a:rPr lang="nb-NO" sz="1500" b="1" dirty="0">
                <a:solidFill>
                  <a:prstClr val="black"/>
                </a:solidFill>
              </a:rPr>
              <a:t>Innhold</a:t>
            </a:r>
          </a:p>
          <a:p>
            <a:pPr>
              <a:defRPr/>
            </a:pPr>
            <a:r>
              <a:rPr lang="nb-NO" sz="1500" dirty="0">
                <a:solidFill>
                  <a:prstClr val="black"/>
                </a:solidFill>
              </a:rPr>
              <a:t>Øktene er inndelt i fem hovedperioder; 1) Forberedelse, 2) Aktivisering, 3) Deløvelse, 4) Spillform, 5) Avslutning</a:t>
            </a:r>
          </a:p>
          <a:p>
            <a:pPr>
              <a:defRPr/>
            </a:pPr>
            <a:r>
              <a:rPr lang="nb-NO" sz="1500" dirty="0">
                <a:solidFill>
                  <a:prstClr val="black"/>
                </a:solidFill>
              </a:rPr>
              <a:t>Disse vil inneholde ulike varianter av øvelser, læring, belastning og vil variere fra økt til økt, uke til uke. I enkelte økter kutter vi ut deløvelser.</a:t>
            </a:r>
          </a:p>
          <a:p>
            <a:pPr>
              <a:defRPr/>
            </a:pPr>
            <a:endParaRPr lang="nb-NO" sz="1500" b="1" dirty="0">
              <a:solidFill>
                <a:prstClr val="black"/>
              </a:solidFill>
            </a:endParaRPr>
          </a:p>
          <a:p>
            <a:pPr>
              <a:defRPr/>
            </a:pPr>
            <a:r>
              <a:rPr lang="nb-NO" sz="1500" b="1" dirty="0">
                <a:solidFill>
                  <a:prstClr val="black"/>
                </a:solidFill>
              </a:rPr>
              <a:t>Øvelsene</a:t>
            </a:r>
          </a:p>
          <a:p>
            <a:pPr>
              <a:defRPr/>
            </a:pPr>
            <a:r>
              <a:rPr lang="nb-NO" sz="1500" dirty="0">
                <a:solidFill>
                  <a:prstClr val="black"/>
                </a:solidFill>
              </a:rPr>
              <a:t>Øvelser i øktene er tilpasset </a:t>
            </a:r>
            <a:r>
              <a:rPr lang="nb-NO" sz="1500" dirty="0" err="1">
                <a:solidFill>
                  <a:prstClr val="black"/>
                </a:solidFill>
              </a:rPr>
              <a:t>spillfaser</a:t>
            </a:r>
            <a:r>
              <a:rPr lang="nb-NO" sz="1500" dirty="0">
                <a:solidFill>
                  <a:prstClr val="black"/>
                </a:solidFill>
              </a:rPr>
              <a:t>/prinsipper og hvilken del av økta de skal brukes (aktivisering/deløvelse).</a:t>
            </a:r>
          </a:p>
          <a:p>
            <a:pPr>
              <a:defRPr/>
            </a:pPr>
            <a:endParaRPr lang="nb-NO" sz="1350" dirty="0">
              <a:solidFill>
                <a:prstClr val="black"/>
              </a:solidFill>
            </a:endParaRPr>
          </a:p>
          <a:p>
            <a:pPr>
              <a:defRPr/>
            </a:pPr>
            <a:endParaRPr lang="nb-NO" sz="1350" dirty="0">
              <a:solidFill>
                <a:prstClr val="black"/>
              </a:solidFill>
            </a:endParaRPr>
          </a:p>
          <a:p>
            <a:pPr>
              <a:defRPr/>
            </a:pPr>
            <a:endParaRPr lang="nb-NO" sz="1350" dirty="0">
              <a:solidFill>
                <a:prstClr val="black"/>
              </a:solidFill>
            </a:endParaRPr>
          </a:p>
          <a:p>
            <a:pPr>
              <a:defRPr/>
            </a:pPr>
            <a:endParaRPr lang="nb-NO" sz="1350" dirty="0">
              <a:solidFill>
                <a:prstClr val="black"/>
              </a:solidFill>
            </a:endParaRPr>
          </a:p>
          <a:p>
            <a:pPr>
              <a:defRPr/>
            </a:pPr>
            <a:endParaRPr lang="nb-NO" sz="1350" dirty="0">
              <a:solidFill>
                <a:prstClr val="black"/>
              </a:solidFill>
            </a:endParaRPr>
          </a:p>
          <a:p>
            <a:pPr>
              <a:defRPr/>
            </a:pPr>
            <a:endParaRPr lang="nb-NO" sz="1350" dirty="0">
              <a:solidFill>
                <a:prstClr val="black"/>
              </a:solidFill>
            </a:endParaRPr>
          </a:p>
        </p:txBody>
      </p:sp>
    </p:spTree>
    <p:extLst>
      <p:ext uri="{BB962C8B-B14F-4D97-AF65-F5344CB8AC3E}">
        <p14:creationId xmlns:p14="http://schemas.microsoft.com/office/powerpoint/2010/main" val="202369184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BEARBEIDING-SLÅR LANGT</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krets, grønn&#10;&#10;Automatisk generert beskrivelse">
            <a:extLst>
              <a:ext uri="{FF2B5EF4-FFF2-40B4-BE49-F238E27FC236}">
                <a16:creationId xmlns:a16="http://schemas.microsoft.com/office/drawing/2014/main" id="{B53A6C90-8B60-4684-AF83-EC41793CA9C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1726127364"/>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8048" y="3"/>
            <a:ext cx="9125952" cy="1325563"/>
          </a:xfrm>
          <a:solidFill>
            <a:schemeClr val="tx1"/>
          </a:solidFill>
        </p:spPr>
        <p:txBody>
          <a:bodyPr>
            <a:normAutofit/>
          </a:bodyPr>
          <a:lstStyle/>
          <a:p>
            <a:pPr algn="ctr"/>
            <a:r>
              <a:rPr lang="nb-NO" sz="2800" b="1" cap="all" dirty="0">
                <a:solidFill>
                  <a:schemeClr val="bg1"/>
                </a:solidFill>
              </a:rPr>
              <a:t>Kontring for-brudd høyt i banen </a:t>
            </a:r>
          </a:p>
        </p:txBody>
      </p:sp>
      <p:sp>
        <p:nvSpPr>
          <p:cNvPr id="3" name="Plassholder for innhold 2"/>
          <p:cNvSpPr>
            <a:spLocks noGrp="1"/>
          </p:cNvSpPr>
          <p:nvPr>
            <p:ph sz="half" idx="1"/>
          </p:nvPr>
        </p:nvSpPr>
        <p:spPr>
          <a:xfrm>
            <a:off x="18048" y="1325565"/>
            <a:ext cx="4001502" cy="5532437"/>
          </a:xfrm>
        </p:spPr>
        <p:txBody>
          <a:bodyPr/>
          <a:lstStyle/>
          <a:p>
            <a:endParaRPr lang="nb-NO" dirty="0"/>
          </a:p>
          <a:p>
            <a:endParaRPr lang="nb-NO" dirty="0"/>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10" name="Bilde 9" descr="Et bilde som inneholder spill, drage&#10;&#10;Automatisk generert beskrivelse">
            <a:extLst>
              <a:ext uri="{FF2B5EF4-FFF2-40B4-BE49-F238E27FC236}">
                <a16:creationId xmlns:a16="http://schemas.microsoft.com/office/drawing/2014/main" id="{63F70DF0-547E-4452-8B72-EECFBB67689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048" y="1321690"/>
            <a:ext cx="9107904" cy="5540189"/>
          </a:xfrm>
          <a:prstGeom prst="rect">
            <a:avLst/>
          </a:prstGeom>
        </p:spPr>
      </p:pic>
    </p:spTree>
    <p:extLst>
      <p:ext uri="{BB962C8B-B14F-4D97-AF65-F5344CB8AC3E}">
        <p14:creationId xmlns:p14="http://schemas.microsoft.com/office/powerpoint/2010/main" val="1152114360"/>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8048" y="-1"/>
            <a:ext cx="9125952" cy="1325563"/>
          </a:xfrm>
          <a:solidFill>
            <a:schemeClr val="tx1"/>
          </a:solidFill>
        </p:spPr>
        <p:txBody>
          <a:bodyPr>
            <a:normAutofit/>
          </a:bodyPr>
          <a:lstStyle/>
          <a:p>
            <a:pPr algn="ctr"/>
            <a:r>
              <a:rPr lang="nb-NO" sz="2800" b="1" cap="all" dirty="0">
                <a:solidFill>
                  <a:schemeClr val="bg1"/>
                </a:solidFill>
              </a:rPr>
              <a:t>Kontring FOR-brudd lavt i banen</a:t>
            </a:r>
          </a:p>
        </p:txBody>
      </p:sp>
      <p:sp>
        <p:nvSpPr>
          <p:cNvPr id="3" name="Plassholder for innhold 2"/>
          <p:cNvSpPr>
            <a:spLocks noGrp="1"/>
          </p:cNvSpPr>
          <p:nvPr>
            <p:ph sz="half" idx="1"/>
          </p:nvPr>
        </p:nvSpPr>
        <p:spPr>
          <a:xfrm>
            <a:off x="18049" y="1325565"/>
            <a:ext cx="9125953" cy="5532437"/>
          </a:xfrm>
        </p:spPr>
        <p:txBody>
          <a:bodyPr>
            <a:normAutofit/>
          </a:bodyPr>
          <a:lstStyle/>
          <a:p>
            <a:endParaRPr lang="nb-NO" dirty="0"/>
          </a:p>
          <a:p>
            <a:r>
              <a:rPr lang="nb-NO" sz="2000" dirty="0"/>
              <a:t>Ved brudd lavt i banen ønsker vi ofte å krysse midtlinja med vending av spill, før vi angriper fremover i banen. Er det ledig kan vi angripe rett fram.</a:t>
            </a:r>
          </a:p>
          <a:p>
            <a:r>
              <a:rPr lang="nb-NO" sz="2000" dirty="0"/>
              <a:t>Det skal være sprintbevegelser foran ballinnehaver. </a:t>
            </a:r>
          </a:p>
          <a:p>
            <a:r>
              <a:rPr lang="nb-NO" sz="2000" dirty="0"/>
              <a:t>På slutten av kontringen ønsker vi løp bak motstanders bakre ledd.</a:t>
            </a:r>
          </a:p>
          <a:p>
            <a:pPr marL="0" indent="0">
              <a:buNone/>
            </a:pPr>
            <a:endParaRPr lang="nb-NO" b="1" dirty="0"/>
          </a:p>
          <a:p>
            <a:pPr marL="0" indent="0">
              <a:buNone/>
            </a:pPr>
            <a:endParaRPr lang="nb-NO" b="1" dirty="0"/>
          </a:p>
          <a:p>
            <a:pPr marL="0" indent="0">
              <a:buNone/>
            </a:pPr>
            <a:endParaRPr lang="nb-NO" b="1" dirty="0"/>
          </a:p>
          <a:p>
            <a:pPr marL="0" indent="0">
              <a:buNone/>
            </a:pPr>
            <a:endParaRPr lang="nb-NO" b="1" dirty="0"/>
          </a:p>
          <a:p>
            <a:pPr marL="0" indent="0">
              <a:buNone/>
            </a:pPr>
            <a:endParaRPr lang="nb-NO" b="1" dirty="0"/>
          </a:p>
          <a:p>
            <a:pPr marL="0" indent="0">
              <a:buNone/>
            </a:pPr>
            <a:r>
              <a:rPr lang="nb-NO" sz="2400" b="1" dirty="0"/>
              <a:t>			          </a:t>
            </a:r>
            <a:r>
              <a:rPr lang="nb-NO" sz="2400" b="1" dirty="0">
                <a:solidFill>
                  <a:srgbClr val="FF0000"/>
                </a:solidFill>
              </a:rPr>
              <a:t>«VI EKSPLODERER, NÅR VI KONTRER»</a:t>
            </a:r>
          </a:p>
          <a:p>
            <a:endParaRPr lang="nb-NO" dirty="0"/>
          </a:p>
          <a:p>
            <a:pPr marL="0" indent="0">
              <a:buNone/>
            </a:pPr>
            <a:endParaRPr lang="nb-NO" dirty="0"/>
          </a:p>
          <a:p>
            <a:pPr marL="0" indent="0">
              <a:buNone/>
            </a:pPr>
            <a:endParaRPr lang="nb-NO" dirty="0"/>
          </a:p>
          <a:p>
            <a:endParaRPr lang="nb-NO" dirty="0"/>
          </a:p>
        </p:txBody>
      </p:sp>
    </p:spTree>
    <p:extLst>
      <p:ext uri="{BB962C8B-B14F-4D97-AF65-F5344CB8AC3E}">
        <p14:creationId xmlns:p14="http://schemas.microsoft.com/office/powerpoint/2010/main" val="6288800"/>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8048" y="-1"/>
            <a:ext cx="9125952" cy="1325563"/>
          </a:xfrm>
          <a:solidFill>
            <a:schemeClr val="tx1"/>
          </a:solidFill>
        </p:spPr>
        <p:txBody>
          <a:bodyPr>
            <a:normAutofit/>
          </a:bodyPr>
          <a:lstStyle/>
          <a:p>
            <a:pPr algn="ctr"/>
            <a:r>
              <a:rPr lang="nb-NO" sz="2800" b="1" cap="all" dirty="0">
                <a:solidFill>
                  <a:schemeClr val="bg1"/>
                </a:solidFill>
              </a:rPr>
              <a:t>Kontring FOR-brudd lavt i banen</a:t>
            </a:r>
          </a:p>
        </p:txBody>
      </p:sp>
      <p:sp>
        <p:nvSpPr>
          <p:cNvPr id="3" name="Plassholder for innhold 2"/>
          <p:cNvSpPr>
            <a:spLocks noGrp="1"/>
          </p:cNvSpPr>
          <p:nvPr>
            <p:ph sz="half" idx="1"/>
          </p:nvPr>
        </p:nvSpPr>
        <p:spPr>
          <a:xfrm>
            <a:off x="18049" y="1325565"/>
            <a:ext cx="4530419" cy="5532437"/>
          </a:xfrm>
        </p:spPr>
        <p:txBody>
          <a:bodyPr>
            <a:normAutofit/>
          </a:bodyPr>
          <a:lstStyle/>
          <a:p>
            <a:pPr marL="0" indent="0">
              <a:buNone/>
            </a:pPr>
            <a:endParaRPr lang="nb-NO" dirty="0"/>
          </a:p>
          <a:p>
            <a:pPr marL="0" indent="0">
              <a:buNone/>
            </a:pPr>
            <a:endParaRPr lang="nb-NO" dirty="0"/>
          </a:p>
          <a:p>
            <a:pPr marL="0" indent="0">
              <a:buNone/>
            </a:pPr>
            <a:endParaRPr lang="nb-NO" dirty="0"/>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9" name="Bilde 8" descr="Et bilde som inneholder krets, gress, grønn, stor&#10;&#10;Automatisk generert beskrivelse">
            <a:extLst>
              <a:ext uri="{FF2B5EF4-FFF2-40B4-BE49-F238E27FC236}">
                <a16:creationId xmlns:a16="http://schemas.microsoft.com/office/drawing/2014/main" id="{55F7158D-F58B-4AD1-9745-F1705BE14E6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325562"/>
            <a:ext cx="9144001" cy="5532438"/>
          </a:xfrm>
          <a:prstGeom prst="rect">
            <a:avLst/>
          </a:prstGeom>
        </p:spPr>
      </p:pic>
    </p:spTree>
    <p:extLst>
      <p:ext uri="{BB962C8B-B14F-4D97-AF65-F5344CB8AC3E}">
        <p14:creationId xmlns:p14="http://schemas.microsoft.com/office/powerpoint/2010/main" val="1568509895"/>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89C537CB-CB2A-4882-A2C0-0AB6DD82DB25}"/>
              </a:ext>
            </a:extLst>
          </p:cNvPr>
          <p:cNvSpPr>
            <a:spLocks noGrp="1"/>
          </p:cNvSpPr>
          <p:nvPr>
            <p:ph sz="half" idx="1"/>
          </p:nvPr>
        </p:nvSpPr>
        <p:spPr>
          <a:xfrm>
            <a:off x="1" y="1126378"/>
            <a:ext cx="3388659" cy="4351338"/>
          </a:xfrm>
        </p:spPr>
        <p:txBody>
          <a:bodyPr>
            <a:normAutofit/>
          </a:bodyPr>
          <a:lstStyle/>
          <a:p>
            <a:endParaRPr lang="nb-NO" sz="2000" dirty="0"/>
          </a:p>
          <a:p>
            <a:r>
              <a:rPr lang="nb-NO" sz="2000" dirty="0"/>
              <a:t>Samme fra begge sider. De to i midten står på sin plass.</a:t>
            </a:r>
          </a:p>
          <a:p>
            <a:r>
              <a:rPr lang="nb-NO" sz="2000" dirty="0"/>
              <a:t>To og to fra sidene angriper sammen. Etter endt angrep går de på andre siden.</a:t>
            </a:r>
          </a:p>
          <a:p>
            <a:r>
              <a:rPr lang="nb-NO" sz="2000" dirty="0"/>
              <a:t>Bytte på etter hvert.</a:t>
            </a:r>
          </a:p>
        </p:txBody>
      </p:sp>
      <p:sp>
        <p:nvSpPr>
          <p:cNvPr id="8" name="Plassholder for innhold 7">
            <a:extLst>
              <a:ext uri="{FF2B5EF4-FFF2-40B4-BE49-F238E27FC236}">
                <a16:creationId xmlns:a16="http://schemas.microsoft.com/office/drawing/2014/main" id="{2CBF28C9-F70B-4313-B337-3980094F58FA}"/>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KONTRING FOR-EKSTRAØVELSER</a:t>
            </a:r>
          </a:p>
        </p:txBody>
      </p:sp>
      <p:pic>
        <p:nvPicPr>
          <p:cNvPr id="4" name="Bilde 3">
            <a:extLst>
              <a:ext uri="{FF2B5EF4-FFF2-40B4-BE49-F238E27FC236}">
                <a16:creationId xmlns:a16="http://schemas.microsoft.com/office/drawing/2014/main" id="{C71EE4B5-E01E-47AE-AA66-64D4F9A5C6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88660" y="1102662"/>
            <a:ext cx="5755341" cy="5755341"/>
          </a:xfrm>
          <a:prstGeom prst="rect">
            <a:avLst/>
          </a:prstGeom>
        </p:spPr>
      </p:pic>
    </p:spTree>
    <p:extLst>
      <p:ext uri="{BB962C8B-B14F-4D97-AF65-F5344CB8AC3E}">
        <p14:creationId xmlns:p14="http://schemas.microsoft.com/office/powerpoint/2010/main" val="3110290195"/>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ssholder for innhold 5">
            <a:extLst>
              <a:ext uri="{FF2B5EF4-FFF2-40B4-BE49-F238E27FC236}">
                <a16:creationId xmlns:a16="http://schemas.microsoft.com/office/drawing/2014/main" id="{9B6D2606-E12C-4679-8DD7-A0C8B38AD895}"/>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128787"/>
            <a:ext cx="9144000"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KONTRING FOR-EKSTRAØVELSER</a:t>
            </a:r>
          </a:p>
        </p:txBody>
      </p:sp>
    </p:spTree>
    <p:extLst>
      <p:ext uri="{BB962C8B-B14F-4D97-AF65-F5344CB8AC3E}">
        <p14:creationId xmlns:p14="http://schemas.microsoft.com/office/powerpoint/2010/main" val="3075859963"/>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endParaRPr lang="nb-NO" sz="2800" b="1" dirty="0"/>
                    </a:p>
                    <a:p>
                      <a:pPr algn="ctr"/>
                      <a:r>
                        <a:rPr lang="nb-NO" sz="2800" b="0" dirty="0"/>
                        <a:t>OVERORDNET SPILLESTIL KONTRING I MOT</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«VI HENTER OG FALLER»</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28101" y="1542554"/>
            <a:ext cx="5788654" cy="5315449"/>
          </a:xfrm>
          <a:prstGeom prst="rect">
            <a:avLst/>
          </a:prstGeom>
        </p:spPr>
      </p:pic>
      <p:sp>
        <p:nvSpPr>
          <p:cNvPr id="3" name="Plassholder for bunntekst 2"/>
          <p:cNvSpPr>
            <a:spLocks noGrp="1"/>
          </p:cNvSpPr>
          <p:nvPr>
            <p:ph type="ftr" sz="quarter" idx="11"/>
          </p:nvPr>
        </p:nvSpPr>
        <p:spPr/>
        <p:txBody>
          <a:bodyPr/>
          <a:lstStyle/>
          <a:p>
            <a:pPr>
              <a:defRPr/>
            </a:pPr>
            <a:r>
              <a:rPr lang="nb-NO" dirty="0">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391769114"/>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1021976"/>
          </a:xfrm>
          <a:solidFill>
            <a:schemeClr val="tx1"/>
          </a:solidFill>
        </p:spPr>
        <p:txBody>
          <a:bodyPr>
            <a:normAutofit/>
          </a:bodyPr>
          <a:lstStyle/>
          <a:p>
            <a:r>
              <a:rPr lang="nb-NO" sz="2800" dirty="0">
                <a:solidFill>
                  <a:schemeClr val="bg1"/>
                </a:solidFill>
              </a:rPr>
              <a:t>KONTRING I MOT 12-13</a:t>
            </a:r>
          </a:p>
        </p:txBody>
      </p:sp>
      <p:graphicFrame>
        <p:nvGraphicFramePr>
          <p:cNvPr id="3" name="Tabell 2"/>
          <p:cNvGraphicFramePr>
            <a:graphicFrameLocks noGrp="1"/>
          </p:cNvGraphicFramePr>
          <p:nvPr/>
        </p:nvGraphicFramePr>
        <p:xfrm>
          <a:off x="0" y="1034098"/>
          <a:ext cx="9144000" cy="582390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5823902">
                <a:tc>
                  <a:txBody>
                    <a:bodyPr/>
                    <a:lstStyle/>
                    <a:p>
                      <a:pPr marL="0" indent="0">
                        <a:buNone/>
                      </a:pPr>
                      <a:endParaRPr lang="nb-NO" sz="2000" b="1" kern="1200" baseline="0" dirty="0">
                        <a:solidFill>
                          <a:schemeClr val="tx1"/>
                        </a:solidFill>
                        <a:effectLst/>
                        <a:latin typeface="+mn-lt"/>
                        <a:ea typeface="+mn-ea"/>
                        <a:cs typeface="+mn-cs"/>
                      </a:endParaRPr>
                    </a:p>
                    <a:p>
                      <a:pPr marL="0" indent="0">
                        <a:buNone/>
                      </a:pPr>
                      <a:endParaRPr lang="nb-NO" sz="2000" b="1" kern="1200" baseline="0" dirty="0">
                        <a:solidFill>
                          <a:schemeClr val="tx1"/>
                        </a:solidFill>
                        <a:effectLst/>
                        <a:latin typeface="+mn-lt"/>
                        <a:ea typeface="+mn-ea"/>
                        <a:cs typeface="+mn-cs"/>
                      </a:endParaRPr>
                    </a:p>
                    <a:p>
                      <a:pPr marL="0" indent="0">
                        <a:buNone/>
                      </a:pPr>
                      <a:r>
                        <a:rPr lang="nb-NO" sz="2000" b="0" kern="1200" baseline="0" dirty="0">
                          <a:solidFill>
                            <a:schemeClr val="tx1"/>
                          </a:solidFill>
                          <a:effectLst/>
                          <a:latin typeface="+mn-lt"/>
                          <a:ea typeface="+mn-ea"/>
                          <a:cs typeface="+mn-cs"/>
                        </a:rPr>
                        <a:t>De som er på feil side(mellom motstanders mål og ball) løper opp kontringen. Ingen slapper av og står rolig, når laget mister ball. Alle spillerne prøver å vinne ballen tilbake, og sprinter for å klare det.</a:t>
                      </a: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lgn="ctr">
                        <a:buNone/>
                      </a:pPr>
                      <a:r>
                        <a:rPr lang="nb-NO" sz="2800" b="1" dirty="0">
                          <a:solidFill>
                            <a:srgbClr val="FF0000"/>
                          </a:solidFill>
                        </a:rPr>
                        <a:t>«Vi</a:t>
                      </a:r>
                      <a:r>
                        <a:rPr lang="nb-NO" sz="2800" b="1" baseline="0" dirty="0">
                          <a:solidFill>
                            <a:srgbClr val="FF0000"/>
                          </a:solidFill>
                        </a:rPr>
                        <a:t> spiser opp og henter opp kontringene» </a:t>
                      </a:r>
                      <a:endParaRPr lang="nb-NO" sz="2800" b="0" kern="1200" dirty="0">
                        <a:solidFill>
                          <a:srgbClr val="FF0000"/>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51039349"/>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1021976"/>
          </a:xfrm>
          <a:solidFill>
            <a:schemeClr val="tx1"/>
          </a:solidFill>
        </p:spPr>
        <p:txBody>
          <a:bodyPr>
            <a:normAutofit/>
          </a:bodyPr>
          <a:lstStyle/>
          <a:p>
            <a:r>
              <a:rPr lang="nb-NO" sz="2800" dirty="0">
                <a:solidFill>
                  <a:schemeClr val="bg1"/>
                </a:solidFill>
              </a:rPr>
              <a:t>KONTRING I MOT 14-15</a:t>
            </a:r>
          </a:p>
        </p:txBody>
      </p:sp>
      <p:graphicFrame>
        <p:nvGraphicFramePr>
          <p:cNvPr id="3" name="Tabell 2"/>
          <p:cNvGraphicFramePr>
            <a:graphicFrameLocks noGrp="1"/>
          </p:cNvGraphicFramePr>
          <p:nvPr/>
        </p:nvGraphicFramePr>
        <p:xfrm>
          <a:off x="-7296" y="1034098"/>
          <a:ext cx="9151296" cy="5823902"/>
        </p:xfrm>
        <a:graphic>
          <a:graphicData uri="http://schemas.openxmlformats.org/drawingml/2006/table">
            <a:tbl>
              <a:tblPr firstRow="1" bandRow="1">
                <a:tableStyleId>{5C22544A-7EE6-4342-B048-85BDC9FD1C3A}</a:tableStyleId>
              </a:tblPr>
              <a:tblGrid>
                <a:gridCol w="9151296">
                  <a:extLst>
                    <a:ext uri="{9D8B030D-6E8A-4147-A177-3AD203B41FA5}">
                      <a16:colId xmlns:a16="http://schemas.microsoft.com/office/drawing/2014/main" val="20000"/>
                    </a:ext>
                  </a:extLst>
                </a:gridCol>
              </a:tblGrid>
              <a:tr h="5823902">
                <a:tc>
                  <a:txBody>
                    <a:bodyPr/>
                    <a:lstStyle/>
                    <a:p>
                      <a:pPr marL="0" indent="0">
                        <a:buNone/>
                      </a:pPr>
                      <a:endParaRPr lang="nb-NO" sz="2000" b="1" kern="1200" baseline="0" dirty="0">
                        <a:solidFill>
                          <a:schemeClr val="tx1"/>
                        </a:solidFill>
                        <a:effectLst/>
                        <a:latin typeface="+mn-lt"/>
                        <a:ea typeface="+mn-ea"/>
                        <a:cs typeface="+mn-cs"/>
                      </a:endParaRPr>
                    </a:p>
                    <a:p>
                      <a:pPr marL="0" indent="0">
                        <a:buNone/>
                      </a:pPr>
                      <a:r>
                        <a:rPr lang="nb-NO" sz="2000" b="0" kern="1200" baseline="0" dirty="0">
                          <a:solidFill>
                            <a:schemeClr val="tx1"/>
                          </a:solidFill>
                          <a:effectLst/>
                          <a:latin typeface="+mn-lt"/>
                          <a:ea typeface="+mn-ea"/>
                          <a:cs typeface="+mn-cs"/>
                        </a:rPr>
                        <a:t>De som er på feil side(mellom motstanders mål og ball) løper opp kontringen. Spillere på rett side(mellom ball og eget mål) skal falle av til egen 16m. Det betyr at spilleren med ball blir stresset av de som løper opp kontringen i sprint. </a:t>
                      </a: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lgn="ctr">
                        <a:buNone/>
                      </a:pPr>
                      <a:r>
                        <a:rPr lang="nb-NO" sz="2800" b="1" dirty="0">
                          <a:solidFill>
                            <a:srgbClr val="FF0000"/>
                          </a:solidFill>
                        </a:rPr>
                        <a:t>«Vi</a:t>
                      </a:r>
                      <a:r>
                        <a:rPr lang="nb-NO" sz="2800" b="1" baseline="0" dirty="0">
                          <a:solidFill>
                            <a:srgbClr val="FF0000"/>
                          </a:solidFill>
                        </a:rPr>
                        <a:t> spiser opp og henter opp kontringene» </a:t>
                      </a:r>
                      <a:endParaRPr lang="nb-NO" sz="2800" b="0" kern="1200" dirty="0">
                        <a:solidFill>
                          <a:srgbClr val="FF0000"/>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15235765"/>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1021976"/>
          </a:xfrm>
          <a:solidFill>
            <a:schemeClr val="tx1"/>
          </a:solidFill>
        </p:spPr>
        <p:txBody>
          <a:bodyPr>
            <a:normAutofit/>
          </a:bodyPr>
          <a:lstStyle/>
          <a:p>
            <a:r>
              <a:rPr lang="nb-NO" sz="2800" dirty="0">
                <a:solidFill>
                  <a:schemeClr val="bg1"/>
                </a:solidFill>
              </a:rPr>
              <a:t>KONTRING I MOT 16-19 ÅR</a:t>
            </a:r>
          </a:p>
        </p:txBody>
      </p:sp>
      <p:graphicFrame>
        <p:nvGraphicFramePr>
          <p:cNvPr id="3" name="Tabell 2"/>
          <p:cNvGraphicFramePr>
            <a:graphicFrameLocks noGrp="1"/>
          </p:cNvGraphicFramePr>
          <p:nvPr/>
        </p:nvGraphicFramePr>
        <p:xfrm>
          <a:off x="0" y="1034098"/>
          <a:ext cx="9144000" cy="582390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5823902">
                <a:tc>
                  <a:txBody>
                    <a:bodyPr/>
                    <a:lstStyle/>
                    <a:p>
                      <a:pPr marL="0" indent="0">
                        <a:buNone/>
                      </a:pPr>
                      <a:endParaRPr lang="nb-NO" sz="2000" b="1" kern="1200" baseline="0" dirty="0">
                        <a:solidFill>
                          <a:schemeClr val="tx1"/>
                        </a:solidFill>
                        <a:effectLst/>
                        <a:latin typeface="+mn-lt"/>
                        <a:ea typeface="+mn-ea"/>
                        <a:cs typeface="+mn-cs"/>
                      </a:endParaRPr>
                    </a:p>
                    <a:p>
                      <a:pPr marL="0" indent="0">
                        <a:buNone/>
                      </a:pPr>
                      <a:r>
                        <a:rPr lang="nb-NO" sz="2000" b="0" kern="1200" baseline="0" dirty="0">
                          <a:solidFill>
                            <a:schemeClr val="tx1"/>
                          </a:solidFill>
                          <a:effectLst/>
                          <a:latin typeface="+mn-lt"/>
                          <a:ea typeface="+mn-ea"/>
                          <a:cs typeface="+mn-cs"/>
                        </a:rPr>
                        <a:t>De som er på feil side(mellom motstanders mål og ball) løper opp kontringen. Spillere på rett side(mellom ball og eget mål) skal falle av til egen 16m. Det betyr at spilleren med ball blir stresset av de som løper opp kontringen i sprint.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2000" b="0" kern="1200" baseline="0" dirty="0">
                        <a:solidFill>
                          <a:schemeClr val="tx1"/>
                        </a:solidFill>
                        <a:effectLst/>
                        <a:latin typeface="+mn-lt"/>
                        <a:ea typeface="+mn-ea"/>
                        <a:cs typeface="+mn-cs"/>
                      </a:endParaRPr>
                    </a:p>
                    <a:p>
                      <a:pPr marL="0" indent="0">
                        <a:buNone/>
                      </a:pPr>
                      <a:r>
                        <a:rPr lang="nb-NO" sz="2000" b="0" kern="1200" baseline="0" dirty="0">
                          <a:solidFill>
                            <a:schemeClr val="tx1"/>
                          </a:solidFill>
                          <a:effectLst/>
                          <a:latin typeface="+mn-lt"/>
                          <a:ea typeface="+mn-ea"/>
                          <a:cs typeface="+mn-cs"/>
                        </a:rPr>
                        <a:t>Vi ønsker at førsteforsvareren hindrer avslutning og leder spillet ut og bort fra eget mål. </a:t>
                      </a: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buNone/>
                      </a:pPr>
                      <a:endParaRPr lang="nb-NO" sz="2000" b="0" kern="1200" baseline="0" dirty="0">
                        <a:solidFill>
                          <a:schemeClr val="tx1"/>
                        </a:solidFill>
                        <a:effectLst/>
                        <a:latin typeface="+mn-lt"/>
                        <a:ea typeface="+mn-ea"/>
                        <a:cs typeface="+mn-cs"/>
                      </a:endParaRPr>
                    </a:p>
                    <a:p>
                      <a:pPr marL="0" indent="0" algn="ctr">
                        <a:buNone/>
                      </a:pPr>
                      <a:r>
                        <a:rPr lang="nb-NO" sz="2800" b="1" dirty="0">
                          <a:solidFill>
                            <a:srgbClr val="FF0000"/>
                          </a:solidFill>
                        </a:rPr>
                        <a:t>«Vi</a:t>
                      </a:r>
                      <a:r>
                        <a:rPr lang="nb-NO" sz="2800" b="1" baseline="0" dirty="0">
                          <a:solidFill>
                            <a:srgbClr val="FF0000"/>
                          </a:solidFill>
                        </a:rPr>
                        <a:t> spiser opp og henter opp kontringene» </a:t>
                      </a:r>
                      <a:endParaRPr lang="nb-NO" sz="2800" b="0" kern="1200" dirty="0">
                        <a:solidFill>
                          <a:srgbClr val="FF0000"/>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82030119"/>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schemeClr val="bg1"/>
                </a:solidFill>
              </a:rPr>
              <a:t>KONTRING I MOT- FORSKNING </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0" kern="1200" baseline="0" dirty="0">
                        <a:solidFill>
                          <a:srgbClr val="FF0000"/>
                        </a:solidFill>
                        <a:effectLst/>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De fleste målene blir kommer fordi laget er i numerisk eller posisjonell ubalanse ved kontring i mot.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De fleste målene kommer fordi de som er på rett side blir utålmodige og rykker fremover istedenfor å falle av og ha kontroll på bakrom i påvente av at medspillere løper opp motstanderen.</a:t>
                      </a: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000" b="0"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r>
                        <a:rPr lang="nb-NO" sz="2800" b="1" i="1" kern="1200" baseline="0" dirty="0">
                          <a:solidFill>
                            <a:srgbClr val="FF0000"/>
                          </a:solidFill>
                          <a:effectLst/>
                          <a:latin typeface="+mn-lt"/>
                          <a:ea typeface="+mn-ea"/>
                          <a:cs typeface="+mn-cs"/>
                        </a:rPr>
                        <a:t>«Vi tør å spille ball, spiller fremover når vi kan»</a:t>
                      </a:r>
                      <a:endParaRPr lang="nb-NO" sz="2800" b="1" i="1" kern="1200" dirty="0">
                        <a:solidFill>
                          <a:srgbClr val="FF0000"/>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3050854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BEARBEIDING-TIDSNØD</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Ved tidsnød og dårlig oversikt skal spilleren med ball alltid slå langt inn i bakrom. Der har vi spillere som skal jage etter ball. Eventuelt må laget vinne igjen ballen.</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11471701"/>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 y="1"/>
            <a:ext cx="9144001" cy="622300"/>
          </a:xfrm>
          <a:solidFill>
            <a:schemeClr val="tx1"/>
          </a:solidFill>
        </p:spPr>
        <p:txBody>
          <a:bodyPr>
            <a:normAutofit/>
          </a:bodyPr>
          <a:lstStyle/>
          <a:p>
            <a:pPr algn="ctr"/>
            <a:r>
              <a:rPr lang="nb-NO" sz="2800" b="1" dirty="0">
                <a:solidFill>
                  <a:schemeClr val="bg1"/>
                </a:solidFill>
              </a:rPr>
              <a:t>KONTRING I MOT-MOMENTER TIL PRINSIPPENE</a:t>
            </a:r>
          </a:p>
        </p:txBody>
      </p:sp>
      <p:graphicFrame>
        <p:nvGraphicFramePr>
          <p:cNvPr id="5" name="Tabell 4"/>
          <p:cNvGraphicFramePr>
            <a:graphicFrameLocks noGrp="1"/>
          </p:cNvGraphicFramePr>
          <p:nvPr/>
        </p:nvGraphicFramePr>
        <p:xfrm>
          <a:off x="1" y="622301"/>
          <a:ext cx="9144001" cy="6440757"/>
        </p:xfrm>
        <a:graphic>
          <a:graphicData uri="http://schemas.openxmlformats.org/drawingml/2006/table">
            <a:tbl>
              <a:tblPr firstRow="1" bandRow="1">
                <a:tableStyleId>{5C22544A-7EE6-4342-B048-85BDC9FD1C3A}</a:tableStyleId>
              </a:tblPr>
              <a:tblGrid>
                <a:gridCol w="2983523">
                  <a:extLst>
                    <a:ext uri="{9D8B030D-6E8A-4147-A177-3AD203B41FA5}">
                      <a16:colId xmlns:a16="http://schemas.microsoft.com/office/drawing/2014/main" val="20000"/>
                    </a:ext>
                  </a:extLst>
                </a:gridCol>
                <a:gridCol w="3182816">
                  <a:extLst>
                    <a:ext uri="{9D8B030D-6E8A-4147-A177-3AD203B41FA5}">
                      <a16:colId xmlns:a16="http://schemas.microsoft.com/office/drawing/2014/main" val="20001"/>
                    </a:ext>
                  </a:extLst>
                </a:gridCol>
                <a:gridCol w="2977662">
                  <a:extLst>
                    <a:ext uri="{9D8B030D-6E8A-4147-A177-3AD203B41FA5}">
                      <a16:colId xmlns:a16="http://schemas.microsoft.com/office/drawing/2014/main" val="20002"/>
                    </a:ext>
                  </a:extLst>
                </a:gridCol>
              </a:tblGrid>
              <a:tr h="355582">
                <a:tc gridSpan="3">
                  <a:txBody>
                    <a:bodyPr/>
                    <a:lstStyle/>
                    <a:p>
                      <a:pPr algn="ctr"/>
                      <a:endParaRPr lang="nb-NO" sz="1800" b="1" dirty="0">
                        <a:solidFill>
                          <a:schemeClr val="bg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nb-NO"/>
                    </a:p>
                  </a:txBody>
                  <a:tcPr/>
                </a:tc>
                <a:extLst>
                  <a:ext uri="{0D108BD9-81ED-4DB2-BD59-A6C34878D82A}">
                    <a16:rowId xmlns:a16="http://schemas.microsoft.com/office/drawing/2014/main" val="10000"/>
                  </a:ext>
                </a:extLst>
              </a:tr>
              <a:tr h="355830">
                <a:tc>
                  <a:txBody>
                    <a:bodyPr/>
                    <a:lstStyle/>
                    <a:p>
                      <a:pPr algn="ctr"/>
                      <a:r>
                        <a:rPr lang="nb-NO" sz="1600" b="1" dirty="0">
                          <a:solidFill>
                            <a:schemeClr val="tx1"/>
                          </a:solidFill>
                        </a:rPr>
                        <a:t>GJENVINNING»VINNE IGJEN BALLEN»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KONTRING FOR «RETT MOT MÅL»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KONTRING I MOT «Spiser opp kontringene»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1709">
                <a:tc>
                  <a:txBody>
                    <a:bodyPr/>
                    <a:lstStyle/>
                    <a:p>
                      <a:r>
                        <a:rPr lang="nb-NO" sz="900" b="0" dirty="0">
                          <a:solidFill>
                            <a:schemeClr val="tx1"/>
                          </a:solidFill>
                        </a:rPr>
                        <a:t>94. Gjenvinne</a:t>
                      </a:r>
                      <a:r>
                        <a:rPr lang="nb-NO" sz="900" b="0" baseline="0" dirty="0">
                          <a:solidFill>
                            <a:schemeClr val="tx1"/>
                          </a:solidFill>
                        </a:rPr>
                        <a:t> ball så fort vi mister den.</a:t>
                      </a:r>
                      <a:endParaRPr lang="nb-NO" sz="900" b="0" dirty="0">
                        <a:solidFill>
                          <a:schemeClr val="tx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900" b="0" dirty="0"/>
                        <a:t>101. Vurdere</a:t>
                      </a:r>
                      <a:r>
                        <a:rPr lang="nb-NO" sz="900" b="0" baseline="0" dirty="0"/>
                        <a:t> d</a:t>
                      </a:r>
                      <a:r>
                        <a:rPr lang="nb-NO" sz="900" b="0" dirty="0"/>
                        <a:t>irekte</a:t>
                      </a:r>
                      <a:r>
                        <a:rPr lang="nb-NO" sz="900" b="0" baseline="0" dirty="0"/>
                        <a:t> i bakrom, </a:t>
                      </a:r>
                      <a:r>
                        <a:rPr lang="nb-NO" sz="900" b="0" dirty="0"/>
                        <a:t>når ball vinnes høyt i banen.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115. Hurtig</a:t>
                      </a:r>
                      <a:r>
                        <a:rPr lang="nb-NO" sz="900" baseline="0" dirty="0">
                          <a:solidFill>
                            <a:prstClr val="black"/>
                          </a:solidFill>
                        </a:rPr>
                        <a:t> på rett side av ballen.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95. Stupe i press samlet når vi mister ball.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102. Gjøre seg spillbar for den som har ball.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prstClr val="black"/>
                          </a:solidFill>
                        </a:rPr>
                        <a:t>116. Spillere på feil side hente 1A umiddelbart med sprint.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471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96. Korte og smale sammen.</a:t>
                      </a:r>
                      <a:r>
                        <a:rPr kumimoji="0" lang="nb-NO" sz="900" b="0" i="0" u="none" strike="noStrike" kern="1200" cap="none" spc="0" normalizeH="0" baseline="0" noProof="0" dirty="0">
                          <a:ln>
                            <a:noFill/>
                          </a:ln>
                          <a:solidFill>
                            <a:prstClr val="black"/>
                          </a:solidFill>
                          <a:effectLst/>
                          <a:uLnTx/>
                          <a:uFillTx/>
                          <a:latin typeface="+mn-lt"/>
                          <a:ea typeface="+mn-ea"/>
                          <a:cs typeface="+mn-cs"/>
                        </a:rPr>
                        <a:t> Angripe samlet, for å skape potensiale for gjenvinning.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103. Eksplodere i lengderetning</a:t>
                      </a:r>
                      <a:r>
                        <a:rPr lang="nb-NO" sz="900" baseline="0" dirty="0">
                          <a:solidFill>
                            <a:prstClr val="black"/>
                          </a:solidFill>
                        </a:rPr>
                        <a:t> </a:t>
                      </a:r>
                      <a:r>
                        <a:rPr lang="nb-NO" sz="900" dirty="0">
                          <a:solidFill>
                            <a:prstClr val="black"/>
                          </a:solidFill>
                        </a:rPr>
                        <a:t>når vi kontrer.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117. De på feil side(mellom motstanders mål og ball) løper opp kontringen.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840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97. Nærmeste spiller setter press på motstander med ball.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104. Løp bak motstanders bakre ledd på slutten av kontringen.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118. Spillere på rett side(mellom ball og eget mål) falle av til egen 16m og beskytter bakrom.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62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98. Ta ut spillepunkter nærmest 1A. posisjonere seg slik at vi hindrer vendingsspill og hindre pasninger framover i banen.</a:t>
                      </a:r>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105. Ballinnehaver flytte blikket og ha oversikt over bevegelsene og motspillet foran seg.</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119. Søke individuelle pressøyeblikk. F. eks lang touch og pasningsfeil.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86131336"/>
                  </a:ext>
                </a:extLst>
              </a:tr>
              <a:tr h="4542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99. Som grunnregel sier vi at vi faller ned til utgangsposisjon i etablert forsvar når: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 Avstanden til motstanders ballinnehaver er for lang.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2.Vi ikke angriper med tett lag og har mange spillere rundt der ball er.</a:t>
                      </a:r>
                      <a:endParaRPr kumimoji="0" lang="nb-NO" sz="900" b="0" i="0" u="none" strike="noStrike" kern="1200" cap="none" spc="0" normalizeH="0" baseline="0" noProof="0" dirty="0">
                        <a:ln>
                          <a:noFill/>
                        </a:ln>
                        <a:solidFill>
                          <a:prstClr val="black"/>
                        </a:solidFill>
                        <a:effectLst/>
                        <a:uLnTx/>
                        <a:uFillTx/>
                        <a:latin typeface="+mn-lt"/>
                        <a:ea typeface="Calibri" charset="0"/>
                        <a:cs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3. Motstander har krysset midtlinjen med kontroll på ball og spilt seg ut av vårt gjenvinningspress.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106. Vurdere om en skal slås i rom eller på fot.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120. Keeper kommunisere med bakre ledd.</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9791897"/>
                  </a:ext>
                </a:extLst>
              </a:tr>
              <a:tr h="314143">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100. Evne å treffe på 1. pasningen etter gjenvinning</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107. Treffe på førstepasningen ved brudd.</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121. Støter i skudd og leder alt bort fra mål.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75628977"/>
                  </a:ext>
                </a:extLst>
              </a:tr>
              <a:tr h="32101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108. Vurdere bort fra området først, når ballen vinnes  lavt i banen.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122. Tålmodig som 1F. Det er viktig å oppholde. Unngå å gjøre utslag.</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52068735"/>
                  </a:ext>
                </a:extLst>
              </a:tr>
              <a:tr h="300075">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109. Fortest mulig inn i bakrom ved brudd lavt i banen.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123. Søke individuelle pressøyeblikk. F. eks lang touch og pasningsfeil.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05598381"/>
                  </a:ext>
                </a:extLst>
              </a:tr>
              <a:tr h="300857">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110. Vending av spill, før vi angriper fremover i banen. </a:t>
                      </a:r>
                      <a:endParaRPr kumimoji="0" lang="nb-NO" sz="900" b="0" i="0" u="none" strike="noStrike" kern="1200" cap="none" spc="0" normalizeH="0" baseline="0" noProof="0" dirty="0">
                        <a:ln>
                          <a:noFill/>
                        </a:ln>
                        <a:solidFill>
                          <a:schemeClr val="tx1"/>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prstClr val="black"/>
                          </a:solidFill>
                        </a:rPr>
                        <a:t>124. Frem for å vinne ball tidlig ved overtall.</a:t>
                      </a:r>
                      <a:endParaRPr lang="nb-NO" sz="9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91081125"/>
                  </a:ext>
                </a:extLst>
              </a:tr>
              <a:tr h="293823">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111. Ha</a:t>
                      </a:r>
                      <a:r>
                        <a:rPr lang="nb-NO" sz="900" baseline="0" dirty="0">
                          <a:solidFill>
                            <a:schemeClr val="tx1"/>
                          </a:solidFill>
                        </a:rPr>
                        <a:t> tilgjengelig spillere sentralt i banen. </a:t>
                      </a:r>
                      <a:endParaRPr lang="nb-NO" sz="900" dirty="0">
                        <a:solidFill>
                          <a:schemeClr val="tx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96174926"/>
                  </a:ext>
                </a:extLst>
              </a:tr>
              <a:tr h="30242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112. Skap overtall med bevegelser i sprintfart bakfra og rundt 1A.</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5665569"/>
                  </a:ext>
                </a:extLst>
              </a:tr>
              <a:tr h="412617">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113. Evne å vurdere når det ikke er mulig å kontre og finne ut at vi må over til etablert angrep.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50270613"/>
                  </a:ext>
                </a:extLst>
              </a:tr>
              <a:tr h="481348">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lang="nb-NO" sz="900" dirty="0">
                          <a:solidFill>
                            <a:prstClr val="black"/>
                          </a:solidFill>
                        </a:rPr>
                        <a:t>114. Vurdere</a:t>
                      </a:r>
                      <a:r>
                        <a:rPr lang="nb-NO" sz="900" baseline="0" dirty="0">
                          <a:solidFill>
                            <a:prstClr val="black"/>
                          </a:solidFill>
                        </a:rPr>
                        <a:t> risiko opp mot potensial i overgangen.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71664853"/>
                  </a:ext>
                </a:extLst>
              </a:tr>
            </a:tbl>
          </a:graphicData>
        </a:graphic>
      </p:graphicFrame>
    </p:spTree>
    <p:extLst>
      <p:ext uri="{BB962C8B-B14F-4D97-AF65-F5344CB8AC3E}">
        <p14:creationId xmlns:p14="http://schemas.microsoft.com/office/powerpoint/2010/main" val="3250701487"/>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endParaRPr lang="nb-NO" sz="2800" b="1" dirty="0"/>
                    </a:p>
                    <a:p>
                      <a:pPr algn="ctr"/>
                      <a:r>
                        <a:rPr lang="nb-NO" sz="2800" b="0" dirty="0"/>
                        <a:t>ØKTENE-KONTRING I MOT</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«VI HENTER OG FALLER»</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685964" y="1557775"/>
            <a:ext cx="5772074" cy="5300224"/>
          </a:xfrm>
          <a:prstGeom prst="rect">
            <a:avLst/>
          </a:prstGeom>
        </p:spPr>
      </p:pic>
    </p:spTree>
    <p:extLst>
      <p:ext uri="{BB962C8B-B14F-4D97-AF65-F5344CB8AC3E}">
        <p14:creationId xmlns:p14="http://schemas.microsoft.com/office/powerpoint/2010/main" val="3943705038"/>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3" cy="82753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829233">
                  <a:extLst>
                    <a:ext uri="{9D8B030D-6E8A-4147-A177-3AD203B41FA5}">
                      <a16:colId xmlns:a16="http://schemas.microsoft.com/office/drawing/2014/main" val="20001"/>
                    </a:ext>
                  </a:extLst>
                </a:gridCol>
                <a:gridCol w="1637071">
                  <a:extLst>
                    <a:ext uri="{9D8B030D-6E8A-4147-A177-3AD203B41FA5}">
                      <a16:colId xmlns:a16="http://schemas.microsoft.com/office/drawing/2014/main" val="20002"/>
                    </a:ext>
                  </a:extLst>
                </a:gridCol>
                <a:gridCol w="840658">
                  <a:extLst>
                    <a:ext uri="{9D8B030D-6E8A-4147-A177-3AD203B41FA5}">
                      <a16:colId xmlns:a16="http://schemas.microsoft.com/office/drawing/2014/main" val="20003"/>
                    </a:ext>
                  </a:extLst>
                </a:gridCol>
                <a:gridCol w="1648133">
                  <a:extLst>
                    <a:ext uri="{9D8B030D-6E8A-4147-A177-3AD203B41FA5}">
                      <a16:colId xmlns:a16="http://schemas.microsoft.com/office/drawing/2014/main" val="20004"/>
                    </a:ext>
                  </a:extLst>
                </a:gridCol>
                <a:gridCol w="165550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r>
                        <a:rPr lang="nb-NO" sz="900" b="0" baseline="0" dirty="0">
                          <a:solidFill>
                            <a:schemeClr val="tx1"/>
                          </a:solidFill>
                        </a:rPr>
                        <a:t> </a:t>
                      </a:r>
                      <a:r>
                        <a:rPr lang="nb-NO" sz="900" b="0" baseline="0" dirty="0" err="1">
                          <a:solidFill>
                            <a:schemeClr val="tx1"/>
                          </a:solidFill>
                        </a:rPr>
                        <a:t>Ca</a:t>
                      </a:r>
                      <a:r>
                        <a:rPr lang="nb-NO" sz="900" b="0" baseline="0" dirty="0">
                          <a:solidFill>
                            <a:schemeClr val="tx1"/>
                          </a:solidFill>
                        </a:rPr>
                        <a:t> 10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Dele inn spillerne i grupper</a:t>
                      </a:r>
                      <a:r>
                        <a:rPr lang="nb-NO" sz="900" baseline="0" dirty="0">
                          <a:solidFill>
                            <a:schemeClr val="tx1"/>
                          </a:solidFill>
                        </a:rPr>
                        <a:t> 3-6 spillere i hver gruppe.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1. Holde ballen i lufta. 1. touch og obligatorisk 2 touch. Hvilken gruppe holder ut lengst? Deretter er det ny konkurranse mellom lagene. Hvilken gruppe klarer å holde ballen i lufta og komme seg over til motsatt sidelinje først? Deretter Tur-retur. Hver spiller kan maksimalt ha 2 touch hver gang. </a:t>
                      </a:r>
                      <a:endParaRPr lang="nb-NO" sz="900" dirty="0">
                        <a:solidFill>
                          <a:schemeClr val="tx1"/>
                        </a:solidFill>
                      </a:endParaRPr>
                    </a:p>
                  </a:txBody>
                  <a:tcPr marL="68580" marR="68580">
                    <a:solidFill>
                      <a:schemeClr val="bg2">
                        <a:lumMod val="90000"/>
                      </a:schemeClr>
                    </a:solidFill>
                  </a:tcPr>
                </a:tc>
                <a:tc>
                  <a:txBody>
                    <a:bodyPr/>
                    <a:lstStyle/>
                    <a:p>
                      <a:endParaRPr lang="nb-NO" sz="900" b="1"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4*4</a:t>
                      </a:r>
                      <a:r>
                        <a:rPr lang="nb-NO" sz="900" b="0" baseline="0" dirty="0">
                          <a:solidFill>
                            <a:schemeClr val="tx1"/>
                          </a:solidFill>
                        </a:rPr>
                        <a:t> min- 30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r>
                        <a:rPr lang="nb-NO" sz="900" dirty="0"/>
                        <a:t>Trener/annen står på siden med alle ballene og slår inn pasninger.</a:t>
                      </a:r>
                    </a:p>
                    <a:p>
                      <a:r>
                        <a:rPr lang="nb-NO" sz="900" dirty="0"/>
                        <a:t>Det skal slås til annenhver </a:t>
                      </a:r>
                      <a:r>
                        <a:rPr lang="nb-NO" sz="900" dirty="0" err="1"/>
                        <a:t>side.Trener</a:t>
                      </a:r>
                      <a:r>
                        <a:rPr lang="nb-NO" sz="900" dirty="0"/>
                        <a:t> skriker så 2-1 f.eks. Det første tallet er alltid de røde og det andre de blå. (Det betyr på bildet at en blå spiller skal gjøre mål på to røde).Spillet går til ballen er i mål, eller ute av banen. Slik kan vi også få med en </a:t>
                      </a:r>
                      <a:r>
                        <a:rPr lang="nb-NO" sz="900" dirty="0" err="1"/>
                        <a:t>kontring.Spillerne</a:t>
                      </a:r>
                      <a:r>
                        <a:rPr lang="nb-NO" sz="900" dirty="0"/>
                        <a:t> går alltid tilbake til sin stasjon etter endt sekvens.</a:t>
                      </a:r>
                      <a:r>
                        <a:rPr lang="nb-NO" sz="900" baseline="0" dirty="0"/>
                        <a:t> </a:t>
                      </a:r>
                      <a:r>
                        <a:rPr lang="nb-NO" sz="900" dirty="0"/>
                        <a:t>Bytter side etter hvert.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på begge sidene, slik at det er flyt i spillet.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pasninger.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veiledning på de spillerne som er gode på kontringene i mot.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4*3 min-1</a:t>
                      </a:r>
                      <a:r>
                        <a:rPr lang="nb-NO" sz="900" b="0" baseline="0" dirty="0">
                          <a:solidFill>
                            <a:schemeClr val="tx1"/>
                          </a:solidFill>
                        </a:rPr>
                        <a:t> min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3-2. Sette opp halv bane i lengderetning og 16 m i bredde. Dele inn i to lag, som stiller seg på hver sin side av målet som på bildet.  To spisser skal være gule og stille seg på hver sin side på bildet. Ballen går fra annenhver side. Det starter med en pasning fra siden til spissen som slår støttepasning. De to medspillerne kommer så ut og det er 3 angripere(to blå og en gul spiller) mot 2 røde forsvarere. Deretter skjer det samme den andre veien, der de to blå som akkurat har angrepet blir forsvarere mot 2 røde og ny gul spiss. Slik angripes det mot annenhver side. Ballen starter alltid fra siden av målet av en av de to spillerne.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Bruk banestørrelse etter tid og rom oversikten. </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 veiledning på de spillerne som er gode på kontringene i mot.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rPr>
                        <a:t>6* 4</a:t>
                      </a:r>
                      <a:r>
                        <a:rPr lang="nb-NO" sz="900" b="0" baseline="0" dirty="0">
                          <a:solidFill>
                            <a:schemeClr val="tx1"/>
                          </a:solidFill>
                        </a:rPr>
                        <a:t> min kamper       1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Hver gang ballen er ute av spill, eller i mål så setter trener i gang ny ball direkte i kontring. Det kan treneren gjøre fra siden eller ute i banen. Sette opp leddene. Til slutt spill der ballen går fra keeper som vanlig.</a:t>
                      </a:r>
                      <a:r>
                        <a:rPr kumimoji="0" lang="nb-NO" sz="900" b="0" i="0" u="none" strike="noStrike" kern="1200" cap="none" spc="0" normalizeH="0" baseline="0" noProof="0" dirty="0">
                          <a:ln>
                            <a:noFill/>
                          </a:ln>
                          <a:solidFill>
                            <a:schemeClr val="tx1"/>
                          </a:solidFill>
                          <a:effectLst/>
                          <a:uLnTx/>
                          <a:uFillTx/>
                          <a:latin typeface="+mn-lt"/>
                          <a:ea typeface="+mn-ea"/>
                          <a:cs typeface="+mn-cs"/>
                        </a:rPr>
                        <a:t> </a:t>
                      </a: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fotballgolf. Alle har en ball hver og stiller seg på midtstreken. Hvem klarer å få ballen til å stoppe inne i 16m ringen.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i gang baller fra siden direkte i en kontring i mot i starten. Vanlige kampregler etter hvert.</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t>Stopp gjerne og vis hvordan vi ønsker at en kontring i mot skal være. Vis dette med hente og falle.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Etter økta: Fremhev spillere som løper opp kontringer.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72. KONTRING I MOT</a:t>
                      </a: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a:blip r:embed="rId2"/>
          <a:stretch>
            <a:fillRect/>
          </a:stretch>
        </p:blipFill>
        <p:spPr>
          <a:xfrm>
            <a:off x="3362602" y="1305972"/>
            <a:ext cx="1631781" cy="1115678"/>
          </a:xfrm>
          <a:prstGeom prst="rect">
            <a:avLst/>
          </a:prstGeom>
        </p:spPr>
      </p:pic>
      <p:pic>
        <p:nvPicPr>
          <p:cNvPr id="9" name="Bilde 8"/>
          <p:cNvPicPr>
            <a:picLocks noChangeAspect="1"/>
          </p:cNvPicPr>
          <p:nvPr/>
        </p:nvPicPr>
        <p:blipFill rotWithShape="1">
          <a:blip r:embed="rId3" cstate="print">
            <a:extLst>
              <a:ext uri="{28A0092B-C50C-407E-A947-70E740481C1C}">
                <a14:useLocalDpi xmlns:a14="http://schemas.microsoft.com/office/drawing/2010/main" val="0"/>
              </a:ext>
            </a:extLst>
          </a:blip>
          <a:srcRect l="50476"/>
          <a:stretch/>
        </p:blipFill>
        <p:spPr>
          <a:xfrm>
            <a:off x="3379402" y="2430279"/>
            <a:ext cx="1614980" cy="1417079"/>
          </a:xfrm>
          <a:prstGeom prst="rect">
            <a:avLst/>
          </a:prstGeom>
        </p:spPr>
      </p:pic>
      <p:pic>
        <p:nvPicPr>
          <p:cNvPr id="12" name="Bilde 11"/>
          <p:cNvPicPr>
            <a:picLocks noChangeAspect="1"/>
          </p:cNvPicPr>
          <p:nvPr/>
        </p:nvPicPr>
        <p:blipFill rotWithShape="1">
          <a:blip r:embed="rId4" cstate="print">
            <a:extLst>
              <a:ext uri="{28A0092B-C50C-407E-A947-70E740481C1C}">
                <a14:useLocalDpi xmlns:a14="http://schemas.microsoft.com/office/drawing/2010/main" val="0"/>
              </a:ext>
            </a:extLst>
          </a:blip>
          <a:srcRect l="35701" r="476"/>
          <a:stretch/>
        </p:blipFill>
        <p:spPr>
          <a:xfrm>
            <a:off x="3362603" y="3851668"/>
            <a:ext cx="1663965" cy="1329694"/>
          </a:xfrm>
          <a:prstGeom prst="rect">
            <a:avLst/>
          </a:prstGeom>
        </p:spPr>
      </p:pic>
      <p:pic>
        <p:nvPicPr>
          <p:cNvPr id="13" name="Bilde 12"/>
          <p:cNvPicPr>
            <a:picLocks noChangeAspect="1"/>
          </p:cNvPicPr>
          <p:nvPr/>
        </p:nvPicPr>
        <p:blipFill rotWithShape="1">
          <a:blip r:embed="rId5" cstate="print">
            <a:extLst>
              <a:ext uri="{28A0092B-C50C-407E-A947-70E740481C1C}">
                <a14:useLocalDpi xmlns:a14="http://schemas.microsoft.com/office/drawing/2010/main" val="0"/>
              </a:ext>
            </a:extLst>
          </a:blip>
          <a:srcRect l="36177"/>
          <a:stretch/>
        </p:blipFill>
        <p:spPr>
          <a:xfrm>
            <a:off x="3362602" y="5189988"/>
            <a:ext cx="1663965" cy="1740310"/>
          </a:xfrm>
          <a:prstGeom prst="rect">
            <a:avLst/>
          </a:prstGeom>
        </p:spPr>
      </p:pic>
    </p:spTree>
    <p:extLst>
      <p:ext uri="{BB962C8B-B14F-4D97-AF65-F5344CB8AC3E}">
        <p14:creationId xmlns:p14="http://schemas.microsoft.com/office/powerpoint/2010/main" val="3573291473"/>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9095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06213">
                  <a:extLst>
                    <a:ext uri="{9D8B030D-6E8A-4147-A177-3AD203B41FA5}">
                      <a16:colId xmlns:a16="http://schemas.microsoft.com/office/drawing/2014/main" val="20001"/>
                    </a:ext>
                  </a:extLst>
                </a:gridCol>
                <a:gridCol w="1783502">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37593">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1184101">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Spillerne slår pasninger seg i mellom, som vist på bildet. De bytter så plass. Den spilleren som er nærmest sidelinjen skal gjennomføre ulike </a:t>
                      </a:r>
                      <a:r>
                        <a:rPr lang="nb-NO" sz="900" dirty="0" err="1"/>
                        <a:t>koordinative</a:t>
                      </a:r>
                      <a:r>
                        <a:rPr lang="nb-NO" sz="900" dirty="0"/>
                        <a:t> sekvenser.  Hinke,</a:t>
                      </a:r>
                      <a:r>
                        <a:rPr lang="nb-NO" sz="900" baseline="0" dirty="0"/>
                        <a:t> sideveis, </a:t>
                      </a:r>
                      <a:r>
                        <a:rPr lang="nb-NO" sz="900" baseline="0" dirty="0" err="1"/>
                        <a:t>slalom</a:t>
                      </a:r>
                      <a:r>
                        <a:rPr lang="nb-NO" sz="900" baseline="0" dirty="0"/>
                        <a:t>, stige?</a:t>
                      </a:r>
                      <a:endParaRPr lang="nb-NO" sz="900"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 baner som på bildet.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 utøvere på hver bane. Lengden på banen er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5m. Sørg for kvikke bevegelser. Blikket skal være oppe, 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1609162">
                <a:tc>
                  <a:txBody>
                    <a:bodyPr/>
                    <a:lstStyle/>
                    <a:p>
                      <a:pPr algn="ctr"/>
                      <a:r>
                        <a:rPr lang="nb-NO" sz="900" b="0" dirty="0">
                          <a:solidFill>
                            <a:schemeClr val="tx1"/>
                          </a:solidFill>
                        </a:rPr>
                        <a:t>3*4 min. </a:t>
                      </a: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Sette opp bane </a:t>
                      </a:r>
                      <a:r>
                        <a:rPr lang="nb-NO" sz="900" baseline="0" dirty="0" err="1">
                          <a:solidFill>
                            <a:schemeClr val="tx1"/>
                          </a:solidFill>
                        </a:rPr>
                        <a:t>ca</a:t>
                      </a:r>
                      <a:r>
                        <a:rPr lang="nb-NO" sz="900" baseline="0" dirty="0">
                          <a:solidFill>
                            <a:schemeClr val="tx1"/>
                          </a:solidFill>
                        </a:rPr>
                        <a:t> 40 m i lengde og </a:t>
                      </a:r>
                      <a:r>
                        <a:rPr lang="nb-NO" sz="900" baseline="0" dirty="0" err="1">
                          <a:solidFill>
                            <a:schemeClr val="tx1"/>
                          </a:solidFill>
                        </a:rPr>
                        <a:t>ca</a:t>
                      </a:r>
                      <a:r>
                        <a:rPr lang="nb-NO" sz="900" baseline="0" dirty="0">
                          <a:solidFill>
                            <a:schemeClr val="tx1"/>
                          </a:solidFill>
                        </a:rPr>
                        <a:t> 25 m i bredde. Et lite mål i midten av hver ende. Dele inn i to lag. Kan ha med jokere som er med laget med ball. Gjør mål på </a:t>
                      </a:r>
                      <a:r>
                        <a:rPr lang="nb-NO" sz="900" baseline="0" dirty="0" err="1">
                          <a:solidFill>
                            <a:schemeClr val="tx1"/>
                          </a:solidFill>
                        </a:rPr>
                        <a:t>småmål</a:t>
                      </a:r>
                      <a:r>
                        <a:rPr lang="nb-NO" sz="900" baseline="0" dirty="0">
                          <a:solidFill>
                            <a:schemeClr val="tx1"/>
                          </a:solidFill>
                        </a:rPr>
                        <a:t>/</a:t>
                      </a:r>
                      <a:r>
                        <a:rPr lang="nb-NO" sz="900" baseline="0" dirty="0" err="1">
                          <a:solidFill>
                            <a:schemeClr val="tx1"/>
                          </a:solidFill>
                        </a:rPr>
                        <a:t>kjeglemåll</a:t>
                      </a:r>
                      <a:r>
                        <a:rPr lang="nb-NO" sz="900" baseline="0" dirty="0">
                          <a:solidFill>
                            <a:schemeClr val="tx1"/>
                          </a:solidFill>
                        </a:rPr>
                        <a:t> (2 på hver side) 2 m per mål.. Trener eller spiller slår inn pasning fra siden til det laget som skal ha ball. Slå gjerne pasning til en spiller i bakre ledd. Det er viktig at lagene settes opp riktig.</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4-3-3, 4-2-3, 4-3-1,. (Mindre bane i lengde= 4-2-1, 3-2-1).</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Bruk gjerne offside. </a:t>
                      </a:r>
                    </a:p>
                  </a:txBody>
                  <a:tcPr marL="68580" marR="68580">
                    <a:solidFill>
                      <a:schemeClr val="bg2">
                        <a:lumMod val="90000"/>
                      </a:schemeClr>
                    </a:solidFill>
                  </a:tcPr>
                </a:tc>
                <a:tc>
                  <a:txBody>
                    <a:bodyPr/>
                    <a:lstStyle/>
                    <a:p>
                      <a:endParaRPr lang="nb-NO" dirty="0"/>
                    </a:p>
                    <a:p>
                      <a:endParaRPr lang="nb-NO" dirty="0"/>
                    </a:p>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på begge endene, slik at det blir flyt i firkanten.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1457355">
                <a:tc>
                  <a:txBody>
                    <a:bodyPr/>
                    <a:lstStyle/>
                    <a:p>
                      <a:pPr algn="ctr"/>
                      <a:r>
                        <a:rPr lang="nb-NO" sz="900" b="0" dirty="0">
                          <a:solidFill>
                            <a:schemeClr val="tx1"/>
                          </a:solidFill>
                        </a:rPr>
                        <a:t>4*4 min</a:t>
                      </a:r>
                    </a:p>
                    <a:p>
                      <a:pPr algn="ctr"/>
                      <a:r>
                        <a:rPr lang="nb-NO" sz="900" b="0" dirty="0">
                          <a:solidFill>
                            <a:schemeClr val="tx1"/>
                          </a:solidFill>
                        </a:rPr>
                        <a:t>1</a:t>
                      </a:r>
                      <a:r>
                        <a:rPr lang="nb-NO" sz="900" b="0" baseline="0" dirty="0">
                          <a:solidFill>
                            <a:schemeClr val="tx1"/>
                          </a:solidFill>
                        </a:rPr>
                        <a:t> min</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Dele inn i to lag. En spiss på hvert lag stiller</a:t>
                      </a:r>
                      <a:r>
                        <a:rPr lang="nb-NO" sz="900" baseline="0" dirty="0">
                          <a:solidFill>
                            <a:schemeClr val="tx1"/>
                          </a:solidFill>
                        </a:rPr>
                        <a:t> seg i gul posisjon. Ellers stiller lagene  med baller på hver sin side av stolpen. Dele inn i halv bane  i lengde og 16 m i bredde. Ballen går fra annenhver side Lagene går etter endt sekvens tilbake til sin side ved målet. Øvelsen starter med et oppspill til spiss som slår støtte til de to som skal angripe mot 2 forsvarere. Deretter er det 2 fra siden og 1 spiss som skal gjøre mål. Etter endt angrep så kommer ballen fra andre siden til ny spiss. Da er de to angriperne som kom fra siden forsvarere. Så først angriper de og deretter forsvarer seg. Spissen som ikke er med i angrep er passiv. </a:t>
                      </a:r>
                    </a:p>
                  </a:txBody>
                  <a:tcPr marL="68580" marR="68580">
                    <a:solidFill>
                      <a:schemeClr val="bg2">
                        <a:lumMod val="90000"/>
                      </a:schemeClr>
                    </a:solidFill>
                  </a:tcPr>
                </a:tc>
                <a:tc>
                  <a:txBody>
                    <a:bodyPr/>
                    <a:lstStyle/>
                    <a:p>
                      <a:endParaRPr lang="nb-NO" dirty="0"/>
                    </a:p>
                    <a:p>
                      <a:endParaRPr lang="nb-NO" dirty="0"/>
                    </a:p>
                    <a:p>
                      <a:endParaRPr lang="nb-NO" dirty="0"/>
                    </a:p>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Ha nok baller tilgjengelig.</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32072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6* 4</a:t>
                      </a:r>
                      <a:r>
                        <a:rPr lang="nb-NO" sz="900" b="0" baseline="0" dirty="0">
                          <a:solidFill>
                            <a:schemeClr val="tx1"/>
                          </a:solidFill>
                        </a:rPr>
                        <a:t> min kamper       1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45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Hver gang ballen er ute av spill, eller i mål så setter trener i gang ny ball direkte i kontring. Det kan treneren gjøre fra siden eller ute i banen. Sette opp leddene. Til slutt spill der ballen går fra keeper som vanlig.</a:t>
                      </a:r>
                      <a:r>
                        <a:rPr kumimoji="0" lang="nb-NO" sz="900" b="0" i="0" u="none" strike="noStrike" kern="1200" cap="none" spc="0" normalizeH="0" baseline="0" noProof="0" dirty="0">
                          <a:ln>
                            <a:noFill/>
                          </a:ln>
                          <a:solidFill>
                            <a:schemeClr val="tx1"/>
                          </a:solidFill>
                          <a:effectLst/>
                          <a:uLnTx/>
                          <a:uFillTx/>
                          <a:latin typeface="+mn-lt"/>
                          <a:ea typeface="+mn-ea"/>
                          <a:cs typeface="+mn-cs"/>
                        </a:rPr>
                        <a:t> </a:t>
                      </a: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fotballgolf. Alle har en ball hver og stiller seg på midtstreken. Hvem klarer å få ballen til å stoppe inne i 16m ringen.</a:t>
                      </a: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 Vanlige kampregler.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t>.</a:t>
                      </a:r>
                      <a:r>
                        <a:rPr kumimoji="0" lang="nb-NO" sz="900" b="0" i="0" u="none" strike="noStrike" kern="1200" cap="none" spc="0" normalizeH="0" baseline="0" noProof="0" dirty="0">
                          <a:ln>
                            <a:noFill/>
                          </a:ln>
                          <a:solidFill>
                            <a:prstClr val="black"/>
                          </a:solidFill>
                          <a:effectLst/>
                          <a:uLnTx/>
                          <a:uFillTx/>
                          <a:latin typeface="+mn-lt"/>
                          <a:ea typeface="+mn-ea"/>
                          <a:cs typeface="+mn-cs"/>
                        </a:rPr>
                        <a:t> 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Få spillerne til å evaluere seg selv etter økta. Det laget som vant flest kamper slipper å rydde utstyr.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73. KONTRING I MOT</a:t>
                      </a: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rotWithShape="1">
          <a:blip r:embed="rId2" cstate="print">
            <a:extLst>
              <a:ext uri="{28A0092B-C50C-407E-A947-70E740481C1C}">
                <a14:useLocalDpi xmlns:a14="http://schemas.microsoft.com/office/drawing/2010/main" val="0"/>
              </a:ext>
            </a:extLst>
          </a:blip>
          <a:srcRect l="30999"/>
          <a:stretch/>
        </p:blipFill>
        <p:spPr>
          <a:xfrm>
            <a:off x="3528548" y="2532227"/>
            <a:ext cx="1839861" cy="1636726"/>
          </a:xfrm>
          <a:prstGeom prst="rect">
            <a:avLst/>
          </a:prstGeom>
        </p:spPr>
      </p:pic>
      <p:pic>
        <p:nvPicPr>
          <p:cNvPr id="9" name="Bilde 8"/>
          <p:cNvPicPr>
            <a:picLocks noChangeAspect="1"/>
          </p:cNvPicPr>
          <p:nvPr/>
        </p:nvPicPr>
        <p:blipFill rotWithShape="1">
          <a:blip r:embed="rId3" cstate="print">
            <a:extLst>
              <a:ext uri="{28A0092B-C50C-407E-A947-70E740481C1C}">
                <a14:useLocalDpi xmlns:a14="http://schemas.microsoft.com/office/drawing/2010/main" val="0"/>
              </a:ext>
            </a:extLst>
          </a:blip>
          <a:srcRect l="36682"/>
          <a:stretch/>
        </p:blipFill>
        <p:spPr>
          <a:xfrm>
            <a:off x="3521174" y="4171381"/>
            <a:ext cx="1839861" cy="1443220"/>
          </a:xfrm>
          <a:prstGeom prst="rect">
            <a:avLst/>
          </a:prstGeom>
        </p:spPr>
      </p:pic>
      <p:pic>
        <p:nvPicPr>
          <p:cNvPr id="12" name="Bilde 11"/>
          <p:cNvPicPr>
            <a:picLocks noChangeAspect="1"/>
          </p:cNvPicPr>
          <p:nvPr/>
        </p:nvPicPr>
        <p:blipFill rotWithShape="1">
          <a:blip r:embed="rId4" cstate="print">
            <a:extLst>
              <a:ext uri="{28A0092B-C50C-407E-A947-70E740481C1C}">
                <a14:useLocalDpi xmlns:a14="http://schemas.microsoft.com/office/drawing/2010/main" val="0"/>
              </a:ext>
            </a:extLst>
          </a:blip>
          <a:srcRect l="40849"/>
          <a:stretch/>
        </p:blipFill>
        <p:spPr>
          <a:xfrm>
            <a:off x="3528548" y="5617032"/>
            <a:ext cx="1839861" cy="1350539"/>
          </a:xfrm>
          <a:prstGeom prst="rect">
            <a:avLst/>
          </a:prstGeom>
        </p:spPr>
      </p:pic>
      <p:pic>
        <p:nvPicPr>
          <p:cNvPr id="7" name="Plassholder for innhold 4"/>
          <p:cNvPicPr>
            <a:picLocks noChangeAspect="1"/>
          </p:cNvPicPr>
          <p:nvPr/>
        </p:nvPicPr>
        <p:blipFill rotWithShape="1">
          <a:blip r:embed="rId5">
            <a:extLst>
              <a:ext uri="{28A0092B-C50C-407E-A947-70E740481C1C}">
                <a14:useLocalDpi xmlns:a14="http://schemas.microsoft.com/office/drawing/2010/main" val="0"/>
              </a:ext>
            </a:extLst>
          </a:blip>
          <a:srcRect l="50591" t="5423" r="3594" b="65533"/>
          <a:stretch/>
        </p:blipFill>
        <p:spPr>
          <a:xfrm>
            <a:off x="3521174" y="1397580"/>
            <a:ext cx="1839861" cy="1132219"/>
          </a:xfrm>
          <a:prstGeom prst="rect">
            <a:avLst/>
          </a:prstGeom>
        </p:spPr>
      </p:pic>
    </p:spTree>
    <p:extLst>
      <p:ext uri="{BB962C8B-B14F-4D97-AF65-F5344CB8AC3E}">
        <p14:creationId xmlns:p14="http://schemas.microsoft.com/office/powerpoint/2010/main" val="2956081028"/>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endParaRPr lang="nb-NO" sz="2800" b="1" dirty="0"/>
                    </a:p>
                    <a:p>
                      <a:pPr algn="ctr"/>
                      <a:r>
                        <a:rPr lang="nb-NO" sz="2800" b="0" dirty="0"/>
                        <a:t>SPILLESTIL-KONTRING I MOT</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«VI HENTER OG FALLER»</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692687" y="1570123"/>
            <a:ext cx="5758626" cy="5287876"/>
          </a:xfrm>
          <a:prstGeom prst="rect">
            <a:avLst/>
          </a:prstGeom>
        </p:spPr>
      </p:pic>
    </p:spTree>
    <p:extLst>
      <p:ext uri="{BB962C8B-B14F-4D97-AF65-F5344CB8AC3E}">
        <p14:creationId xmlns:p14="http://schemas.microsoft.com/office/powerpoint/2010/main" val="1477734863"/>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28244"/>
            <a:ext cx="9144000" cy="1054601"/>
          </a:xfrm>
          <a:solidFill>
            <a:schemeClr val="tx1"/>
          </a:solidFill>
        </p:spPr>
        <p:txBody>
          <a:bodyPr>
            <a:normAutofit/>
          </a:bodyPr>
          <a:lstStyle/>
          <a:p>
            <a:pPr algn="ctr"/>
            <a:r>
              <a:rPr lang="nb-NO" sz="2800" cap="all" dirty="0">
                <a:solidFill>
                  <a:schemeClr val="bg1"/>
                </a:solidFill>
              </a:rPr>
              <a:t>Kontring i mot-Falle, Hente, lede ut</a:t>
            </a:r>
            <a:endParaRPr lang="nb-NO" sz="2800" b="1" cap="all" dirty="0">
              <a:solidFill>
                <a:schemeClr val="bg1"/>
              </a:solidFill>
            </a:endParaRPr>
          </a:p>
        </p:txBody>
      </p:sp>
      <p:sp>
        <p:nvSpPr>
          <p:cNvPr id="3" name="Plassholder for innhold 2"/>
          <p:cNvSpPr>
            <a:spLocks noGrp="1"/>
          </p:cNvSpPr>
          <p:nvPr>
            <p:ph sz="half" idx="1"/>
          </p:nvPr>
        </p:nvSpPr>
        <p:spPr>
          <a:xfrm>
            <a:off x="0" y="1082842"/>
            <a:ext cx="9144000" cy="5775158"/>
          </a:xfrm>
        </p:spPr>
        <p:txBody>
          <a:bodyPr/>
          <a:lstStyle/>
          <a:p>
            <a:endParaRPr lang="nb-NO" dirty="0"/>
          </a:p>
          <a:p>
            <a:r>
              <a:rPr lang="nb-NO" sz="2000" dirty="0"/>
              <a:t>De som er på feil side, mellom ball og motstanders mål, skal løpe opp den som har ball.</a:t>
            </a:r>
          </a:p>
          <a:p>
            <a:r>
              <a:rPr lang="nb-NO" sz="2000" dirty="0"/>
              <a:t>Resten som er på rett side skal falle av og heller støte, fra </a:t>
            </a:r>
            <a:r>
              <a:rPr lang="nb-NO" sz="2000" dirty="0" err="1"/>
              <a:t>ca</a:t>
            </a:r>
            <a:r>
              <a:rPr lang="nb-NO" sz="2000" dirty="0"/>
              <a:t> 16 meter. Resten skal da ha dybde. </a:t>
            </a:r>
          </a:p>
          <a:p>
            <a:r>
              <a:rPr lang="nb-NO" sz="2000" dirty="0"/>
              <a:t>Lede alt ut og bort fra mål.</a:t>
            </a:r>
          </a:p>
          <a:p>
            <a:r>
              <a:rPr lang="nb-NO" sz="2000" dirty="0"/>
              <a:t>Tekniske feil og sterk grad av balanse er unntakene. </a:t>
            </a:r>
          </a:p>
        </p:txBody>
      </p:sp>
    </p:spTree>
    <p:extLst>
      <p:ext uri="{BB962C8B-B14F-4D97-AF65-F5344CB8AC3E}">
        <p14:creationId xmlns:p14="http://schemas.microsoft.com/office/powerpoint/2010/main" val="3486238704"/>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28244"/>
            <a:ext cx="9144000" cy="1054601"/>
          </a:xfrm>
          <a:solidFill>
            <a:schemeClr val="tx1"/>
          </a:solidFill>
        </p:spPr>
        <p:txBody>
          <a:bodyPr>
            <a:normAutofit/>
          </a:bodyPr>
          <a:lstStyle/>
          <a:p>
            <a:pPr algn="ctr"/>
            <a:r>
              <a:rPr lang="nb-NO" sz="2800" cap="all" dirty="0">
                <a:solidFill>
                  <a:schemeClr val="bg1"/>
                </a:solidFill>
              </a:rPr>
              <a:t>Kontring i mot. Falle-Hente-lede ut</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5" name="Bilde 4" descr="Et bilde som inneholder spill&#10;&#10;Automatisk generert beskrivelse">
            <a:extLst>
              <a:ext uri="{FF2B5EF4-FFF2-40B4-BE49-F238E27FC236}">
                <a16:creationId xmlns:a16="http://schemas.microsoft.com/office/drawing/2014/main" id="{6AA5160F-DC9B-494B-8FB5-EE35E5D4229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2842"/>
            <a:ext cx="9144000" cy="5778500"/>
          </a:xfrm>
          <a:prstGeom prst="rect">
            <a:avLst/>
          </a:prstGeom>
        </p:spPr>
      </p:pic>
    </p:spTree>
    <p:extLst>
      <p:ext uri="{BB962C8B-B14F-4D97-AF65-F5344CB8AC3E}">
        <p14:creationId xmlns:p14="http://schemas.microsoft.com/office/powerpoint/2010/main" val="487000083"/>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endParaRPr lang="nb-NO" sz="2800" b="1" dirty="0"/>
                    </a:p>
                    <a:p>
                      <a:pPr algn="ctr"/>
                      <a:r>
                        <a:rPr lang="nb-NO" sz="2800" b="1" dirty="0"/>
                        <a:t> </a:t>
                      </a:r>
                      <a:r>
                        <a:rPr lang="nb-NO" sz="2800" b="0" dirty="0"/>
                        <a:t>KONTRING I MOT-EKSTRAØVELSER</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«VI HENTER OG FALLER»</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28101" y="1600505"/>
            <a:ext cx="5788654" cy="5315449"/>
          </a:xfrm>
          <a:prstGeom prst="rect">
            <a:avLst/>
          </a:prstGeom>
        </p:spPr>
      </p:pic>
    </p:spTree>
    <p:extLst>
      <p:ext uri="{BB962C8B-B14F-4D97-AF65-F5344CB8AC3E}">
        <p14:creationId xmlns:p14="http://schemas.microsoft.com/office/powerpoint/2010/main" val="979487299"/>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dirty="0">
                <a:solidFill>
                  <a:prstClr val="white"/>
                </a:solidFill>
              </a:rPr>
              <a:t>KONTRING I MOT-EKSTRAØVELSER</a:t>
            </a:r>
          </a:p>
        </p:txBody>
      </p:sp>
      <p:pic>
        <p:nvPicPr>
          <p:cNvPr id="9" name="Plassholder for innhold 8">
            <a:extLst>
              <a:ext uri="{FF2B5EF4-FFF2-40B4-BE49-F238E27FC236}">
                <a16:creationId xmlns:a16="http://schemas.microsoft.com/office/drawing/2014/main" id="{5E7E4B04-EC08-4EAD-A697-A510F9AB9256}"/>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1" y="1085849"/>
            <a:ext cx="9143999" cy="5772150"/>
          </a:xfrm>
        </p:spPr>
      </p:pic>
    </p:spTree>
    <p:extLst>
      <p:ext uri="{BB962C8B-B14F-4D97-AF65-F5344CB8AC3E}">
        <p14:creationId xmlns:p14="http://schemas.microsoft.com/office/powerpoint/2010/main" val="1577582122"/>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dirty="0">
                <a:solidFill>
                  <a:prstClr val="white"/>
                </a:solidFill>
              </a:rPr>
              <a:t>KONTRING I MOT-EKSTRAØVELSER</a:t>
            </a:r>
          </a:p>
        </p:txBody>
      </p:sp>
      <p:pic>
        <p:nvPicPr>
          <p:cNvPr id="7" name="Plassholder for innhold 6">
            <a:extLst>
              <a:ext uri="{FF2B5EF4-FFF2-40B4-BE49-F238E27FC236}">
                <a16:creationId xmlns:a16="http://schemas.microsoft.com/office/drawing/2014/main" id="{E80C50BD-94C6-49FA-8F35-C2499EA888FB}"/>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0" y="1136530"/>
            <a:ext cx="9144000" cy="5758703"/>
          </a:xfrm>
        </p:spPr>
      </p:pic>
    </p:spTree>
    <p:extLst>
      <p:ext uri="{BB962C8B-B14F-4D97-AF65-F5344CB8AC3E}">
        <p14:creationId xmlns:p14="http://schemas.microsoft.com/office/powerpoint/2010/main" val="13312805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BEARBEIDING-TIDSNØD</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7" name="Bilde 6">
            <a:extLst>
              <a:ext uri="{FF2B5EF4-FFF2-40B4-BE49-F238E27FC236}">
                <a16:creationId xmlns:a16="http://schemas.microsoft.com/office/drawing/2014/main" id="{2600167B-AF50-4339-B8D7-A118C60A02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963041"/>
            <a:ext cx="9143999" cy="5909983"/>
          </a:xfrm>
          <a:prstGeom prst="rect">
            <a:avLst/>
          </a:prstGeom>
        </p:spPr>
      </p:pic>
    </p:spTree>
    <p:extLst>
      <p:ext uri="{BB962C8B-B14F-4D97-AF65-F5344CB8AC3E}">
        <p14:creationId xmlns:p14="http://schemas.microsoft.com/office/powerpoint/2010/main" val="486627838"/>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tel 3"/>
          <p:cNvSpPr txBox="1">
            <a:spLocks/>
          </p:cNvSpPr>
          <p:nvPr/>
        </p:nvSpPr>
        <p:spPr>
          <a:xfrm>
            <a:off x="0" y="15755"/>
            <a:ext cx="9144000" cy="1574799"/>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3600" b="1" dirty="0">
              <a:solidFill>
                <a:prstClr val="white"/>
              </a:solidFill>
            </a:endParaRPr>
          </a:p>
          <a:p>
            <a:pPr algn="ctr">
              <a:defRPr/>
            </a:pPr>
            <a:r>
              <a:rPr lang="nb-NO" sz="2800" cap="all" dirty="0">
                <a:solidFill>
                  <a:prstClr val="white"/>
                </a:solidFill>
              </a:rPr>
              <a:t>ROLLETRENING </a:t>
            </a:r>
          </a:p>
        </p:txBody>
      </p:sp>
      <p:pic>
        <p:nvPicPr>
          <p:cNvPr id="5" name="Bild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640663" y="1590554"/>
            <a:ext cx="5717159" cy="5267449"/>
          </a:xfrm>
          <a:prstGeom prst="rect">
            <a:avLst/>
          </a:prstGeom>
        </p:spPr>
      </p:pic>
    </p:spTree>
    <p:extLst>
      <p:ext uri="{BB962C8B-B14F-4D97-AF65-F5344CB8AC3E}">
        <p14:creationId xmlns:p14="http://schemas.microsoft.com/office/powerpoint/2010/main" val="3529505827"/>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9"/>
          <a:ext cx="9144002" cy="75895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36259">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636259">
                <a:tc>
                  <a:txBody>
                    <a:bodyPr/>
                    <a:lstStyle/>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 opp en hensiktsmessig oppvarming i forhold til tema. La gjerne spillerne få sette opp dette selv.</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styre dette selv.</a:t>
                      </a:r>
                    </a:p>
                  </a:txBody>
                  <a:tcPr marL="68580" marR="68580">
                    <a:solidFill>
                      <a:schemeClr val="bg2">
                        <a:lumMod val="90000"/>
                      </a:schemeClr>
                    </a:solidFill>
                  </a:tcPr>
                </a:tc>
                <a:tc>
                  <a:txBody>
                    <a:bodyPr/>
                    <a:lstStyle/>
                    <a:p>
                      <a:r>
                        <a:rPr lang="nb-NO" sz="900" b="0" baseline="0" dirty="0">
                          <a:solidFill>
                            <a:schemeClr val="tx1"/>
                          </a:solidFill>
                        </a:rPr>
                        <a:t>La spillerne styre dette selv.</a:t>
                      </a:r>
                    </a:p>
                  </a:txBody>
                  <a:tcPr marL="68580" marR="68580">
                    <a:solidFill>
                      <a:schemeClr val="bg2">
                        <a:lumMod val="90000"/>
                      </a:schemeClr>
                    </a:solidFill>
                  </a:tcPr>
                </a:tc>
                <a:extLst>
                  <a:ext uri="{0D108BD9-81ED-4DB2-BD59-A6C34878D82A}">
                    <a16:rowId xmlns:a16="http://schemas.microsoft.com/office/drawing/2014/main" val="2531451566"/>
                  </a:ext>
                </a:extLst>
              </a:tr>
              <a:tr h="1863329">
                <a:tc>
                  <a:txBody>
                    <a:bodyPr/>
                    <a:lstStyle/>
                    <a:p>
                      <a:pPr algn="ctr"/>
                      <a:r>
                        <a:rPr lang="nb-NO" sz="900" b="0" dirty="0" err="1">
                          <a:solidFill>
                            <a:schemeClr val="tx1"/>
                          </a:solidFill>
                        </a:rPr>
                        <a:t>Ca</a:t>
                      </a:r>
                      <a:r>
                        <a:rPr lang="nb-NO" sz="900" b="0" dirty="0">
                          <a:solidFill>
                            <a:schemeClr val="tx1"/>
                          </a:solidFill>
                        </a:rPr>
                        <a:t> 8*2 min</a:t>
                      </a:r>
                    </a:p>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Dele inn i to lag. Sett gjerne opp flere baner med et lite mål i hver ende. Banen skal være ganske lang og litt smal. Det laget som får ballen fra siden skal hele tiden angripe og gjøre mål på den andre siden, når det er naturlig. Etter endt sekvens får det andre laget ballen og skal gjøre mål på den andre siden. Det laget som ikke har ball skal:</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nb-NO" sz="900" baseline="0" dirty="0">
                          <a:solidFill>
                            <a:schemeClr val="tx1"/>
                          </a:solidFill>
                        </a:rPr>
                        <a:t>Være passive motstand, bare så vidt bevege seg.</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nb-NO" sz="900" baseline="0" dirty="0">
                          <a:solidFill>
                            <a:schemeClr val="tx1"/>
                          </a:solidFill>
                        </a:rPr>
                        <a:t>Fortsatt passive, men gi litt mer motstand.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Keeperne kan gjerne være med.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i ledd og sett spillerne inn i de rollene de skal ha.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Spiler med fri touch, som i kamp. Regler som i kamp.</a:t>
                      </a:r>
                    </a:p>
                  </a:txBody>
                  <a:tcPr marL="68580" marR="68580">
                    <a:solidFill>
                      <a:schemeClr val="bg2">
                        <a:lumMod val="90000"/>
                      </a:schemeClr>
                    </a:solidFill>
                  </a:tcPr>
                </a:tc>
                <a:tc>
                  <a:txBody>
                    <a:bodyPr/>
                    <a:lstStyle/>
                    <a:p>
                      <a:r>
                        <a:rPr lang="nb-NO" sz="900" b="0" baseline="0" dirty="0">
                          <a:solidFill>
                            <a:schemeClr val="tx1"/>
                          </a:solidFill>
                        </a:rPr>
                        <a:t>Sett i gang fortest mulig. Trenerne står og observerer tendenser på hele gruppen først og deretter på individ. </a:t>
                      </a:r>
                    </a:p>
                    <a:p>
                      <a:endParaRPr lang="nb-NO" sz="900" b="0" baseline="0" dirty="0">
                        <a:solidFill>
                          <a:schemeClr val="tx1"/>
                        </a:solidFill>
                      </a:endParaRPr>
                    </a:p>
                    <a:p>
                      <a:r>
                        <a:rPr lang="nb-NO" sz="900" b="0" baseline="0" dirty="0">
                          <a:solidFill>
                            <a:schemeClr val="tx1"/>
                          </a:solidFill>
                        </a:rPr>
                        <a:t>Vi bruker pausene aktivt. Det betyr at vi instruerer og veileder gruppa og enkeltspillere i rolle pausene. Fordel oppgaver i teamet. Trenerne kan følge hver sine spillere.</a:t>
                      </a:r>
                    </a:p>
                    <a:p>
                      <a:endParaRPr lang="nb-NO" sz="900" b="0" baseline="0" dirty="0">
                        <a:solidFill>
                          <a:schemeClr val="tx1"/>
                        </a:solidFill>
                      </a:endParaRPr>
                    </a:p>
                    <a:p>
                      <a:r>
                        <a:rPr lang="nb-NO" sz="900" b="0" baseline="0" dirty="0">
                          <a:solidFill>
                            <a:schemeClr val="tx1"/>
                          </a:solidFill>
                        </a:rPr>
                        <a:t>Stopp gjerne når det er noe som er hensiktsmessig nære en pause. Instruer da, slik at det blir flyt i spillet. Vi følger dette så opp med flytende positiv </a:t>
                      </a:r>
                      <a:r>
                        <a:rPr lang="nb-NO" sz="900" b="0" baseline="0" dirty="0" err="1">
                          <a:solidFill>
                            <a:schemeClr val="tx1"/>
                          </a:solidFill>
                        </a:rPr>
                        <a:t>coaching</a:t>
                      </a:r>
                      <a:r>
                        <a:rPr lang="nb-NO" sz="900" b="0" baseline="0" dirty="0">
                          <a:solidFill>
                            <a:schemeClr val="tx1"/>
                          </a:solidFill>
                        </a:rPr>
                        <a:t> i neste kamp. </a:t>
                      </a:r>
                    </a:p>
                  </a:txBody>
                  <a:tcPr marL="68580" marR="68580">
                    <a:solidFill>
                      <a:schemeClr val="bg2">
                        <a:lumMod val="90000"/>
                      </a:schemeClr>
                    </a:solidFill>
                  </a:tcPr>
                </a:tc>
                <a:extLst>
                  <a:ext uri="{0D108BD9-81ED-4DB2-BD59-A6C34878D82A}">
                    <a16:rowId xmlns:a16="http://schemas.microsoft.com/office/drawing/2014/main" val="2636178439"/>
                  </a:ext>
                </a:extLst>
              </a:tr>
              <a:tr h="1726988">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Gjerne kjøre øvelsen mot to mål. Sette opp spillerne i sine roller og sette opp pinner/kjegler eller gubber som «motstandere». Kan gjerne splitte opp høyre og venstre side og kjøre annenhver gang. Spillerne skal kjøre pasninger og ende med avslutninger mot keeper. Etter hvert kan vi sette opp forsvarsspillere som skal jobbe sammen med keepere. Det kan også være flere spillere på samme posisjon.  </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1282787">
                <a:tc>
                  <a:txBody>
                    <a:bodyPr/>
                    <a:lstStyle/>
                    <a:p>
                      <a:pPr algn="ctr"/>
                      <a:r>
                        <a:rPr lang="nb-NO" sz="900" b="0" baseline="0" dirty="0">
                          <a:solidFill>
                            <a:schemeClr val="tx1"/>
                          </a:solidFill>
                          <a:latin typeface="+mn-lt"/>
                        </a:rPr>
                        <a:t>5*6 min kamper       1 </a:t>
                      </a:r>
                      <a:r>
                        <a:rPr lang="nb-NO" sz="900" b="0" baseline="0" dirty="0" err="1">
                          <a:solidFill>
                            <a:schemeClr val="tx1"/>
                          </a:solidFill>
                          <a:latin typeface="+mn-lt"/>
                        </a:rPr>
                        <a:t>min</a:t>
                      </a:r>
                      <a:r>
                        <a:rPr lang="nb-NO" sz="900" b="0" dirty="0" err="1">
                          <a:solidFill>
                            <a:schemeClr val="tx1"/>
                          </a:solidFill>
                          <a:latin typeface="+mn-lt"/>
                        </a:rPr>
                        <a:t>.pause</a:t>
                      </a:r>
                      <a:r>
                        <a:rPr lang="nb-NO" sz="900" b="0" dirty="0">
                          <a:solidFill>
                            <a:schemeClr val="tx1"/>
                          </a:solidFill>
                          <a:latin typeface="+mn-lt"/>
                        </a:rPr>
                        <a:t> mellom kampen</a:t>
                      </a:r>
                    </a:p>
                    <a:p>
                      <a:pPr algn="ctr"/>
                      <a:r>
                        <a:rPr lang="nb-NO" sz="900" b="0" dirty="0" err="1">
                          <a:solidFill>
                            <a:schemeClr val="tx1"/>
                          </a:solidFill>
                          <a:latin typeface="+mn-lt"/>
                        </a:rPr>
                        <a:t>Ca</a:t>
                      </a:r>
                      <a:r>
                        <a:rPr lang="nb-NO" sz="900" b="0" dirty="0">
                          <a:solidFill>
                            <a:schemeClr val="tx1"/>
                          </a:solidFill>
                          <a:latin typeface="+mn-lt"/>
                        </a:rPr>
                        <a:t> 30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Sette opp leddene. Til slutt spill der ballen går fra keeper som vanlig. Sett opp spillerne i roller. </a:t>
                      </a: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solidFill>
                            <a:schemeClr val="tx1"/>
                          </a:solidFill>
                          <a:latin typeface="+mn-lt"/>
                        </a:rPr>
                        <a:t>Konkurranse: Hvem klarer å skru inn en corner.</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fremhev den spilleren som er mest dedikert i sin rolle.</a:t>
                      </a:r>
                    </a:p>
                  </a:txBody>
                  <a:tcPr marL="68580" marR="68580">
                    <a:solidFill>
                      <a:schemeClr val="bg2">
                        <a:lumMod val="90000"/>
                      </a:schemeClr>
                    </a:solidFill>
                  </a:tcPr>
                </a:tc>
                <a:extLst>
                  <a:ext uri="{0D108BD9-81ED-4DB2-BD59-A6C34878D82A}">
                    <a16:rowId xmlns:a16="http://schemas.microsoft.com/office/drawing/2014/main" val="96959415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109. ROLLEØKT</a:t>
                      </a:r>
                    </a:p>
                  </a:txBody>
                  <a:tcPr marL="68580" marR="68580"/>
                </a:tc>
                <a:extLst>
                  <a:ext uri="{0D108BD9-81ED-4DB2-BD59-A6C34878D82A}">
                    <a16:rowId xmlns:a16="http://schemas.microsoft.com/office/drawing/2014/main" val="10000"/>
                  </a:ext>
                </a:extLst>
              </a:tr>
            </a:tbl>
          </a:graphicData>
        </a:graphic>
      </p:graphicFrame>
      <p:pic>
        <p:nvPicPr>
          <p:cNvPr id="8" name="Bilde 7" descr="Et bilde som inneholder drage, spill&#10;&#10;Automatisk generert beskrivelse">
            <a:extLst>
              <a:ext uri="{FF2B5EF4-FFF2-40B4-BE49-F238E27FC236}">
                <a16:creationId xmlns:a16="http://schemas.microsoft.com/office/drawing/2014/main" id="{D5664256-D840-4CC2-B289-D74082505DE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55656" y="3815300"/>
            <a:ext cx="1993280" cy="1716823"/>
          </a:xfrm>
          <a:prstGeom prst="rect">
            <a:avLst/>
          </a:prstGeom>
        </p:spPr>
      </p:pic>
      <p:pic>
        <p:nvPicPr>
          <p:cNvPr id="9" name="Bilde 8">
            <a:extLst>
              <a:ext uri="{FF2B5EF4-FFF2-40B4-BE49-F238E27FC236}">
                <a16:creationId xmlns:a16="http://schemas.microsoft.com/office/drawing/2014/main" id="{3FA59E27-089A-4D7D-AB53-A0CA85DDD788}"/>
              </a:ext>
            </a:extLst>
          </p:cNvPr>
          <p:cNvPicPr>
            <a:picLocks noChangeAspect="1"/>
          </p:cNvPicPr>
          <p:nvPr/>
        </p:nvPicPr>
        <p:blipFill>
          <a:blip r:embed="rId4"/>
          <a:stretch>
            <a:fillRect/>
          </a:stretch>
        </p:blipFill>
        <p:spPr>
          <a:xfrm>
            <a:off x="3155656" y="1939385"/>
            <a:ext cx="1993280" cy="1875915"/>
          </a:xfrm>
          <a:prstGeom prst="rect">
            <a:avLst/>
          </a:prstGeom>
        </p:spPr>
      </p:pic>
      <p:pic>
        <p:nvPicPr>
          <p:cNvPr id="10" name="Bilde 9">
            <a:extLst>
              <a:ext uri="{FF2B5EF4-FFF2-40B4-BE49-F238E27FC236}">
                <a16:creationId xmlns:a16="http://schemas.microsoft.com/office/drawing/2014/main" id="{943518A0-E482-4A50-90DC-9CBF36250032}"/>
              </a:ext>
            </a:extLst>
          </p:cNvPr>
          <p:cNvPicPr>
            <a:picLocks noChangeAspect="1"/>
          </p:cNvPicPr>
          <p:nvPr/>
        </p:nvPicPr>
        <p:blipFill rotWithShape="1">
          <a:blip r:embed="rId5"/>
          <a:srcRect l="40937" t="23462" b="21858"/>
          <a:stretch/>
        </p:blipFill>
        <p:spPr>
          <a:xfrm>
            <a:off x="3155656" y="5532120"/>
            <a:ext cx="1993280" cy="1325880"/>
          </a:xfrm>
          <a:prstGeom prst="rect">
            <a:avLst/>
          </a:prstGeom>
        </p:spPr>
      </p:pic>
    </p:spTree>
    <p:extLst>
      <p:ext uri="{BB962C8B-B14F-4D97-AF65-F5344CB8AC3E}">
        <p14:creationId xmlns:p14="http://schemas.microsoft.com/office/powerpoint/2010/main" val="1661935346"/>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4523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502694">
                  <a:extLst>
                    <a:ext uri="{9D8B030D-6E8A-4147-A177-3AD203B41FA5}">
                      <a16:colId xmlns:a16="http://schemas.microsoft.com/office/drawing/2014/main" val="20001"/>
                    </a:ext>
                  </a:extLst>
                </a:gridCol>
                <a:gridCol w="2185988">
                  <a:extLst>
                    <a:ext uri="{9D8B030D-6E8A-4147-A177-3AD203B41FA5}">
                      <a16:colId xmlns:a16="http://schemas.microsoft.com/office/drawing/2014/main" val="20002"/>
                    </a:ext>
                  </a:extLst>
                </a:gridCol>
                <a:gridCol w="800100">
                  <a:extLst>
                    <a:ext uri="{9D8B030D-6E8A-4147-A177-3AD203B41FA5}">
                      <a16:colId xmlns:a16="http://schemas.microsoft.com/office/drawing/2014/main" val="20003"/>
                    </a:ext>
                  </a:extLst>
                </a:gridCol>
                <a:gridCol w="1344638">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 opp en hensiktsmessig oppvarming i forhold til tema. La gjerne spillerne få sette opp dette selv.</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styre dette selv.</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a:t>
                      </a:r>
                    </a:p>
                    <a:p>
                      <a:endParaRPr lang="nb-NO" sz="900" b="0" baseline="0"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643671313"/>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6*2-min. </a:t>
                      </a: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indent="0">
                        <a:buNone/>
                      </a:pPr>
                      <a:r>
                        <a:rPr lang="nb-NO" sz="900" dirty="0">
                          <a:latin typeface="+mn-lt"/>
                        </a:rPr>
                        <a:t>Pasningsøvelse med to små mål i endene. Sett opp banen i et rektangel slik at vi tilrettelegger for lengderetningsspill. Vi deler gruppa inn i to lag. Trener setter hele tiden i gang baller fra sidene. Trener setter i gang til annen hvert lag. Lagene er satt opp i sine roller og de skal spille pasninger og finne rollerytmen. Når rytmen er god så ønsker vi at spillerne avslutter mot målet. Det betyr at lagene slår pasninger til hverandre i en retning. Da er samtidig motstanderen litt passiv motstander. Så byttes rollene i neste situasjon. </a:t>
                      </a: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2636178439"/>
                  </a:ext>
                </a:extLst>
              </a:tr>
              <a:tr h="301326">
                <a:tc>
                  <a:txBody>
                    <a:bodyPr/>
                    <a:lstStyle/>
                    <a:p>
                      <a:pPr algn="ctr"/>
                      <a:r>
                        <a:rPr lang="nb-NO" sz="900" b="0" dirty="0">
                          <a:solidFill>
                            <a:schemeClr val="tx1"/>
                          </a:solidFill>
                          <a:latin typeface="+mn-lt"/>
                        </a:rPr>
                        <a:t>1.30(15) min*10-12 runder</a:t>
                      </a:r>
                    </a:p>
                    <a:p>
                      <a:pPr algn="ctr"/>
                      <a:endParaRPr lang="nb-NO" sz="900" b="0" dirty="0">
                        <a:solidFill>
                          <a:schemeClr val="tx1"/>
                        </a:solidFill>
                        <a:latin typeface="+mn-lt"/>
                      </a:endParaRPr>
                    </a:p>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indent="0">
                        <a:buNone/>
                      </a:pPr>
                      <a:r>
                        <a:rPr lang="nb-NO" sz="900" dirty="0">
                          <a:latin typeface="+mn-lt"/>
                        </a:rPr>
                        <a:t>Vi setter opp bane som et rektangel. Vi kan variere med antall spillere. Det kan være både flere og færre enn på bildet. Vi deler inn i to lag. Dessuten legger vi på med 3-4 gule spillere som skal opptre i roller. Dette er to stoppere og (en/to)midtbanespillere. På de to andre lagene plassere vi backer og kanter. Resten fylles på. Hele øvelsen går ut på at de gule spillerne alltid er med det laget som har ball. På bildet skal de hvite spillerne vinne ball, mens de røde spillerne og de gule spillerne skal holde ballen i laget og prøve å komme seg fra side til side enten gjennom ledd eller utvending av ledd. Treneren slår da hele tiden inn baller til de røde eller gule spillerne. Dette gjør de i 1.30 min. Deretter er det rødt lag som skal være i midten og prøve å vinne ball. </a:t>
                      </a:r>
                    </a:p>
                    <a:p>
                      <a:pPr marL="0" indent="0">
                        <a:buNone/>
                      </a:pPr>
                      <a:endParaRPr lang="nb-NO" sz="900" dirty="0">
                        <a:latin typeface="+mn-lt"/>
                      </a:endParaRPr>
                    </a:p>
                    <a:p>
                      <a:pPr marL="0" indent="0">
                        <a:buNone/>
                      </a:pPr>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latin typeface="+mn-lt"/>
                        </a:rPr>
                        <a:t>5*6 min kamper       1 </a:t>
                      </a:r>
                      <a:r>
                        <a:rPr lang="nb-NO" sz="900" b="0" baseline="0" dirty="0" err="1">
                          <a:solidFill>
                            <a:schemeClr val="tx1"/>
                          </a:solidFill>
                          <a:latin typeface="+mn-lt"/>
                        </a:rPr>
                        <a:t>min</a:t>
                      </a:r>
                      <a:r>
                        <a:rPr lang="nb-NO" sz="900" b="0" dirty="0" err="1">
                          <a:solidFill>
                            <a:schemeClr val="tx1"/>
                          </a:solidFill>
                          <a:latin typeface="+mn-lt"/>
                        </a:rPr>
                        <a:t>.pause</a:t>
                      </a:r>
                      <a:r>
                        <a:rPr lang="nb-NO" sz="900" b="0" dirty="0">
                          <a:solidFill>
                            <a:schemeClr val="tx1"/>
                          </a:solidFill>
                          <a:latin typeface="+mn-lt"/>
                        </a:rPr>
                        <a:t> mellom kampen</a:t>
                      </a:r>
                    </a:p>
                    <a:p>
                      <a:pPr algn="ctr"/>
                      <a:r>
                        <a:rPr lang="nb-NO" sz="900" b="0" dirty="0" err="1">
                          <a:solidFill>
                            <a:schemeClr val="tx1"/>
                          </a:solidFill>
                          <a:latin typeface="+mn-lt"/>
                        </a:rPr>
                        <a:t>Ca</a:t>
                      </a:r>
                      <a:r>
                        <a:rPr lang="nb-NO" sz="900" b="0" dirty="0">
                          <a:solidFill>
                            <a:schemeClr val="tx1"/>
                          </a:solidFill>
                          <a:latin typeface="+mn-lt"/>
                        </a:rPr>
                        <a:t> 30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Sette opp leddene. Til slutt spill der ballen går fra keeper som vanlig. Sett opp spillerne i roller. </a:t>
                      </a: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solidFill>
                            <a:schemeClr val="tx1"/>
                          </a:solidFill>
                          <a:latin typeface="+mn-lt"/>
                        </a:rPr>
                        <a:t>Konkurranse: Hvem treffer tverrligger med kast fra en viss avstand</a:t>
                      </a:r>
                      <a:r>
                        <a:rPr lang="nb-NO" sz="900" dirty="0">
                          <a:solidFill>
                            <a:schemeClr val="tx1"/>
                          </a:solidFill>
                          <a:latin typeface="+mn-lt"/>
                        </a:rPr>
                        <a:t>?</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fremhev den spilleren som er mest dedikert i sin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96959415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110. ROLLEØKT</a:t>
                      </a:r>
                    </a:p>
                  </a:txBody>
                  <a:tcPr marL="68580" marR="68580"/>
                </a:tc>
                <a:extLst>
                  <a:ext uri="{0D108BD9-81ED-4DB2-BD59-A6C34878D82A}">
                    <a16:rowId xmlns:a16="http://schemas.microsoft.com/office/drawing/2014/main" val="10000"/>
                  </a:ext>
                </a:extLst>
              </a:tr>
            </a:tbl>
          </a:graphicData>
        </a:graphic>
      </p:graphicFrame>
      <p:pic>
        <p:nvPicPr>
          <p:cNvPr id="6" name="Bilde 5">
            <a:extLst>
              <a:ext uri="{FF2B5EF4-FFF2-40B4-BE49-F238E27FC236}">
                <a16:creationId xmlns:a16="http://schemas.microsoft.com/office/drawing/2014/main" id="{2FDEA2DC-AD42-41E6-A0AE-73A354DFCA87}"/>
              </a:ext>
            </a:extLst>
          </p:cNvPr>
          <p:cNvPicPr>
            <a:picLocks noChangeAspect="1"/>
          </p:cNvPicPr>
          <p:nvPr/>
        </p:nvPicPr>
        <p:blipFill>
          <a:blip r:embed="rId3"/>
          <a:stretch>
            <a:fillRect/>
          </a:stretch>
        </p:blipFill>
        <p:spPr>
          <a:xfrm>
            <a:off x="3053237" y="1833820"/>
            <a:ext cx="2178844" cy="1791125"/>
          </a:xfrm>
          <a:prstGeom prst="rect">
            <a:avLst/>
          </a:prstGeom>
        </p:spPr>
      </p:pic>
      <p:pic>
        <p:nvPicPr>
          <p:cNvPr id="8" name="Bilde 7" descr="Et bilde som inneholder gress, drage&#10;&#10;Automatisk generert beskrivelse">
            <a:extLst>
              <a:ext uri="{FF2B5EF4-FFF2-40B4-BE49-F238E27FC236}">
                <a16:creationId xmlns:a16="http://schemas.microsoft.com/office/drawing/2014/main" id="{E59617A1-96B0-40B7-822E-7E22C4E9100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53238" y="3441824"/>
            <a:ext cx="2178844" cy="1988820"/>
          </a:xfrm>
          <a:prstGeom prst="rect">
            <a:avLst/>
          </a:prstGeom>
        </p:spPr>
      </p:pic>
      <p:pic>
        <p:nvPicPr>
          <p:cNvPr id="9" name="Bilde 8">
            <a:extLst>
              <a:ext uri="{FF2B5EF4-FFF2-40B4-BE49-F238E27FC236}">
                <a16:creationId xmlns:a16="http://schemas.microsoft.com/office/drawing/2014/main" id="{01E8A518-3CAE-49F9-AD3F-6B02466D01CC}"/>
              </a:ext>
            </a:extLst>
          </p:cNvPr>
          <p:cNvPicPr>
            <a:picLocks noChangeAspect="1"/>
          </p:cNvPicPr>
          <p:nvPr/>
        </p:nvPicPr>
        <p:blipFill rotWithShape="1">
          <a:blip r:embed="rId5"/>
          <a:srcRect l="40937" t="23462" b="21858"/>
          <a:stretch/>
        </p:blipFill>
        <p:spPr>
          <a:xfrm>
            <a:off x="3053238" y="5430644"/>
            <a:ext cx="2178844" cy="1427356"/>
          </a:xfrm>
          <a:prstGeom prst="rect">
            <a:avLst/>
          </a:prstGeom>
        </p:spPr>
      </p:pic>
    </p:spTree>
    <p:extLst>
      <p:ext uri="{BB962C8B-B14F-4D97-AF65-F5344CB8AC3E}">
        <p14:creationId xmlns:p14="http://schemas.microsoft.com/office/powerpoint/2010/main" val="1025398835"/>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5895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 opp en hensiktsmessig oppvarming i forhold til tema. La gjerne spillerne få sette opp dette selv.</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styre dette selv.</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a:t>
                      </a:r>
                    </a:p>
                  </a:txBody>
                  <a:tcPr marL="68580" marR="68580">
                    <a:solidFill>
                      <a:schemeClr val="bg2">
                        <a:lumMod val="90000"/>
                      </a:schemeClr>
                    </a:solidFill>
                  </a:tcPr>
                </a:tc>
                <a:extLst>
                  <a:ext uri="{0D108BD9-81ED-4DB2-BD59-A6C34878D82A}">
                    <a16:rowId xmlns:a16="http://schemas.microsoft.com/office/drawing/2014/main" val="3995171142"/>
                  </a:ext>
                </a:extLst>
              </a:tr>
              <a:tr h="301326">
                <a:tc>
                  <a:txBody>
                    <a:bodyPr/>
                    <a:lstStyle/>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Dele inn i to lag som spiller mot hverandre. Banen er delt inn i tre soner. I de ytterste sonene, så er forsvarsspillere og angrepsspillere. I midten er midtbanespillere. Det kan også være jokere der. Det er alltid minst 1 i overtall på de som skal bearbeide. På bildet er det 2-1, men det kan også være flere. Ballen går alltid fra keeper. De bak og keeper skal spille seg bort fra spissen og sette opp midtbanespiller. Deretter skal midtbanen gjøre det samme opp til spiss. De kan da flytte seg etter til neste sone.</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3-4 spillere i bakre ledd. Kan ha med en keeper bak det bakre leddet.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0" dirty="0"/>
                        <a:t>3*6 min kamper. 1 min pause mellom kampene. </a:t>
                      </a:r>
                      <a:r>
                        <a:rPr lang="nb-NO" sz="900" b="0" dirty="0" err="1"/>
                        <a:t>Ca</a:t>
                      </a:r>
                      <a:r>
                        <a:rPr lang="nb-NO" sz="900" b="0" dirty="0"/>
                        <a:t> 30 min.</a:t>
                      </a:r>
                    </a:p>
                  </a:txBody>
                  <a:tcPr marL="68580" marR="68580">
                    <a:solidFill>
                      <a:schemeClr val="bg2">
                        <a:lumMod val="90000"/>
                      </a:schemeClr>
                    </a:solidFill>
                  </a:tcPr>
                </a:tc>
                <a:tc>
                  <a:txBody>
                    <a:bodyPr/>
                    <a:lstStyle/>
                    <a:p>
                      <a:r>
                        <a:rPr lang="nb-NO" sz="900" dirty="0"/>
                        <a:t>Spill 2 lag. </a:t>
                      </a:r>
                      <a:r>
                        <a:rPr lang="nb-NO" sz="900" dirty="0" err="1"/>
                        <a:t>Ca</a:t>
                      </a:r>
                      <a:r>
                        <a:rPr lang="nb-NO" sz="900" dirty="0"/>
                        <a:t> halv bane i lengde. Full</a:t>
                      </a:r>
                      <a:r>
                        <a:rPr lang="nb-NO" sz="900" baseline="0" dirty="0"/>
                        <a:t> bredde på den ene siden og 16 m i bredde på den andre(som på bildet). Dele inn i to lag. Da er det høyreside mot venstreside. Høyresiden kan </a:t>
                      </a:r>
                      <a:r>
                        <a:rPr lang="nb-NO" sz="900" baseline="0" dirty="0" err="1"/>
                        <a:t>f.eks</a:t>
                      </a:r>
                      <a:r>
                        <a:rPr lang="nb-NO" sz="900" baseline="0" dirty="0"/>
                        <a:t> være </a:t>
                      </a:r>
                      <a:r>
                        <a:rPr lang="nb-NO" sz="900" baseline="0" dirty="0" err="1"/>
                        <a:t>h.back</a:t>
                      </a:r>
                      <a:r>
                        <a:rPr lang="nb-NO" sz="900" baseline="0" dirty="0"/>
                        <a:t>, h stopper, h indreløper og </a:t>
                      </a:r>
                      <a:r>
                        <a:rPr lang="nb-NO" sz="900" baseline="0" dirty="0" err="1"/>
                        <a:t>h.kant</a:t>
                      </a:r>
                      <a:r>
                        <a:rPr lang="nb-NO" sz="900" baseline="0" dirty="0"/>
                        <a:t>. Gjør det samme på venstresiden og de som spiller midt i banen fylles på begge lagene. Kan også bruke joker som er med det laget med ball. Først en kamp med maks 3 touch, deretter fritt. </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3-2-1/ 8-8=  3-3-1/ 9-9=  4-3-1/10-10= 4-3-2/11-11=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keeper setter i gang kort bakfra.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Vis spillerne hvordan du vil ha det i pausene. Følg det opp med positiv flytende veiledning underveis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969594153"/>
                  </a:ext>
                </a:extLst>
              </a:tr>
              <a:tr h="301326">
                <a:tc>
                  <a:txBody>
                    <a:bodyPr/>
                    <a:lstStyle/>
                    <a:p>
                      <a:pPr algn="ctr"/>
                      <a:r>
                        <a:rPr lang="nb-NO" sz="900" b="0" baseline="0" dirty="0">
                          <a:solidFill>
                            <a:schemeClr val="tx1"/>
                          </a:solidFill>
                          <a:latin typeface="+mn-lt"/>
                        </a:rPr>
                        <a:t>5*6 min kamper       1 </a:t>
                      </a:r>
                      <a:r>
                        <a:rPr lang="nb-NO" sz="900" b="0" baseline="0" dirty="0" err="1">
                          <a:solidFill>
                            <a:schemeClr val="tx1"/>
                          </a:solidFill>
                          <a:latin typeface="+mn-lt"/>
                        </a:rPr>
                        <a:t>min</a:t>
                      </a:r>
                      <a:r>
                        <a:rPr lang="nb-NO" sz="900" b="0" dirty="0" err="1">
                          <a:solidFill>
                            <a:schemeClr val="tx1"/>
                          </a:solidFill>
                          <a:latin typeface="+mn-lt"/>
                        </a:rPr>
                        <a:t>.pause</a:t>
                      </a:r>
                      <a:r>
                        <a:rPr lang="nb-NO" sz="900" b="0" dirty="0">
                          <a:solidFill>
                            <a:schemeClr val="tx1"/>
                          </a:solidFill>
                          <a:latin typeface="+mn-lt"/>
                        </a:rPr>
                        <a:t> mellom kampen</a:t>
                      </a:r>
                    </a:p>
                    <a:p>
                      <a:pPr algn="ctr"/>
                      <a:r>
                        <a:rPr lang="nb-NO" sz="900" b="0" dirty="0" err="1">
                          <a:solidFill>
                            <a:schemeClr val="tx1"/>
                          </a:solidFill>
                          <a:latin typeface="+mn-lt"/>
                        </a:rPr>
                        <a:t>Ca</a:t>
                      </a:r>
                      <a:r>
                        <a:rPr lang="nb-NO" sz="900" b="0" dirty="0">
                          <a:solidFill>
                            <a:schemeClr val="tx1"/>
                          </a:solidFill>
                          <a:latin typeface="+mn-lt"/>
                        </a:rPr>
                        <a:t> 30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Sette opp leddene. Til slutt spill der ballen går fra keeper som vanlig. Sett opp spillerne i roller. </a:t>
                      </a: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solidFill>
                            <a:schemeClr val="tx1"/>
                          </a:solidFill>
                          <a:latin typeface="+mn-lt"/>
                        </a:rPr>
                        <a:t>Konkurranse: Hvilken spiller header ballen lengst?</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fremhev den spilleren som er mest dedikert i sin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111. ROLLEØKT</a:t>
                      </a:r>
                    </a:p>
                  </a:txBody>
                  <a:tcPr marL="68580" marR="68580"/>
                </a:tc>
                <a:extLst>
                  <a:ext uri="{0D108BD9-81ED-4DB2-BD59-A6C34878D82A}">
                    <a16:rowId xmlns:a16="http://schemas.microsoft.com/office/drawing/2014/main" val="10000"/>
                  </a:ext>
                </a:extLst>
              </a:tr>
            </a:tbl>
          </a:graphicData>
        </a:graphic>
      </p:graphicFrame>
      <p:pic>
        <p:nvPicPr>
          <p:cNvPr id="6" name="Plassholder for innhold 4">
            <a:extLst>
              <a:ext uri="{FF2B5EF4-FFF2-40B4-BE49-F238E27FC236}">
                <a16:creationId xmlns:a16="http://schemas.microsoft.com/office/drawing/2014/main" id="{6CF77559-2080-49C0-90A8-3032C865F87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5338"/>
          <a:stretch/>
        </p:blipFill>
        <p:spPr>
          <a:xfrm>
            <a:off x="3182150" y="1691261"/>
            <a:ext cx="1944207" cy="1453385"/>
          </a:xfrm>
          <a:prstGeom prst="rect">
            <a:avLst/>
          </a:prstGeom>
        </p:spPr>
      </p:pic>
      <p:pic>
        <p:nvPicPr>
          <p:cNvPr id="7" name="Bilde 6">
            <a:extLst>
              <a:ext uri="{FF2B5EF4-FFF2-40B4-BE49-F238E27FC236}">
                <a16:creationId xmlns:a16="http://schemas.microsoft.com/office/drawing/2014/main" id="{0D25EF53-AB17-4A4A-92D5-9E2956C4462E}"/>
              </a:ext>
            </a:extLst>
          </p:cNvPr>
          <p:cNvPicPr>
            <a:picLocks noChangeAspect="1"/>
          </p:cNvPicPr>
          <p:nvPr/>
        </p:nvPicPr>
        <p:blipFill>
          <a:blip r:embed="rId4"/>
          <a:stretch>
            <a:fillRect/>
          </a:stretch>
        </p:blipFill>
        <p:spPr>
          <a:xfrm>
            <a:off x="3182150" y="3144646"/>
            <a:ext cx="1944207" cy="1828801"/>
          </a:xfrm>
          <a:prstGeom prst="rect">
            <a:avLst/>
          </a:prstGeom>
        </p:spPr>
      </p:pic>
      <p:pic>
        <p:nvPicPr>
          <p:cNvPr id="8" name="Bilde 7">
            <a:extLst>
              <a:ext uri="{FF2B5EF4-FFF2-40B4-BE49-F238E27FC236}">
                <a16:creationId xmlns:a16="http://schemas.microsoft.com/office/drawing/2014/main" id="{145CF1AD-F17F-4F77-B736-024D870A61E5}"/>
              </a:ext>
            </a:extLst>
          </p:cNvPr>
          <p:cNvPicPr>
            <a:picLocks noChangeAspect="1"/>
          </p:cNvPicPr>
          <p:nvPr/>
        </p:nvPicPr>
        <p:blipFill rotWithShape="1">
          <a:blip r:embed="rId5"/>
          <a:srcRect l="40937" t="23462" b="21858"/>
          <a:stretch/>
        </p:blipFill>
        <p:spPr>
          <a:xfrm>
            <a:off x="3182150" y="4973444"/>
            <a:ext cx="1944207" cy="1965380"/>
          </a:xfrm>
          <a:prstGeom prst="rect">
            <a:avLst/>
          </a:prstGeom>
        </p:spPr>
      </p:pic>
    </p:spTree>
    <p:extLst>
      <p:ext uri="{BB962C8B-B14F-4D97-AF65-F5344CB8AC3E}">
        <p14:creationId xmlns:p14="http://schemas.microsoft.com/office/powerpoint/2010/main" val="1779078114"/>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8638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47230">
                <a:tc>
                  <a:txBody>
                    <a:bodyPr/>
                    <a:lstStyle/>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 opp en hensiktsmessig oppvarming i forhold til tema. La gjerne spillerne få sette opp dette selv.</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spillerne styre dette selv.</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4098805013"/>
                  </a:ext>
                </a:extLst>
              </a:tr>
              <a:tr h="347230">
                <a:tc>
                  <a:txBody>
                    <a:bodyPr/>
                    <a:lstStyle/>
                    <a:p>
                      <a:pPr algn="ctr"/>
                      <a:r>
                        <a:rPr lang="nb-NO" sz="900" b="0" dirty="0" err="1">
                          <a:solidFill>
                            <a:schemeClr val="tx1"/>
                          </a:solidFill>
                        </a:rPr>
                        <a:t>Ca</a:t>
                      </a:r>
                      <a:r>
                        <a:rPr lang="nb-NO" sz="900" b="0" dirty="0">
                          <a:solidFill>
                            <a:schemeClr val="tx1"/>
                          </a:solidFill>
                        </a:rPr>
                        <a:t> 8*2 min</a:t>
                      </a:r>
                    </a:p>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Dele inn i to lag. Sett gjerne opp flere baner med et lite mål i hver ende. Banen skal være ganske lang og litt smal. Det laget som får ballen fra siden skal hele tiden angripe og gjøre mål på den andre siden, når det er naturlig. Etter endt sekvens får det andre laget ballen og skal gjøre mål på den andre siden. Det laget som ikke har ball skal:</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nb-NO" sz="900" baseline="0" dirty="0">
                          <a:solidFill>
                            <a:schemeClr val="tx1"/>
                          </a:solidFill>
                        </a:rPr>
                        <a:t>Være passive motstand, bare så vidt bevege seg.</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nb-NO" sz="900" baseline="0" dirty="0">
                          <a:solidFill>
                            <a:schemeClr val="tx1"/>
                          </a:solidFill>
                        </a:rPr>
                        <a:t>Fortsatt passive, men gi litt mer motstand.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Keeperne kan gjerne være med.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i ledd og sett spillerne inn i de rollene de skal ha.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Spiler med fri touch, som i kamp. Regler som i kamp.</a:t>
                      </a:r>
                    </a:p>
                  </a:txBody>
                  <a:tcPr marL="68580" marR="68580">
                    <a:solidFill>
                      <a:schemeClr val="bg2">
                        <a:lumMod val="90000"/>
                      </a:schemeClr>
                    </a:solidFill>
                  </a:tcPr>
                </a:tc>
                <a:tc>
                  <a:txBody>
                    <a:bodyPr/>
                    <a:lstStyle/>
                    <a:p>
                      <a:r>
                        <a:rPr lang="nb-NO" sz="900" b="0" baseline="0" dirty="0">
                          <a:solidFill>
                            <a:schemeClr val="tx1"/>
                          </a:solidFill>
                        </a:rPr>
                        <a:t>Sett i gang fortest mulig. Trenerne står og observerer tendenser på hele gruppen først og deretter på individ. </a:t>
                      </a:r>
                    </a:p>
                    <a:p>
                      <a:endParaRPr lang="nb-NO" sz="900" b="0" baseline="0" dirty="0">
                        <a:solidFill>
                          <a:schemeClr val="tx1"/>
                        </a:solidFill>
                      </a:endParaRPr>
                    </a:p>
                    <a:p>
                      <a:r>
                        <a:rPr lang="nb-NO" sz="900" b="0" baseline="0" dirty="0">
                          <a:solidFill>
                            <a:schemeClr val="tx1"/>
                          </a:solidFill>
                        </a:rPr>
                        <a:t>Vi bruker pausene aktivt. Det betyr at vi instruerer og veileder gruppa og enkeltspillere i rolle pausene. Fordel oppgaver i teamet. Trenerne kan følge hver sine spillere.</a:t>
                      </a:r>
                    </a:p>
                    <a:p>
                      <a:endParaRPr lang="nb-NO" sz="900" b="0" baseline="0" dirty="0">
                        <a:solidFill>
                          <a:schemeClr val="tx1"/>
                        </a:solidFill>
                      </a:endParaRPr>
                    </a:p>
                    <a:p>
                      <a:r>
                        <a:rPr lang="nb-NO" sz="900" b="0" baseline="0" dirty="0">
                          <a:solidFill>
                            <a:schemeClr val="tx1"/>
                          </a:solidFill>
                        </a:rPr>
                        <a:t>Stopp gjerne når det er noe som er hensiktsmessig nære en pause. Instruer da, slik at det blir flyt i spillet. Vi følger dette så opp med flytende positiv </a:t>
                      </a:r>
                      <a:r>
                        <a:rPr lang="nb-NO" sz="900" b="0" baseline="0" dirty="0" err="1">
                          <a:solidFill>
                            <a:schemeClr val="tx1"/>
                          </a:solidFill>
                        </a:rPr>
                        <a:t>coaching</a:t>
                      </a:r>
                      <a:r>
                        <a:rPr lang="nb-NO" sz="900" b="0" baseline="0" dirty="0">
                          <a:solidFill>
                            <a:schemeClr val="tx1"/>
                          </a:solidFill>
                        </a:rPr>
                        <a:t> i neste kamp. </a:t>
                      </a:r>
                    </a:p>
                  </a:txBody>
                  <a:tcPr marL="68580" marR="68580">
                    <a:solidFill>
                      <a:schemeClr val="bg2">
                        <a:lumMod val="90000"/>
                      </a:schemeClr>
                    </a:solidFill>
                  </a:tcPr>
                </a:tc>
                <a:extLst>
                  <a:ext uri="{0D108BD9-81ED-4DB2-BD59-A6C34878D82A}">
                    <a16:rowId xmlns:a16="http://schemas.microsoft.com/office/drawing/2014/main" val="2636178439"/>
                  </a:ext>
                </a:extLst>
              </a:tr>
              <a:tr h="301326">
                <a:tc>
                  <a:txBody>
                    <a:bodyPr/>
                    <a:lstStyle/>
                    <a:p>
                      <a:pPr algn="ctr"/>
                      <a:r>
                        <a:rPr lang="nb-NO" sz="900" b="0" dirty="0">
                          <a:solidFill>
                            <a:schemeClr val="tx1"/>
                          </a:solidFill>
                        </a:rPr>
                        <a:t>3-6*3</a:t>
                      </a:r>
                      <a:r>
                        <a:rPr lang="nb-NO" sz="900" b="0" baseline="0" dirty="0">
                          <a:solidFill>
                            <a:schemeClr val="tx1"/>
                          </a:solidFill>
                        </a:rPr>
                        <a:t> runder. Hver sekvens varer i 1.15 </a:t>
                      </a:r>
                      <a:r>
                        <a:rPr lang="nb-NO" sz="900" b="0" dirty="0">
                          <a:solidFill>
                            <a:schemeClr val="tx1"/>
                          </a:solidFill>
                        </a:rPr>
                        <a:t>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inne i 16 m. 4-4 eller 3-3. Dele inn i tre lag der to lag hele tiden spiller mot hverandre, mens det siste laget(gult) stiller seg på utsiden av 16 m som på bildet med baller. 1 lag år hele tiden ballen og skal gjøre mål, mens det andre laget hele tiden skal forsvare seg sammen med keeper. Etter endt sekvens så går et lag ut og gult kommer inn for å spille mot det andre laget. En runde blir da at et lag angriper, forsvarer seg og slår inn baller.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totalt?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 skriker navnet på den som skal slå inn ballene fra utsiden og varierer. Det kan være kortpasning eller innlegg.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Be lagene evaluere seg selv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latin typeface="+mn-lt"/>
                        </a:rPr>
                        <a:t>5*6 min kamper       1 </a:t>
                      </a:r>
                      <a:r>
                        <a:rPr lang="nb-NO" sz="900" b="0" baseline="0" dirty="0" err="1">
                          <a:solidFill>
                            <a:schemeClr val="tx1"/>
                          </a:solidFill>
                          <a:latin typeface="+mn-lt"/>
                        </a:rPr>
                        <a:t>min</a:t>
                      </a:r>
                      <a:r>
                        <a:rPr lang="nb-NO" sz="900" b="0" dirty="0" err="1">
                          <a:solidFill>
                            <a:schemeClr val="tx1"/>
                          </a:solidFill>
                          <a:latin typeface="+mn-lt"/>
                        </a:rPr>
                        <a:t>.pause</a:t>
                      </a:r>
                      <a:r>
                        <a:rPr lang="nb-NO" sz="900" b="0" dirty="0">
                          <a:solidFill>
                            <a:schemeClr val="tx1"/>
                          </a:solidFill>
                          <a:latin typeface="+mn-lt"/>
                        </a:rPr>
                        <a:t> mellom kampen</a:t>
                      </a:r>
                    </a:p>
                    <a:p>
                      <a:pPr algn="ctr"/>
                      <a:r>
                        <a:rPr lang="nb-NO" sz="900" b="0" dirty="0" err="1">
                          <a:solidFill>
                            <a:schemeClr val="tx1"/>
                          </a:solidFill>
                          <a:latin typeface="+mn-lt"/>
                        </a:rPr>
                        <a:t>Ca</a:t>
                      </a:r>
                      <a:r>
                        <a:rPr lang="nb-NO" sz="900" b="0" dirty="0">
                          <a:solidFill>
                            <a:schemeClr val="tx1"/>
                          </a:solidFill>
                          <a:latin typeface="+mn-lt"/>
                        </a:rPr>
                        <a:t> 30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Sette opp leddene. Til slutt spill der ballen går fra keeper som vanlig. Sett opp spillerne i roller. </a:t>
                      </a: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solidFill>
                            <a:schemeClr val="tx1"/>
                          </a:solidFill>
                          <a:latin typeface="+mn-lt"/>
                        </a:rPr>
                        <a:t>Konkurranse: Hvem treffer stolpe og inn fra en viss avstand?</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Jobber hele tiden med spillerne i rollen sin.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spillerne som var mest dedikerte på første øvelse.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96959415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112. ROLLEØKT</a:t>
                      </a:r>
                    </a:p>
                  </a:txBody>
                  <a:tcPr marL="68580" marR="68580"/>
                </a:tc>
                <a:extLst>
                  <a:ext uri="{0D108BD9-81ED-4DB2-BD59-A6C34878D82A}">
                    <a16:rowId xmlns:a16="http://schemas.microsoft.com/office/drawing/2014/main" val="10000"/>
                  </a:ext>
                </a:extLst>
              </a:tr>
            </a:tbl>
          </a:graphicData>
        </a:graphic>
      </p:graphicFrame>
      <p:pic>
        <p:nvPicPr>
          <p:cNvPr id="6" name="Bilde 5">
            <a:extLst>
              <a:ext uri="{FF2B5EF4-FFF2-40B4-BE49-F238E27FC236}">
                <a16:creationId xmlns:a16="http://schemas.microsoft.com/office/drawing/2014/main" id="{2FC7E24F-2F04-42FB-971C-B7DD98FCE59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7962"/>
          <a:stretch/>
        </p:blipFill>
        <p:spPr>
          <a:xfrm>
            <a:off x="3171827" y="3783097"/>
            <a:ext cx="1958609" cy="1593042"/>
          </a:xfrm>
          <a:prstGeom prst="rect">
            <a:avLst/>
          </a:prstGeom>
        </p:spPr>
      </p:pic>
      <p:pic>
        <p:nvPicPr>
          <p:cNvPr id="7" name="Bilde 6">
            <a:extLst>
              <a:ext uri="{FF2B5EF4-FFF2-40B4-BE49-F238E27FC236}">
                <a16:creationId xmlns:a16="http://schemas.microsoft.com/office/drawing/2014/main" id="{806C3F5E-091A-438B-BA40-21B2CFB761F6}"/>
              </a:ext>
            </a:extLst>
          </p:cNvPr>
          <p:cNvPicPr>
            <a:picLocks noChangeAspect="1"/>
          </p:cNvPicPr>
          <p:nvPr/>
        </p:nvPicPr>
        <p:blipFill rotWithShape="1">
          <a:blip r:embed="rId4"/>
          <a:srcRect l="40937" t="23462" b="21858"/>
          <a:stretch/>
        </p:blipFill>
        <p:spPr>
          <a:xfrm>
            <a:off x="3171827" y="5346822"/>
            <a:ext cx="1958609" cy="1583476"/>
          </a:xfrm>
          <a:prstGeom prst="rect">
            <a:avLst/>
          </a:prstGeom>
        </p:spPr>
      </p:pic>
      <p:pic>
        <p:nvPicPr>
          <p:cNvPr id="8" name="Bilde 7">
            <a:extLst>
              <a:ext uri="{FF2B5EF4-FFF2-40B4-BE49-F238E27FC236}">
                <a16:creationId xmlns:a16="http://schemas.microsoft.com/office/drawing/2014/main" id="{0443AF89-D30A-4B22-8617-9AEEFC08B7E0}"/>
              </a:ext>
            </a:extLst>
          </p:cNvPr>
          <p:cNvPicPr>
            <a:picLocks noChangeAspect="1"/>
          </p:cNvPicPr>
          <p:nvPr/>
        </p:nvPicPr>
        <p:blipFill>
          <a:blip r:embed="rId5"/>
          <a:stretch>
            <a:fillRect/>
          </a:stretch>
        </p:blipFill>
        <p:spPr>
          <a:xfrm>
            <a:off x="3171827" y="1884559"/>
            <a:ext cx="1958609" cy="1898541"/>
          </a:xfrm>
          <a:prstGeom prst="rect">
            <a:avLst/>
          </a:prstGeom>
        </p:spPr>
      </p:pic>
    </p:spTree>
    <p:extLst>
      <p:ext uri="{BB962C8B-B14F-4D97-AF65-F5344CB8AC3E}">
        <p14:creationId xmlns:p14="http://schemas.microsoft.com/office/powerpoint/2010/main" val="452002810"/>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9739" cy="6843712"/>
        </p:xfrm>
        <a:graphic>
          <a:graphicData uri="http://schemas.openxmlformats.org/drawingml/2006/table">
            <a:tbl>
              <a:tblPr firstRow="1" bandRow="1">
                <a:tableStyleId>{073A0DAA-6AF3-43AB-8588-CEC1D06C72B9}</a:tableStyleId>
              </a:tblPr>
              <a:tblGrid>
                <a:gridCol w="898717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510917">
                <a:tc gridSpan="2">
                  <a:txBody>
                    <a:bodyPr/>
                    <a:lstStyle/>
                    <a:p>
                      <a:pPr algn="ctr"/>
                      <a:r>
                        <a:rPr lang="nb-NO" sz="2800" b="0" dirty="0"/>
                        <a:t> INDIVIDUELT FOKUS-ANGREPSSPILL</a:t>
                      </a:r>
                    </a:p>
                    <a:p>
                      <a:pPr algn="ctr"/>
                      <a:endParaRPr lang="nb-NO" sz="2800" b="1" dirty="0"/>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32795">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32337" y="1525408"/>
            <a:ext cx="6009328" cy="5332592"/>
          </a:xfrm>
          <a:prstGeom prst="rect">
            <a:avLst/>
          </a:prstGeom>
        </p:spPr>
      </p:pic>
    </p:spTree>
    <p:extLst>
      <p:ext uri="{BB962C8B-B14F-4D97-AF65-F5344CB8AC3E}">
        <p14:creationId xmlns:p14="http://schemas.microsoft.com/office/powerpoint/2010/main" val="346843930"/>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82905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603009">
                  <a:extLst>
                    <a:ext uri="{9D8B030D-6E8A-4147-A177-3AD203B41FA5}">
                      <a16:colId xmlns:a16="http://schemas.microsoft.com/office/drawing/2014/main" val="20004"/>
                    </a:ext>
                  </a:extLst>
                </a:gridCol>
                <a:gridCol w="1423220">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a:solidFill>
                            <a:schemeClr val="tx1"/>
                          </a:solidFill>
                        </a:rPr>
                        <a:t>2 min*4. </a:t>
                      </a:r>
                      <a:r>
                        <a:rPr lang="nb-NO" sz="900" b="0" dirty="0" err="1">
                          <a:solidFill>
                            <a:schemeClr val="tx1"/>
                          </a:solidFill>
                        </a:rPr>
                        <a:t>ca</a:t>
                      </a:r>
                      <a:r>
                        <a:rPr lang="nb-NO" sz="900" b="0" dirty="0">
                          <a:solidFill>
                            <a:schemeClr val="tx1"/>
                          </a:solidFill>
                        </a:rPr>
                        <a:t> 10 min.</a:t>
                      </a:r>
                    </a:p>
                  </a:txBody>
                  <a:tcPr marL="68580" marR="68580">
                    <a:solidFill>
                      <a:schemeClr val="bg2">
                        <a:lumMod val="90000"/>
                      </a:schemeClr>
                    </a:solidFill>
                  </a:tcPr>
                </a:tc>
                <a:tc>
                  <a:txBody>
                    <a:bodyPr/>
                    <a:lstStyle/>
                    <a:p>
                      <a:r>
                        <a:rPr lang="nb-NO" sz="900" b="0" baseline="0" dirty="0">
                          <a:solidFill>
                            <a:schemeClr val="tx1"/>
                          </a:solidFill>
                        </a:rPr>
                        <a:t>Varm alltid opp med noen runder med føring av ball. Pasningsøvelse.</a:t>
                      </a:r>
                      <a:endParaRPr lang="nb-NO" sz="900" dirty="0"/>
                    </a:p>
                  </a:txBody>
                  <a:tcPr marL="68580" marR="68580">
                    <a:solidFill>
                      <a:schemeClr val="bg2">
                        <a:lumMod val="90000"/>
                      </a:schemeClr>
                    </a:solidFill>
                  </a:tcPr>
                </a:tc>
                <a:tc>
                  <a:txBody>
                    <a:bodyPr/>
                    <a:lstStyle/>
                    <a:p>
                      <a:endParaRPr lang="nb-NO" dirty="0"/>
                    </a:p>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10-12 spillere i hver øvelse. Korte avstander.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4 kamper </a:t>
                      </a:r>
                      <a:r>
                        <a:rPr lang="nb-NO" sz="900" b="0" dirty="0">
                          <a:solidFill>
                            <a:schemeClr val="tx1"/>
                          </a:solidFill>
                        </a:rPr>
                        <a:t>*3</a:t>
                      </a:r>
                      <a:r>
                        <a:rPr lang="nb-NO" sz="900" b="0" baseline="0" dirty="0">
                          <a:solidFill>
                            <a:schemeClr val="tx1"/>
                          </a:solidFill>
                        </a:rPr>
                        <a:t> min- 1 min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to lag 7-7 til 11-11.  Bruk gjerne flere baner.</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3-3/ 8-8=  3-3-1/ 9-9=  4-3-1/10-10= 4-3-2/ 11-11= 4-3-3</a:t>
                      </a:r>
                      <a:endParaRPr lang="nb-NO" sz="8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6*1.15min</a:t>
                      </a:r>
                    </a:p>
                    <a:p>
                      <a:pPr algn="ctr"/>
                      <a:r>
                        <a:rPr lang="nb-NO" sz="900" b="0" baseline="0" dirty="0">
                          <a:solidFill>
                            <a:schemeClr val="tx1"/>
                          </a:solidFill>
                        </a:rPr>
                        <a:t>1 min </a:t>
                      </a:r>
                      <a:r>
                        <a:rPr lang="nb-NO" sz="900" b="0" dirty="0">
                          <a:solidFill>
                            <a:schemeClr val="tx1"/>
                          </a:solidFill>
                        </a:rPr>
                        <a:t>pause.</a:t>
                      </a:r>
                    </a:p>
                    <a:p>
                      <a:pPr algn="ctr"/>
                      <a:r>
                        <a:rPr lang="nb-NO" sz="900" b="0" dirty="0" err="1">
                          <a:solidFill>
                            <a:schemeClr val="tx1"/>
                          </a:solidFill>
                        </a:rPr>
                        <a:t>Ca</a:t>
                      </a:r>
                      <a:r>
                        <a:rPr lang="nb-NO" sz="900" b="0" dirty="0">
                          <a:solidFill>
                            <a:schemeClr val="tx1"/>
                          </a:solidFill>
                        </a:rPr>
                        <a:t> 20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6-6. Bruk gjerne flere baner.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r>
                        <a:rPr lang="nb-NO" sz="1000" baseline="0" dirty="0">
                          <a:solidFill>
                            <a:schemeClr val="tx1"/>
                          </a:solidFill>
                        </a:rPr>
                        <a:t>Det dømmes offside, men en bruker ikke cornere og innkast. Ballen går alltid fra keeper.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3-3/ 8-8= 3-3-1/ 9-9=  4-3-1/10-10= 4-3-2/ 11-11= 4-3-3</a:t>
                      </a:r>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rPr>
                        <a:t>10*1 min kamper</a:t>
                      </a:r>
                    </a:p>
                    <a:p>
                      <a:pPr algn="ctr"/>
                      <a:r>
                        <a:rPr lang="nb-NO" sz="900" b="0" dirty="0">
                          <a:solidFill>
                            <a:schemeClr val="tx1"/>
                          </a:solidFill>
                        </a:rPr>
                        <a:t>45</a:t>
                      </a:r>
                      <a:r>
                        <a:rPr lang="nb-NO" sz="900" b="0" baseline="0" dirty="0">
                          <a:solidFill>
                            <a:schemeClr val="tx1"/>
                          </a:solidFill>
                        </a:rPr>
                        <a:t>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3-3 til 5-5. </a:t>
                      </a:r>
                      <a:endParaRPr lang="nb-NO" sz="900" b="1"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Hvilket lag vinner totalt på treningen? Tapende lag samler inn utstyr etter treningen.</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får ballen til å stoppe nærmest straffemerket fra midten av banen?</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3-3/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a:t>
                      </a: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den spilleren som er høflig og hyggelig.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45. INDIVIDUELT FOKUS ANREPSSPILL</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3" cstate="print">
            <a:extLst>
              <a:ext uri="{28A0092B-C50C-407E-A947-70E740481C1C}">
                <a14:useLocalDpi xmlns:a14="http://schemas.microsoft.com/office/drawing/2010/main" val="0"/>
              </a:ext>
            </a:extLst>
          </a:blip>
          <a:srcRect l="43267"/>
          <a:stretch/>
        </p:blipFill>
        <p:spPr>
          <a:xfrm>
            <a:off x="3573708" y="2772562"/>
            <a:ext cx="1824946" cy="1343367"/>
          </a:xfrm>
          <a:prstGeom prst="rect">
            <a:avLst/>
          </a:prstGeom>
        </p:spPr>
      </p:pic>
      <p:pic>
        <p:nvPicPr>
          <p:cNvPr id="7" name="Bilde 6"/>
          <p:cNvPicPr>
            <a:picLocks noChangeAspect="1"/>
          </p:cNvPicPr>
          <p:nvPr/>
        </p:nvPicPr>
        <p:blipFill rotWithShape="1">
          <a:blip r:embed="rId4" cstate="print">
            <a:extLst>
              <a:ext uri="{28A0092B-C50C-407E-A947-70E740481C1C}">
                <a14:useLocalDpi xmlns:a14="http://schemas.microsoft.com/office/drawing/2010/main" val="0"/>
              </a:ext>
            </a:extLst>
          </a:blip>
          <a:srcRect l="43267"/>
          <a:stretch/>
        </p:blipFill>
        <p:spPr>
          <a:xfrm>
            <a:off x="3573711" y="4085443"/>
            <a:ext cx="1824946" cy="1340137"/>
          </a:xfrm>
          <a:prstGeom prst="rect">
            <a:avLst/>
          </a:prstGeom>
        </p:spPr>
      </p:pic>
      <p:pic>
        <p:nvPicPr>
          <p:cNvPr id="8" name="Bilde 7"/>
          <p:cNvPicPr>
            <a:picLocks noChangeAspect="1"/>
          </p:cNvPicPr>
          <p:nvPr/>
        </p:nvPicPr>
        <p:blipFill rotWithShape="1">
          <a:blip r:embed="rId5" cstate="print">
            <a:extLst>
              <a:ext uri="{28A0092B-C50C-407E-A947-70E740481C1C}">
                <a14:useLocalDpi xmlns:a14="http://schemas.microsoft.com/office/drawing/2010/main" val="0"/>
              </a:ext>
            </a:extLst>
          </a:blip>
          <a:srcRect l="53525"/>
          <a:stretch/>
        </p:blipFill>
        <p:spPr>
          <a:xfrm>
            <a:off x="3573712" y="5425581"/>
            <a:ext cx="1824944" cy="1533833"/>
          </a:xfrm>
          <a:prstGeom prst="rect">
            <a:avLst/>
          </a:prstGeom>
        </p:spPr>
      </p:pic>
      <p:pic>
        <p:nvPicPr>
          <p:cNvPr id="9" name="Plassholder for innhold 4"/>
          <p:cNvPicPr>
            <a:picLocks noChangeAspect="1"/>
          </p:cNvPicPr>
          <p:nvPr/>
        </p:nvPicPr>
        <p:blipFill rotWithShape="1">
          <a:blip r:embed="rId6">
            <a:extLst>
              <a:ext uri="{28A0092B-C50C-407E-A947-70E740481C1C}">
                <a14:useLocalDpi xmlns:a14="http://schemas.microsoft.com/office/drawing/2010/main" val="0"/>
              </a:ext>
            </a:extLst>
          </a:blip>
          <a:srcRect l="50140" t="61697" r="17363" b="6225"/>
          <a:stretch/>
        </p:blipFill>
        <p:spPr>
          <a:xfrm>
            <a:off x="3472083" y="1266821"/>
            <a:ext cx="1099919" cy="1533832"/>
          </a:xfrm>
          <a:prstGeom prst="rect">
            <a:avLst/>
          </a:prstGeom>
        </p:spPr>
      </p:pic>
      <p:pic>
        <p:nvPicPr>
          <p:cNvPr id="10" name="Plassholder for innhold 4"/>
          <p:cNvPicPr>
            <a:picLocks noChangeAspect="1"/>
          </p:cNvPicPr>
          <p:nvPr/>
        </p:nvPicPr>
        <p:blipFill rotWithShape="1">
          <a:blip r:embed="rId7">
            <a:extLst>
              <a:ext uri="{28A0092B-C50C-407E-A947-70E740481C1C}">
                <a14:useLocalDpi xmlns:a14="http://schemas.microsoft.com/office/drawing/2010/main" val="0"/>
              </a:ext>
            </a:extLst>
          </a:blip>
          <a:srcRect l="50581" t="60818" r="19133" b="7047"/>
          <a:stretch/>
        </p:blipFill>
        <p:spPr>
          <a:xfrm>
            <a:off x="4571999" y="1266822"/>
            <a:ext cx="1089540" cy="1505740"/>
          </a:xfrm>
          <a:prstGeom prst="rect">
            <a:avLst/>
          </a:prstGeom>
        </p:spPr>
      </p:pic>
    </p:spTree>
    <p:extLst>
      <p:ext uri="{BB962C8B-B14F-4D97-AF65-F5344CB8AC3E}">
        <p14:creationId xmlns:p14="http://schemas.microsoft.com/office/powerpoint/2010/main" val="3332077849"/>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7"/>
          <a:ext cx="9144002" cy="8229600"/>
        </p:xfrm>
        <a:graphic>
          <a:graphicData uri="http://schemas.openxmlformats.org/drawingml/2006/table">
            <a:tbl>
              <a:tblPr firstRow="1" bandRow="1">
                <a:tableStyleId>{5C22544A-7EE6-4342-B048-85BDC9FD1C3A}</a:tableStyleId>
              </a:tblPr>
              <a:tblGrid>
                <a:gridCol w="635467">
                  <a:extLst>
                    <a:ext uri="{9D8B030D-6E8A-4147-A177-3AD203B41FA5}">
                      <a16:colId xmlns:a16="http://schemas.microsoft.com/office/drawing/2014/main" val="20000"/>
                    </a:ext>
                  </a:extLst>
                </a:gridCol>
                <a:gridCol w="2945934">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3779">
                  <a:extLst>
                    <a:ext uri="{9D8B030D-6E8A-4147-A177-3AD203B41FA5}">
                      <a16:colId xmlns:a16="http://schemas.microsoft.com/office/drawing/2014/main" val="20003"/>
                    </a:ext>
                  </a:extLst>
                </a:gridCol>
                <a:gridCol w="1633735">
                  <a:extLst>
                    <a:ext uri="{9D8B030D-6E8A-4147-A177-3AD203B41FA5}">
                      <a16:colId xmlns:a16="http://schemas.microsoft.com/office/drawing/2014/main" val="20004"/>
                    </a:ext>
                  </a:extLst>
                </a:gridCol>
                <a:gridCol w="1393372">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baseline="0" dirty="0">
                          <a:solidFill>
                            <a:schemeClr val="tx1"/>
                          </a:solidFill>
                        </a:rPr>
                        <a:t> 5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45s på og 20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Kjøre en del konkurranser. Første til et visst antall.  1 touch og 2</a:t>
                      </a:r>
                      <a:r>
                        <a:rPr lang="nb-NO" sz="900" baseline="0" dirty="0"/>
                        <a:t> touch osv.</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To og to sammen.</a:t>
                      </a:r>
                      <a:r>
                        <a:rPr lang="nb-NO" sz="900" baseline="0" dirty="0"/>
                        <a:t> </a:t>
                      </a:r>
                      <a:r>
                        <a:rPr lang="nb-NO" sz="900" dirty="0"/>
                        <a:t>Kjegler med en avstand på </a:t>
                      </a:r>
                      <a:r>
                        <a:rPr lang="nb-NO" sz="900" dirty="0" err="1"/>
                        <a:t>ca</a:t>
                      </a:r>
                      <a:r>
                        <a:rPr lang="nb-NO" sz="900" baseline="0" dirty="0"/>
                        <a:t> 3-5m.</a:t>
                      </a:r>
                      <a:r>
                        <a:rPr kumimoji="0" lang="nb-NO" sz="900" b="0" i="0" u="none" strike="noStrike" kern="1200" cap="none" spc="0" normalizeH="0" baseline="0" noProof="0" dirty="0">
                          <a:ln>
                            <a:noFill/>
                          </a:ln>
                          <a:solidFill>
                            <a:prstClr val="black"/>
                          </a:solidFill>
                          <a:effectLst/>
                          <a:uLnTx/>
                          <a:uFillTx/>
                          <a:latin typeface="+mn-lt"/>
                          <a:ea typeface="+mn-ea"/>
                          <a:cs typeface="+mn-cs"/>
                        </a:rPr>
                        <a:t> Sette opp flere baner. </a:t>
                      </a:r>
                      <a:r>
                        <a:rPr kumimoji="0" lang="nb-NO" sz="900" b="0" i="0" u="none" strike="noStrike" kern="1200" cap="none" spc="0" normalizeH="0" baseline="0" noProof="0" dirty="0" err="1">
                          <a:ln>
                            <a:noFill/>
                          </a:ln>
                          <a:solidFill>
                            <a:prstClr val="black"/>
                          </a:solidFill>
                          <a:effectLst/>
                          <a:uLnTx/>
                          <a:uFillTx/>
                          <a:latin typeface="+mn-lt"/>
                          <a:ea typeface="+mn-ea"/>
                          <a:cs typeface="+mn-cs"/>
                        </a:rPr>
                        <a:t>ørg</a:t>
                      </a:r>
                      <a:r>
                        <a:rPr kumimoji="0" lang="nb-NO" sz="900" b="0" i="0" u="none" strike="noStrike" kern="1200" cap="none" spc="0" normalizeH="0" baseline="0" noProof="0" dirty="0">
                          <a:ln>
                            <a:noFill/>
                          </a:ln>
                          <a:solidFill>
                            <a:prstClr val="black"/>
                          </a:solidFill>
                          <a:effectLst/>
                          <a:uLnTx/>
                          <a:uFillTx/>
                          <a:latin typeface="+mn-lt"/>
                          <a:ea typeface="+mn-ea"/>
                          <a:cs typeface="+mn-cs"/>
                        </a:rPr>
                        <a:t>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endParaRPr lang="nb-NO" sz="900" b="1" dirty="0">
                        <a:solidFill>
                          <a:schemeClr val="tx1"/>
                        </a:solidFill>
                      </a:endParaRPr>
                    </a:p>
                    <a:p>
                      <a:pPr algn="ctr"/>
                      <a:r>
                        <a:rPr lang="nb-NO" sz="900" b="0" dirty="0" err="1">
                          <a:solidFill>
                            <a:schemeClr val="tx1"/>
                          </a:solidFill>
                        </a:rPr>
                        <a:t>Ca</a:t>
                      </a:r>
                      <a:r>
                        <a:rPr lang="nb-NO" sz="900" b="0" baseline="0" dirty="0">
                          <a:solidFill>
                            <a:schemeClr val="tx1"/>
                          </a:solidFill>
                        </a:rPr>
                        <a:t> 10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To</a:t>
                      </a:r>
                      <a:r>
                        <a:rPr lang="nb-NO" sz="900" baseline="0" dirty="0">
                          <a:solidFill>
                            <a:schemeClr val="tx1"/>
                          </a:solidFill>
                        </a:rPr>
                        <a:t> og to sammen, en ball per gruppe. Hver spiller stiller seg inne i et kvadrat med 2-3 m mellom kjeglene. Firkantene er </a:t>
                      </a:r>
                      <a:r>
                        <a:rPr lang="nb-NO" sz="900" baseline="0" dirty="0" err="1">
                          <a:solidFill>
                            <a:schemeClr val="tx1"/>
                          </a:solidFill>
                        </a:rPr>
                        <a:t>ca</a:t>
                      </a:r>
                      <a:r>
                        <a:rPr lang="nb-NO" sz="900" baseline="0" dirty="0">
                          <a:solidFill>
                            <a:schemeClr val="tx1"/>
                          </a:solidFill>
                        </a:rPr>
                        <a:t> 20-30 m fra hverandre. Spillerne skal slå pasninger i lufta til den andre spilleren i firkanten. Vedkommende som tar i mot ballen skal ta i mot den i lufta inne i firkanten. Deretter slås den pasningen over til den andre spilleren.  Første gruppe til 3 treff/mål vinner.</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Bortsett fra at vi ikke har cornere. Ballen går da fra keeper.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3"/>
                  </a:ext>
                </a:extLst>
              </a:tr>
              <a:tr h="935357">
                <a:tc>
                  <a:txBody>
                    <a:bodyPr/>
                    <a:lstStyle/>
                    <a:p>
                      <a:pPr algn="ctr"/>
                      <a:r>
                        <a:rPr lang="nb-NO" sz="900" b="0" dirty="0">
                          <a:solidFill>
                            <a:schemeClr val="tx1"/>
                          </a:solidFill>
                        </a:rPr>
                        <a:t>3*3</a:t>
                      </a:r>
                      <a:r>
                        <a:rPr lang="nb-NO" sz="900" b="0" baseline="0" dirty="0">
                          <a:solidFill>
                            <a:schemeClr val="tx1"/>
                          </a:solidFill>
                        </a:rPr>
                        <a:t> runder. Hver sekvens varer i 1.15 </a:t>
                      </a:r>
                      <a:r>
                        <a:rPr lang="nb-NO" sz="900" b="0" dirty="0">
                          <a:solidFill>
                            <a:schemeClr val="tx1"/>
                          </a:solidFill>
                        </a:rPr>
                        <a:t>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inne i 16 m. 4-4 eller 3-3. Dele inn i tre lag der to lag hele tiden spiller mot hverandre, mens det siste laget(gult) stiller seg på utsiden av 16 m som på bildet med baller. 1 lag år hele tiden ballen og skal gjøre mål, mens det andre laget hele tiden skal forsvare seg sammen med keeper. Etter endt sekvens så går et lag ut og gult kommer inn for å spille mot det andre laget. En runde blir da at et lag angriper, forsvarer seg og slår inn baller.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 skriker navnet på den som skal slå inn ballene fra utsiden og varierer. Det kan være kortpasning eller innlegg.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r h="1130596">
                <a:tc>
                  <a:txBody>
                    <a:bodyPr/>
                    <a:lstStyle/>
                    <a:p>
                      <a:pPr algn="ctr"/>
                      <a:r>
                        <a:rPr lang="nb-NO" sz="900" b="0" dirty="0">
                          <a:solidFill>
                            <a:schemeClr val="tx1"/>
                          </a:solidFill>
                        </a:rPr>
                        <a:t>1.15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baseline="0" dirty="0">
                          <a:solidFill>
                            <a:schemeClr val="tx1"/>
                          </a:solidFill>
                        </a:rPr>
                        <a:t> 35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Vinneren står. Første målet vinner. Vinneren står. Maks 2 min kamper. Hvis det blir u så står det laget som kom inn. Spilleren som skal gjøre mål må avslutte på 1. touch på halvparten av kampene. Det er ellers fri touch i spillet, men kun 1 touch ved avslutning.. Deretter er det fritt for </a:t>
                      </a:r>
                      <a:r>
                        <a:rPr kumimoji="0" lang="nb-NO" sz="900" b="0" i="0" u="none" strike="noStrike" kern="1200" cap="none" spc="0" normalizeH="0" baseline="0" noProof="0" dirty="0" err="1">
                          <a:ln>
                            <a:noFill/>
                          </a:ln>
                          <a:solidFill>
                            <a:prstClr val="black"/>
                          </a:solidFill>
                          <a:effectLst/>
                          <a:uLnTx/>
                          <a:uFillTx/>
                          <a:latin typeface="+mn-lt"/>
                          <a:ea typeface="+mn-ea"/>
                          <a:cs typeface="+mn-cs"/>
                        </a:rPr>
                        <a:t>avslutteren</a:t>
                      </a:r>
                      <a:r>
                        <a:rPr kumimoji="0" lang="nb-NO" sz="900" b="0" i="0" u="none" strike="noStrike" kern="1200" cap="none" spc="0" normalizeH="0" baseline="0" noProof="0" dirty="0">
                          <a:ln>
                            <a:noFill/>
                          </a:ln>
                          <a:solidFill>
                            <a:prstClr val="black"/>
                          </a:solidFill>
                          <a:effectLst/>
                          <a:uLnTx/>
                          <a:uFillTx/>
                          <a:latin typeface="+mn-lt"/>
                          <a:ea typeface="+mn-ea"/>
                          <a:cs typeface="+mn-cs"/>
                        </a:rPr>
                        <a:t> også. Hvilket lag får flest seire?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Straffesparkkonkurranse.</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spillerne evaluere seg selv.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46. INDIVIDUELT FOKUS ANREPSSPILL</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43911" r="23344" b="33472"/>
          <a:stretch/>
        </p:blipFill>
        <p:spPr>
          <a:xfrm>
            <a:off x="3533616" y="2320404"/>
            <a:ext cx="1767731" cy="1108596"/>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65623"/>
          <a:stretch/>
        </p:blipFill>
        <p:spPr>
          <a:xfrm>
            <a:off x="3533615" y="4721200"/>
            <a:ext cx="1767731" cy="1054235"/>
          </a:xfrm>
          <a:prstGeom prst="rect">
            <a:avLst/>
          </a:prstGeom>
        </p:spPr>
      </p:pic>
      <p:pic>
        <p:nvPicPr>
          <p:cNvPr id="9" name="Bilde 8"/>
          <p:cNvPicPr>
            <a:picLocks noChangeAspect="1"/>
          </p:cNvPicPr>
          <p:nvPr/>
        </p:nvPicPr>
        <p:blipFill rotWithShape="1">
          <a:blip r:embed="rId4" cstate="print">
            <a:extLst>
              <a:ext uri="{28A0092B-C50C-407E-A947-70E740481C1C}">
                <a14:useLocalDpi xmlns:a14="http://schemas.microsoft.com/office/drawing/2010/main" val="0"/>
              </a:ext>
            </a:extLst>
          </a:blip>
          <a:srcRect l="62775"/>
          <a:stretch/>
        </p:blipFill>
        <p:spPr>
          <a:xfrm>
            <a:off x="3533613" y="5781392"/>
            <a:ext cx="1767732" cy="1076613"/>
          </a:xfrm>
          <a:prstGeom prst="rect">
            <a:avLst/>
          </a:prstGeom>
        </p:spPr>
      </p:pic>
      <p:pic>
        <p:nvPicPr>
          <p:cNvPr id="10" name="Plassholder for innhold 4"/>
          <p:cNvPicPr>
            <a:picLocks noChangeAspect="1"/>
          </p:cNvPicPr>
          <p:nvPr/>
        </p:nvPicPr>
        <p:blipFill rotWithShape="1">
          <a:blip r:embed="rId5">
            <a:extLst>
              <a:ext uri="{28A0092B-C50C-407E-A947-70E740481C1C}">
                <a14:useLocalDpi xmlns:a14="http://schemas.microsoft.com/office/drawing/2010/main" val="0"/>
              </a:ext>
            </a:extLst>
          </a:blip>
          <a:srcRect l="54267" t="69343" r="17558" b="6931"/>
          <a:stretch/>
        </p:blipFill>
        <p:spPr>
          <a:xfrm>
            <a:off x="3533615" y="1328051"/>
            <a:ext cx="1767729" cy="986397"/>
          </a:xfrm>
          <a:prstGeom prst="rect">
            <a:avLst/>
          </a:prstGeom>
        </p:spPr>
      </p:pic>
      <p:pic>
        <p:nvPicPr>
          <p:cNvPr id="3" name="Bilde 2">
            <a:extLst>
              <a:ext uri="{FF2B5EF4-FFF2-40B4-BE49-F238E27FC236}">
                <a16:creationId xmlns:a16="http://schemas.microsoft.com/office/drawing/2014/main" id="{82D7A2E9-24C7-450E-AC1A-FA1B3292A6B1}"/>
              </a:ext>
            </a:extLst>
          </p:cNvPr>
          <p:cNvPicPr>
            <a:picLocks noChangeAspect="1"/>
          </p:cNvPicPr>
          <p:nvPr/>
        </p:nvPicPr>
        <p:blipFill rotWithShape="1">
          <a:blip r:embed="rId6"/>
          <a:srcRect l="43911" t="-4150" b="59332"/>
          <a:stretch/>
        </p:blipFill>
        <p:spPr>
          <a:xfrm>
            <a:off x="3533617" y="3338818"/>
            <a:ext cx="1767731" cy="1376420"/>
          </a:xfrm>
          <a:prstGeom prst="rect">
            <a:avLst/>
          </a:prstGeom>
        </p:spPr>
      </p:pic>
    </p:spTree>
    <p:extLst>
      <p:ext uri="{BB962C8B-B14F-4D97-AF65-F5344CB8AC3E}">
        <p14:creationId xmlns:p14="http://schemas.microsoft.com/office/powerpoint/2010/main" val="756425289"/>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8028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av ø</a:t>
                      </a:r>
                      <a:r>
                        <a:rPr lang="nb-NO" dirty="0">
                          <a:solidFill>
                            <a:schemeClr val="tx1"/>
                          </a:solidFill>
                        </a:rPr>
                        <a:t>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av øvelsen</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a:solidFill>
                            <a:schemeClr val="tx1"/>
                          </a:solidFill>
                        </a:rPr>
                        <a:t>3*4</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5-8</a:t>
                      </a:r>
                      <a:r>
                        <a:rPr lang="nb-NO" sz="900" baseline="0" dirty="0">
                          <a:solidFill>
                            <a:schemeClr val="tx1"/>
                          </a:solidFill>
                        </a:rPr>
                        <a:t> spillere i hver firkant. 5-8 m mellom kjeglene i kvadratet.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1-2 spillere i midten på firkanten. Spilleren i midten skal prøve å vinne ball, eller få den ut av firkanten. Spilleren som mister ball, bytter plass med den i midten.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Vurder</a:t>
                      </a:r>
                      <a:r>
                        <a:rPr lang="nb-NO" sz="900" b="0" baseline="0" dirty="0"/>
                        <a:t> størrelsen på firkanten. Ha baller tilgjengelig slik at det blir flyt i øvelsen.</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4*3min-  30 s pause mellom hver sekvens.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baseline="0" dirty="0">
                          <a:solidFill>
                            <a:schemeClr val="tx1"/>
                          </a:solidFill>
                        </a:rPr>
                        <a:t>Dele inn i to grupper. To keepere står i hvert sitt som på bildet. Baller på hver sin gruppe. Rød posisjon skal avslutte på 2 eller 3 touch. Rett etter avslutning begynner spiller fra blå stasjon å føre ball, da er den røde spilleren som akkurat har avsluttet forsvarer og det er en 1-1 situasjon, der den blå spilleren skal gjøre mål på målet rett foran seg. Spillerne går tilbake til sin grunnstasjon etter endt sekvens. Gruppene bytter plass etter en endt sekvens. Hvis det er få mål, så kan en bruke lite mål eller kjegler.</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baseline="0" dirty="0"/>
                        <a:t>Slå gjerne inn baller fra siden.</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3*3</a:t>
                      </a:r>
                      <a:r>
                        <a:rPr lang="nb-NO" sz="900" b="0" baseline="0" dirty="0">
                          <a:solidFill>
                            <a:schemeClr val="tx1"/>
                          </a:solidFill>
                        </a:rPr>
                        <a:t> runder. Hver sekvens varer i 1.15 </a:t>
                      </a:r>
                      <a:r>
                        <a:rPr lang="nb-NO" sz="900" b="0" dirty="0">
                          <a:solidFill>
                            <a:schemeClr val="tx1"/>
                          </a:solidFill>
                        </a:rPr>
                        <a:t>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inne i 16 m. 5-5, 4-4 eller 3-3. Dele inn i tre lag der to lag hele tiden spiller mot hverandre, mens det siste laget(gult) stiller seg på utsiden av 16 m som på bildet med baller. 1 lag år hele tiden ballen og skal gjøre mål, mens det andre laget hele tiden skal forsvare seg sammen med keeper. Etter endt sekvens så går et lag ut og gult kommer inn for å spille mot det andre laget. En runde blir da at et lag angriper, forsvarer seg og slår inn baller.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slipper inn færrest mål</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 skriker navnet på den som skal slå inn ballene fra utsiden og varierer. Det kan være kortpasning eller innlegg.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 </a:t>
                      </a:r>
                      <a:r>
                        <a:rPr lang="nb-NO" sz="900" b="0" dirty="0" err="1">
                          <a:solidFill>
                            <a:schemeClr val="tx1"/>
                          </a:solidFill>
                        </a:rPr>
                        <a:t>Ca</a:t>
                      </a:r>
                      <a:r>
                        <a:rPr lang="nb-NO" sz="900" b="0" dirty="0">
                          <a:solidFill>
                            <a:schemeClr val="tx1"/>
                          </a:solidFill>
                        </a:rPr>
                        <a:t> 40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3-3 til 6-6. mot 2 mål. 2-4 lag. Vinneren står. Første målet vinner. Vinneren står. Maks 1.30 min kamper. Hvis det blir u så står det laget som kom inn.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treffer nærmest krysset på skudd fra 16m.</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ros spillere som har ofret alt på treningen. Samle alle etter økta og presenter/diskuter klubbens treningsregler.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47. INDIVIDUELT FOKUS ANREPSSPILL</a:t>
                      </a:r>
                    </a:p>
                  </a:txBody>
                  <a:tcPr marL="68580" marR="68580"/>
                </a:tc>
                <a:extLst>
                  <a:ext uri="{0D108BD9-81ED-4DB2-BD59-A6C34878D82A}">
                    <a16:rowId xmlns:a16="http://schemas.microsoft.com/office/drawing/2014/main" val="10000"/>
                  </a:ext>
                </a:extLst>
              </a:tr>
            </a:tbl>
          </a:graphicData>
        </a:graphic>
      </p:graphicFrame>
      <p:sp>
        <p:nvSpPr>
          <p:cNvPr id="2" name="TekstSylinder 1"/>
          <p:cNvSpPr txBox="1"/>
          <p:nvPr/>
        </p:nvSpPr>
        <p:spPr>
          <a:xfrm>
            <a:off x="8055430" y="30464"/>
            <a:ext cx="1088573" cy="369332"/>
          </a:xfrm>
          <a:prstGeom prst="rect">
            <a:avLst/>
          </a:prstGeom>
          <a:noFill/>
        </p:spPr>
        <p:txBody>
          <a:bodyPr wrap="square" rtlCol="0">
            <a:spAutoFit/>
          </a:bodyPr>
          <a:lstStyle/>
          <a:p>
            <a:pPr>
              <a:defRPr/>
            </a:pPr>
            <a:endParaRPr lang="nb-NO" b="1" dirty="0">
              <a:solidFill>
                <a:prstClr val="black"/>
              </a:solidFill>
            </a:endParaRPr>
          </a:p>
        </p:txBody>
      </p:sp>
      <p:pic>
        <p:nvPicPr>
          <p:cNvPr id="6" name="Bilde 5"/>
          <p:cNvPicPr>
            <a:picLocks noChangeAspect="1"/>
          </p:cNvPicPr>
          <p:nvPr/>
        </p:nvPicPr>
        <p:blipFill rotWithShape="1">
          <a:blip r:embed="rId2"/>
          <a:srcRect l="52357" r="13556" b="60895"/>
          <a:stretch/>
        </p:blipFill>
        <p:spPr>
          <a:xfrm>
            <a:off x="3592283" y="1288781"/>
            <a:ext cx="1709058" cy="1277469"/>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r="42307"/>
          <a:stretch/>
        </p:blipFill>
        <p:spPr>
          <a:xfrm>
            <a:off x="3592283" y="2436604"/>
            <a:ext cx="1709058" cy="1567970"/>
          </a:xfrm>
          <a:prstGeom prst="rect">
            <a:avLst/>
          </a:prstGeom>
        </p:spPr>
      </p:pic>
      <p:pic>
        <p:nvPicPr>
          <p:cNvPr id="8" name="Bilde 7"/>
          <p:cNvPicPr>
            <a:picLocks noChangeAspect="1"/>
          </p:cNvPicPr>
          <p:nvPr/>
        </p:nvPicPr>
        <p:blipFill rotWithShape="1">
          <a:blip r:embed="rId4" cstate="print">
            <a:extLst>
              <a:ext uri="{28A0092B-C50C-407E-A947-70E740481C1C}">
                <a14:useLocalDpi xmlns:a14="http://schemas.microsoft.com/office/drawing/2010/main" val="0"/>
              </a:ext>
            </a:extLst>
          </a:blip>
          <a:srcRect l="52662"/>
          <a:stretch/>
        </p:blipFill>
        <p:spPr>
          <a:xfrm>
            <a:off x="3592285" y="3930086"/>
            <a:ext cx="1709059" cy="1328630"/>
          </a:xfrm>
          <a:prstGeom prst="rect">
            <a:avLst/>
          </a:prstGeom>
        </p:spPr>
      </p:pic>
      <p:pic>
        <p:nvPicPr>
          <p:cNvPr id="9" name="Bilde 8"/>
          <p:cNvPicPr>
            <a:picLocks noChangeAspect="1"/>
          </p:cNvPicPr>
          <p:nvPr/>
        </p:nvPicPr>
        <p:blipFill rotWithShape="1">
          <a:blip r:embed="rId5" cstate="print">
            <a:extLst>
              <a:ext uri="{28A0092B-C50C-407E-A947-70E740481C1C}">
                <a14:useLocalDpi xmlns:a14="http://schemas.microsoft.com/office/drawing/2010/main" val="0"/>
              </a:ext>
            </a:extLst>
          </a:blip>
          <a:srcRect l="52662"/>
          <a:stretch/>
        </p:blipFill>
        <p:spPr>
          <a:xfrm>
            <a:off x="3592282" y="5258720"/>
            <a:ext cx="1709060" cy="1678297"/>
          </a:xfrm>
          <a:prstGeom prst="rect">
            <a:avLst/>
          </a:prstGeom>
        </p:spPr>
      </p:pic>
    </p:spTree>
    <p:extLst>
      <p:ext uri="{BB962C8B-B14F-4D97-AF65-F5344CB8AC3E}">
        <p14:creationId xmlns:p14="http://schemas.microsoft.com/office/powerpoint/2010/main" val="1185965495"/>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7452360"/>
        </p:xfrm>
        <a:graphic>
          <a:graphicData uri="http://schemas.openxmlformats.org/drawingml/2006/table">
            <a:tbl>
              <a:tblPr firstRow="1" bandRow="1">
                <a:tableStyleId>{5C22544A-7EE6-4342-B048-85BDC9FD1C3A}</a:tableStyleId>
              </a:tblPr>
              <a:tblGrid>
                <a:gridCol w="608372">
                  <a:extLst>
                    <a:ext uri="{9D8B030D-6E8A-4147-A177-3AD203B41FA5}">
                      <a16:colId xmlns:a16="http://schemas.microsoft.com/office/drawing/2014/main" val="20000"/>
                    </a:ext>
                  </a:extLst>
                </a:gridCol>
                <a:gridCol w="2621526">
                  <a:extLst>
                    <a:ext uri="{9D8B030D-6E8A-4147-A177-3AD203B41FA5}">
                      <a16:colId xmlns:a16="http://schemas.microsoft.com/office/drawing/2014/main" val="20001"/>
                    </a:ext>
                  </a:extLst>
                </a:gridCol>
                <a:gridCol w="1825113">
                  <a:extLst>
                    <a:ext uri="{9D8B030D-6E8A-4147-A177-3AD203B41FA5}">
                      <a16:colId xmlns:a16="http://schemas.microsoft.com/office/drawing/2014/main" val="20002"/>
                    </a:ext>
                  </a:extLst>
                </a:gridCol>
                <a:gridCol w="884903">
                  <a:extLst>
                    <a:ext uri="{9D8B030D-6E8A-4147-A177-3AD203B41FA5}">
                      <a16:colId xmlns:a16="http://schemas.microsoft.com/office/drawing/2014/main" val="20003"/>
                    </a:ext>
                  </a:extLst>
                </a:gridCol>
                <a:gridCol w="1648133">
                  <a:extLst>
                    <a:ext uri="{9D8B030D-6E8A-4147-A177-3AD203B41FA5}">
                      <a16:colId xmlns:a16="http://schemas.microsoft.com/office/drawing/2014/main" val="20004"/>
                    </a:ext>
                  </a:extLst>
                </a:gridCol>
                <a:gridCol w="1555955">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35</a:t>
                      </a:r>
                      <a:r>
                        <a:rPr lang="nb-NO" sz="900" b="0" baseline="0" dirty="0">
                          <a:solidFill>
                            <a:schemeClr val="tx1"/>
                          </a:solidFill>
                        </a:rPr>
                        <a:t> s og 35 s hvile</a:t>
                      </a:r>
                      <a:endParaRPr lang="nb-NO" sz="900" b="0" dirty="0">
                        <a:solidFill>
                          <a:schemeClr val="tx1"/>
                        </a:solidFill>
                      </a:endParaRPr>
                    </a:p>
                  </a:txBody>
                  <a:tcPr marL="68580" marR="68580">
                    <a:solidFill>
                      <a:schemeClr val="bg2">
                        <a:lumMod val="90000"/>
                      </a:schemeClr>
                    </a:solidFill>
                  </a:tcPr>
                </a:tc>
                <a:tc>
                  <a:txBody>
                    <a:bodyPr/>
                    <a:lstStyle/>
                    <a:p>
                      <a:pPr marL="0" indent="0">
                        <a:buNone/>
                      </a:pPr>
                      <a:r>
                        <a:rPr lang="nb-NO" sz="900" b="0" baseline="0" dirty="0">
                          <a:solidFill>
                            <a:schemeClr val="tx1"/>
                          </a:solidFill>
                        </a:rPr>
                        <a:t>Varm alltid opp med noen runder med føring av ball. </a:t>
                      </a:r>
                      <a:r>
                        <a:rPr lang="nb-NO" sz="900" dirty="0"/>
                        <a:t>De med ball setter</a:t>
                      </a:r>
                      <a:r>
                        <a:rPr lang="nb-NO" sz="900" baseline="0" dirty="0"/>
                        <a:t> i gang til en i midten som vil ha ball. Etter 35 s så bytter de roller. </a:t>
                      </a:r>
                      <a:r>
                        <a:rPr lang="nb-NO" sz="900" dirty="0"/>
                        <a:t>Kjøre forskjellige konkurranser mellom spillerne i midten etter hvert</a:t>
                      </a:r>
                    </a:p>
                    <a:p>
                      <a:pPr marL="0" indent="0">
                        <a:buNone/>
                      </a:pPr>
                      <a:r>
                        <a:rPr lang="nb-NO" sz="900" dirty="0"/>
                        <a:t>En touch langs bakken, to touch langs bakken,</a:t>
                      </a:r>
                      <a:r>
                        <a:rPr lang="nb-NO" sz="900" baseline="0" dirty="0"/>
                        <a:t> </a:t>
                      </a:r>
                      <a:r>
                        <a:rPr lang="nb-NO" sz="900" dirty="0"/>
                        <a:t>volley,</a:t>
                      </a:r>
                      <a:r>
                        <a:rPr lang="nb-NO" sz="900" baseline="0" dirty="0"/>
                        <a:t> </a:t>
                      </a:r>
                      <a:r>
                        <a:rPr lang="nb-NO" sz="900" dirty="0"/>
                        <a:t>halvspretten</a:t>
                      </a:r>
                      <a:r>
                        <a:rPr lang="nb-NO" sz="900" baseline="0" dirty="0"/>
                        <a:t>, </a:t>
                      </a:r>
                      <a:r>
                        <a:rPr lang="nb-NO" sz="900" dirty="0"/>
                        <a:t>fot-fot i lufta,</a:t>
                      </a:r>
                      <a:r>
                        <a:rPr lang="nb-NO" sz="900" baseline="0" dirty="0"/>
                        <a:t> </a:t>
                      </a:r>
                      <a:r>
                        <a:rPr lang="nb-NO" sz="900" dirty="0"/>
                        <a:t>fot-hodet i lufta, frie valg.</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Halvparten inne i sirkelen</a:t>
                      </a:r>
                      <a:r>
                        <a:rPr lang="nb-NO" sz="900" baseline="0" dirty="0"/>
                        <a:t> uten ball</a:t>
                      </a:r>
                      <a:r>
                        <a:rPr lang="nb-NO" sz="900" dirty="0"/>
                        <a:t> og resten rundt</a:t>
                      </a:r>
                      <a:r>
                        <a:rPr lang="nb-NO" sz="900" baseline="0" dirty="0"/>
                        <a:t> med baller.</a:t>
                      </a:r>
                      <a:r>
                        <a:rPr kumimoji="0" lang="nb-NO" sz="900" b="0" i="0" u="none" strike="noStrike" kern="1200" cap="none" spc="0" normalizeH="0" baseline="0" noProof="0" dirty="0">
                          <a:ln>
                            <a:noFill/>
                          </a:ln>
                          <a:solidFill>
                            <a:prstClr val="black"/>
                          </a:solidFill>
                          <a:effectLst/>
                          <a:uLnTx/>
                          <a:uFillTx/>
                          <a:latin typeface="+mn-lt"/>
                          <a:ea typeface="+mn-ea"/>
                          <a:cs typeface="+mn-cs"/>
                        </a:rPr>
                        <a:t> Sørg for kvikke bevegelser. Blikket skal være oppe, 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 </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8*2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30s til 1 min pause.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25 min.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2 lag 3-3 til 5-5. Kan ha 2-4 . Kan også bruke flere baner. Vanlig spill mo mål. </a:t>
                      </a: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Trener/setter hele tiden i gang baller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Spiller med maks 3 touch i de 4 første kampene, deretter fritt</a:t>
                      </a:r>
                      <a:r>
                        <a:rPr kumimoji="0" lang="nb-NO" sz="900" b="1"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endParaRPr lang="nb-NO" sz="900" b="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6-8*3 min kamper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1 min. pause mellom kampene.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to lag 7-7 til 11-11. Kan gjerne ha flere lag og baner.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Hvilken spiller treffer tverrliggeren med kast fra 10-16 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Ha baller tilgjengelig på sidene , slik at det blir rytme i spillet.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de mene noe om hva som er viktig i de forskjellige rollene på banen.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944880"/>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48. INDIVIDUELT FOKUS ANREPSSPILL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2800" b="1" i="0" u="none" strike="noStrike" kern="1200" cap="none" spc="0" normalizeH="0" baseline="0" noProof="0" dirty="0">
                        <a:ln>
                          <a:noFill/>
                        </a:ln>
                        <a:solidFill>
                          <a:prstClr val="white"/>
                        </a:solidFill>
                        <a:effectLst/>
                        <a:uLnTx/>
                        <a:uFillTx/>
                        <a:latin typeface="+mn-lt"/>
                        <a:ea typeface="+mn-ea"/>
                        <a:cs typeface="+mn-cs"/>
                      </a:endParaRP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cstate="print">
            <a:extLst>
              <a:ext uri="{28A0092B-C50C-407E-A947-70E740481C1C}">
                <a14:useLocalDpi xmlns:a14="http://schemas.microsoft.com/office/drawing/2010/main" val="0"/>
              </a:ext>
            </a:extLst>
          </a:blip>
          <a:srcRect l="29441" r="25329"/>
          <a:stretch/>
        </p:blipFill>
        <p:spPr>
          <a:xfrm>
            <a:off x="3245902" y="3767097"/>
            <a:ext cx="1775915" cy="1532653"/>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42550"/>
          <a:stretch/>
        </p:blipFill>
        <p:spPr>
          <a:xfrm>
            <a:off x="3245903" y="5249248"/>
            <a:ext cx="1775915" cy="1608752"/>
          </a:xfrm>
          <a:prstGeom prst="rect">
            <a:avLst/>
          </a:prstGeom>
        </p:spPr>
      </p:pic>
      <p:pic>
        <p:nvPicPr>
          <p:cNvPr id="9" name="Plassholder for innhold 4"/>
          <p:cNvPicPr>
            <a:picLocks/>
          </p:cNvPicPr>
          <p:nvPr/>
        </p:nvPicPr>
        <p:blipFill rotWithShape="1">
          <a:blip r:embed="rId4"/>
          <a:srcRect l="6549" t="7146" r="8258" b="6174"/>
          <a:stretch/>
        </p:blipFill>
        <p:spPr>
          <a:xfrm>
            <a:off x="3245904" y="1253361"/>
            <a:ext cx="1775915" cy="1219805"/>
          </a:xfrm>
          <a:prstGeom prst="rect">
            <a:avLst/>
          </a:prstGeom>
        </p:spPr>
      </p:pic>
      <p:pic>
        <p:nvPicPr>
          <p:cNvPr id="3" name="Bilde 2">
            <a:extLst>
              <a:ext uri="{FF2B5EF4-FFF2-40B4-BE49-F238E27FC236}">
                <a16:creationId xmlns:a16="http://schemas.microsoft.com/office/drawing/2014/main" id="{A81FF3CA-75E6-49BF-A131-8BD997EA4BFA}"/>
              </a:ext>
            </a:extLst>
          </p:cNvPr>
          <p:cNvPicPr>
            <a:picLocks noChangeAspect="1"/>
          </p:cNvPicPr>
          <p:nvPr/>
        </p:nvPicPr>
        <p:blipFill rotWithShape="1">
          <a:blip r:embed="rId5"/>
          <a:srcRect l="42550" b="67652"/>
          <a:stretch/>
        </p:blipFill>
        <p:spPr>
          <a:xfrm>
            <a:off x="3245902" y="2473169"/>
            <a:ext cx="1775915" cy="1293927"/>
          </a:xfrm>
          <a:prstGeom prst="rect">
            <a:avLst/>
          </a:prstGeom>
        </p:spPr>
      </p:pic>
    </p:spTree>
    <p:extLst>
      <p:ext uri="{BB962C8B-B14F-4D97-AF65-F5344CB8AC3E}">
        <p14:creationId xmlns:p14="http://schemas.microsoft.com/office/powerpoint/2010/main" val="376315086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BEARBEIDING-KLARERINGER</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Ved klarering  så skal ballen slås rett i bakrom, eller langt ut til siden bort fra mål. Dette er en kritisk situasjon.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har spillere på topp som skal vinne ballen.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Spissen vår skal alltid flytte seg slik at spilleren er på samme side som der spilleren med ball er. Dette gjør vi, fordi klareringen skal komme rett frem. Så regelen er at spissen står på nærmeste stopper i utgangsposisjon.</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03637789"/>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7266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63483">
                  <a:extLst>
                    <a:ext uri="{9D8B030D-6E8A-4147-A177-3AD203B41FA5}">
                      <a16:colId xmlns:a16="http://schemas.microsoft.com/office/drawing/2014/main" val="20001"/>
                    </a:ext>
                  </a:extLst>
                </a:gridCol>
                <a:gridCol w="1740877">
                  <a:extLst>
                    <a:ext uri="{9D8B030D-6E8A-4147-A177-3AD203B41FA5}">
                      <a16:colId xmlns:a16="http://schemas.microsoft.com/office/drawing/2014/main" val="20002"/>
                    </a:ext>
                  </a:extLst>
                </a:gridCol>
                <a:gridCol w="896816">
                  <a:extLst>
                    <a:ext uri="{9D8B030D-6E8A-4147-A177-3AD203B41FA5}">
                      <a16:colId xmlns:a16="http://schemas.microsoft.com/office/drawing/2014/main" val="20003"/>
                    </a:ext>
                  </a:extLst>
                </a:gridCol>
                <a:gridCol w="1828967">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 1.</a:t>
                      </a:r>
                      <a:r>
                        <a:rPr lang="nb-NO" sz="900" b="0" baseline="0" dirty="0">
                          <a:solidFill>
                            <a:schemeClr val="tx1"/>
                          </a:solidFill>
                        </a:rPr>
                        <a:t> min så 15 s pause.</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Spillerne flytter seg til dit en slår pasning. Spillerne stiller seg mellom firkantene. Ballen skal gå i retning mellom firkantene. Spilleren skal alltid bruke 2 touch. Skifte retning etter hvert.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5-6</a:t>
                      </a:r>
                      <a:r>
                        <a:rPr lang="nb-NO" sz="900" baseline="0" dirty="0">
                          <a:solidFill>
                            <a:schemeClr val="tx1"/>
                          </a:solidFill>
                        </a:rPr>
                        <a:t> spillere i hver firkant. Sette opp to firkanter. 3 m mellom kjeglene på den innerste firkanten.  Den ytterste firkanten er så stor at det er et mellomrom mellom de  er på </a:t>
                      </a:r>
                      <a:r>
                        <a:rPr lang="nb-NO" sz="900" baseline="0" dirty="0" err="1">
                          <a:solidFill>
                            <a:schemeClr val="tx1"/>
                          </a:solidFill>
                        </a:rPr>
                        <a:t>ca</a:t>
                      </a:r>
                      <a:r>
                        <a:rPr lang="nb-NO" sz="900" baseline="0" dirty="0">
                          <a:solidFill>
                            <a:schemeClr val="tx1"/>
                          </a:solidFill>
                        </a:rPr>
                        <a:t> 1-2 m.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a:t>
                      </a:r>
                      <a:r>
                        <a:rPr kumimoji="0" lang="nb-NO" sz="900" b="0" i="0" u="none" strike="noStrike" kern="1200" cap="none" spc="0" normalizeH="0" baseline="0" noProof="0" dirty="0" err="1">
                          <a:ln>
                            <a:noFill/>
                          </a:ln>
                          <a:solidFill>
                            <a:prstClr val="black"/>
                          </a:solidFill>
                          <a:effectLst/>
                          <a:uLnTx/>
                          <a:uFillTx/>
                          <a:latin typeface="+mn-lt"/>
                          <a:ea typeface="+mn-ea"/>
                          <a:cs typeface="+mn-cs"/>
                        </a:rPr>
                        <a:t>bevegelser.Blikket</a:t>
                      </a:r>
                      <a:r>
                        <a:rPr kumimoji="0" lang="nb-NO" sz="900" b="0" i="0" u="none" strike="noStrike" kern="1200" cap="none" spc="0" normalizeH="0" baseline="0" noProof="0" dirty="0">
                          <a:ln>
                            <a:noFill/>
                          </a:ln>
                          <a:solidFill>
                            <a:prstClr val="black"/>
                          </a:solidFill>
                          <a:effectLst/>
                          <a:uLnTx/>
                          <a:uFillTx/>
                          <a:latin typeface="+mn-lt"/>
                          <a:ea typeface="+mn-ea"/>
                          <a:cs typeface="+mn-cs"/>
                        </a:rPr>
                        <a:t> skal være oppe, hodet </a:t>
                      </a:r>
                      <a:r>
                        <a:rPr kumimoji="0" lang="nb-NO" sz="900" b="0" i="0" u="none" strike="noStrike" kern="1200" cap="none" spc="0" normalizeH="0" baseline="0" noProof="0" dirty="0" err="1">
                          <a:ln>
                            <a:noFill/>
                          </a:ln>
                          <a:solidFill>
                            <a:prstClr val="black"/>
                          </a:solidFill>
                          <a:effectLst/>
                          <a:uLnTx/>
                          <a:uFillTx/>
                          <a:latin typeface="+mn-lt"/>
                          <a:ea typeface="+mn-ea"/>
                          <a:cs typeface="+mn-cs"/>
                        </a:rPr>
                        <a:t>opp.Vær</a:t>
                      </a:r>
                      <a:r>
                        <a:rPr kumimoji="0" lang="nb-NO" sz="900" b="0" i="0" u="none" strike="noStrike" kern="1200" cap="none" spc="0" normalizeH="0" baseline="0" noProof="0" dirty="0">
                          <a:ln>
                            <a:noFill/>
                          </a:ln>
                          <a:solidFill>
                            <a:prstClr val="black"/>
                          </a:solidFill>
                          <a:effectLst/>
                          <a:uLnTx/>
                          <a:uFillTx/>
                          <a:latin typeface="+mn-lt"/>
                          <a:ea typeface="+mn-ea"/>
                          <a:cs typeface="+mn-cs"/>
                        </a:rPr>
                        <a:t>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a:t>
                      </a:r>
                      <a:r>
                        <a:rPr lang="nb-NO" sz="900" baseline="0" dirty="0">
                          <a:solidFill>
                            <a:schemeClr val="tx1"/>
                          </a:solidFill>
                        </a:rPr>
                        <a:t> opp bane 40 m i lengde og midt mellom 5m og 16 m i bredde. Dele inn i lag 3-3 til 6-6. Kan fint ha 2-4 lag. Vanlig spill, men det er jokere på hver sin side av begge målene. De kan ikke bevege seg inn på banen. De på banen kan ha 2 touch i starten av kampene, deretter fri touch. De inne på banen kan fritt bruke vegene for å skape overtall. Veggene har 1 touch. Hvis det er nok spillere kan det også være vegger på langsidene av banen.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Sørg for at det etter hvert er tempo som er kamplikt.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12*1.15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uten vegger. Fri touch. 2-4 lag. 3-3 til 6-6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til slutt: Hvilken spiller treffer først tverrliggeren fra 30 meter?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Sørg for at det etter hvert er tempo som er kamplikt.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t>Spill med to touch og fritt.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spillerne fortelle om hva som er en god treningsøkt.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49. INDIVIDUELT FOKUS ANREPSSPILL </a:t>
                      </a:r>
                    </a:p>
                  </a:txBody>
                  <a:tcPr marL="68580" marR="68580"/>
                </a:tc>
                <a:extLst>
                  <a:ext uri="{0D108BD9-81ED-4DB2-BD59-A6C34878D82A}">
                    <a16:rowId xmlns:a16="http://schemas.microsoft.com/office/drawing/2014/main" val="10000"/>
                  </a:ext>
                </a:extLst>
              </a:tr>
            </a:tbl>
          </a:graphicData>
        </a:graphic>
      </p:graphicFrame>
      <p:pic>
        <p:nvPicPr>
          <p:cNvPr id="3" name="Bilde 2"/>
          <p:cNvPicPr>
            <a:picLocks noChangeAspect="1"/>
          </p:cNvPicPr>
          <p:nvPr/>
        </p:nvPicPr>
        <p:blipFill rotWithShape="1">
          <a:blip r:embed="rId2"/>
          <a:srcRect l="53308"/>
          <a:stretch/>
        </p:blipFill>
        <p:spPr>
          <a:xfrm>
            <a:off x="3162877" y="3510122"/>
            <a:ext cx="1739213" cy="1445341"/>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l="49672"/>
          <a:stretch/>
        </p:blipFill>
        <p:spPr>
          <a:xfrm>
            <a:off x="3162878" y="4955458"/>
            <a:ext cx="1748747" cy="1966314"/>
          </a:xfrm>
          <a:prstGeom prst="rect">
            <a:avLst/>
          </a:prstGeom>
        </p:spPr>
      </p:pic>
      <p:pic>
        <p:nvPicPr>
          <p:cNvPr id="8" name="Bilde 7"/>
          <p:cNvPicPr>
            <a:picLocks noChangeAspect="1"/>
          </p:cNvPicPr>
          <p:nvPr/>
        </p:nvPicPr>
        <p:blipFill rotWithShape="1">
          <a:blip r:embed="rId4" cstate="print">
            <a:extLst>
              <a:ext uri="{28A0092B-C50C-407E-A947-70E740481C1C}">
                <a14:useLocalDpi xmlns:a14="http://schemas.microsoft.com/office/drawing/2010/main" val="0"/>
              </a:ext>
            </a:extLst>
          </a:blip>
          <a:srcRect l="58090" t="33965" r="20544" b="31335"/>
          <a:stretch/>
        </p:blipFill>
        <p:spPr>
          <a:xfrm>
            <a:off x="3162877" y="1239981"/>
            <a:ext cx="1748747" cy="938900"/>
          </a:xfrm>
          <a:prstGeom prst="rect">
            <a:avLst/>
          </a:prstGeom>
        </p:spPr>
      </p:pic>
      <p:pic>
        <p:nvPicPr>
          <p:cNvPr id="9" name="Bilde 8">
            <a:extLst>
              <a:ext uri="{FF2B5EF4-FFF2-40B4-BE49-F238E27FC236}">
                <a16:creationId xmlns:a16="http://schemas.microsoft.com/office/drawing/2014/main" id="{1E272EBE-C091-41BE-A2DB-56857EEA28B7}"/>
              </a:ext>
            </a:extLst>
          </p:cNvPr>
          <p:cNvPicPr>
            <a:picLocks noChangeAspect="1"/>
          </p:cNvPicPr>
          <p:nvPr/>
        </p:nvPicPr>
        <p:blipFill rotWithShape="1">
          <a:blip r:embed="rId5"/>
          <a:srcRect l="40368" b="67247"/>
          <a:stretch/>
        </p:blipFill>
        <p:spPr>
          <a:xfrm>
            <a:off x="3162876" y="2178881"/>
            <a:ext cx="1748746" cy="1331236"/>
          </a:xfrm>
          <a:prstGeom prst="rect">
            <a:avLst/>
          </a:prstGeom>
        </p:spPr>
      </p:pic>
    </p:spTree>
    <p:extLst>
      <p:ext uri="{BB962C8B-B14F-4D97-AF65-F5344CB8AC3E}">
        <p14:creationId xmlns:p14="http://schemas.microsoft.com/office/powerpoint/2010/main" val="2897166493"/>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8638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545771">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1" dirty="0">
                        <a:solidFill>
                          <a:schemeClr val="tx1"/>
                        </a:solidFill>
                      </a:endParaRPr>
                    </a:p>
                    <a:p>
                      <a:pPr algn="ctr"/>
                      <a:endParaRPr lang="nb-NO" sz="900" b="0" dirty="0">
                        <a:solidFill>
                          <a:schemeClr val="tx1"/>
                        </a:solidFill>
                      </a:endParaRPr>
                    </a:p>
                    <a:p>
                      <a:pPr algn="ctr"/>
                      <a:r>
                        <a:rPr lang="nb-NO" sz="900" b="0" dirty="0">
                          <a:solidFill>
                            <a:schemeClr val="tx1"/>
                          </a:solidFill>
                        </a:rPr>
                        <a:t>4*2</a:t>
                      </a:r>
                      <a:r>
                        <a:rPr lang="nb-NO" sz="900" b="0" baseline="0" dirty="0">
                          <a:solidFill>
                            <a:schemeClr val="tx1"/>
                          </a:solidFill>
                        </a:rPr>
                        <a:t> min-30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To</a:t>
                      </a:r>
                      <a:r>
                        <a:rPr lang="nb-NO" sz="900" baseline="0" dirty="0">
                          <a:solidFill>
                            <a:schemeClr val="tx1"/>
                          </a:solidFill>
                        </a:rPr>
                        <a:t> og to sammen. </a:t>
                      </a:r>
                      <a:r>
                        <a:rPr lang="nb-NO" sz="900" baseline="0" dirty="0" err="1">
                          <a:solidFill>
                            <a:schemeClr val="tx1"/>
                          </a:solidFill>
                        </a:rPr>
                        <a:t>Ca</a:t>
                      </a:r>
                      <a:r>
                        <a:rPr lang="nb-NO" sz="900" baseline="0" dirty="0">
                          <a:solidFill>
                            <a:schemeClr val="tx1"/>
                          </a:solidFill>
                        </a:rPr>
                        <a:t> 2 m mellom kjeglene i bredde. 8-10 meter i lengde. Spillerne bruker en ball og står </a:t>
                      </a:r>
                      <a:r>
                        <a:rPr lang="nb-NO" sz="900" baseline="0" dirty="0" err="1">
                          <a:solidFill>
                            <a:schemeClr val="tx1"/>
                          </a:solidFill>
                        </a:rPr>
                        <a:t>ovenrfor</a:t>
                      </a:r>
                      <a:r>
                        <a:rPr lang="nb-NO" sz="900" baseline="0" dirty="0">
                          <a:solidFill>
                            <a:schemeClr val="tx1"/>
                          </a:solidFill>
                        </a:rPr>
                        <a:t> hverandre. Pasning på yttersiden og bruke aktiv touch forbi den andre kjegla. Deretter slå pasning tilbake. Skifte retninger. Spillerne står på samme side hele tiden.</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Variere med kort touch mellom kjeglene og mot utsiden som vist på bildet.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Spillerne bruker ulike teknikker. Touch med ytterside/innside.</a:t>
                      </a:r>
                    </a:p>
                  </a:txBody>
                  <a:tcPr marL="68580" marR="68580">
                    <a:solidFill>
                      <a:schemeClr val="bg2">
                        <a:lumMod val="90000"/>
                      </a:schemeClr>
                    </a:solidFill>
                  </a:tcPr>
                </a:tc>
                <a:tc>
                  <a:txBody>
                    <a:bodyPr/>
                    <a:lstStyle/>
                    <a:p>
                      <a:endParaRPr lang="nb-NO" dirty="0"/>
                    </a:p>
                    <a:p>
                      <a:endParaRPr lang="nb-NO" dirty="0"/>
                    </a:p>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Sørg</a:t>
                      </a:r>
                      <a:r>
                        <a:rPr lang="nb-NO" sz="900" b="0" baseline="0" dirty="0"/>
                        <a:t> for at det er maks 6 spillere i hvert rektangel.</a:t>
                      </a:r>
                    </a:p>
                    <a:p>
                      <a:endParaRPr lang="nb-NO" sz="900" b="0" baseline="0" dirty="0"/>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Tempo fra touch 1 til pasning.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r>
                        <a:rPr lang="nb-NO" sz="900" baseline="0" dirty="0"/>
                        <a:t>1-2 min kamper med halvparten av tiden i pause. </a:t>
                      </a:r>
                      <a:r>
                        <a:rPr lang="nb-NO" sz="900" baseline="0" dirty="0" err="1"/>
                        <a:t>Ca</a:t>
                      </a:r>
                      <a:r>
                        <a:rPr lang="nb-NO" sz="900" baseline="0" dirty="0"/>
                        <a:t> 25 min. </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1.30min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50 min.</a:t>
                      </a:r>
                    </a:p>
                    <a:p>
                      <a:pPr algn="ctr"/>
                      <a:endParaRPr lang="nb-NO" sz="900" b="0" dirty="0">
                        <a:solidFill>
                          <a:schemeClr val="tx1"/>
                        </a:solidFill>
                      </a:endParaRPr>
                    </a:p>
                    <a:p>
                      <a:pPr algn="ctr"/>
                      <a:endParaRPr lang="nb-NO" sz="900" b="1" dirty="0">
                        <a:solidFill>
                          <a:schemeClr val="tx1"/>
                        </a:solidFill>
                      </a:endParaRPr>
                    </a:p>
                    <a:p>
                      <a:pPr algn="ctr"/>
                      <a:endParaRPr lang="nb-NO" sz="900" b="1" dirty="0">
                        <a:solidFill>
                          <a:schemeClr val="tx1"/>
                        </a:solidFill>
                      </a:endParaRPr>
                    </a:p>
                    <a:p>
                      <a:pPr algn="ctr"/>
                      <a:endParaRPr lang="nb-NO" sz="900" b="1" dirty="0">
                        <a:solidFill>
                          <a:schemeClr val="tx1"/>
                        </a:solidFill>
                      </a:endParaRPr>
                    </a:p>
                    <a:p>
                      <a:pPr algn="ctr"/>
                      <a:endParaRPr lang="nb-NO" sz="900" b="1" dirty="0">
                        <a:solidFill>
                          <a:schemeClr val="tx1"/>
                        </a:solidFill>
                      </a:endParaRPr>
                    </a:p>
                    <a:p>
                      <a:pPr algn="ctr"/>
                      <a:endParaRPr lang="nb-NO" sz="900" b="1" dirty="0">
                        <a:solidFill>
                          <a:schemeClr val="tx1"/>
                        </a:solidFill>
                      </a:endParaRPr>
                    </a:p>
                    <a:p>
                      <a:pPr algn="ctr"/>
                      <a:endParaRPr lang="nb-NO" sz="900" b="1" dirty="0">
                        <a:solidFill>
                          <a:schemeClr val="tx1"/>
                        </a:solidFill>
                      </a:endParaRPr>
                    </a:p>
                    <a:p>
                      <a:pPr algn="ctr"/>
                      <a:endParaRPr lang="nb-NO" sz="900" b="1"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3-3 til 6-6. mot 2 mål. 2-4 lag. Vinneren står. Første målet vinner. Vinneren står. Maks 1.30 min kamper. Hvis det blir u så står det laget som kom inn.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treffer nærmest krysset på skudd fra 16m.</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kamper med maks 3 touch og fritt.</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ros spillere som har ofret alt på treningen.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50. INDIVIDUELT FOKUS ANREPSSPILL</a:t>
                      </a:r>
                    </a:p>
                  </a:txBody>
                  <a:tcPr marL="68580" marR="68580"/>
                </a:tc>
                <a:extLst>
                  <a:ext uri="{0D108BD9-81ED-4DB2-BD59-A6C34878D82A}">
                    <a16:rowId xmlns:a16="http://schemas.microsoft.com/office/drawing/2014/main" val="10000"/>
                  </a:ext>
                </a:extLst>
              </a:tr>
            </a:tbl>
          </a:graphicData>
        </a:graphic>
      </p:graphicFrame>
      <p:sp>
        <p:nvSpPr>
          <p:cNvPr id="2" name="TekstSylinder 1"/>
          <p:cNvSpPr txBox="1"/>
          <p:nvPr/>
        </p:nvSpPr>
        <p:spPr>
          <a:xfrm>
            <a:off x="8055430" y="30464"/>
            <a:ext cx="1088573" cy="369332"/>
          </a:xfrm>
          <a:prstGeom prst="rect">
            <a:avLst/>
          </a:prstGeom>
          <a:noFill/>
        </p:spPr>
        <p:txBody>
          <a:bodyPr wrap="square" rtlCol="0">
            <a:spAutoFit/>
          </a:bodyPr>
          <a:lstStyle/>
          <a:p>
            <a:pPr>
              <a:defRPr/>
            </a:pPr>
            <a:endParaRPr lang="nb-NO" b="1" dirty="0">
              <a:solidFill>
                <a:prstClr val="black"/>
              </a:solidFill>
            </a:endParaRPr>
          </a:p>
        </p:txBody>
      </p:sp>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61105"/>
          <a:stretch/>
        </p:blipFill>
        <p:spPr>
          <a:xfrm>
            <a:off x="3587750" y="4343363"/>
            <a:ext cx="1701417" cy="2514641"/>
          </a:xfrm>
          <a:prstGeom prst="rect">
            <a:avLst/>
          </a:prstGeom>
        </p:spPr>
      </p:pic>
      <p:pic>
        <p:nvPicPr>
          <p:cNvPr id="10" name="Bilde 9"/>
          <p:cNvPicPr>
            <a:picLocks noChangeAspect="1"/>
          </p:cNvPicPr>
          <p:nvPr/>
        </p:nvPicPr>
        <p:blipFill rotWithShape="1">
          <a:blip r:embed="rId3" cstate="print">
            <a:extLst>
              <a:ext uri="{28A0092B-C50C-407E-A947-70E740481C1C}">
                <a14:useLocalDpi xmlns:a14="http://schemas.microsoft.com/office/drawing/2010/main" val="0"/>
              </a:ext>
            </a:extLst>
          </a:blip>
          <a:srcRect l="51500" b="57582"/>
          <a:stretch/>
        </p:blipFill>
        <p:spPr>
          <a:xfrm>
            <a:off x="3587753" y="1328051"/>
            <a:ext cx="1701415" cy="1704762"/>
          </a:xfrm>
          <a:prstGeom prst="rect">
            <a:avLst/>
          </a:prstGeom>
        </p:spPr>
      </p:pic>
      <p:pic>
        <p:nvPicPr>
          <p:cNvPr id="6" name="Bilde 5">
            <a:extLst>
              <a:ext uri="{FF2B5EF4-FFF2-40B4-BE49-F238E27FC236}">
                <a16:creationId xmlns:a16="http://schemas.microsoft.com/office/drawing/2014/main" id="{0670268F-5E98-4A08-87AC-751376369C01}"/>
              </a:ext>
            </a:extLst>
          </p:cNvPr>
          <p:cNvPicPr>
            <a:picLocks noChangeAspect="1"/>
          </p:cNvPicPr>
          <p:nvPr/>
        </p:nvPicPr>
        <p:blipFill rotWithShape="1">
          <a:blip r:embed="rId4"/>
          <a:srcRect l="43803" b="57092"/>
          <a:stretch/>
        </p:blipFill>
        <p:spPr>
          <a:xfrm>
            <a:off x="3587753" y="3032813"/>
            <a:ext cx="1701415" cy="1479920"/>
          </a:xfrm>
          <a:prstGeom prst="rect">
            <a:avLst/>
          </a:prstGeom>
        </p:spPr>
      </p:pic>
    </p:spTree>
    <p:extLst>
      <p:ext uri="{BB962C8B-B14F-4D97-AF65-F5344CB8AC3E}">
        <p14:creationId xmlns:p14="http://schemas.microsoft.com/office/powerpoint/2010/main" val="3340636129"/>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1780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15893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262743">
                  <a:extLst>
                    <a:ext uri="{9D8B030D-6E8A-4147-A177-3AD203B41FA5}">
                      <a16:colId xmlns:a16="http://schemas.microsoft.com/office/drawing/2014/main" val="20004"/>
                    </a:ext>
                  </a:extLst>
                </a:gridCol>
                <a:gridCol w="1763486">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endParaRPr lang="nb-NO" sz="900" b="0" dirty="0">
                        <a:solidFill>
                          <a:schemeClr val="tx1"/>
                        </a:solidFill>
                      </a:endParaRPr>
                    </a:p>
                    <a:p>
                      <a:pPr algn="ctr"/>
                      <a:r>
                        <a:rPr lang="nb-NO" sz="900" b="0" dirty="0">
                          <a:solidFill>
                            <a:schemeClr val="tx1"/>
                          </a:solidFill>
                        </a:rPr>
                        <a:t>4*3</a:t>
                      </a:r>
                      <a:r>
                        <a:rPr lang="nb-NO" sz="900" b="0" baseline="0" dirty="0">
                          <a:solidFill>
                            <a:schemeClr val="tx1"/>
                          </a:solidFill>
                        </a:rPr>
                        <a:t> min-30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Sette opp to firkanter pr. gruppe. </a:t>
                      </a:r>
                      <a:r>
                        <a:rPr lang="nb-NO" sz="900" dirty="0" err="1"/>
                        <a:t>Ca</a:t>
                      </a:r>
                      <a:r>
                        <a:rPr lang="nb-NO" sz="900" dirty="0"/>
                        <a:t> 7 m mellom kjeglene. Fordele </a:t>
                      </a:r>
                      <a:r>
                        <a:rPr lang="nb-NO" sz="900" dirty="0" err="1"/>
                        <a:t>ca</a:t>
                      </a:r>
                      <a:r>
                        <a:rPr lang="nb-NO" sz="900" dirty="0"/>
                        <a:t> 6 spillere i hver firkant. To i midten. Ved brudd bytter de. </a:t>
                      </a:r>
                    </a:p>
                    <a:p>
                      <a:r>
                        <a:rPr lang="nb-NO" sz="900" dirty="0"/>
                        <a:t>Når som helst kan en spiller ta med seg ballen i retning ny firkant. Da må alle forflytte seg over til samme firkant. Treneren kan gjerne blåse i fløyta</a:t>
                      </a:r>
                      <a:r>
                        <a:rPr lang="nb-NO" sz="900" baseline="0" dirty="0"/>
                        <a:t> for når de skal bevege seg til en annen boks sammen. </a:t>
                      </a:r>
                      <a:r>
                        <a:rPr lang="nb-NO" sz="900" dirty="0"/>
                        <a:t>Øvelsen kan også kjøres kun med en firkant (vanlig boks)</a:t>
                      </a:r>
                      <a:r>
                        <a:rPr lang="nb-NO" sz="900" baseline="0" dirty="0"/>
                        <a:t> </a:t>
                      </a:r>
                      <a:r>
                        <a:rPr lang="nb-NO" sz="900" dirty="0"/>
                        <a:t>Variasjon: ved 7 spillere, legg inn en i midten eller to på ene siden.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på begge endene, slik at det blir flyt i firkanten.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6*2 min- 30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Spill inne i 16 m som deles i to med kjegler. Spill (10-10). Hvis det er færre på trening blir banen mindre. Det må minst</a:t>
                      </a:r>
                      <a:r>
                        <a:rPr lang="nb-NO" sz="900" baseline="0" dirty="0"/>
                        <a:t> være 6-6 for å kunne gjennomføre øvelsen. </a:t>
                      </a:r>
                      <a:r>
                        <a:rPr lang="nb-NO" sz="900" dirty="0"/>
                        <a:t>Dele inn i to lag. (Kan  ha en joker).</a:t>
                      </a:r>
                    </a:p>
                    <a:p>
                      <a:r>
                        <a:rPr lang="nb-NO" sz="900" dirty="0"/>
                        <a:t>Det slås inn baller fra midten(på utsiden av 16 m til annenhver side. Nye baller kommer inn dersom ball i går ut av 16 m streken. </a:t>
                      </a:r>
                    </a:p>
                    <a:p>
                      <a:r>
                        <a:rPr lang="nb-NO" sz="900" dirty="0"/>
                        <a:t>Halvparten av de forsvarende spillerne kan gå inn på motstanders side for å vinne ball, eller få den ut av 16 m.</a:t>
                      </a:r>
                    </a:p>
                    <a:p>
                      <a:r>
                        <a:rPr lang="nb-NO" sz="900" dirty="0"/>
                        <a:t>Poeng til angripende lag ved 8 pasninger, Forsvarende lag må vinne ball på motstanders halvdel og slå den over til medspiller på egen halvdel for poeng. Det går altså baller til annenhver side slik at lagene</a:t>
                      </a:r>
                      <a:r>
                        <a:rPr lang="nb-NO" sz="900" baseline="0" dirty="0"/>
                        <a:t> hele tiden </a:t>
                      </a:r>
                      <a:r>
                        <a:rPr lang="nb-NO" sz="900" baseline="0" dirty="0" err="1"/>
                        <a:t>rulerer</a:t>
                      </a:r>
                      <a:r>
                        <a:rPr lang="nb-NO" sz="900" baseline="0" dirty="0"/>
                        <a:t> på å forsvare seg og angripe</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Konkurranse om hvilket lag som får flest poeng etter hver sekvens.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tempo i forflytningene begge veier.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t>.</a:t>
                      </a:r>
                      <a:r>
                        <a:rPr kumimoji="0" lang="nb-NO" sz="900" b="0" i="0" u="none" strike="noStrike" kern="1200" cap="none" spc="0" normalizeH="0" baseline="0" noProof="0" dirty="0">
                          <a:ln>
                            <a:noFill/>
                          </a:ln>
                          <a:solidFill>
                            <a:prstClr val="black"/>
                          </a:solidFill>
                          <a:effectLst/>
                          <a:uLnTx/>
                          <a:uFillTx/>
                          <a:latin typeface="+mn-lt"/>
                          <a:ea typeface="+mn-ea"/>
                          <a:cs typeface="+mn-cs"/>
                        </a:rPr>
                        <a:t> 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123580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Lagene stiller bak det ene målet med spillere på hver side av målet.  Lagene har hver sin keeper. Trener eller spiller slår pasninger til samme side hele sekvensen. I neste sekvens slås pasningen til den andre siden. Den som får ballen tar en aktiv touch rett fram og det er 2-2. Hvis forsvarende lag vinner ballen, så kan de kontre. Sekvensen er ikke over før ballen er utenfor banen eller i mål.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Konkurranser: Hvilket lag gjør flest mål på 3 min? </a:t>
                      </a:r>
                      <a:endParaRPr lang="nb-NO" sz="9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tempo i forflytningene begge veier. </a:t>
                      </a:r>
                    </a:p>
                    <a:p>
                      <a:endParaRPr lang="nb-NO" sz="900" b="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endParaRPr lang="nb-NO" sz="900" b="0" baseline="0"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3"/>
                  </a:ext>
                </a:extLst>
              </a:tr>
              <a:tr h="374742">
                <a:tc>
                  <a:txBody>
                    <a:bodyPr/>
                    <a:lstStyle/>
                    <a:p>
                      <a:pPr algn="ctr"/>
                      <a:r>
                        <a:rPr lang="nb-NO" sz="900" b="0" dirty="0">
                          <a:solidFill>
                            <a:schemeClr val="tx1"/>
                          </a:solidFill>
                        </a:rPr>
                        <a:t>1.15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Vinneren står. Første målet vinner. Vinneren står. Maks 1.30 min kamper. Hvis det blir u så står det laget som kom inn. Ballen starter direkte fra det målet som det er scoret på. Det skal spurtes inn og ut med lag for å få en direkte kontring fra keeper. Hvilket lag får flest seire? 3-3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klarer å trikse flest med lårene?</a:t>
                      </a: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 spillerne som alltid møter opp på trening og gjør sitt beste.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51. INDIVIDUELT FOKUS ANREPSSPILL</a:t>
                      </a: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a:blip r:embed="rId2"/>
          <a:stretch>
            <a:fillRect/>
          </a:stretch>
        </p:blipFill>
        <p:spPr>
          <a:xfrm>
            <a:off x="3727283" y="1347294"/>
            <a:ext cx="1595832" cy="1290825"/>
          </a:xfrm>
          <a:prstGeom prst="rect">
            <a:avLst/>
          </a:prstGeom>
        </p:spPr>
      </p:pic>
      <p:pic>
        <p:nvPicPr>
          <p:cNvPr id="10" name="Bilde 9"/>
          <p:cNvPicPr>
            <a:picLocks noChangeAspect="1"/>
          </p:cNvPicPr>
          <p:nvPr/>
        </p:nvPicPr>
        <p:blipFill>
          <a:blip r:embed="rId3"/>
          <a:stretch>
            <a:fillRect/>
          </a:stretch>
        </p:blipFill>
        <p:spPr>
          <a:xfrm>
            <a:off x="3727283" y="2595736"/>
            <a:ext cx="1595832" cy="1538195"/>
          </a:xfrm>
          <a:prstGeom prst="rect">
            <a:avLst/>
          </a:prstGeom>
        </p:spPr>
      </p:pic>
      <p:pic>
        <p:nvPicPr>
          <p:cNvPr id="11" name="Bilde 10"/>
          <p:cNvPicPr>
            <a:picLocks noChangeAspect="1"/>
          </p:cNvPicPr>
          <p:nvPr/>
        </p:nvPicPr>
        <p:blipFill>
          <a:blip r:embed="rId4"/>
          <a:stretch>
            <a:fillRect/>
          </a:stretch>
        </p:blipFill>
        <p:spPr>
          <a:xfrm>
            <a:off x="3727283" y="3971059"/>
            <a:ext cx="1595832" cy="1378856"/>
          </a:xfrm>
          <a:prstGeom prst="rect">
            <a:avLst/>
          </a:prstGeom>
        </p:spPr>
      </p:pic>
      <p:pic>
        <p:nvPicPr>
          <p:cNvPr id="3" name="Bilde 2"/>
          <p:cNvPicPr>
            <a:picLocks noChangeAspect="1"/>
          </p:cNvPicPr>
          <p:nvPr/>
        </p:nvPicPr>
        <p:blipFill>
          <a:blip r:embed="rId5"/>
          <a:stretch>
            <a:fillRect/>
          </a:stretch>
        </p:blipFill>
        <p:spPr>
          <a:xfrm>
            <a:off x="3727283" y="5328559"/>
            <a:ext cx="1595832" cy="1511669"/>
          </a:xfrm>
          <a:prstGeom prst="rect">
            <a:avLst/>
          </a:prstGeom>
        </p:spPr>
      </p:pic>
    </p:spTree>
    <p:extLst>
      <p:ext uri="{BB962C8B-B14F-4D97-AF65-F5344CB8AC3E}">
        <p14:creationId xmlns:p14="http://schemas.microsoft.com/office/powerpoint/2010/main" val="224941739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1" cy="74523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135086">
                  <a:extLst>
                    <a:ext uri="{9D8B030D-6E8A-4147-A177-3AD203B41FA5}">
                      <a16:colId xmlns:a16="http://schemas.microsoft.com/office/drawing/2014/main" val="20001"/>
                    </a:ext>
                  </a:extLst>
                </a:gridCol>
                <a:gridCol w="1545772">
                  <a:extLst>
                    <a:ext uri="{9D8B030D-6E8A-4147-A177-3AD203B41FA5}">
                      <a16:colId xmlns:a16="http://schemas.microsoft.com/office/drawing/2014/main" val="20002"/>
                    </a:ext>
                  </a:extLst>
                </a:gridCol>
                <a:gridCol w="816428">
                  <a:extLst>
                    <a:ext uri="{9D8B030D-6E8A-4147-A177-3AD203B41FA5}">
                      <a16:colId xmlns:a16="http://schemas.microsoft.com/office/drawing/2014/main" val="20003"/>
                    </a:ext>
                  </a:extLst>
                </a:gridCol>
                <a:gridCol w="1458686">
                  <a:extLst>
                    <a:ext uri="{9D8B030D-6E8A-4147-A177-3AD203B41FA5}">
                      <a16:colId xmlns:a16="http://schemas.microsoft.com/office/drawing/2014/main" val="20004"/>
                    </a:ext>
                  </a:extLst>
                </a:gridCol>
                <a:gridCol w="165462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Pasning slås til spiller i firkanten. Spilleren tar en førstetouch akkurat ut av firkanten og slår pasning til en av tre spillere på utsiden av firkanten. Spilleren kan ikke slå tilbake til spilleren en fikk ball fra. Spilleren som slo pasningen løper så inn i firkanten og den som har slått pasning ut til en av de andre spillerne beveger seg dit en slår. Touchen skal rett ut av firkanten.</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6-8 spillere i hvert</a:t>
                      </a:r>
                      <a:r>
                        <a:rPr lang="nb-NO" sz="900" baseline="0" dirty="0">
                          <a:solidFill>
                            <a:schemeClr val="tx1"/>
                          </a:solidFill>
                        </a:rPr>
                        <a:t> oppsett. </a:t>
                      </a:r>
                      <a:r>
                        <a:rPr lang="nb-NO" sz="900" dirty="0">
                          <a:solidFill>
                            <a:schemeClr val="tx1"/>
                          </a:solidFill>
                        </a:rPr>
                        <a:t>5 m mellom de</a:t>
                      </a:r>
                      <a:r>
                        <a:rPr lang="nb-NO" sz="900" baseline="0" dirty="0">
                          <a:solidFill>
                            <a:schemeClr val="tx1"/>
                          </a:solidFill>
                        </a:rPr>
                        <a:t> ytre kjeglene og firkanten.</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 m mellom kjeglene i firkanten.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a:t>
                      </a:r>
                      <a:r>
                        <a:rPr kumimoji="0" lang="nb-NO" sz="900" b="0" i="0" u="none" strike="noStrike" kern="1200" cap="none" spc="0" normalizeH="0" baseline="0" noProof="0" dirty="0" err="1">
                          <a:ln>
                            <a:noFill/>
                          </a:ln>
                          <a:solidFill>
                            <a:prstClr val="black"/>
                          </a:solidFill>
                          <a:effectLst/>
                          <a:uLnTx/>
                          <a:uFillTx/>
                          <a:latin typeface="+mn-lt"/>
                          <a:ea typeface="+mn-ea"/>
                          <a:cs typeface="+mn-cs"/>
                        </a:rPr>
                        <a:t>bevegelser.Blikket</a:t>
                      </a:r>
                      <a:r>
                        <a:rPr kumimoji="0" lang="nb-NO" sz="900" b="0" i="0" u="none" strike="noStrike" kern="1200" cap="none" spc="0" normalizeH="0" baseline="0" noProof="0" dirty="0">
                          <a:ln>
                            <a:noFill/>
                          </a:ln>
                          <a:solidFill>
                            <a:prstClr val="black"/>
                          </a:solidFill>
                          <a:effectLst/>
                          <a:uLnTx/>
                          <a:uFillTx/>
                          <a:latin typeface="+mn-lt"/>
                          <a:ea typeface="+mn-ea"/>
                          <a:cs typeface="+mn-cs"/>
                        </a:rPr>
                        <a:t> skal være oppe, hodet </a:t>
                      </a:r>
                      <a:r>
                        <a:rPr kumimoji="0" lang="nb-NO" sz="900" b="0" i="0" u="none" strike="noStrike" kern="1200" cap="none" spc="0" normalizeH="0" baseline="0" noProof="0" dirty="0" err="1">
                          <a:ln>
                            <a:noFill/>
                          </a:ln>
                          <a:solidFill>
                            <a:prstClr val="black"/>
                          </a:solidFill>
                          <a:effectLst/>
                          <a:uLnTx/>
                          <a:uFillTx/>
                          <a:latin typeface="+mn-lt"/>
                          <a:ea typeface="+mn-ea"/>
                          <a:cs typeface="+mn-cs"/>
                        </a:rPr>
                        <a:t>opp.Vær</a:t>
                      </a:r>
                      <a:r>
                        <a:rPr kumimoji="0" lang="nb-NO" sz="900" b="0" i="0" u="none" strike="noStrike" kern="1200" cap="none" spc="0" normalizeH="0" baseline="0" noProof="0" dirty="0">
                          <a:ln>
                            <a:noFill/>
                          </a:ln>
                          <a:solidFill>
                            <a:prstClr val="black"/>
                          </a:solidFill>
                          <a:effectLst/>
                          <a:uLnTx/>
                          <a:uFillTx/>
                          <a:latin typeface="+mn-lt"/>
                          <a:ea typeface="+mn-ea"/>
                          <a:cs typeface="+mn-cs"/>
                        </a:rPr>
                        <a:t>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1361245">
                <a:tc>
                  <a:txBody>
                    <a:bodyPr/>
                    <a:lstStyle/>
                    <a:p>
                      <a:r>
                        <a:rPr lang="nb-NO" sz="900" baseline="0" dirty="0"/>
                        <a:t>1-2 min kamper med halvparten av tiden i pause.  </a:t>
                      </a:r>
                      <a:r>
                        <a:rPr lang="nb-NO" sz="900" baseline="0" dirty="0" err="1"/>
                        <a:t>Ca</a:t>
                      </a:r>
                      <a:r>
                        <a:rPr lang="nb-NO" sz="900" baseline="0" dirty="0"/>
                        <a:t> 20 min. </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err="1">
                          <a:solidFill>
                            <a:schemeClr val="tx1"/>
                          </a:solidFill>
                        </a:rPr>
                        <a:t>Ca</a:t>
                      </a:r>
                      <a:r>
                        <a:rPr lang="nb-NO" sz="900" baseline="0" dirty="0">
                          <a:solidFill>
                            <a:schemeClr val="tx1"/>
                          </a:solidFill>
                        </a:rPr>
                        <a:t> 25 meter i lengde, 5meter i bredde. 12,-22 spillere fordeles på to lag. Lagene stiller bak det ene målet med spillere på hver side av målet.  Lagene har hver sin keeper. Trener eller spiller slår pasninger til samme side hele sekvensen. I neste sekvens slås pasningen til den andre siden. Den som får ballen tar en aktiv touch rett fram og det er 2-2.  En kan også slå pasning til keeper. Hvis forsvarende lag vinner ballen, så kan de kontre. Sekvensen er ikke over før ballen er utenfor banen eller i mål.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 Hvilket lag gjør flest mål i hver sekvens og totalt?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 i føringen med ball. Søke hurtige avslutninger siden vi ofte har dårlig tid i kamp.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 til å slå pasning. Slå hard pasning til spiller eller keeper.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07604">
                <a:tc>
                  <a:txBody>
                    <a:bodyPr/>
                    <a:lstStyle/>
                    <a:p>
                      <a:pPr algn="ctr"/>
                      <a:r>
                        <a:rPr lang="nb-NO" sz="900" b="0" dirty="0">
                          <a:solidFill>
                            <a:schemeClr val="tx1"/>
                          </a:solidFill>
                        </a:rPr>
                        <a:t>1.15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35 min.</a:t>
                      </a:r>
                    </a:p>
                    <a:p>
                      <a:endParaRPr lang="nb-NO" sz="900" b="0" dirty="0"/>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Etter hvert spille vinneren står. Første målet vinner. Ved uavgjort står det laget som  har stått kortest på banen. Telle seire. Spille 4-4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får flest seire totalt?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til slutt: Trener slipper ballen ned i bakken og spilleren kommer i fart for å skyte. Første til 2 mål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Ball går fra keeper. Det laget som har gjort mål starter med ballen igjen.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I de første 4 kampene spiller vi med maks 3 touch per spiller.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endParaRPr lang="nb-NO" sz="900" b="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endParaRPr lang="nb-NO" sz="900" b="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la de evaluere trenerne etter treningen.</a:t>
                      </a:r>
                    </a:p>
                    <a:p>
                      <a:endParaRPr lang="nb-NO" sz="900" b="0" baseline="0"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52. INDIVIDUELT FOKUS ANREPSSPILL</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a:srcRect l="50908"/>
          <a:stretch/>
        </p:blipFill>
        <p:spPr>
          <a:xfrm>
            <a:off x="3638550" y="3783163"/>
            <a:ext cx="1592026" cy="1723690"/>
          </a:xfrm>
          <a:prstGeom prst="rect">
            <a:avLst/>
          </a:prstGeom>
        </p:spPr>
      </p:pic>
      <p:pic>
        <p:nvPicPr>
          <p:cNvPr id="9" name="Bilde 8"/>
          <p:cNvPicPr>
            <a:picLocks noChangeAspect="1"/>
          </p:cNvPicPr>
          <p:nvPr/>
        </p:nvPicPr>
        <p:blipFill rotWithShape="1">
          <a:blip r:embed="rId3"/>
          <a:srcRect l="58844"/>
          <a:stretch/>
        </p:blipFill>
        <p:spPr>
          <a:xfrm>
            <a:off x="3638550" y="5506853"/>
            <a:ext cx="1592026" cy="1321650"/>
          </a:xfrm>
          <a:prstGeom prst="rect">
            <a:avLst/>
          </a:prstGeom>
        </p:spPr>
      </p:pic>
      <p:pic>
        <p:nvPicPr>
          <p:cNvPr id="8" name="Bilde 7"/>
          <p:cNvPicPr>
            <a:picLocks noChangeAspect="1"/>
          </p:cNvPicPr>
          <p:nvPr/>
        </p:nvPicPr>
        <p:blipFill rotWithShape="1">
          <a:blip r:embed="rId4"/>
          <a:srcRect l="53063" t="26498" r="14260" b="19858"/>
          <a:stretch/>
        </p:blipFill>
        <p:spPr>
          <a:xfrm>
            <a:off x="3630377" y="1351147"/>
            <a:ext cx="1600201" cy="894933"/>
          </a:xfrm>
          <a:prstGeom prst="rect">
            <a:avLst/>
          </a:prstGeom>
        </p:spPr>
      </p:pic>
      <p:pic>
        <p:nvPicPr>
          <p:cNvPr id="3" name="Bilde 2">
            <a:extLst>
              <a:ext uri="{FF2B5EF4-FFF2-40B4-BE49-F238E27FC236}">
                <a16:creationId xmlns:a16="http://schemas.microsoft.com/office/drawing/2014/main" id="{45D6154F-B135-4FE4-93B1-2A0D0A346B01}"/>
              </a:ext>
            </a:extLst>
          </p:cNvPr>
          <p:cNvPicPr>
            <a:picLocks noChangeAspect="1"/>
          </p:cNvPicPr>
          <p:nvPr/>
        </p:nvPicPr>
        <p:blipFill rotWithShape="1">
          <a:blip r:embed="rId5"/>
          <a:srcRect l="43368" t="642" b="65421"/>
          <a:stretch/>
        </p:blipFill>
        <p:spPr>
          <a:xfrm>
            <a:off x="3638550" y="2246081"/>
            <a:ext cx="1592026" cy="1537082"/>
          </a:xfrm>
          <a:prstGeom prst="rect">
            <a:avLst/>
          </a:prstGeom>
        </p:spPr>
      </p:pic>
    </p:spTree>
    <p:extLst>
      <p:ext uri="{BB962C8B-B14F-4D97-AF65-F5344CB8AC3E}">
        <p14:creationId xmlns:p14="http://schemas.microsoft.com/office/powerpoint/2010/main" val="3794180175"/>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5895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17417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348599">
                  <a:extLst>
                    <a:ext uri="{9D8B030D-6E8A-4147-A177-3AD203B41FA5}">
                      <a16:colId xmlns:a16="http://schemas.microsoft.com/office/drawing/2014/main" val="20004"/>
                    </a:ext>
                  </a:extLst>
                </a:gridCol>
                <a:gridCol w="1677629">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baseline="0" dirty="0">
                          <a:solidFill>
                            <a:schemeClr val="tx1"/>
                          </a:solidFill>
                        </a:rPr>
                        <a:t>2*4 min- 30 s pause</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Rondo. Kan</a:t>
                      </a:r>
                      <a:r>
                        <a:rPr lang="nb-NO" sz="900" baseline="0" dirty="0">
                          <a:solidFill>
                            <a:schemeClr val="tx1"/>
                          </a:solidFill>
                        </a:rPr>
                        <a:t> bruke midtbanesirkelen som bane. 18 m i diameter. 2 eller 3 spillere i midten som holder en vest hånda. Resten av spillerne stiller seg på linja i sirkelen. Kan gjerne lage to sirkler. Det må minst være 8 i sirkelen(6-2?).</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Spillerne rundt har en touch(to i starten?). Hvis de i midten får ballen ut av sirkelen eller får kontroll på ballen, så må den som gjorde feilen gå inn i midten sammen med de to ved siden av hverandre. Kan også bytte ved touch på ball.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slik at det blir flyt i pasningsøvelsen.</a:t>
                      </a:r>
                    </a:p>
                    <a:p>
                      <a:endParaRPr lang="nb-NO" sz="900" b="0" dirty="0"/>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t>Slå</a:t>
                      </a:r>
                      <a:r>
                        <a:rPr lang="nb-NO" sz="900" b="0" baseline="0" dirty="0"/>
                        <a:t> inn baller fra siden for å få flyt i øvelsen.</a:t>
                      </a:r>
                      <a:endParaRPr lang="nb-NO" sz="900" b="0"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6*2 min</a:t>
                      </a:r>
                    </a:p>
                    <a:p>
                      <a:pPr algn="ctr"/>
                      <a:r>
                        <a:rPr lang="nb-NO" sz="900" b="0" baseline="0" dirty="0">
                          <a:solidFill>
                            <a:schemeClr val="tx1"/>
                          </a:solidFill>
                        </a:rPr>
                        <a:t>1 min </a:t>
                      </a:r>
                      <a:r>
                        <a:rPr lang="nb-NO" sz="900" b="0" dirty="0">
                          <a:solidFill>
                            <a:schemeClr val="tx1"/>
                          </a:solidFill>
                        </a:rPr>
                        <a:t> pause. </a:t>
                      </a:r>
                      <a:r>
                        <a:rPr lang="nb-NO" sz="900" b="0" dirty="0" err="1">
                          <a:solidFill>
                            <a:schemeClr val="tx1"/>
                          </a:solidFill>
                        </a:rPr>
                        <a:t>Ca</a:t>
                      </a:r>
                      <a:r>
                        <a:rPr lang="nb-NO" sz="900" b="0" dirty="0">
                          <a:solidFill>
                            <a:schemeClr val="tx1"/>
                          </a:solidFill>
                        </a:rPr>
                        <a:t> 20 min. </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2-2.Lagene stiller bak det ene målet med spillere på hver side av målet.  Lagene har hver sin keeper.  Etter endte sekvenser så går spillerne tilbake til sitt mål. Hvert par angriper først og forsvarer seg etterpå, før sekvensen er over.  Når ballen er i mål eller ballen er ute av banen, så starter to nye fra andre siden med føring.  Forsvarende lag kjører ikke kontring for å holde trøkket oppe.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på 3 min?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0" baseline="0" dirty="0"/>
                    </a:p>
                    <a:p>
                      <a:r>
                        <a:rPr lang="nb-NO" sz="900" b="0" baseline="0" dirty="0"/>
                        <a:t>Ha baller tilgjengelig på sidene.</a:t>
                      </a:r>
                      <a:endParaRPr lang="nb-NO" sz="900" b="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5*6 min kamper</a:t>
                      </a:r>
                    </a:p>
                    <a:p>
                      <a:pPr algn="ctr"/>
                      <a:r>
                        <a:rPr lang="nb-NO" sz="900" b="0" dirty="0">
                          <a:solidFill>
                            <a:schemeClr val="tx1"/>
                          </a:solidFill>
                        </a:rPr>
                        <a:t>1</a:t>
                      </a:r>
                      <a:r>
                        <a:rPr lang="nb-NO" sz="900" b="0" baseline="0" dirty="0">
                          <a:solidFill>
                            <a:schemeClr val="tx1"/>
                          </a:solidFill>
                        </a:rPr>
                        <a:t>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 eller flere lag.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gjør først mål på en </a:t>
                      </a:r>
                      <a:r>
                        <a:rPr kumimoji="0" lang="nb-NO" sz="900" b="1" i="0" u="none" strike="noStrike" kern="1200" cap="none" spc="0" normalizeH="0" baseline="0" noProof="0" dirty="0" err="1">
                          <a:ln>
                            <a:noFill/>
                          </a:ln>
                          <a:solidFill>
                            <a:prstClr val="black"/>
                          </a:solidFill>
                          <a:effectLst/>
                          <a:uLnTx/>
                          <a:uFillTx/>
                          <a:latin typeface="+mn-lt"/>
                          <a:ea typeface="+mn-ea"/>
                          <a:cs typeface="+mn-cs"/>
                        </a:rPr>
                        <a:t>innoverskrudd</a:t>
                      </a:r>
                      <a:r>
                        <a:rPr kumimoji="0" lang="nb-NO" sz="900" b="1" i="0" u="none" strike="noStrike" kern="1200" cap="none" spc="0" normalizeH="0" baseline="0" noProof="0" dirty="0">
                          <a:ln>
                            <a:noFill/>
                          </a:ln>
                          <a:solidFill>
                            <a:prstClr val="black"/>
                          </a:solidFill>
                          <a:effectLst/>
                          <a:uLnTx/>
                          <a:uFillTx/>
                          <a:latin typeface="+mn-lt"/>
                          <a:ea typeface="+mn-ea"/>
                          <a:cs typeface="+mn-cs"/>
                        </a:rPr>
                        <a:t> corner</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Hvilken spiller har flest mål og målgivende?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de fortelle hvilke </a:t>
                      </a:r>
                      <a:r>
                        <a:rPr kumimoji="0" lang="nb-NO" sz="900" b="1" i="0" u="none" strike="noStrike" kern="1200" cap="none" spc="0" normalizeH="0" baseline="0" noProof="0" dirty="0" err="1">
                          <a:ln>
                            <a:noFill/>
                          </a:ln>
                          <a:solidFill>
                            <a:prstClr val="black"/>
                          </a:solidFill>
                          <a:effectLst/>
                          <a:uLnTx/>
                          <a:uFillTx/>
                          <a:latin typeface="+mn-lt"/>
                          <a:ea typeface="+mn-ea"/>
                          <a:cs typeface="+mn-cs"/>
                        </a:rPr>
                        <a:t>Elverumspillere</a:t>
                      </a:r>
                      <a:r>
                        <a:rPr kumimoji="0" lang="nb-NO" sz="900" b="1" i="0" u="none" strike="noStrike" kern="1200" cap="none" spc="0" normalizeH="0" baseline="0" noProof="0" dirty="0">
                          <a:ln>
                            <a:noFill/>
                          </a:ln>
                          <a:solidFill>
                            <a:prstClr val="black"/>
                          </a:solidFill>
                          <a:effectLst/>
                          <a:uLnTx/>
                          <a:uFillTx/>
                          <a:latin typeface="+mn-lt"/>
                          <a:ea typeface="+mn-ea"/>
                          <a:cs typeface="+mn-cs"/>
                        </a:rPr>
                        <a:t> som har lyktes. Be de si noe om hvordan de var som personer og hvordan de trente.</a:t>
                      </a: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53. INDIVIDUELT FOKUS ANREPSSPILL</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32790" r="27302"/>
          <a:stretch/>
        </p:blipFill>
        <p:spPr>
          <a:xfrm>
            <a:off x="3568702" y="1275834"/>
            <a:ext cx="1743527" cy="1217199"/>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49265"/>
          <a:stretch/>
        </p:blipFill>
        <p:spPr>
          <a:xfrm>
            <a:off x="3568699" y="3668780"/>
            <a:ext cx="1743530" cy="1394115"/>
          </a:xfrm>
          <a:prstGeom prst="rect">
            <a:avLst/>
          </a:prstGeom>
        </p:spPr>
      </p:pic>
      <p:pic>
        <p:nvPicPr>
          <p:cNvPr id="9" name="Bilde 8"/>
          <p:cNvPicPr>
            <a:picLocks noChangeAspect="1"/>
          </p:cNvPicPr>
          <p:nvPr/>
        </p:nvPicPr>
        <p:blipFill rotWithShape="1">
          <a:blip r:embed="rId4" cstate="print">
            <a:extLst>
              <a:ext uri="{28A0092B-C50C-407E-A947-70E740481C1C}">
                <a14:useLocalDpi xmlns:a14="http://schemas.microsoft.com/office/drawing/2010/main" val="0"/>
              </a:ext>
            </a:extLst>
          </a:blip>
          <a:srcRect l="40845"/>
          <a:stretch/>
        </p:blipFill>
        <p:spPr>
          <a:xfrm>
            <a:off x="3568699" y="4987811"/>
            <a:ext cx="1743530" cy="1870193"/>
          </a:xfrm>
          <a:prstGeom prst="rect">
            <a:avLst/>
          </a:prstGeom>
        </p:spPr>
      </p:pic>
      <p:pic>
        <p:nvPicPr>
          <p:cNvPr id="3" name="Bilde 2">
            <a:extLst>
              <a:ext uri="{FF2B5EF4-FFF2-40B4-BE49-F238E27FC236}">
                <a16:creationId xmlns:a16="http://schemas.microsoft.com/office/drawing/2014/main" id="{717A8501-B98F-4344-91C0-2D1905BB87C4}"/>
              </a:ext>
            </a:extLst>
          </p:cNvPr>
          <p:cNvPicPr>
            <a:picLocks noChangeAspect="1"/>
          </p:cNvPicPr>
          <p:nvPr/>
        </p:nvPicPr>
        <p:blipFill rotWithShape="1">
          <a:blip r:embed="rId5"/>
          <a:srcRect l="40845" t="-3934" b="61873"/>
          <a:stretch/>
        </p:blipFill>
        <p:spPr>
          <a:xfrm>
            <a:off x="3568702" y="2375319"/>
            <a:ext cx="1743527" cy="1319031"/>
          </a:xfrm>
          <a:prstGeom prst="rect">
            <a:avLst/>
          </a:prstGeom>
        </p:spPr>
      </p:pic>
    </p:spTree>
    <p:extLst>
      <p:ext uri="{BB962C8B-B14F-4D97-AF65-F5344CB8AC3E}">
        <p14:creationId xmlns:p14="http://schemas.microsoft.com/office/powerpoint/2010/main" val="716294894"/>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4523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15893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262743">
                  <a:extLst>
                    <a:ext uri="{9D8B030D-6E8A-4147-A177-3AD203B41FA5}">
                      <a16:colId xmlns:a16="http://schemas.microsoft.com/office/drawing/2014/main" val="20004"/>
                    </a:ext>
                  </a:extLst>
                </a:gridCol>
                <a:gridCol w="1763486">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5</a:t>
                      </a:r>
                      <a:r>
                        <a:rPr lang="nb-NO" sz="900" b="0" baseline="0" dirty="0">
                          <a:solidFill>
                            <a:schemeClr val="tx1"/>
                          </a:solidFill>
                        </a:rPr>
                        <a:t>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a:t>
                      </a:r>
                      <a:r>
                        <a:rPr lang="nb-NO" sz="900" b="0" baseline="0" dirty="0">
                          <a:solidFill>
                            <a:schemeClr val="tx1"/>
                          </a:solidFill>
                        </a:rPr>
                        <a:t> min så 15 s pause</a:t>
                      </a:r>
                      <a:r>
                        <a:rPr lang="nb-NO" sz="900" b="1" baseline="0" dirty="0">
                          <a:solidFill>
                            <a:schemeClr val="tx1"/>
                          </a:solidFill>
                        </a:rPr>
                        <a:t>.</a:t>
                      </a:r>
                      <a:endParaRPr lang="nb-NO" sz="900" b="1" dirty="0">
                        <a:solidFill>
                          <a:schemeClr val="tx1"/>
                        </a:solidFill>
                      </a:endParaRPr>
                    </a:p>
                  </a:txBody>
                  <a:tcPr marL="68580" marR="68580">
                    <a:solidFill>
                      <a:schemeClr val="bg2">
                        <a:lumMod val="90000"/>
                      </a:schemeClr>
                    </a:solidFill>
                  </a:tcPr>
                </a:tc>
                <a:tc>
                  <a:txBody>
                    <a:bodyPr/>
                    <a:lstStyle/>
                    <a:p>
                      <a:r>
                        <a:rPr lang="nb-NO" sz="900" b="0" baseline="0" dirty="0">
                          <a:solidFill>
                            <a:schemeClr val="tx1"/>
                          </a:solidFill>
                        </a:rPr>
                        <a:t>Varm alltid opp med noen runder med føring av ball. </a:t>
                      </a:r>
                      <a:r>
                        <a:rPr lang="nb-NO" sz="900" dirty="0"/>
                        <a:t>Den ene ballen skal bare brukes til pasning med beina av begge to. Den andre til å kastes av begge. Begge ballene skal bytte plass samtidig.</a:t>
                      </a:r>
                      <a:r>
                        <a:rPr lang="nb-NO" sz="900" baseline="0" dirty="0"/>
                        <a:t> </a:t>
                      </a:r>
                      <a:r>
                        <a:rPr lang="nb-NO" sz="900" dirty="0"/>
                        <a:t>Ulike tekniske varianter:</a:t>
                      </a:r>
                      <a:r>
                        <a:rPr lang="nb-NO" sz="900" baseline="0" dirty="0"/>
                        <a:t> </a:t>
                      </a:r>
                      <a:r>
                        <a:rPr lang="nb-NO" sz="900" dirty="0"/>
                        <a:t>To touch med fot,</a:t>
                      </a:r>
                      <a:r>
                        <a:rPr lang="nb-NO" sz="900" baseline="0" dirty="0"/>
                        <a:t> e</a:t>
                      </a:r>
                      <a:r>
                        <a:rPr lang="nb-NO" sz="900" dirty="0"/>
                        <a:t>n touch med fot,</a:t>
                      </a:r>
                      <a:r>
                        <a:rPr lang="nb-NO" sz="900" baseline="0" dirty="0"/>
                        <a:t> h</a:t>
                      </a:r>
                      <a:r>
                        <a:rPr lang="nb-NO" sz="900" dirty="0"/>
                        <a:t>olde den ene ballen i lufta uten henda</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To og to sammen</a:t>
                      </a:r>
                      <a:r>
                        <a:rPr lang="nb-NO" sz="900" baseline="0" dirty="0"/>
                        <a:t> med en avstand på </a:t>
                      </a:r>
                      <a:r>
                        <a:rPr lang="nb-NO" sz="900" baseline="0" dirty="0" err="1"/>
                        <a:t>ca</a:t>
                      </a:r>
                      <a:r>
                        <a:rPr lang="nb-NO" sz="900" baseline="0" dirty="0"/>
                        <a:t> 2 m.</a:t>
                      </a:r>
                      <a:r>
                        <a:rPr kumimoji="0" lang="nb-NO" sz="900" b="0" i="0" u="none" strike="noStrike" kern="1200" cap="none" spc="0" normalizeH="0" baseline="0" noProof="0" dirty="0">
                          <a:ln>
                            <a:noFill/>
                          </a:ln>
                          <a:solidFill>
                            <a:prstClr val="black"/>
                          </a:solidFill>
                          <a:effectLst/>
                          <a:uLnTx/>
                          <a:uFillTx/>
                          <a:latin typeface="+mn-lt"/>
                          <a:ea typeface="+mn-ea"/>
                          <a:cs typeface="+mn-cs"/>
                        </a:rPr>
                        <a:t> Sørg for kvikke bevegelser. 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6*2min- 30 s pause. </a:t>
                      </a:r>
                      <a:r>
                        <a:rPr lang="nb-NO" sz="900" b="0" baseline="0" dirty="0" err="1">
                          <a:solidFill>
                            <a:schemeClr val="tx1"/>
                          </a:solidFill>
                        </a:rPr>
                        <a:t>Ca</a:t>
                      </a:r>
                      <a:r>
                        <a:rPr lang="nb-NO" sz="900" b="0" baseline="0" dirty="0">
                          <a:solidFill>
                            <a:schemeClr val="tx1"/>
                          </a:solidFill>
                        </a:rPr>
                        <a:t> 20 min. </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rektangel </a:t>
                      </a:r>
                      <a:r>
                        <a:rPr lang="nb-NO" sz="900" dirty="0" err="1">
                          <a:solidFill>
                            <a:schemeClr val="tx1"/>
                          </a:solidFill>
                        </a:rPr>
                        <a:t>ca</a:t>
                      </a:r>
                      <a:r>
                        <a:rPr lang="nb-NO" sz="900" dirty="0">
                          <a:solidFill>
                            <a:schemeClr val="tx1"/>
                          </a:solidFill>
                        </a:rPr>
                        <a:t> 16m linje</a:t>
                      </a:r>
                      <a:r>
                        <a:rPr lang="nb-NO" sz="900" baseline="0" dirty="0">
                          <a:solidFill>
                            <a:schemeClr val="tx1"/>
                          </a:solidFill>
                        </a:rPr>
                        <a:t> til sidelinje i bredde og </a:t>
                      </a:r>
                      <a:r>
                        <a:rPr lang="nb-NO" sz="900" baseline="0" dirty="0" err="1">
                          <a:solidFill>
                            <a:schemeClr val="tx1"/>
                          </a:solidFill>
                        </a:rPr>
                        <a:t>ca</a:t>
                      </a:r>
                      <a:r>
                        <a:rPr lang="nb-NO" sz="900" baseline="0" dirty="0">
                          <a:solidFill>
                            <a:schemeClr val="tx1"/>
                          </a:solidFill>
                        </a:rPr>
                        <a:t> 20 m i bredde. Gjerne sette opp flere baner som på bildet. 8-10 spillere i hvert rektangel. 3 spillere er alltid i midten og skal prøve å vinne ball/hindre gjennomspill. Dette er de blå spillerne på bildet. Det skal være 5-7 offensive spillere i samme rektangel. Dette er de røde på tegningen. De røde spillerne skal posisjonere seg som på bildet 1-2 på kortsidene, 1 på hver langside og en spiller i midten. De i midten er der i </a:t>
                      </a:r>
                      <a:r>
                        <a:rPr lang="nb-NO" sz="900" baseline="0" dirty="0" err="1">
                          <a:solidFill>
                            <a:schemeClr val="tx1"/>
                          </a:solidFill>
                        </a:rPr>
                        <a:t>ca</a:t>
                      </a:r>
                      <a:r>
                        <a:rPr lang="nb-NO" sz="900" baseline="0" dirty="0">
                          <a:solidFill>
                            <a:schemeClr val="tx1"/>
                          </a:solidFill>
                        </a:rPr>
                        <a:t> 2 min. Deretter bytter vi og sender inn 3 nye. Trener/spiller slår hele tiden inn baller.</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De spiller 2 touch eller med fri touch og skal prøve å spille seg fra side til side.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t>.</a:t>
                      </a:r>
                      <a:r>
                        <a:rPr kumimoji="0" lang="nb-NO" sz="900" b="0" i="0" u="none" strike="noStrike" kern="1200" cap="none" spc="0" normalizeH="0" baseline="0" noProof="0" dirty="0">
                          <a:ln>
                            <a:noFill/>
                          </a:ln>
                          <a:solidFill>
                            <a:prstClr val="black"/>
                          </a:solidFill>
                          <a:effectLst/>
                          <a:uLnTx/>
                          <a:uFillTx/>
                          <a:latin typeface="+mn-lt"/>
                          <a:ea typeface="+mn-ea"/>
                          <a:cs typeface="+mn-cs"/>
                        </a:rPr>
                        <a:t> 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74742">
                <a:tc>
                  <a:txBody>
                    <a:bodyPr/>
                    <a:lstStyle/>
                    <a:p>
                      <a:pPr algn="ctr"/>
                      <a:r>
                        <a:rPr lang="nb-NO" sz="900" b="0" dirty="0">
                          <a:solidFill>
                            <a:schemeClr val="tx1"/>
                          </a:solidFill>
                        </a:rPr>
                        <a:t>5*6 min kamper</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 </a:t>
                      </a:r>
                      <a:r>
                        <a:rPr lang="nb-NO" sz="900" b="0" dirty="0" err="1">
                          <a:solidFill>
                            <a:schemeClr val="tx1"/>
                          </a:solidFill>
                        </a:rPr>
                        <a:t>Ca</a:t>
                      </a:r>
                      <a:r>
                        <a:rPr lang="nb-NO" sz="900" b="0" dirty="0">
                          <a:solidFill>
                            <a:schemeClr val="tx1"/>
                          </a:solidFill>
                        </a:rPr>
                        <a:t> 45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Sette opp 3 ledd.  Vi spiller  to kamper med maks 3 touch, deretter fritt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Straffekonkurranse. lagvis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Få spillerne til å evaluere seg selv etter økta. Det laget som vant flest kamper slipper å rydde utstyr.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54. INDIVIDUELT FOKUS ANREPSSPILL</a:t>
                      </a:r>
                    </a:p>
                  </a:txBody>
                  <a:tcPr marL="68580" marR="68580"/>
                </a:tc>
                <a:extLst>
                  <a:ext uri="{0D108BD9-81ED-4DB2-BD59-A6C34878D82A}">
                    <a16:rowId xmlns:a16="http://schemas.microsoft.com/office/drawing/2014/main" val="10000"/>
                  </a:ext>
                </a:extLst>
              </a:tr>
            </a:tbl>
          </a:graphicData>
        </a:graphic>
      </p:graphicFrame>
      <p:pic>
        <p:nvPicPr>
          <p:cNvPr id="3" name="Bilde 2"/>
          <p:cNvPicPr>
            <a:picLocks noChangeAspect="1"/>
          </p:cNvPicPr>
          <p:nvPr/>
        </p:nvPicPr>
        <p:blipFill rotWithShape="1">
          <a:blip r:embed="rId2"/>
          <a:srcRect l="38171"/>
          <a:stretch/>
        </p:blipFill>
        <p:spPr>
          <a:xfrm>
            <a:off x="3685409" y="4643406"/>
            <a:ext cx="1682639" cy="2286897"/>
          </a:xfrm>
          <a:prstGeom prst="rect">
            <a:avLst/>
          </a:prstGeom>
        </p:spPr>
      </p:pic>
      <p:pic>
        <p:nvPicPr>
          <p:cNvPr id="6" name="Bilde 5"/>
          <p:cNvPicPr>
            <a:picLocks noChangeAspect="1"/>
          </p:cNvPicPr>
          <p:nvPr/>
        </p:nvPicPr>
        <p:blipFill rotWithShape="1">
          <a:blip r:embed="rId3"/>
          <a:srcRect l="38171" b="59778"/>
          <a:stretch/>
        </p:blipFill>
        <p:spPr>
          <a:xfrm>
            <a:off x="3687273" y="3451830"/>
            <a:ext cx="1682639" cy="1201306"/>
          </a:xfrm>
          <a:prstGeom prst="rect">
            <a:avLst/>
          </a:prstGeom>
        </p:spPr>
      </p:pic>
      <p:pic>
        <p:nvPicPr>
          <p:cNvPr id="7"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5874" t="78288" r="18320" b="6213"/>
          <a:stretch/>
        </p:blipFill>
        <p:spPr>
          <a:xfrm>
            <a:off x="3689136" y="1352396"/>
            <a:ext cx="1680778" cy="1018686"/>
          </a:xfrm>
          <a:prstGeom prst="rect">
            <a:avLst/>
          </a:prstGeom>
        </p:spPr>
      </p:pic>
      <p:pic>
        <p:nvPicPr>
          <p:cNvPr id="8" name="Bilde 7">
            <a:extLst>
              <a:ext uri="{FF2B5EF4-FFF2-40B4-BE49-F238E27FC236}">
                <a16:creationId xmlns:a16="http://schemas.microsoft.com/office/drawing/2014/main" id="{A0EDCDB0-0152-4D3E-961D-369E111B3937}"/>
              </a:ext>
            </a:extLst>
          </p:cNvPr>
          <p:cNvPicPr>
            <a:picLocks noChangeAspect="1"/>
          </p:cNvPicPr>
          <p:nvPr/>
        </p:nvPicPr>
        <p:blipFill rotWithShape="1">
          <a:blip r:embed="rId5"/>
          <a:srcRect l="45676" b="67788"/>
          <a:stretch/>
        </p:blipFill>
        <p:spPr>
          <a:xfrm>
            <a:off x="3689136" y="2357902"/>
            <a:ext cx="1682639" cy="1084197"/>
          </a:xfrm>
          <a:prstGeom prst="rect">
            <a:avLst/>
          </a:prstGeom>
        </p:spPr>
      </p:pic>
    </p:spTree>
    <p:extLst>
      <p:ext uri="{BB962C8B-B14F-4D97-AF65-F5344CB8AC3E}">
        <p14:creationId xmlns:p14="http://schemas.microsoft.com/office/powerpoint/2010/main" val="3902348458"/>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2" y="713468"/>
          <a:ext cx="9144001" cy="7726680"/>
        </p:xfrm>
        <a:graphic>
          <a:graphicData uri="http://schemas.openxmlformats.org/drawingml/2006/table">
            <a:tbl>
              <a:tblPr firstRow="1" bandRow="1">
                <a:tableStyleId>{5C22544A-7EE6-4342-B048-85BDC9FD1C3A}</a:tableStyleId>
              </a:tblPr>
              <a:tblGrid>
                <a:gridCol w="642257">
                  <a:extLst>
                    <a:ext uri="{9D8B030D-6E8A-4147-A177-3AD203B41FA5}">
                      <a16:colId xmlns:a16="http://schemas.microsoft.com/office/drawing/2014/main" val="20000"/>
                    </a:ext>
                  </a:extLst>
                </a:gridCol>
                <a:gridCol w="2178372">
                  <a:extLst>
                    <a:ext uri="{9D8B030D-6E8A-4147-A177-3AD203B41FA5}">
                      <a16:colId xmlns:a16="http://schemas.microsoft.com/office/drawing/2014/main" val="20001"/>
                    </a:ext>
                  </a:extLst>
                </a:gridCol>
                <a:gridCol w="2002094">
                  <a:extLst>
                    <a:ext uri="{9D8B030D-6E8A-4147-A177-3AD203B41FA5}">
                      <a16:colId xmlns:a16="http://schemas.microsoft.com/office/drawing/2014/main" val="20002"/>
                    </a:ext>
                  </a:extLst>
                </a:gridCol>
                <a:gridCol w="807474">
                  <a:extLst>
                    <a:ext uri="{9D8B030D-6E8A-4147-A177-3AD203B41FA5}">
                      <a16:colId xmlns:a16="http://schemas.microsoft.com/office/drawing/2014/main" val="20003"/>
                    </a:ext>
                  </a:extLst>
                </a:gridCol>
                <a:gridCol w="1681316">
                  <a:extLst>
                    <a:ext uri="{9D8B030D-6E8A-4147-A177-3AD203B41FA5}">
                      <a16:colId xmlns:a16="http://schemas.microsoft.com/office/drawing/2014/main" val="20004"/>
                    </a:ext>
                  </a:extLst>
                </a:gridCol>
                <a:gridCol w="183248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Spillerne flytter seg til dit en slår pasning. Spillerne stiller seg mellom firkantene. Ballen skal gå i retning mellom firkantene. Spilleren skal alltid bruke 2 touch. Skifte retning etter hvert.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5-6</a:t>
                      </a:r>
                      <a:r>
                        <a:rPr lang="nb-NO" sz="900" baseline="0" dirty="0">
                          <a:solidFill>
                            <a:schemeClr val="tx1"/>
                          </a:solidFill>
                        </a:rPr>
                        <a:t> spillere i hver firkant. Sette opp to firkanter. 3 m mellom kjeglene på den innerste firkanten.  Den ytterste firkanten er så stor at det er et mellomrom mellom de  er på </a:t>
                      </a:r>
                      <a:r>
                        <a:rPr lang="nb-NO" sz="900" baseline="0" dirty="0" err="1">
                          <a:solidFill>
                            <a:schemeClr val="tx1"/>
                          </a:solidFill>
                        </a:rPr>
                        <a:t>ca</a:t>
                      </a:r>
                      <a:r>
                        <a:rPr lang="nb-NO" sz="900" baseline="0" dirty="0">
                          <a:solidFill>
                            <a:schemeClr val="tx1"/>
                          </a:solidFill>
                        </a:rPr>
                        <a:t> 1-2 m.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 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forklar hva vi skal lære i dag(prinsipp og moment). DU SKAL HA FREM KLOKKEKLART MINST 1 PRINSIPP OG 1 MOMENT SOM MINIMUM. DETTE SKAL GÅ GJENNOM HELE ØKTA. </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 opp</a:t>
                      </a:r>
                      <a:r>
                        <a:rPr lang="nb-NO" sz="900" baseline="0" dirty="0">
                          <a:solidFill>
                            <a:schemeClr val="tx1"/>
                          </a:solidFill>
                        </a:rPr>
                        <a:t> spillerne i rollene. Du kan bruke flere eller færre spillere enn de som er på tegningen. De fire blå på 16 m er forsvarere og de to hvite er spiss og motsatt kant. De tre blå er jagere som skal inn og vinne ball. Det hvite laget må ha et visst antall pasninger( f eks 5) før de skal vende til motsatt boks uten eller via keeper. De i den andre boksen skal angripe mot mål med spiss og motsatt kant.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baller. Ved touch kan de tre blå stupe inn for å vinne ball.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Kan </a:t>
                      </a:r>
                      <a:r>
                        <a:rPr kumimoji="0" lang="nb-NO" sz="900" b="0" i="0" u="none" strike="noStrike" kern="1200" cap="none" spc="0" normalizeH="0" baseline="0" noProof="0" dirty="0" err="1">
                          <a:ln>
                            <a:noFill/>
                          </a:ln>
                          <a:solidFill>
                            <a:prstClr val="black"/>
                          </a:solidFill>
                          <a:effectLst/>
                          <a:uLnTx/>
                          <a:uFillTx/>
                          <a:latin typeface="+mn-lt"/>
                          <a:ea typeface="+mn-ea"/>
                          <a:cs typeface="+mn-cs"/>
                        </a:rPr>
                        <a:t>rulere</a:t>
                      </a:r>
                      <a:r>
                        <a:rPr kumimoji="0" lang="nb-NO" sz="900" b="0" i="0" u="none" strike="noStrike" kern="1200" cap="none" spc="0" normalizeH="0" baseline="0" noProof="0" dirty="0">
                          <a:ln>
                            <a:noFill/>
                          </a:ln>
                          <a:solidFill>
                            <a:prstClr val="black"/>
                          </a:solidFill>
                          <a:effectLst/>
                          <a:uLnTx/>
                          <a:uFillTx/>
                          <a:latin typeface="+mn-lt"/>
                          <a:ea typeface="+mn-ea"/>
                          <a:cs typeface="+mn-cs"/>
                        </a:rPr>
                        <a:t> på rollene.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tempoet er kamplikt.</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1362349">
                <a:tc>
                  <a:txBody>
                    <a:bodyPr/>
                    <a:lstStyle/>
                    <a:p>
                      <a:pPr algn="ctr"/>
                      <a:r>
                        <a:rPr lang="nb-NO" sz="900" b="0" dirty="0">
                          <a:solidFill>
                            <a:schemeClr val="tx1"/>
                          </a:solidFill>
                        </a:rPr>
                        <a:t>5*4</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25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To lag spiller mot hverandre. Begge lag får mål ved å score på småmålene som er på 2m i bredde i hver sin side av dødlinjen. Banestørrelsen varierer ut i fra antall utøvere. </a:t>
                      </a: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3-4 spillere i bakre ledd. Kan ha med en keeper bak det bakre leddet. Det dømmes offside.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pasning fra siden til det laget som skal ha ball.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80483">
                <a:tc>
                  <a:txBody>
                    <a:bodyPr/>
                    <a:lstStyle/>
                    <a:p>
                      <a:pPr algn="ctr"/>
                      <a:r>
                        <a:rPr lang="nb-NO" sz="900" b="0" baseline="0" dirty="0">
                          <a:solidFill>
                            <a:schemeClr val="tx1"/>
                          </a:solidFill>
                        </a:rPr>
                        <a:t>6 kamper </a:t>
                      </a:r>
                      <a:r>
                        <a:rPr lang="nb-NO" sz="900" b="0" dirty="0">
                          <a:solidFill>
                            <a:schemeClr val="tx1"/>
                          </a:solidFill>
                        </a:rPr>
                        <a:t>*7</a:t>
                      </a:r>
                      <a:r>
                        <a:rPr lang="nb-NO" sz="900" b="0" baseline="0" dirty="0">
                          <a:solidFill>
                            <a:schemeClr val="tx1"/>
                          </a:solidFill>
                        </a:rPr>
                        <a:t> min- 1 min pause. </a:t>
                      </a:r>
                      <a:r>
                        <a:rPr lang="nb-NO" sz="900" b="0" baseline="0" dirty="0" err="1">
                          <a:solidFill>
                            <a:schemeClr val="tx1"/>
                          </a:solidFill>
                        </a:rPr>
                        <a:t>Ca</a:t>
                      </a:r>
                      <a:r>
                        <a:rPr lang="nb-NO" sz="900" b="0" baseline="0" dirty="0">
                          <a:solidFill>
                            <a:schemeClr val="tx1"/>
                          </a:solidFill>
                        </a:rPr>
                        <a:t> 40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a:t>
                      </a: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La spillerne komme med forslag til en konkurranse.</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spillerne etter økta og skryt av spilleren som alltid er høflig og hilser. Be spillerne fortelle om holdningsreglene til klubben.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1" y="-6202"/>
          <a:ext cx="9144001" cy="719665"/>
        </p:xfrm>
        <a:graphic>
          <a:graphicData uri="http://schemas.openxmlformats.org/drawingml/2006/table">
            <a:tbl>
              <a:tblPr firstRow="1" bandRow="1">
                <a:tableStyleId>{073A0DAA-6AF3-43AB-8588-CEC1D06C72B9}</a:tableStyleId>
              </a:tblPr>
              <a:tblGrid>
                <a:gridCol w="9144001">
                  <a:extLst>
                    <a:ext uri="{9D8B030D-6E8A-4147-A177-3AD203B41FA5}">
                      <a16:colId xmlns:a16="http://schemas.microsoft.com/office/drawing/2014/main" val="20000"/>
                    </a:ext>
                  </a:extLst>
                </a:gridCol>
              </a:tblGrid>
              <a:tr h="7196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55. INDIVIDUELT FOKUS ANREPSSPILL</a:t>
                      </a:r>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41377"/>
          <a:stretch/>
        </p:blipFill>
        <p:spPr>
          <a:xfrm>
            <a:off x="2776381" y="4838564"/>
            <a:ext cx="2022284" cy="2129288"/>
          </a:xfrm>
          <a:prstGeom prst="rect">
            <a:avLst/>
          </a:prstGeom>
        </p:spPr>
      </p:pic>
      <p:pic>
        <p:nvPicPr>
          <p:cNvPr id="3" name="Bilde 2"/>
          <p:cNvPicPr>
            <a:picLocks noChangeAspect="1"/>
          </p:cNvPicPr>
          <p:nvPr/>
        </p:nvPicPr>
        <p:blipFill rotWithShape="1">
          <a:blip r:embed="rId3"/>
          <a:srcRect r="45748" b="37663"/>
          <a:stretch/>
        </p:blipFill>
        <p:spPr>
          <a:xfrm>
            <a:off x="2776382" y="3687499"/>
            <a:ext cx="2022283" cy="1155313"/>
          </a:xfrm>
          <a:prstGeom prst="rect">
            <a:avLst/>
          </a:prstGeom>
        </p:spPr>
      </p:pic>
      <p:pic>
        <p:nvPicPr>
          <p:cNvPr id="2" name="Bild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76385" y="2227006"/>
            <a:ext cx="2022283" cy="1460488"/>
          </a:xfrm>
          <a:prstGeom prst="rect">
            <a:avLst/>
          </a:prstGeom>
        </p:spPr>
      </p:pic>
      <p:pic>
        <p:nvPicPr>
          <p:cNvPr id="7" name="Bilde 6"/>
          <p:cNvPicPr>
            <a:picLocks noChangeAspect="1"/>
          </p:cNvPicPr>
          <p:nvPr/>
        </p:nvPicPr>
        <p:blipFill rotWithShape="1">
          <a:blip r:embed="rId5" cstate="print">
            <a:extLst>
              <a:ext uri="{28A0092B-C50C-407E-A947-70E740481C1C}">
                <a14:useLocalDpi xmlns:a14="http://schemas.microsoft.com/office/drawing/2010/main" val="0"/>
              </a:ext>
            </a:extLst>
          </a:blip>
          <a:srcRect l="58090" t="33965" r="20544" b="31335"/>
          <a:stretch/>
        </p:blipFill>
        <p:spPr>
          <a:xfrm>
            <a:off x="2776384" y="1343439"/>
            <a:ext cx="2022283" cy="883567"/>
          </a:xfrm>
          <a:prstGeom prst="rect">
            <a:avLst/>
          </a:prstGeom>
        </p:spPr>
      </p:pic>
    </p:spTree>
    <p:extLst>
      <p:ext uri="{BB962C8B-B14F-4D97-AF65-F5344CB8AC3E}">
        <p14:creationId xmlns:p14="http://schemas.microsoft.com/office/powerpoint/2010/main" val="3270215978"/>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2" y="713463"/>
          <a:ext cx="9144002" cy="7726680"/>
        </p:xfrm>
        <a:graphic>
          <a:graphicData uri="http://schemas.openxmlformats.org/drawingml/2006/table">
            <a:tbl>
              <a:tblPr firstRow="1" bandRow="1">
                <a:tableStyleId>{5C22544A-7EE6-4342-B048-85BDC9FD1C3A}</a:tableStyleId>
              </a:tblPr>
              <a:tblGrid>
                <a:gridCol w="486697">
                  <a:extLst>
                    <a:ext uri="{9D8B030D-6E8A-4147-A177-3AD203B41FA5}">
                      <a16:colId xmlns:a16="http://schemas.microsoft.com/office/drawing/2014/main" val="20000"/>
                    </a:ext>
                  </a:extLst>
                </a:gridCol>
                <a:gridCol w="2333933">
                  <a:extLst>
                    <a:ext uri="{9D8B030D-6E8A-4147-A177-3AD203B41FA5}">
                      <a16:colId xmlns:a16="http://schemas.microsoft.com/office/drawing/2014/main" val="20001"/>
                    </a:ext>
                  </a:extLst>
                </a:gridCol>
                <a:gridCol w="2002094">
                  <a:extLst>
                    <a:ext uri="{9D8B030D-6E8A-4147-A177-3AD203B41FA5}">
                      <a16:colId xmlns:a16="http://schemas.microsoft.com/office/drawing/2014/main" val="20002"/>
                    </a:ext>
                  </a:extLst>
                </a:gridCol>
                <a:gridCol w="807474">
                  <a:extLst>
                    <a:ext uri="{9D8B030D-6E8A-4147-A177-3AD203B41FA5}">
                      <a16:colId xmlns:a16="http://schemas.microsoft.com/office/drawing/2014/main" val="20003"/>
                    </a:ext>
                  </a:extLst>
                </a:gridCol>
                <a:gridCol w="1681316">
                  <a:extLst>
                    <a:ext uri="{9D8B030D-6E8A-4147-A177-3AD203B41FA5}">
                      <a16:colId xmlns:a16="http://schemas.microsoft.com/office/drawing/2014/main" val="20004"/>
                    </a:ext>
                  </a:extLst>
                </a:gridCol>
                <a:gridCol w="183248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45s på og 20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Kjøre en del konkurranser. Første til et visst antall.  1 touch og 2</a:t>
                      </a:r>
                      <a:r>
                        <a:rPr lang="nb-NO" sz="900" baseline="0" dirty="0"/>
                        <a:t> touch osv.</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To og to sammen.</a:t>
                      </a:r>
                      <a:r>
                        <a:rPr lang="nb-NO" sz="900" baseline="0" dirty="0"/>
                        <a:t> </a:t>
                      </a:r>
                      <a:r>
                        <a:rPr lang="nb-NO" sz="900" dirty="0"/>
                        <a:t>Kjegler med en avstand på </a:t>
                      </a:r>
                      <a:r>
                        <a:rPr lang="nb-NO" sz="900" dirty="0" err="1"/>
                        <a:t>ca</a:t>
                      </a:r>
                      <a:r>
                        <a:rPr lang="nb-NO" sz="900" baseline="0" dirty="0"/>
                        <a:t> 3-5m.</a:t>
                      </a:r>
                      <a:r>
                        <a:rPr kumimoji="0" lang="nb-NO" sz="900" b="0" i="0" u="none" strike="noStrike" kern="1200" cap="none" spc="0" normalizeH="0" baseline="0" noProof="0" dirty="0">
                          <a:ln>
                            <a:noFill/>
                          </a:ln>
                          <a:solidFill>
                            <a:prstClr val="black"/>
                          </a:solidFill>
                          <a:effectLst/>
                          <a:uLnTx/>
                          <a:uFillTx/>
                          <a:latin typeface="+mn-lt"/>
                          <a:ea typeface="+mn-ea"/>
                          <a:cs typeface="+mn-cs"/>
                        </a:rPr>
                        <a:t> Sette opp flere baner.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forklar hva vi skal lære i dag(prinsipp og moment). DU SKAL HA FREM KLOKKEKLART MINST 1 PRINSIPP OG 1 MOMENT SOM MINIMUM. DETTE SKAL GÅ GJENNOM HELE ØKTA. </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p>
                      <a:endParaRPr lang="nb-NO" sz="900" b="0" dirty="0"/>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1362349">
                <a:tc>
                  <a:txBody>
                    <a:bodyPr/>
                    <a:lstStyle/>
                    <a:p>
                      <a:pPr algn="ctr"/>
                      <a:r>
                        <a:rPr lang="nb-NO" sz="900" b="0" dirty="0" err="1">
                          <a:solidFill>
                            <a:schemeClr val="tx1"/>
                          </a:solidFill>
                        </a:rPr>
                        <a:t>Ca</a:t>
                      </a:r>
                      <a:r>
                        <a:rPr lang="nb-NO" sz="900" b="0" dirty="0">
                          <a:solidFill>
                            <a:schemeClr val="tx1"/>
                          </a:solidFill>
                        </a:rPr>
                        <a:t> 25 min.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Dele inn i to lag som spiller mot hverandre. Banen er delt inn i tre soner. I de ytterste sonene, så er forsvarsspillere og angrepsspillere. I midten er midtbanespillere. Det kan også være jokere der. Det er alltid minst 1 i overtall på de som skal bearbeide. På bildet er det 2-1, men det kan også være flere. Ballen går alltid fra keeper. De bak og keeper skal spille seg bort fra spissen og sette opp midtbanespiller. Deretter skal midtbanen gjøre det samme opp til spiss. De kan da flytte seg etter til neste sone.</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3-4 spillere i bakre ledd. Kan ha med en keeper bak det bakre leddet.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gjerne maks 3 touch i starten.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lagene presser høyt.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80483">
                <a:tc>
                  <a:txBody>
                    <a:bodyPr/>
                    <a:lstStyle/>
                    <a:p>
                      <a:pPr algn="ctr"/>
                      <a:r>
                        <a:rPr lang="nb-NO" sz="900" b="0" baseline="0" dirty="0">
                          <a:solidFill>
                            <a:schemeClr val="tx1"/>
                          </a:solidFill>
                        </a:rPr>
                        <a:t>6 kamper </a:t>
                      </a:r>
                      <a:r>
                        <a:rPr lang="nb-NO" sz="900" b="0" dirty="0">
                          <a:solidFill>
                            <a:schemeClr val="tx1"/>
                          </a:solidFill>
                        </a:rPr>
                        <a:t>*7</a:t>
                      </a:r>
                      <a:r>
                        <a:rPr lang="nb-NO" sz="900" b="0" baseline="0" dirty="0">
                          <a:solidFill>
                            <a:schemeClr val="tx1"/>
                          </a:solidFill>
                        </a:rPr>
                        <a:t> min- 1 min pause.</a:t>
                      </a:r>
                    </a:p>
                    <a:p>
                      <a:pPr algn="ctr"/>
                      <a:r>
                        <a:rPr lang="nb-NO" sz="900" b="0" baseline="0" dirty="0" err="1">
                          <a:solidFill>
                            <a:schemeClr val="tx1"/>
                          </a:solidFill>
                        </a:rPr>
                        <a:t>Ca</a:t>
                      </a:r>
                      <a:r>
                        <a:rPr lang="nb-NO" sz="900" b="0" baseline="0" dirty="0">
                          <a:solidFill>
                            <a:schemeClr val="tx1"/>
                          </a:solidFill>
                        </a:rPr>
                        <a:t> 35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a:t>
                      </a: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Triksekonkurranse individuelt.</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 har ikke cornere, ball går fra keeper,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keeper setter i gang kort.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til slutt og skryt av de spillerne som var mest lojale på økta. Skryt av spilleren som alltid er høflig og hilser.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1" y="-6202"/>
          <a:ext cx="9144001" cy="719665"/>
        </p:xfrm>
        <a:graphic>
          <a:graphicData uri="http://schemas.openxmlformats.org/drawingml/2006/table">
            <a:tbl>
              <a:tblPr firstRow="1" bandRow="1">
                <a:tableStyleId>{073A0DAA-6AF3-43AB-8588-CEC1D06C72B9}</a:tableStyleId>
              </a:tblPr>
              <a:tblGrid>
                <a:gridCol w="9144001">
                  <a:extLst>
                    <a:ext uri="{9D8B030D-6E8A-4147-A177-3AD203B41FA5}">
                      <a16:colId xmlns:a16="http://schemas.microsoft.com/office/drawing/2014/main" val="20000"/>
                    </a:ext>
                  </a:extLst>
                </a:gridCol>
              </a:tblGrid>
              <a:tr h="7196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56. INDIVIDUELT FOKUS ANREPSSPILL</a:t>
                      </a:r>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36982"/>
          <a:stretch/>
        </p:blipFill>
        <p:spPr>
          <a:xfrm>
            <a:off x="2776385" y="5235682"/>
            <a:ext cx="2022283" cy="1676759"/>
          </a:xfrm>
          <a:prstGeom prst="rect">
            <a:avLst/>
          </a:prstGeom>
        </p:spPr>
      </p:pic>
      <p:pic>
        <p:nvPicPr>
          <p:cNvPr id="7" name="Plassholder for innhold 4"/>
          <p:cNvPicPr>
            <a:picLocks noChangeAspect="1"/>
          </p:cNvPicPr>
          <p:nvPr/>
        </p:nvPicPr>
        <p:blipFill rotWithShape="1">
          <a:blip r:embed="rId3" cstate="print">
            <a:extLst>
              <a:ext uri="{28A0092B-C50C-407E-A947-70E740481C1C}">
                <a14:useLocalDpi xmlns:a14="http://schemas.microsoft.com/office/drawing/2010/main" val="0"/>
              </a:ext>
            </a:extLst>
          </a:blip>
          <a:srcRect l="43890"/>
          <a:stretch/>
        </p:blipFill>
        <p:spPr>
          <a:xfrm>
            <a:off x="2776385" y="3560579"/>
            <a:ext cx="2022283" cy="1665767"/>
          </a:xfrm>
          <a:prstGeom prst="rect">
            <a:avLst/>
          </a:prstGeom>
        </p:spPr>
      </p:pic>
      <p:pic>
        <p:nvPicPr>
          <p:cNvPr id="8"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4267" t="69343" r="17558" b="6931"/>
          <a:stretch/>
        </p:blipFill>
        <p:spPr>
          <a:xfrm>
            <a:off x="2776383" y="1250875"/>
            <a:ext cx="2022282" cy="931886"/>
          </a:xfrm>
          <a:prstGeom prst="rect">
            <a:avLst/>
          </a:prstGeom>
        </p:spPr>
      </p:pic>
      <p:pic>
        <p:nvPicPr>
          <p:cNvPr id="3" name="Bilde 2">
            <a:extLst>
              <a:ext uri="{FF2B5EF4-FFF2-40B4-BE49-F238E27FC236}">
                <a16:creationId xmlns:a16="http://schemas.microsoft.com/office/drawing/2014/main" id="{1B0EA4C4-1DF7-4C3B-B660-A592B6402886}"/>
              </a:ext>
            </a:extLst>
          </p:cNvPr>
          <p:cNvPicPr>
            <a:picLocks noChangeAspect="1"/>
          </p:cNvPicPr>
          <p:nvPr/>
        </p:nvPicPr>
        <p:blipFill rotWithShape="1">
          <a:blip r:embed="rId5"/>
          <a:srcRect l="43890" b="59257"/>
          <a:stretch/>
        </p:blipFill>
        <p:spPr>
          <a:xfrm>
            <a:off x="2776386" y="2144898"/>
            <a:ext cx="2022281" cy="1415676"/>
          </a:xfrm>
          <a:prstGeom prst="rect">
            <a:avLst/>
          </a:prstGeom>
        </p:spPr>
      </p:pic>
    </p:spTree>
    <p:extLst>
      <p:ext uri="{BB962C8B-B14F-4D97-AF65-F5344CB8AC3E}">
        <p14:creationId xmlns:p14="http://schemas.microsoft.com/office/powerpoint/2010/main" val="2049441261"/>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9739" cy="6843712"/>
        </p:xfrm>
        <a:graphic>
          <a:graphicData uri="http://schemas.openxmlformats.org/drawingml/2006/table">
            <a:tbl>
              <a:tblPr firstRow="1" bandRow="1">
                <a:tableStyleId>{073A0DAA-6AF3-43AB-8588-CEC1D06C72B9}</a:tableStyleId>
              </a:tblPr>
              <a:tblGrid>
                <a:gridCol w="898717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510917">
                <a:tc gridSpan="2">
                  <a:txBody>
                    <a:bodyPr/>
                    <a:lstStyle/>
                    <a:p>
                      <a:pPr algn="ctr"/>
                      <a:r>
                        <a:rPr lang="nb-NO" sz="2800" b="0" dirty="0"/>
                        <a:t>INDIVIDUELT FOKUS-FORSVARSSPILL</a:t>
                      </a:r>
                    </a:p>
                    <a:p>
                      <a:pPr algn="ctr"/>
                      <a:endParaRPr lang="nb-NO" sz="2800" b="1" dirty="0"/>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32795">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32337" y="1525408"/>
            <a:ext cx="6009328" cy="5332592"/>
          </a:xfrm>
          <a:prstGeom prst="rect">
            <a:avLst/>
          </a:prstGeom>
        </p:spPr>
      </p:pic>
    </p:spTree>
    <p:extLst>
      <p:ext uri="{BB962C8B-B14F-4D97-AF65-F5344CB8AC3E}">
        <p14:creationId xmlns:p14="http://schemas.microsoft.com/office/powerpoint/2010/main" val="48461113"/>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7266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63483">
                  <a:extLst>
                    <a:ext uri="{9D8B030D-6E8A-4147-A177-3AD203B41FA5}">
                      <a16:colId xmlns:a16="http://schemas.microsoft.com/office/drawing/2014/main" val="20001"/>
                    </a:ext>
                  </a:extLst>
                </a:gridCol>
                <a:gridCol w="1740877">
                  <a:extLst>
                    <a:ext uri="{9D8B030D-6E8A-4147-A177-3AD203B41FA5}">
                      <a16:colId xmlns:a16="http://schemas.microsoft.com/office/drawing/2014/main" val="20002"/>
                    </a:ext>
                  </a:extLst>
                </a:gridCol>
                <a:gridCol w="896816">
                  <a:extLst>
                    <a:ext uri="{9D8B030D-6E8A-4147-A177-3AD203B41FA5}">
                      <a16:colId xmlns:a16="http://schemas.microsoft.com/office/drawing/2014/main" val="20003"/>
                    </a:ext>
                  </a:extLst>
                </a:gridCol>
                <a:gridCol w="1828967">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Flytte seg sideveis med korte skritt og bruke armene. 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sz="900" b="1" dirty="0"/>
                    </a:p>
                    <a:p>
                      <a:endParaRPr lang="nb-NO" sz="900" b="1"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a:t>
                      </a:r>
                      <a:r>
                        <a:rPr kumimoji="0" lang="nb-NO" sz="900" b="0" i="0" u="none" strike="noStrike" kern="1200" cap="none" spc="0" normalizeH="0" baseline="0" noProof="0" dirty="0" err="1">
                          <a:ln>
                            <a:noFill/>
                          </a:ln>
                          <a:solidFill>
                            <a:prstClr val="black"/>
                          </a:solidFill>
                          <a:effectLst/>
                          <a:uLnTx/>
                          <a:uFillTx/>
                          <a:latin typeface="+mn-lt"/>
                          <a:ea typeface="+mn-ea"/>
                          <a:cs typeface="+mn-cs"/>
                        </a:rPr>
                        <a:t>opp.Vær</a:t>
                      </a:r>
                      <a:r>
                        <a:rPr kumimoji="0" lang="nb-NO" sz="900" b="0" i="0" u="none" strike="noStrike" kern="1200" cap="none" spc="0" normalizeH="0" baseline="0" noProof="0" dirty="0">
                          <a:ln>
                            <a:noFill/>
                          </a:ln>
                          <a:solidFill>
                            <a:prstClr val="black"/>
                          </a:solidFill>
                          <a:effectLst/>
                          <a:uLnTx/>
                          <a:uFillTx/>
                          <a:latin typeface="+mn-lt"/>
                          <a:ea typeface="+mn-ea"/>
                          <a:cs typeface="+mn-cs"/>
                        </a:rPr>
                        <a:t> kreativ og kjør ulike varianter.</a:t>
                      </a:r>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a:t>
                      </a:r>
                      <a:r>
                        <a:rPr lang="nb-NO" sz="900" baseline="0" dirty="0">
                          <a:solidFill>
                            <a:schemeClr val="tx1"/>
                          </a:solidFill>
                        </a:rPr>
                        <a:t> opp bane 40 m i lengde og midt mellom 5m og 16 m i bredde. Dele inn i lag 3-3 til 6-6. Kan fint ha 2-4 lag. Vanlig spill, men det er jokere på hver sin side av begge målene. De kan ikke bevege seg inn på banen. De på banen kan ha 2 touch i starten av kampene, deretter fri touch. De inne på banen kan fritt bruke vegene for å skape overtall. Veggene har 1 touch. Hvis det er nok spillere kan det også være vegger på langsidene av banen.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Sørg for at det etter hvert er tempo som er kamplikt.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12*1.15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30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uten vegger. Fri touch. 2-4 lag. 3-3 til 6-6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til slutt: Hvilken spiller treffer først tverrliggeren fra 30 meter?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Sørg for at det etter hvert er tempo som er kamplikt.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t>Spill med to touch og fritt.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slipper inn færrest mål?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utfordre de på om tempoet var like høyt som i kamp. Forsterk svarene.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mn-lt"/>
                          <a:ea typeface="+mn-ea"/>
                          <a:cs typeface="+mn-cs"/>
                        </a:rPr>
                        <a:t>57.</a:t>
                      </a:r>
                      <a:r>
                        <a:rPr lang="nb-NO" sz="2400" b="0" dirty="0"/>
                        <a:t> </a:t>
                      </a:r>
                      <a:r>
                        <a:rPr kumimoji="0" lang="nb-NO" sz="2400" b="0" i="0" u="none" strike="noStrike" kern="1200" cap="none" spc="0" normalizeH="0" baseline="0" noProof="0" dirty="0">
                          <a:ln>
                            <a:noFill/>
                          </a:ln>
                          <a:solidFill>
                            <a:prstClr val="white"/>
                          </a:solidFill>
                          <a:effectLst/>
                          <a:uLnTx/>
                          <a:uFillTx/>
                          <a:latin typeface="+mn-lt"/>
                          <a:ea typeface="+mn-ea"/>
                          <a:cs typeface="+mn-cs"/>
                        </a:rPr>
                        <a:t>INDIVIDUELT FOKUS FORSVARSSPILL</a:t>
                      </a:r>
                    </a:p>
                  </a:txBody>
                  <a:tcPr marL="68580" marR="68580"/>
                </a:tc>
                <a:extLst>
                  <a:ext uri="{0D108BD9-81ED-4DB2-BD59-A6C34878D82A}">
                    <a16:rowId xmlns:a16="http://schemas.microsoft.com/office/drawing/2014/main" val="10000"/>
                  </a:ext>
                </a:extLst>
              </a:tr>
            </a:tbl>
          </a:graphicData>
        </a:graphic>
      </p:graphicFrame>
      <p:pic>
        <p:nvPicPr>
          <p:cNvPr id="3" name="Bilde 2"/>
          <p:cNvPicPr>
            <a:picLocks noChangeAspect="1"/>
          </p:cNvPicPr>
          <p:nvPr/>
        </p:nvPicPr>
        <p:blipFill rotWithShape="1">
          <a:blip r:embed="rId2"/>
          <a:srcRect l="56369"/>
          <a:stretch/>
        </p:blipFill>
        <p:spPr>
          <a:xfrm>
            <a:off x="3162877" y="3424741"/>
            <a:ext cx="1753514" cy="1440810"/>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l="56487"/>
          <a:stretch/>
        </p:blipFill>
        <p:spPr>
          <a:xfrm>
            <a:off x="3162876" y="4877120"/>
            <a:ext cx="1753516" cy="1980885"/>
          </a:xfrm>
          <a:prstGeom prst="rect">
            <a:avLst/>
          </a:prstGeom>
        </p:spPr>
      </p:pic>
      <p:pic>
        <p:nvPicPr>
          <p:cNvPr id="8"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48944" t="3996" r="30745" b="69782"/>
          <a:stretch/>
        </p:blipFill>
        <p:spPr>
          <a:xfrm>
            <a:off x="3153343" y="1328055"/>
            <a:ext cx="1753514" cy="756073"/>
          </a:xfrm>
          <a:prstGeom prst="rect">
            <a:avLst/>
          </a:prstGeom>
        </p:spPr>
      </p:pic>
      <p:pic>
        <p:nvPicPr>
          <p:cNvPr id="9" name="Bilde 8">
            <a:extLst>
              <a:ext uri="{FF2B5EF4-FFF2-40B4-BE49-F238E27FC236}">
                <a16:creationId xmlns:a16="http://schemas.microsoft.com/office/drawing/2014/main" id="{291A3971-47B2-4163-9E17-3E3A831456F5}"/>
              </a:ext>
            </a:extLst>
          </p:cNvPr>
          <p:cNvPicPr>
            <a:picLocks noChangeAspect="1"/>
          </p:cNvPicPr>
          <p:nvPr/>
        </p:nvPicPr>
        <p:blipFill rotWithShape="1">
          <a:blip r:embed="rId5"/>
          <a:srcRect l="46827" b="62188"/>
          <a:stretch/>
        </p:blipFill>
        <p:spPr>
          <a:xfrm>
            <a:off x="3162877" y="2090611"/>
            <a:ext cx="1753514" cy="1327642"/>
          </a:xfrm>
          <a:prstGeom prst="rect">
            <a:avLst/>
          </a:prstGeom>
        </p:spPr>
      </p:pic>
    </p:spTree>
    <p:extLst>
      <p:ext uri="{BB962C8B-B14F-4D97-AF65-F5344CB8AC3E}">
        <p14:creationId xmlns:p14="http://schemas.microsoft.com/office/powerpoint/2010/main" val="108481553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BEARBEIDING-KLARERINGER</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grønn, krets&#10;&#10;Automatisk generert beskrivelse">
            <a:extLst>
              <a:ext uri="{FF2B5EF4-FFF2-40B4-BE49-F238E27FC236}">
                <a16:creationId xmlns:a16="http://schemas.microsoft.com/office/drawing/2014/main" id="{2496F773-1544-4691-891A-7C13110385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1204102886"/>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84124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63483">
                  <a:extLst>
                    <a:ext uri="{9D8B030D-6E8A-4147-A177-3AD203B41FA5}">
                      <a16:colId xmlns:a16="http://schemas.microsoft.com/office/drawing/2014/main" val="20001"/>
                    </a:ext>
                  </a:extLst>
                </a:gridCol>
                <a:gridCol w="1780697">
                  <a:extLst>
                    <a:ext uri="{9D8B030D-6E8A-4147-A177-3AD203B41FA5}">
                      <a16:colId xmlns:a16="http://schemas.microsoft.com/office/drawing/2014/main" val="20002"/>
                    </a:ext>
                  </a:extLst>
                </a:gridCol>
                <a:gridCol w="840659">
                  <a:extLst>
                    <a:ext uri="{9D8B030D-6E8A-4147-A177-3AD203B41FA5}">
                      <a16:colId xmlns:a16="http://schemas.microsoft.com/office/drawing/2014/main" val="20003"/>
                    </a:ext>
                  </a:extLst>
                </a:gridCol>
                <a:gridCol w="1845304">
                  <a:extLst>
                    <a:ext uri="{9D8B030D-6E8A-4147-A177-3AD203B41FA5}">
                      <a16:colId xmlns:a16="http://schemas.microsoft.com/office/drawing/2014/main" val="20004"/>
                    </a:ext>
                  </a:extLst>
                </a:gridCol>
                <a:gridCol w="148045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Spillerne slår pasninger seg i mellom, som vist på bildet. De bytter så plass. Den spilleren som er nærmest sidelinjen skal gjennomføre ulike </a:t>
                      </a:r>
                      <a:r>
                        <a:rPr lang="nb-NO" sz="900" dirty="0" err="1"/>
                        <a:t>koordinative</a:t>
                      </a:r>
                      <a:r>
                        <a:rPr lang="nb-NO" sz="900" dirty="0"/>
                        <a:t> sekvenser.  Hinke,</a:t>
                      </a:r>
                      <a:r>
                        <a:rPr lang="nb-NO" sz="900" baseline="0" dirty="0"/>
                        <a:t> sideveis, </a:t>
                      </a:r>
                      <a:r>
                        <a:rPr lang="nb-NO" sz="900" baseline="0" dirty="0" err="1"/>
                        <a:t>slalom</a:t>
                      </a:r>
                      <a:r>
                        <a:rPr lang="nb-NO" sz="900" baseline="0" dirty="0"/>
                        <a:t>, stige?</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 baner som på bildet.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 utøvere på hver bane. Lengden på banen er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5m. Sørg for kvikke bevegelser. Blikket skal være oppe, hodet </a:t>
                      </a:r>
                      <a:r>
                        <a:rPr kumimoji="0" lang="nb-NO" sz="900" b="0" i="0" u="none" strike="noStrike" kern="1200" cap="none" spc="0" normalizeH="0" baseline="0" noProof="0" dirty="0" err="1">
                          <a:ln>
                            <a:noFill/>
                          </a:ln>
                          <a:solidFill>
                            <a:prstClr val="black"/>
                          </a:solidFill>
                          <a:effectLst/>
                          <a:uLnTx/>
                          <a:uFillTx/>
                          <a:latin typeface="+mn-lt"/>
                          <a:ea typeface="+mn-ea"/>
                          <a:cs typeface="+mn-cs"/>
                        </a:rPr>
                        <a:t>opp.Vær</a:t>
                      </a:r>
                      <a:r>
                        <a:rPr kumimoji="0" lang="nb-NO" sz="900" b="0" i="0" u="none" strike="noStrike" kern="1200" cap="none" spc="0" normalizeH="0" baseline="0" noProof="0" dirty="0">
                          <a:ln>
                            <a:noFill/>
                          </a:ln>
                          <a:solidFill>
                            <a:prstClr val="black"/>
                          </a:solidFill>
                          <a:effectLst/>
                          <a:uLnTx/>
                          <a:uFillTx/>
                          <a:latin typeface="+mn-lt"/>
                          <a:ea typeface="+mn-ea"/>
                          <a:cs typeface="+mn-cs"/>
                        </a:rPr>
                        <a:t>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3*4</a:t>
                      </a:r>
                      <a:r>
                        <a:rPr lang="nb-NO" sz="900" b="0" baseline="0" dirty="0">
                          <a:solidFill>
                            <a:schemeClr val="tx1"/>
                          </a:solidFill>
                        </a:rPr>
                        <a:t> min- 30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Sette opp bane som vist på bildet med 2 </a:t>
                      </a:r>
                      <a:r>
                        <a:rPr lang="nb-NO" sz="900" baseline="0" dirty="0" err="1">
                          <a:solidFill>
                            <a:schemeClr val="tx1"/>
                          </a:solidFill>
                        </a:rPr>
                        <a:t>småmål</a:t>
                      </a:r>
                      <a:r>
                        <a:rPr lang="nb-NO" sz="900" baseline="0" dirty="0">
                          <a:solidFill>
                            <a:schemeClr val="tx1"/>
                          </a:solidFill>
                        </a:rPr>
                        <a:t> i hver ende. Sette opp lagene i 3 ledd. </a:t>
                      </a:r>
                      <a:r>
                        <a:rPr lang="nb-NO" sz="900" baseline="0" dirty="0" err="1">
                          <a:solidFill>
                            <a:schemeClr val="tx1"/>
                          </a:solidFill>
                        </a:rPr>
                        <a:t>Ca</a:t>
                      </a:r>
                      <a:r>
                        <a:rPr lang="nb-NO" sz="900" baseline="0" dirty="0">
                          <a:solidFill>
                            <a:schemeClr val="tx1"/>
                          </a:solidFill>
                        </a:rPr>
                        <a:t> halv bane i lengde og </a:t>
                      </a:r>
                      <a:r>
                        <a:rPr lang="nb-NO" sz="900" baseline="0" dirty="0" err="1">
                          <a:solidFill>
                            <a:schemeClr val="tx1"/>
                          </a:solidFill>
                        </a:rPr>
                        <a:t>ca</a:t>
                      </a:r>
                      <a:r>
                        <a:rPr lang="nb-NO" sz="900" baseline="0" dirty="0">
                          <a:solidFill>
                            <a:schemeClr val="tx1"/>
                          </a:solidFill>
                        </a:rPr>
                        <a:t> 25 m i bredde. Trener setter i gang baller fra siden direkte etter at den er ute av spill, slik at det blir kontringer. Varierer med å slå inn baller høyt i banen og lavt i banen. </a:t>
                      </a: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Trener/spiller slår inn baller fra siden.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Sørg for at det etter hvert er tempo som er kamplikt. </a:t>
                      </a:r>
                      <a:r>
                        <a:rPr lang="nb-NO" sz="900" b="1" dirty="0"/>
                        <a:t>Spill med to touch og fritt.</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4*3 min</a:t>
                      </a:r>
                    </a:p>
                    <a:p>
                      <a:pPr algn="ctr"/>
                      <a:r>
                        <a:rPr lang="nb-NO" sz="900" b="0" baseline="0" dirty="0">
                          <a:solidFill>
                            <a:schemeClr val="tx1"/>
                          </a:solidFill>
                        </a:rPr>
                        <a:t>1 min </a:t>
                      </a:r>
                      <a:r>
                        <a:rPr lang="nb-NO" sz="900" b="0" dirty="0">
                          <a:solidFill>
                            <a:schemeClr val="tx1"/>
                          </a:solidFill>
                        </a:rPr>
                        <a:t>pause. </a:t>
                      </a:r>
                      <a:r>
                        <a:rPr lang="nb-NO" sz="900" b="0" dirty="0" err="1">
                          <a:solidFill>
                            <a:schemeClr val="tx1"/>
                          </a:solidFill>
                        </a:rPr>
                        <a:t>Ca</a:t>
                      </a:r>
                      <a:r>
                        <a:rPr lang="nb-NO" sz="900" b="0" dirty="0">
                          <a:solidFill>
                            <a:schemeClr val="tx1"/>
                          </a:solidFill>
                        </a:rPr>
                        <a:t> 20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a:t>
                      </a:r>
                      <a:r>
                        <a:rPr lang="nb-NO" sz="900" baseline="0" dirty="0">
                          <a:solidFill>
                            <a:schemeClr val="tx1"/>
                          </a:solidFill>
                        </a:rPr>
                        <a:t> opp bane som er halv bane i lengde og litt utenfor 16 m i bredde. Dele inn i to lag bestående av 3-4 forsvarsspillere og 2-3 angrepsspillere. Det er også 2-3 gule spillere i midten som er med angripende lag. Bruk gjerne to grupper i gult som bytter på å være involvert. Kan gjennomføre to angrep om gangen. Keeper på hver side. Keeper setter alltid i gang ballen fra målet til en gul spiller som får ballen upresset. Spilleren tar med seg ballen i føring og prøver å gjøre mål sammen med 1-2 andre gule og 3 angripere. Deretter setter motsatt keeper i gang til gule som angriper mot andre siden. Spillerne har faste roller. For å få tempo i kontring, kan en legge inn at det skal avsluttes innen 7 sekund.</a:t>
                      </a:r>
                      <a:endParaRPr lang="nb-NO" sz="90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Sørg for at det etter hvert er tempo som er kamplikt.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5*6 min kamper</a:t>
                      </a:r>
                    </a:p>
                    <a:p>
                      <a:pPr algn="ctr"/>
                      <a:r>
                        <a:rPr lang="nb-NO" sz="900" b="0" dirty="0">
                          <a:solidFill>
                            <a:schemeClr val="tx1"/>
                          </a:solidFill>
                        </a:rPr>
                        <a:t>1</a:t>
                      </a:r>
                      <a:r>
                        <a:rPr lang="nb-NO" sz="900" b="0" baseline="0" dirty="0">
                          <a:solidFill>
                            <a:schemeClr val="tx1"/>
                          </a:solidFill>
                        </a:rPr>
                        <a:t>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40 min.</a:t>
                      </a:r>
                    </a:p>
                    <a:p>
                      <a:pPr algn="ctr"/>
                      <a:endParaRPr lang="nb-NO" sz="900" b="0" dirty="0">
                        <a:solidFill>
                          <a:schemeClr val="tx1"/>
                        </a:solidFill>
                      </a:endParaRP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 eller flere lag.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Dele inn i grupper på tre og tre. Hvilken gruppe holder ballen langt i lufta? Max 2 touch.</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dirty="0"/>
                        <a:t>Spill med to touch og fritt.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slipper inn færrest mål?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utfordre de på om tempoet var like høyt som i kamp. Forsterk svarene. Presenter/diskuter klubbens treningsregler.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mn-lt"/>
                          <a:ea typeface="+mn-ea"/>
                          <a:cs typeface="+mn-cs"/>
                        </a:rPr>
                        <a:t>57. INDIVIDUELT FOKUS FORSVARSSPILL</a:t>
                      </a: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rotWithShape="1">
          <a:blip r:embed="rId2" cstate="print">
            <a:extLst>
              <a:ext uri="{28A0092B-C50C-407E-A947-70E740481C1C}">
                <a14:useLocalDpi xmlns:a14="http://schemas.microsoft.com/office/drawing/2010/main" val="0"/>
              </a:ext>
            </a:extLst>
          </a:blip>
          <a:srcRect l="43400"/>
          <a:stretch/>
        </p:blipFill>
        <p:spPr>
          <a:xfrm>
            <a:off x="3223391" y="2032510"/>
            <a:ext cx="1732069" cy="1256385"/>
          </a:xfrm>
          <a:prstGeom prst="rect">
            <a:avLst/>
          </a:prstGeom>
        </p:spPr>
      </p:pic>
      <p:pic>
        <p:nvPicPr>
          <p:cNvPr id="9" name="Bilde 8"/>
          <p:cNvPicPr>
            <a:picLocks noChangeAspect="1"/>
          </p:cNvPicPr>
          <p:nvPr/>
        </p:nvPicPr>
        <p:blipFill rotWithShape="1">
          <a:blip r:embed="rId3" cstate="print">
            <a:extLst>
              <a:ext uri="{28A0092B-C50C-407E-A947-70E740481C1C}">
                <a14:useLocalDpi xmlns:a14="http://schemas.microsoft.com/office/drawing/2010/main" val="0"/>
              </a:ext>
            </a:extLst>
          </a:blip>
          <a:srcRect l="43400"/>
          <a:stretch/>
        </p:blipFill>
        <p:spPr>
          <a:xfrm>
            <a:off x="3223391" y="3222933"/>
            <a:ext cx="1732069" cy="1471761"/>
          </a:xfrm>
          <a:prstGeom prst="rect">
            <a:avLst/>
          </a:prstGeom>
        </p:spPr>
      </p:pic>
      <p:pic>
        <p:nvPicPr>
          <p:cNvPr id="10" name="Bilde 9"/>
          <p:cNvPicPr>
            <a:picLocks noChangeAspect="1"/>
          </p:cNvPicPr>
          <p:nvPr/>
        </p:nvPicPr>
        <p:blipFill rotWithShape="1">
          <a:blip r:embed="rId4" cstate="print">
            <a:extLst>
              <a:ext uri="{28A0092B-C50C-407E-A947-70E740481C1C}">
                <a14:useLocalDpi xmlns:a14="http://schemas.microsoft.com/office/drawing/2010/main" val="0"/>
              </a:ext>
            </a:extLst>
          </a:blip>
          <a:srcRect l="43400"/>
          <a:stretch/>
        </p:blipFill>
        <p:spPr>
          <a:xfrm>
            <a:off x="3223387" y="4694694"/>
            <a:ext cx="1732070" cy="2163311"/>
          </a:xfrm>
          <a:prstGeom prst="rect">
            <a:avLst/>
          </a:prstGeom>
        </p:spPr>
      </p:pic>
      <p:pic>
        <p:nvPicPr>
          <p:cNvPr id="7" name="Plassholder for innhold 4"/>
          <p:cNvPicPr>
            <a:picLocks noChangeAspect="1"/>
          </p:cNvPicPr>
          <p:nvPr/>
        </p:nvPicPr>
        <p:blipFill rotWithShape="1">
          <a:blip r:embed="rId5">
            <a:extLst>
              <a:ext uri="{28A0092B-C50C-407E-A947-70E740481C1C}">
                <a14:useLocalDpi xmlns:a14="http://schemas.microsoft.com/office/drawing/2010/main" val="0"/>
              </a:ext>
            </a:extLst>
          </a:blip>
          <a:srcRect l="50591" t="5423" r="3594" b="65533"/>
          <a:stretch/>
        </p:blipFill>
        <p:spPr>
          <a:xfrm>
            <a:off x="3223390" y="1307973"/>
            <a:ext cx="1732068" cy="724537"/>
          </a:xfrm>
          <a:prstGeom prst="rect">
            <a:avLst/>
          </a:prstGeom>
        </p:spPr>
      </p:pic>
    </p:spTree>
    <p:extLst>
      <p:ext uri="{BB962C8B-B14F-4D97-AF65-F5344CB8AC3E}">
        <p14:creationId xmlns:p14="http://schemas.microsoft.com/office/powerpoint/2010/main" val="2126642461"/>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7266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15893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r>
                        <a:rPr lang="nb-NO" sz="900" b="0" baseline="0" dirty="0">
                          <a:solidFill>
                            <a:schemeClr val="tx1"/>
                          </a:solidFill>
                        </a:rPr>
                        <a:t> </a:t>
                      </a:r>
                      <a:r>
                        <a:rPr lang="nb-NO" sz="900" b="0" baseline="0" dirty="0" err="1">
                          <a:solidFill>
                            <a:schemeClr val="tx1"/>
                          </a:solidFill>
                        </a:rPr>
                        <a:t>Ca</a:t>
                      </a:r>
                      <a:r>
                        <a:rPr lang="nb-NO" sz="900" b="0" baseline="0" dirty="0">
                          <a:solidFill>
                            <a:schemeClr val="tx1"/>
                          </a:solidFill>
                        </a:rPr>
                        <a:t> 10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Dele inn spillerne i grupper</a:t>
                      </a:r>
                      <a:r>
                        <a:rPr lang="nb-NO" sz="900" baseline="0" dirty="0">
                          <a:solidFill>
                            <a:schemeClr val="tx1"/>
                          </a:solidFill>
                        </a:rPr>
                        <a:t> 3-6 spillere i hver gruppe.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1. Holde ballen i lufta. 1. touch og obligatorisk 2 touch. Hvilken gruppe holder ut lengst? Deretter er det ny konkurranse mellom lagene. Hvilken gruppe klarer å holde ballen i lufta og komme seg over til motsatt sidelinje først? Deretter Tur-retur. Hver spiller kan maksimalt ha 2 touch hver gang. </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4*4</a:t>
                      </a:r>
                      <a:r>
                        <a:rPr lang="nb-NO" sz="900" b="0" baseline="0" dirty="0">
                          <a:solidFill>
                            <a:schemeClr val="tx1"/>
                          </a:solidFill>
                        </a:rPr>
                        <a:t> min- 30 s pause.</a:t>
                      </a:r>
                    </a:p>
                    <a:p>
                      <a:pPr algn="ct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r>
                        <a:rPr lang="nb-NO" sz="900" dirty="0"/>
                        <a:t>Trener/annen står på siden med alle ballene og slår inn pasninger.</a:t>
                      </a:r>
                    </a:p>
                    <a:p>
                      <a:r>
                        <a:rPr lang="nb-NO" sz="900" dirty="0"/>
                        <a:t>Det skal slås til annenhver side.</a:t>
                      </a:r>
                    </a:p>
                    <a:p>
                      <a:r>
                        <a:rPr lang="nb-NO" sz="900" dirty="0"/>
                        <a:t>Trener skriker så 2-1 f.eks. Det første tallet er alltid de røde og det andre de blå. (Det betyr på bildet at en blå spiller skal gjøre mål på to røde).</a:t>
                      </a:r>
                    </a:p>
                    <a:p>
                      <a:r>
                        <a:rPr lang="nb-NO" sz="900" dirty="0"/>
                        <a:t>Spillet går til ballen er i mål, eller ute av banen. Slik kan vi også få med en kontring.</a:t>
                      </a:r>
                    </a:p>
                    <a:p>
                      <a:r>
                        <a:rPr lang="nb-NO" sz="900" dirty="0"/>
                        <a:t>Spillerne går alltid tilbake til sin stasjon etter endt sekvens.</a:t>
                      </a:r>
                    </a:p>
                    <a:p>
                      <a:r>
                        <a:rPr lang="nb-NO" sz="900" dirty="0"/>
                        <a:t>Bytter side etter hvert.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4*3 min-1</a:t>
                      </a:r>
                      <a:r>
                        <a:rPr lang="nb-NO" sz="900" b="0" baseline="0" dirty="0">
                          <a:solidFill>
                            <a:schemeClr val="tx1"/>
                          </a:solidFill>
                        </a:rPr>
                        <a:t> min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3-2. Sette opp halv bane i lengderetning og 16 m i bredde. Dele inn i to lag, som stiller seg på hver sin side av målet som på bildet.  To spisser skal være gule og stille seg på hver sin side på bildet. Ballen går fra annenhver side. Det starter med en pasning fra siden til spissen som slår støttepasning. De to medspillerne kommer så ut og det er 3 angripere(to blå og en gul spiller) mot 2 røde forsvarere. Deretter skjer det samme den andre veien, der de to blå som akkurat har angrepet blir forsvarere mot 2 røde og ny gul spiss. Slik angripes det mot annenhver side. Ballen starter alltid fra siden av målet av en av de to spillerne.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74742">
                <a:tc>
                  <a:txBody>
                    <a:bodyPr/>
                    <a:lstStyle/>
                    <a:p>
                      <a:pPr algn="ctr"/>
                      <a:r>
                        <a:rPr lang="nb-NO" sz="900" b="0" dirty="0">
                          <a:solidFill>
                            <a:schemeClr val="tx1"/>
                          </a:solidFill>
                        </a:rPr>
                        <a:t>4</a:t>
                      </a:r>
                      <a:r>
                        <a:rPr lang="nb-NO" sz="900" b="0" baseline="0" dirty="0">
                          <a:solidFill>
                            <a:schemeClr val="tx1"/>
                          </a:solidFill>
                        </a:rPr>
                        <a:t> min kamper       1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a:t>
                      </a:r>
                    </a:p>
                    <a:p>
                      <a:pPr algn="ctr"/>
                      <a:r>
                        <a:rPr lang="nb-NO" sz="900" b="0" dirty="0" err="1">
                          <a:solidFill>
                            <a:schemeClr val="tx1"/>
                          </a:solidFill>
                        </a:rPr>
                        <a:t>Ca</a:t>
                      </a:r>
                      <a:r>
                        <a:rPr lang="nb-NO" sz="900" b="0" baseline="0" dirty="0">
                          <a:solidFill>
                            <a:schemeClr val="tx1"/>
                          </a:solidFill>
                        </a:rPr>
                        <a:t> 40 min. </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Hver gang ballen er ute av spill, eller i mål så setter trener i gang ny ball direkte i kontring. Det kan treneren gjøre fra siden eller ute i banen. Sette opp leddene. Til slutt spill der ballen går fra keeper som vanlig.</a:t>
                      </a:r>
                      <a:r>
                        <a:rPr kumimoji="0" lang="nb-NO" sz="900" b="0" i="0" u="none" strike="noStrike" kern="1200" cap="none" spc="0" normalizeH="0" baseline="0" noProof="0" dirty="0">
                          <a:ln>
                            <a:noFill/>
                          </a:ln>
                          <a:solidFill>
                            <a:schemeClr val="tx1"/>
                          </a:solidFill>
                          <a:effectLst/>
                          <a:uLnTx/>
                          <a:uFillTx/>
                          <a:latin typeface="+mn-lt"/>
                          <a:ea typeface="+mn-ea"/>
                          <a:cs typeface="+mn-cs"/>
                        </a:rPr>
                        <a:t> </a:t>
                      </a: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fotballgolf. Alle har en ball hver og stiller seg på midtstreken. Hvem klarer å få ballen til å stoppe inne i 16m ringen.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spør spillerne om hvem som hadde best innstilling på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mn-lt"/>
                          <a:ea typeface="+mn-ea"/>
                          <a:cs typeface="+mn-cs"/>
                        </a:rPr>
                        <a:t>59. INDIVIDUELT FOKUS FORSVARSSPILL</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738392" y="1342158"/>
            <a:ext cx="1582091" cy="1054184"/>
          </a:xfrm>
          <a:prstGeom prst="rect">
            <a:avLst/>
          </a:prstGeom>
        </p:spPr>
      </p:pic>
      <p:pic>
        <p:nvPicPr>
          <p:cNvPr id="8" name="Bilde 7"/>
          <p:cNvPicPr>
            <a:picLocks noChangeAspect="1"/>
          </p:cNvPicPr>
          <p:nvPr/>
        </p:nvPicPr>
        <p:blipFill rotWithShape="1">
          <a:blip r:embed="rId3" cstate="print">
            <a:extLst>
              <a:ext uri="{28A0092B-C50C-407E-A947-70E740481C1C}">
                <a14:useLocalDpi xmlns:a14="http://schemas.microsoft.com/office/drawing/2010/main" val="0"/>
              </a:ext>
            </a:extLst>
          </a:blip>
          <a:srcRect l="52325"/>
          <a:stretch/>
        </p:blipFill>
        <p:spPr>
          <a:xfrm>
            <a:off x="3749454" y="2396347"/>
            <a:ext cx="1582091" cy="1076631"/>
          </a:xfrm>
          <a:prstGeom prst="rect">
            <a:avLst/>
          </a:prstGeom>
        </p:spPr>
      </p:pic>
      <p:pic>
        <p:nvPicPr>
          <p:cNvPr id="10" name="Bilde 9"/>
          <p:cNvPicPr>
            <a:picLocks noChangeAspect="1"/>
          </p:cNvPicPr>
          <p:nvPr/>
        </p:nvPicPr>
        <p:blipFill rotWithShape="1">
          <a:blip r:embed="rId4" cstate="print">
            <a:extLst>
              <a:ext uri="{28A0092B-C50C-407E-A947-70E740481C1C}">
                <a14:useLocalDpi xmlns:a14="http://schemas.microsoft.com/office/drawing/2010/main" val="0"/>
              </a:ext>
            </a:extLst>
          </a:blip>
          <a:srcRect l="38272"/>
          <a:stretch/>
        </p:blipFill>
        <p:spPr>
          <a:xfrm>
            <a:off x="3749455" y="3472973"/>
            <a:ext cx="1571027" cy="1187570"/>
          </a:xfrm>
          <a:prstGeom prst="rect">
            <a:avLst/>
          </a:prstGeom>
        </p:spPr>
      </p:pic>
      <p:pic>
        <p:nvPicPr>
          <p:cNvPr id="11" name="Bilde 10"/>
          <p:cNvPicPr>
            <a:picLocks noChangeAspect="1"/>
          </p:cNvPicPr>
          <p:nvPr/>
        </p:nvPicPr>
        <p:blipFill rotWithShape="1">
          <a:blip r:embed="rId5" cstate="print">
            <a:extLst>
              <a:ext uri="{28A0092B-C50C-407E-A947-70E740481C1C}">
                <a14:useLocalDpi xmlns:a14="http://schemas.microsoft.com/office/drawing/2010/main" val="0"/>
              </a:ext>
            </a:extLst>
          </a:blip>
          <a:srcRect l="38272"/>
          <a:stretch/>
        </p:blipFill>
        <p:spPr>
          <a:xfrm>
            <a:off x="3738392" y="4626874"/>
            <a:ext cx="1582091" cy="2231126"/>
          </a:xfrm>
          <a:prstGeom prst="rect">
            <a:avLst/>
          </a:prstGeom>
        </p:spPr>
      </p:pic>
    </p:spTree>
    <p:extLst>
      <p:ext uri="{BB962C8B-B14F-4D97-AF65-F5344CB8AC3E}">
        <p14:creationId xmlns:p14="http://schemas.microsoft.com/office/powerpoint/2010/main" val="1122404517"/>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69494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15893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Hvileforhold</a:t>
                      </a:r>
                      <a:r>
                        <a:rPr lang="nb-NO" sz="900" b="0" baseline="0" dirty="0">
                          <a:solidFill>
                            <a:schemeClr val="tx1"/>
                          </a:solidFill>
                        </a:rPr>
                        <a:t> </a:t>
                      </a:r>
                      <a:r>
                        <a:rPr lang="nb-NO" sz="900" b="0" dirty="0">
                          <a:solidFill>
                            <a:schemeClr val="tx1"/>
                          </a:solidFill>
                        </a:rPr>
                        <a:t>1-5/6.</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Spillerne bruker stige eller kjegler og kommer seg gjennom på ulike måter. I enden slår de pasning på en eller to touch. Bruk gjerne flere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flere baner. 5-6 på hver stasjon.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rPr>
                        <a:t>Ca</a:t>
                      </a:r>
                      <a:r>
                        <a:rPr lang="nb-NO" sz="900" b="0" dirty="0">
                          <a:solidFill>
                            <a:schemeClr val="tx1"/>
                          </a:solidFill>
                        </a:rPr>
                        <a:t> 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bane </a:t>
                      </a:r>
                      <a:r>
                        <a:rPr lang="nb-NO" sz="900" dirty="0" err="1">
                          <a:solidFill>
                            <a:schemeClr val="tx1"/>
                          </a:solidFill>
                        </a:rPr>
                        <a:t>ca</a:t>
                      </a:r>
                      <a:r>
                        <a:rPr lang="nb-NO" sz="900" dirty="0">
                          <a:solidFill>
                            <a:schemeClr val="tx1"/>
                          </a:solidFill>
                        </a:rPr>
                        <a:t> 35</a:t>
                      </a:r>
                      <a:r>
                        <a:rPr lang="nb-NO" sz="900" baseline="0" dirty="0">
                          <a:solidFill>
                            <a:schemeClr val="tx1"/>
                          </a:solidFill>
                        </a:rPr>
                        <a:t> m i lengde og </a:t>
                      </a:r>
                      <a:r>
                        <a:rPr lang="nb-NO" sz="900" baseline="0" dirty="0" err="1">
                          <a:solidFill>
                            <a:schemeClr val="tx1"/>
                          </a:solidFill>
                        </a:rPr>
                        <a:t>ca</a:t>
                      </a:r>
                      <a:r>
                        <a:rPr lang="nb-NO" sz="900" baseline="0" dirty="0">
                          <a:solidFill>
                            <a:schemeClr val="tx1"/>
                          </a:solidFill>
                        </a:rPr>
                        <a:t> mist i mellom 16m og 5m i bredde. Dele inn i to lag og fordele baller ved begge målene. Spillerne i hvert lag fordeler seg ved begge stolpene. </a:t>
                      </a:r>
                      <a:r>
                        <a:rPr lang="nb-NO" sz="900" dirty="0">
                          <a:solidFill>
                            <a:schemeClr val="tx1"/>
                          </a:solidFill>
                        </a:rPr>
                        <a:t>Øvelsen starter med at rød spiller tar med seg ball og avslutter innen</a:t>
                      </a:r>
                      <a:r>
                        <a:rPr lang="nb-NO" sz="900" baseline="0" dirty="0">
                          <a:solidFill>
                            <a:schemeClr val="tx1"/>
                          </a:solidFill>
                        </a:rPr>
                        <a:t> 3 touch. Deretter kommer 2 blå spillere med ny ball og utfordrer den som har avsluttet i en 2-1 situasjon. Så kommer ny spiller ut fra rød med ball og det er 2-2, så 3-2. 3-3, 4-3 og 4-4. Deretter er det pause. Så starter motsatt lag med ballen , slik at det går fra annenhver side.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a:t>
                      </a:r>
                      <a:r>
                        <a:rPr lang="nb-NO" sz="900" b="0" baseline="0" dirty="0">
                          <a:solidFill>
                            <a:schemeClr val="tx1"/>
                          </a:solidFill>
                        </a:rPr>
                        <a:t> min kamper       1 min</a:t>
                      </a:r>
                      <a:r>
                        <a:rPr lang="nb-NO" sz="900" b="0" dirty="0">
                          <a:solidFill>
                            <a:schemeClr val="tx1"/>
                          </a:solidFill>
                        </a:rPr>
                        <a:t>. pause mellom kampene.</a:t>
                      </a:r>
                    </a:p>
                    <a:p>
                      <a:pPr algn="ctr"/>
                      <a:r>
                        <a:rPr lang="nb-NO" sz="900" b="0" dirty="0" err="1">
                          <a:solidFill>
                            <a:schemeClr val="tx1"/>
                          </a:solidFill>
                        </a:rPr>
                        <a:t>Ca</a:t>
                      </a:r>
                      <a:r>
                        <a:rPr lang="nb-NO" sz="900" b="0" dirty="0">
                          <a:solidFill>
                            <a:schemeClr val="tx1"/>
                          </a:solidFill>
                        </a:rPr>
                        <a:t> 55 min.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Hver gang ballen er ute av spill, eller i mål så setter trener i gang ny ball direkte i kontring. Det kan treneren gjøre fra siden eller ute i banen. Sette opp leddene. Til slutt spill der ballen går fra keeper som vanlig.</a:t>
                      </a: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fotballgolf. Alle har en ball hver og stiller seg på midtstreken. Hvem klarer å få ballen til å stoppe inne i 16m ringen.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gjennomgå klubbens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mn-lt"/>
                          <a:ea typeface="+mn-ea"/>
                          <a:cs typeface="+mn-cs"/>
                        </a:rPr>
                        <a:t>60. INDIVIDUELT FOKUS FORSVARSSPILL</a:t>
                      </a:r>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724400" y="2761865"/>
            <a:ext cx="1618203" cy="1793141"/>
          </a:xfrm>
          <a:prstGeom prst="rect">
            <a:avLst/>
          </a:prstGeom>
        </p:spPr>
      </p:pic>
      <p:pic>
        <p:nvPicPr>
          <p:cNvPr id="12" name="Bild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24400" y="4541768"/>
            <a:ext cx="1618203" cy="2388535"/>
          </a:xfrm>
          <a:prstGeom prst="rect">
            <a:avLst/>
          </a:prstGeom>
        </p:spPr>
      </p:pic>
      <p:pic>
        <p:nvPicPr>
          <p:cNvPr id="6"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0591" t="5423" r="3594" b="65533"/>
          <a:stretch/>
        </p:blipFill>
        <p:spPr>
          <a:xfrm>
            <a:off x="3724403" y="1395772"/>
            <a:ext cx="1618203" cy="1366088"/>
          </a:xfrm>
          <a:prstGeom prst="rect">
            <a:avLst/>
          </a:prstGeom>
        </p:spPr>
      </p:pic>
    </p:spTree>
    <p:extLst>
      <p:ext uri="{BB962C8B-B14F-4D97-AF65-F5344CB8AC3E}">
        <p14:creationId xmlns:p14="http://schemas.microsoft.com/office/powerpoint/2010/main" val="1787006283"/>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1" cy="69494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52251">
                  <a:extLst>
                    <a:ext uri="{9D8B030D-6E8A-4147-A177-3AD203B41FA5}">
                      <a16:colId xmlns:a16="http://schemas.microsoft.com/office/drawing/2014/main" val="20001"/>
                    </a:ext>
                  </a:extLst>
                </a:gridCol>
                <a:gridCol w="2137463">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45s på og 20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Kjøre en del konkurranser. Første til et visst antall.  1 touch og 2</a:t>
                      </a:r>
                      <a:r>
                        <a:rPr lang="nb-NO" sz="900" baseline="0" dirty="0"/>
                        <a:t> touch osv.</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To og to sammen.</a:t>
                      </a:r>
                      <a:r>
                        <a:rPr lang="nb-NO" sz="900" baseline="0" dirty="0"/>
                        <a:t> </a:t>
                      </a:r>
                      <a:r>
                        <a:rPr lang="nb-NO" sz="900" dirty="0"/>
                        <a:t>Kjegler med en avstand på </a:t>
                      </a:r>
                      <a:r>
                        <a:rPr lang="nb-NO" sz="900" dirty="0" err="1"/>
                        <a:t>ca</a:t>
                      </a:r>
                      <a:r>
                        <a:rPr lang="nb-NO" sz="900" baseline="0" dirty="0"/>
                        <a:t> 3-5m.</a:t>
                      </a:r>
                      <a:r>
                        <a:rPr kumimoji="0" lang="nb-NO" sz="900" b="0" i="0" u="none" strike="noStrike" kern="1200" cap="none" spc="0" normalizeH="0" baseline="0" noProof="0" dirty="0">
                          <a:ln>
                            <a:noFill/>
                          </a:ln>
                          <a:solidFill>
                            <a:prstClr val="black"/>
                          </a:solidFill>
                          <a:effectLst/>
                          <a:uLnTx/>
                          <a:uFillTx/>
                          <a:latin typeface="+mn-lt"/>
                          <a:ea typeface="+mn-ea"/>
                          <a:cs typeface="+mn-cs"/>
                        </a:rPr>
                        <a:t> Sette opp flere baner. Sørg for kvikke bevegelser. Blikket skal være oppe, hodet opp. 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6*2min- 30 s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rektangel </a:t>
                      </a:r>
                      <a:r>
                        <a:rPr lang="nb-NO" sz="900" dirty="0" err="1">
                          <a:solidFill>
                            <a:schemeClr val="tx1"/>
                          </a:solidFill>
                        </a:rPr>
                        <a:t>ca</a:t>
                      </a:r>
                      <a:r>
                        <a:rPr lang="nb-NO" sz="900" dirty="0">
                          <a:solidFill>
                            <a:schemeClr val="tx1"/>
                          </a:solidFill>
                        </a:rPr>
                        <a:t> 16m linje</a:t>
                      </a:r>
                      <a:r>
                        <a:rPr lang="nb-NO" sz="900" baseline="0" dirty="0">
                          <a:solidFill>
                            <a:schemeClr val="tx1"/>
                          </a:solidFill>
                        </a:rPr>
                        <a:t> til sidelinje i bredde og </a:t>
                      </a:r>
                      <a:r>
                        <a:rPr lang="nb-NO" sz="900" baseline="0" dirty="0" err="1">
                          <a:solidFill>
                            <a:schemeClr val="tx1"/>
                          </a:solidFill>
                        </a:rPr>
                        <a:t>ca</a:t>
                      </a:r>
                      <a:r>
                        <a:rPr lang="nb-NO" sz="900" baseline="0" dirty="0">
                          <a:solidFill>
                            <a:schemeClr val="tx1"/>
                          </a:solidFill>
                        </a:rPr>
                        <a:t> 20 m i bredde. Gjerne sette opp flere baner som på bildet. 8-10 spillere i hvert rektangel. 3 spillere er alltid i midten og skal prøve å vinne ball/hindre gjennomspill. Dette er de blå spillerne på bildet. Det skal være 5-7 offensive spillere i samme rektangel. Dette er de røde på tegningen. De røde spillerne skal posisjonere seg som på bildet 1-2 på </a:t>
                      </a:r>
                      <a:r>
                        <a:rPr lang="nb-NO" sz="900" baseline="0" dirty="0" err="1">
                          <a:solidFill>
                            <a:schemeClr val="tx1"/>
                          </a:solidFill>
                        </a:rPr>
                        <a:t>korstsidene</a:t>
                      </a:r>
                      <a:r>
                        <a:rPr lang="nb-NO" sz="900" baseline="0" dirty="0">
                          <a:solidFill>
                            <a:schemeClr val="tx1"/>
                          </a:solidFill>
                        </a:rPr>
                        <a:t>, 1 på hver langside og en spiller i midten. De spiller 2 touch eller med fri touch og skal prøve å spille seg fra side til side. De i midten er der i </a:t>
                      </a:r>
                      <a:r>
                        <a:rPr lang="nb-NO" sz="900" baseline="0" dirty="0" err="1">
                          <a:solidFill>
                            <a:schemeClr val="tx1"/>
                          </a:solidFill>
                        </a:rPr>
                        <a:t>ca</a:t>
                      </a:r>
                      <a:r>
                        <a:rPr lang="nb-NO" sz="900" baseline="0" dirty="0">
                          <a:solidFill>
                            <a:schemeClr val="tx1"/>
                          </a:solidFill>
                        </a:rPr>
                        <a:t> 2 min. Deretter bytter vi og sender inn 3 nye. Trener/spiller slår hele tiden inn baller.</a:t>
                      </a:r>
                      <a:endParaRPr lang="nb-NO" sz="90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a:solidFill>
                            <a:schemeClr val="tx1"/>
                          </a:solidFill>
                        </a:rPr>
                        <a:t>6*6 min kamper       1 </a:t>
                      </a:r>
                      <a:r>
                        <a:rPr lang="nb-NO" sz="900" b="0" baseline="0" dirty="0" err="1">
                          <a:solidFill>
                            <a:schemeClr val="tx1"/>
                          </a:solidFill>
                        </a:rPr>
                        <a:t>min</a:t>
                      </a:r>
                      <a:r>
                        <a:rPr lang="nb-NO" sz="900" b="0" dirty="0" err="1">
                          <a:solidFill>
                            <a:schemeClr val="tx1"/>
                          </a:solidFill>
                        </a:rPr>
                        <a:t>.pause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60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Sette opp leddene. Til slutt spill der ballen går fra keeper som vanlig. Spiller med offside. Spiller med offside og innkast.</a:t>
                      </a: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Straffekonkurranse: Den som bommer ryker ut. Hvem står igjen til slutt?</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obb</a:t>
                      </a:r>
                      <a:r>
                        <a:rPr kumimoji="0" lang="nb-NO" sz="900" b="0" i="0" u="none" strike="noStrike" kern="1200" cap="none" spc="0" normalizeH="0" baseline="0" noProof="0" dirty="0">
                          <a:ln>
                            <a:noFill/>
                          </a:ln>
                          <a:solidFill>
                            <a:prstClr val="black"/>
                          </a:solidFill>
                          <a:effectLst/>
                          <a:uLnTx/>
                          <a:uFillTx/>
                          <a:latin typeface="+mn-lt"/>
                          <a:ea typeface="+mn-ea"/>
                          <a:cs typeface="+mn-cs"/>
                        </a:rPr>
                        <a:t>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få spillerne til å evaluere innholdet i økta.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822960"/>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mn-lt"/>
                          <a:ea typeface="+mn-ea"/>
                          <a:cs typeface="+mn-cs"/>
                        </a:rPr>
                        <a:t>61. INDIVIDUELT FOKUS FORSVARSSPILL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2400" b="1" i="0" u="none" strike="noStrike" kern="1200" cap="none" spc="0" normalizeH="0" baseline="0" noProof="0" dirty="0">
                        <a:ln>
                          <a:noFill/>
                        </a:ln>
                        <a:solidFill>
                          <a:prstClr val="white"/>
                        </a:solidFill>
                        <a:effectLst/>
                        <a:uLnTx/>
                        <a:uFillTx/>
                        <a:latin typeface="+mn-lt"/>
                        <a:ea typeface="+mn-ea"/>
                        <a:cs typeface="+mn-cs"/>
                      </a:endParaRP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2" cstate="print">
            <a:extLst>
              <a:ext uri="{28A0092B-C50C-407E-A947-70E740481C1C}">
                <a14:useLocalDpi xmlns:a14="http://schemas.microsoft.com/office/drawing/2010/main" val="0"/>
              </a:ext>
            </a:extLst>
          </a:blip>
          <a:srcRect l="41066" b="57839"/>
          <a:stretch/>
        </p:blipFill>
        <p:spPr>
          <a:xfrm>
            <a:off x="3193109" y="2829762"/>
            <a:ext cx="2105250" cy="1885491"/>
          </a:xfrm>
          <a:prstGeom prst="rect">
            <a:avLst/>
          </a:prstGeom>
        </p:spPr>
      </p:pic>
      <p:pic>
        <p:nvPicPr>
          <p:cNvPr id="7" name="Bilde 6"/>
          <p:cNvPicPr>
            <a:picLocks noChangeAspect="1"/>
          </p:cNvPicPr>
          <p:nvPr/>
        </p:nvPicPr>
        <p:blipFill rotWithShape="1">
          <a:blip r:embed="rId3" cstate="print">
            <a:extLst>
              <a:ext uri="{28A0092B-C50C-407E-A947-70E740481C1C}">
                <a14:useLocalDpi xmlns:a14="http://schemas.microsoft.com/office/drawing/2010/main" val="0"/>
              </a:ext>
            </a:extLst>
          </a:blip>
          <a:srcRect l="41066"/>
          <a:stretch/>
        </p:blipFill>
        <p:spPr>
          <a:xfrm>
            <a:off x="3193108" y="4715250"/>
            <a:ext cx="2105250" cy="2117378"/>
          </a:xfrm>
          <a:prstGeom prst="rect">
            <a:avLst/>
          </a:prstGeom>
        </p:spPr>
      </p:pic>
      <p:pic>
        <p:nvPicPr>
          <p:cNvPr id="8"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4267" t="69343" r="17558" b="6931"/>
          <a:stretch/>
        </p:blipFill>
        <p:spPr>
          <a:xfrm>
            <a:off x="3193108" y="1316340"/>
            <a:ext cx="2105250" cy="1513418"/>
          </a:xfrm>
          <a:prstGeom prst="rect">
            <a:avLst/>
          </a:prstGeom>
        </p:spPr>
      </p:pic>
    </p:spTree>
    <p:extLst>
      <p:ext uri="{BB962C8B-B14F-4D97-AF65-F5344CB8AC3E}">
        <p14:creationId xmlns:p14="http://schemas.microsoft.com/office/powerpoint/2010/main" val="3330554634"/>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1" cy="78638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94703">
                  <a:extLst>
                    <a:ext uri="{9D8B030D-6E8A-4147-A177-3AD203B41FA5}">
                      <a16:colId xmlns:a16="http://schemas.microsoft.com/office/drawing/2014/main" val="20001"/>
                    </a:ext>
                  </a:extLst>
                </a:gridCol>
                <a:gridCol w="1695011">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endParaRPr lang="nb-NO" sz="900" b="0" dirty="0">
                        <a:solidFill>
                          <a:schemeClr val="tx1"/>
                        </a:solidFill>
                      </a:endParaRPr>
                    </a:p>
                    <a:p>
                      <a:pPr algn="ctr"/>
                      <a:r>
                        <a:rPr lang="nb-NO" sz="900" b="0" dirty="0">
                          <a:solidFill>
                            <a:schemeClr val="tx1"/>
                          </a:solidFill>
                        </a:rPr>
                        <a:t>4*3</a:t>
                      </a:r>
                      <a:r>
                        <a:rPr lang="nb-NO" sz="900" b="0" baseline="0" dirty="0">
                          <a:solidFill>
                            <a:schemeClr val="tx1"/>
                          </a:solidFill>
                        </a:rPr>
                        <a:t> min-30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Sette opp to firkanter pr. gruppe. </a:t>
                      </a:r>
                      <a:r>
                        <a:rPr lang="nb-NO" sz="900" dirty="0" err="1"/>
                        <a:t>Ca</a:t>
                      </a:r>
                      <a:r>
                        <a:rPr lang="nb-NO" sz="900" dirty="0"/>
                        <a:t> 7 m mellom kjeglene. Fordele </a:t>
                      </a:r>
                      <a:r>
                        <a:rPr lang="nb-NO" sz="900" dirty="0" err="1"/>
                        <a:t>ca</a:t>
                      </a:r>
                      <a:r>
                        <a:rPr lang="nb-NO" sz="900" dirty="0"/>
                        <a:t> 6 spillere i hver firkant. To i midten. Ved brudd bytter de. </a:t>
                      </a:r>
                    </a:p>
                    <a:p>
                      <a:r>
                        <a:rPr lang="nb-NO" sz="900" dirty="0"/>
                        <a:t>Når som helst kan en spiller ta med seg ballen i retning ny firkant. Da må alle forflytte seg over til samme firkant. Treneren kan gjerne blåse i fløyta</a:t>
                      </a:r>
                      <a:r>
                        <a:rPr lang="nb-NO" sz="900" baseline="0" dirty="0"/>
                        <a:t> for når de skal bevege seg til en annen boks sammen. </a:t>
                      </a:r>
                      <a:r>
                        <a:rPr lang="nb-NO" sz="900" dirty="0"/>
                        <a:t>Øvelsen kan også kjøres kun med en firkant (vanlig boks)</a:t>
                      </a:r>
                      <a:r>
                        <a:rPr lang="nb-NO" sz="900" baseline="0" dirty="0"/>
                        <a:t> </a:t>
                      </a:r>
                      <a:r>
                        <a:rPr lang="nb-NO" sz="900" dirty="0"/>
                        <a:t>Variasjon: ved 7 spillere, legg inn en i midten eller to på ene siden.</a:t>
                      </a:r>
                    </a:p>
                  </a:txBody>
                  <a:tcPr marL="68580" marR="68580">
                    <a:solidFill>
                      <a:schemeClr val="bg2">
                        <a:lumMod val="90000"/>
                      </a:schemeClr>
                    </a:solidFill>
                  </a:tcPr>
                </a:tc>
                <a:tc>
                  <a:txBody>
                    <a:bodyPr/>
                    <a:lstStyle/>
                    <a:p>
                      <a:endParaRPr lang="nb-NO" sz="900" b="1"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hvordan økta blir.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6-8*2 min- 30 s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Spill inne i 16 m som deles i to med kjegler. Spill (10-10). Hvis det er færre på trening blir banen mindre. Det må minst</a:t>
                      </a:r>
                      <a:r>
                        <a:rPr lang="nb-NO" sz="900" baseline="0" dirty="0"/>
                        <a:t> være 6-6 for å kunne gjennomføre øvelsen. </a:t>
                      </a:r>
                      <a:r>
                        <a:rPr lang="nb-NO" sz="900" dirty="0"/>
                        <a:t>Dele inn i to lag. (Kan  ha en joker).</a:t>
                      </a:r>
                    </a:p>
                    <a:p>
                      <a:r>
                        <a:rPr lang="nb-NO" sz="900" dirty="0"/>
                        <a:t>Det slås inn baller fra midten(på utsiden av 16 m til annenhver side. Nye baller kommer inn dersom ball i går ut av 16 m streken. </a:t>
                      </a:r>
                    </a:p>
                    <a:p>
                      <a:r>
                        <a:rPr lang="nb-NO" sz="900" dirty="0"/>
                        <a:t>Halvparten av de forsvarende spillerne kan gå inn på motstanders side for å vinne ball, eller få den ut av 16 m.</a:t>
                      </a:r>
                    </a:p>
                    <a:p>
                      <a:r>
                        <a:rPr lang="nb-NO" sz="900" dirty="0"/>
                        <a:t>Poeng til angripende lag ved 8 pasninger, Forsvarende lag må vinne ball på motstanders halvdel og slå den over til medspiller på egen halvdel for poeng. Det går altså baller til annenhver side slik at lagene</a:t>
                      </a:r>
                      <a:r>
                        <a:rPr lang="nb-NO" sz="900" baseline="0" dirty="0"/>
                        <a:t> hele tiden </a:t>
                      </a:r>
                      <a:r>
                        <a:rPr lang="nb-NO" sz="900" baseline="0" dirty="0" err="1"/>
                        <a:t>rulerer</a:t>
                      </a:r>
                      <a:r>
                        <a:rPr lang="nb-NO" sz="900" baseline="0" dirty="0"/>
                        <a:t> på å forsvare seg og angripe. </a:t>
                      </a:r>
                      <a:endParaRPr lang="nb-NO" sz="900"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10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Lagene stiller bak det ene målet med spillere på hver side av målet.  Lagene har hver sin keeper. Trener eller spiller slår pasninger til samme side hele sekvensen. I neste sekvens slås pasningen til den andre siden. Den som får ballen tar en aktiv touch rett fram og det er 2-2. Hvis forsvarende lag vinner ballen, så kan de kontre. Sekvensen er ikke over før ballen er utenfor banen eller i mål.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på 3 min? </a:t>
                      </a:r>
                      <a:endParaRPr lang="nb-NO" sz="900" b="1" dirty="0">
                        <a:solidFill>
                          <a:schemeClr val="tx1"/>
                        </a:solidFill>
                      </a:endParaRP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10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rPr>
                        <a:t>1.30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Vinneren står. Første målet vinner. Vinneren står. Maks 1.30 min kamper. Hvis det blir u så står det laget som kom inn. Ballen starter direkte fra det </a:t>
                      </a:r>
                      <a:r>
                        <a:rPr kumimoji="0" lang="nb-NO" sz="900" b="0" i="0" u="none" strike="noStrike" kern="1200" cap="none" spc="0" normalizeH="0" baseline="0" noProof="0" dirty="0" err="1">
                          <a:ln>
                            <a:noFill/>
                          </a:ln>
                          <a:solidFill>
                            <a:prstClr val="black"/>
                          </a:solidFill>
                          <a:effectLst/>
                          <a:uLnTx/>
                          <a:uFillTx/>
                          <a:latin typeface="+mn-lt"/>
                          <a:ea typeface="+mn-ea"/>
                          <a:cs typeface="+mn-cs"/>
                        </a:rPr>
                        <a:t>mållet</a:t>
                      </a:r>
                      <a:r>
                        <a:rPr kumimoji="0" lang="nb-NO" sz="900" b="0" i="0" u="none" strike="noStrike" kern="1200" cap="none" spc="0" normalizeH="0" baseline="0" noProof="0" dirty="0">
                          <a:ln>
                            <a:noFill/>
                          </a:ln>
                          <a:solidFill>
                            <a:prstClr val="black"/>
                          </a:solidFill>
                          <a:effectLst/>
                          <a:uLnTx/>
                          <a:uFillTx/>
                          <a:latin typeface="+mn-lt"/>
                          <a:ea typeface="+mn-ea"/>
                          <a:cs typeface="+mn-cs"/>
                        </a:rPr>
                        <a:t> som det er scoret på. Det skal spurtes inn og ut med lag for å få en direkte kontring fra keeper. Hvilket lag får flest seire? 3-3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Dele inn i grupper på tre og tre. Hvilken gruppe holder ballen langt i lufta? Max 2 touch.</a:t>
                      </a: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med enkeltspillerne opp mot utviklingsmål og rolle.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få spillerne å si noe om hva som er den beste treningsøkta. Hvilke øvelser liker de best og hvorfor liker de akkurat de øvelsene?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822960"/>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400" b="0" i="0" u="none" strike="noStrike" kern="1200" cap="none" spc="0" normalizeH="0" baseline="0" noProof="0" dirty="0">
                          <a:ln>
                            <a:noFill/>
                          </a:ln>
                          <a:solidFill>
                            <a:prstClr val="white"/>
                          </a:solidFill>
                          <a:effectLst/>
                          <a:uLnTx/>
                          <a:uFillTx/>
                          <a:latin typeface="+mn-lt"/>
                          <a:ea typeface="+mn-ea"/>
                          <a:cs typeface="+mn-cs"/>
                        </a:rPr>
                        <a:t>62. INDIVIDUELT FOKUS FORSVARSSPILL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b-NO" sz="2400" b="1" i="0" u="none" strike="noStrike" kern="1200" cap="none" spc="0" normalizeH="0" baseline="0" noProof="0" dirty="0">
                        <a:ln>
                          <a:noFill/>
                        </a:ln>
                        <a:solidFill>
                          <a:prstClr val="white"/>
                        </a:solidFill>
                        <a:effectLst/>
                        <a:uLnTx/>
                        <a:uFillTx/>
                        <a:latin typeface="+mn-lt"/>
                        <a:ea typeface="+mn-ea"/>
                        <a:cs typeface="+mn-cs"/>
                      </a:endParaRP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rotWithShape="1">
          <a:blip r:embed="rId2" cstate="print">
            <a:extLst>
              <a:ext uri="{28A0092B-C50C-407E-A947-70E740481C1C}">
                <a14:useLocalDpi xmlns:a14="http://schemas.microsoft.com/office/drawing/2010/main" val="0"/>
              </a:ext>
            </a:extLst>
          </a:blip>
          <a:srcRect l="48307"/>
          <a:stretch/>
        </p:blipFill>
        <p:spPr>
          <a:xfrm>
            <a:off x="3639166" y="1342103"/>
            <a:ext cx="1681316" cy="1342030"/>
          </a:xfrm>
          <a:prstGeom prst="rect">
            <a:avLst/>
          </a:prstGeom>
        </p:spPr>
      </p:pic>
      <p:pic>
        <p:nvPicPr>
          <p:cNvPr id="9" name="Bilde 8"/>
          <p:cNvPicPr>
            <a:picLocks noChangeAspect="1"/>
          </p:cNvPicPr>
          <p:nvPr/>
        </p:nvPicPr>
        <p:blipFill rotWithShape="1">
          <a:blip r:embed="rId3"/>
          <a:srcRect b="23830"/>
          <a:stretch/>
        </p:blipFill>
        <p:spPr>
          <a:xfrm>
            <a:off x="3639166" y="2647364"/>
            <a:ext cx="1681316" cy="1524770"/>
          </a:xfrm>
          <a:prstGeom prst="rect">
            <a:avLst/>
          </a:prstGeom>
        </p:spPr>
      </p:pic>
      <p:pic>
        <p:nvPicPr>
          <p:cNvPr id="10" name="Bilde 9"/>
          <p:cNvPicPr>
            <a:picLocks noChangeAspect="1"/>
          </p:cNvPicPr>
          <p:nvPr/>
        </p:nvPicPr>
        <p:blipFill rotWithShape="1">
          <a:blip r:embed="rId4" cstate="print">
            <a:extLst>
              <a:ext uri="{28A0092B-C50C-407E-A947-70E740481C1C}">
                <a14:useLocalDpi xmlns:a14="http://schemas.microsoft.com/office/drawing/2010/main" val="0"/>
              </a:ext>
            </a:extLst>
          </a:blip>
          <a:srcRect l="39620"/>
          <a:stretch/>
        </p:blipFill>
        <p:spPr>
          <a:xfrm>
            <a:off x="3639166" y="4172139"/>
            <a:ext cx="1681316" cy="1151039"/>
          </a:xfrm>
          <a:prstGeom prst="rect">
            <a:avLst/>
          </a:prstGeom>
        </p:spPr>
      </p:pic>
      <p:pic>
        <p:nvPicPr>
          <p:cNvPr id="11" name="Bilde 10"/>
          <p:cNvPicPr>
            <a:picLocks noChangeAspect="1"/>
          </p:cNvPicPr>
          <p:nvPr/>
        </p:nvPicPr>
        <p:blipFill rotWithShape="1">
          <a:blip r:embed="rId5" cstate="print">
            <a:extLst>
              <a:ext uri="{28A0092B-C50C-407E-A947-70E740481C1C}">
                <a14:useLocalDpi xmlns:a14="http://schemas.microsoft.com/office/drawing/2010/main" val="0"/>
              </a:ext>
            </a:extLst>
          </a:blip>
          <a:srcRect l="55482"/>
          <a:stretch/>
        </p:blipFill>
        <p:spPr>
          <a:xfrm>
            <a:off x="3639166" y="5322844"/>
            <a:ext cx="1681316" cy="1607454"/>
          </a:xfrm>
          <a:prstGeom prst="rect">
            <a:avLst/>
          </a:prstGeom>
        </p:spPr>
      </p:pic>
    </p:spTree>
    <p:extLst>
      <p:ext uri="{BB962C8B-B14F-4D97-AF65-F5344CB8AC3E}">
        <p14:creationId xmlns:p14="http://schemas.microsoft.com/office/powerpoint/2010/main" val="3013000921"/>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2" y="713463"/>
          <a:ext cx="9144001" cy="7452360"/>
        </p:xfrm>
        <a:graphic>
          <a:graphicData uri="http://schemas.openxmlformats.org/drawingml/2006/table">
            <a:tbl>
              <a:tblPr firstRow="1" bandRow="1">
                <a:tableStyleId>{5C22544A-7EE6-4342-B048-85BDC9FD1C3A}</a:tableStyleId>
              </a:tblPr>
              <a:tblGrid>
                <a:gridCol w="575187">
                  <a:extLst>
                    <a:ext uri="{9D8B030D-6E8A-4147-A177-3AD203B41FA5}">
                      <a16:colId xmlns:a16="http://schemas.microsoft.com/office/drawing/2014/main" val="20000"/>
                    </a:ext>
                  </a:extLst>
                </a:gridCol>
                <a:gridCol w="2245442">
                  <a:extLst>
                    <a:ext uri="{9D8B030D-6E8A-4147-A177-3AD203B41FA5}">
                      <a16:colId xmlns:a16="http://schemas.microsoft.com/office/drawing/2014/main" val="20001"/>
                    </a:ext>
                  </a:extLst>
                </a:gridCol>
                <a:gridCol w="2002094">
                  <a:extLst>
                    <a:ext uri="{9D8B030D-6E8A-4147-A177-3AD203B41FA5}">
                      <a16:colId xmlns:a16="http://schemas.microsoft.com/office/drawing/2014/main" val="20002"/>
                    </a:ext>
                  </a:extLst>
                </a:gridCol>
                <a:gridCol w="807474">
                  <a:extLst>
                    <a:ext uri="{9D8B030D-6E8A-4147-A177-3AD203B41FA5}">
                      <a16:colId xmlns:a16="http://schemas.microsoft.com/office/drawing/2014/main" val="20003"/>
                    </a:ext>
                  </a:extLst>
                </a:gridCol>
                <a:gridCol w="1681316">
                  <a:extLst>
                    <a:ext uri="{9D8B030D-6E8A-4147-A177-3AD203B41FA5}">
                      <a16:colId xmlns:a16="http://schemas.microsoft.com/office/drawing/2014/main" val="20004"/>
                    </a:ext>
                  </a:extLst>
                </a:gridCol>
                <a:gridCol w="1832488">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0" dirty="0">
                          <a:solidFill>
                            <a:schemeClr val="tx1"/>
                          </a:solidFill>
                        </a:rPr>
                        <a:t>Flytte seg fram og tilbake med korte skritt og bruke armene. </a:t>
                      </a:r>
                      <a:r>
                        <a:rPr lang="nb-NO" sz="900" b="0" baseline="0" dirty="0">
                          <a:solidFill>
                            <a:schemeClr val="tx1"/>
                          </a:solidFill>
                        </a:rPr>
                        <a:t>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1-2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 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1.15</a:t>
                      </a:r>
                      <a:r>
                        <a:rPr lang="nb-NO" sz="900" b="0" baseline="0" dirty="0">
                          <a:solidFill>
                            <a:schemeClr val="tx1"/>
                          </a:solidFill>
                        </a:rPr>
                        <a:t> </a:t>
                      </a:r>
                      <a:r>
                        <a:rPr lang="nb-NO" sz="900" b="0" baseline="0" dirty="0" err="1">
                          <a:solidFill>
                            <a:schemeClr val="tx1"/>
                          </a:solidFill>
                        </a:rPr>
                        <a:t>nin</a:t>
                      </a:r>
                      <a:r>
                        <a:rPr lang="nb-NO" sz="900" b="0" baseline="0" dirty="0">
                          <a:solidFill>
                            <a:schemeClr val="tx1"/>
                          </a:solidFill>
                        </a:rPr>
                        <a:t> kamper. </a:t>
                      </a:r>
                      <a:r>
                        <a:rPr lang="nb-NO" sz="900" b="0" baseline="0" dirty="0" err="1">
                          <a:solidFill>
                            <a:schemeClr val="tx1"/>
                          </a:solidFill>
                        </a:rPr>
                        <a:t>Ca</a:t>
                      </a:r>
                      <a:r>
                        <a:rPr lang="nb-NO" sz="900" b="0" baseline="0" dirty="0">
                          <a:solidFill>
                            <a:schemeClr val="tx1"/>
                          </a:solidFill>
                        </a:rPr>
                        <a:t> 20 min. </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Spill med to lag mot hverandre.</a:t>
                      </a:r>
                      <a:r>
                        <a:rPr lang="nb-NO" sz="900" baseline="0" dirty="0">
                          <a:solidFill>
                            <a:schemeClr val="tx1"/>
                          </a:solidFill>
                        </a:rPr>
                        <a:t> 3.4 eller 5 spillere er i midtsonen og skal prøve å hindre pasninger gjennom seg og vinne ball. De som spiller på sidene skal prøve å bearbeide og komme seg forbi de gule spillerne i midtsonen. De røde kan være spisser er sentrale midtbanespillere som er med de med ball. Det kan være flere eller færre enn de som er på bildet. Bytter etter en viss tid.</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baller til annenhver side.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Kan </a:t>
                      </a:r>
                      <a:r>
                        <a:rPr kumimoji="0" lang="nb-NO" sz="900" b="0" i="0" u="none" strike="noStrike" kern="1200" cap="none" spc="0" normalizeH="0" baseline="0" noProof="0" dirty="0" err="1">
                          <a:ln>
                            <a:noFill/>
                          </a:ln>
                          <a:solidFill>
                            <a:prstClr val="black"/>
                          </a:solidFill>
                          <a:effectLst/>
                          <a:uLnTx/>
                          <a:uFillTx/>
                          <a:latin typeface="+mn-lt"/>
                          <a:ea typeface="+mn-ea"/>
                          <a:cs typeface="+mn-cs"/>
                        </a:rPr>
                        <a:t>rulere</a:t>
                      </a:r>
                      <a:r>
                        <a:rPr kumimoji="0" lang="nb-NO" sz="900" b="0" i="0" u="none" strike="noStrike" kern="1200" cap="none" spc="0" normalizeH="0" baseline="0" noProof="0" dirty="0">
                          <a:ln>
                            <a:noFill/>
                          </a:ln>
                          <a:solidFill>
                            <a:prstClr val="black"/>
                          </a:solidFill>
                          <a:effectLst/>
                          <a:uLnTx/>
                          <a:uFillTx/>
                          <a:latin typeface="+mn-lt"/>
                          <a:ea typeface="+mn-ea"/>
                          <a:cs typeface="+mn-cs"/>
                        </a:rPr>
                        <a:t> på rollene.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Bør spille maks to touch i starten.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tempoet er kamplikt.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spillerne på plass før du setter i gang.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1362349">
                <a:tc>
                  <a:txBody>
                    <a:bodyPr/>
                    <a:lstStyle/>
                    <a:p>
                      <a:pPr algn="ctr"/>
                      <a:r>
                        <a:rPr lang="nb-NO" sz="900" b="0" dirty="0">
                          <a:solidFill>
                            <a:schemeClr val="tx1"/>
                          </a:solidFill>
                        </a:rPr>
                        <a:t>5*4</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To lag spiller mot hverandre. Begge lag får mål ved å score på småmålene som er på 2m i bredde i hver sin side av dødlinjen. Banestørrelsen varierer ut i fra antall utøvere. Ha gjerne med keeperen som bakre spiller som er med i bearbeidingen.</a:t>
                      </a: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3-4 spillere i bakre ledd. Kan ha med en keeper bak det bakre leddet. Det dømmes offside.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pasning fra siden til det laget som skal ha ball. Slå  pasning til en spiller i det bakre leddet, eller til keeper.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spillerne på plass før du setter i gang.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080483">
                <a:tc>
                  <a:txBody>
                    <a:bodyPr/>
                    <a:lstStyle/>
                    <a:p>
                      <a:pPr algn="ctr"/>
                      <a:r>
                        <a:rPr lang="nb-NO" sz="900" b="0" baseline="0" dirty="0">
                          <a:solidFill>
                            <a:schemeClr val="tx1"/>
                          </a:solidFill>
                        </a:rPr>
                        <a:t>6 kamper </a:t>
                      </a:r>
                      <a:r>
                        <a:rPr lang="nb-NO" sz="900" b="0" dirty="0">
                          <a:solidFill>
                            <a:schemeClr val="tx1"/>
                          </a:solidFill>
                        </a:rPr>
                        <a:t>*7</a:t>
                      </a:r>
                      <a:r>
                        <a:rPr lang="nb-NO" sz="900" b="0" baseline="0" dirty="0">
                          <a:solidFill>
                            <a:schemeClr val="tx1"/>
                          </a:solidFill>
                        </a:rPr>
                        <a:t> min- 1 min pause. </a:t>
                      </a:r>
                      <a:r>
                        <a:rPr lang="nb-NO" sz="900" b="0" baseline="0" dirty="0" err="1">
                          <a:solidFill>
                            <a:schemeClr val="tx1"/>
                          </a:solidFill>
                        </a:rPr>
                        <a:t>Ca</a:t>
                      </a:r>
                      <a:r>
                        <a:rPr lang="nb-NO" sz="900" b="0" baseline="0" dirty="0">
                          <a:solidFill>
                            <a:schemeClr val="tx1"/>
                          </a:solidFill>
                        </a:rPr>
                        <a:t> 40 min.</a:t>
                      </a:r>
                    </a:p>
                    <a:p>
                      <a:pPr algn="ctr"/>
                      <a:endParaRPr lang="nb-NO" sz="900" b="0" baseline="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to mål. </a:t>
                      </a: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er nærmest krysset på halv volley?</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3-3/ 8-8=  3-3-1/ 9-9=  4-3-1/10-10= 4-4-1/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individuelle positive tilbakemeldinger underveis i øvelsen.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spillerne er på plass i leddene før det settes i gang spill.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de spillerne som skryter av 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1" y="-6202"/>
          <a:ext cx="9144001" cy="822960"/>
        </p:xfrm>
        <a:graphic>
          <a:graphicData uri="http://schemas.openxmlformats.org/drawingml/2006/table">
            <a:tbl>
              <a:tblPr firstRow="1" bandRow="1">
                <a:tableStyleId>{073A0DAA-6AF3-43AB-8588-CEC1D06C72B9}</a:tableStyleId>
              </a:tblPr>
              <a:tblGrid>
                <a:gridCol w="9144001">
                  <a:extLst>
                    <a:ext uri="{9D8B030D-6E8A-4147-A177-3AD203B41FA5}">
                      <a16:colId xmlns:a16="http://schemas.microsoft.com/office/drawing/2014/main" val="20000"/>
                    </a:ext>
                  </a:extLst>
                </a:gridCol>
              </a:tblGrid>
              <a:tr h="7196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0" dirty="0"/>
                        <a:t>   </a:t>
                      </a:r>
                      <a:r>
                        <a:rPr kumimoji="0" lang="nb-NO" sz="2400" b="0" i="0" u="none" strike="noStrike" kern="1200" cap="none" spc="0" normalizeH="0" baseline="0" noProof="0" dirty="0">
                          <a:ln>
                            <a:noFill/>
                          </a:ln>
                          <a:solidFill>
                            <a:prstClr val="white"/>
                          </a:solidFill>
                          <a:effectLst/>
                          <a:uLnTx/>
                          <a:uFillTx/>
                          <a:latin typeface="+mn-lt"/>
                          <a:ea typeface="+mn-ea"/>
                          <a:cs typeface="+mn-cs"/>
                        </a:rPr>
                        <a:t>63. INDIVIDUELT FOKUS FORSVARSSPILL</a:t>
                      </a:r>
                    </a:p>
                    <a:p>
                      <a:pPr algn="ctr"/>
                      <a:r>
                        <a:rPr lang="nb-NO" sz="2400" b="1" dirty="0"/>
                        <a:t>   </a:t>
                      </a:r>
                    </a:p>
                  </a:txBody>
                  <a:tcPr marL="68580" marR="68580"/>
                </a:tc>
                <a:extLst>
                  <a:ext uri="{0D108BD9-81ED-4DB2-BD59-A6C34878D82A}">
                    <a16:rowId xmlns:a16="http://schemas.microsoft.com/office/drawing/2014/main" val="10000"/>
                  </a:ext>
                </a:extLst>
              </a:tr>
            </a:tbl>
          </a:graphicData>
        </a:graphic>
      </p:graphicFrame>
      <p:pic>
        <p:nvPicPr>
          <p:cNvPr id="9" name="Bilde 8"/>
          <p:cNvPicPr>
            <a:picLocks noChangeAspect="1"/>
          </p:cNvPicPr>
          <p:nvPr/>
        </p:nvPicPr>
        <p:blipFill rotWithShape="1">
          <a:blip r:embed="rId2" cstate="print">
            <a:extLst>
              <a:ext uri="{28A0092B-C50C-407E-A947-70E740481C1C}">
                <a14:useLocalDpi xmlns:a14="http://schemas.microsoft.com/office/drawing/2010/main" val="0"/>
              </a:ext>
            </a:extLst>
          </a:blip>
          <a:srcRect l="43160" t="4403" b="-4403"/>
          <a:stretch/>
        </p:blipFill>
        <p:spPr>
          <a:xfrm>
            <a:off x="2776381" y="5145387"/>
            <a:ext cx="2022284" cy="1872061"/>
          </a:xfrm>
          <a:prstGeom prst="rect">
            <a:avLst/>
          </a:prstGeom>
        </p:spPr>
      </p:pic>
      <p:pic>
        <p:nvPicPr>
          <p:cNvPr id="3" name="Bilde 2"/>
          <p:cNvPicPr>
            <a:picLocks noChangeAspect="1"/>
          </p:cNvPicPr>
          <p:nvPr/>
        </p:nvPicPr>
        <p:blipFill rotWithShape="1">
          <a:blip r:embed="rId3"/>
          <a:srcRect r="43160" b="37955"/>
          <a:stretch/>
        </p:blipFill>
        <p:spPr>
          <a:xfrm>
            <a:off x="2776381" y="3489648"/>
            <a:ext cx="2022284" cy="1655734"/>
          </a:xfrm>
          <a:prstGeom prst="rect">
            <a:avLst/>
          </a:prstGeom>
        </p:spPr>
      </p:pic>
      <p:pic>
        <p:nvPicPr>
          <p:cNvPr id="6" name="Bilde 5"/>
          <p:cNvPicPr>
            <a:picLocks noChangeAspect="1"/>
          </p:cNvPicPr>
          <p:nvPr/>
        </p:nvPicPr>
        <p:blipFill rotWithShape="1">
          <a:blip r:embed="rId4" cstate="print">
            <a:extLst>
              <a:ext uri="{28A0092B-C50C-407E-A947-70E740481C1C}">
                <a14:useLocalDpi xmlns:a14="http://schemas.microsoft.com/office/drawing/2010/main" val="0"/>
              </a:ext>
            </a:extLst>
          </a:blip>
          <a:srcRect l="53034" b="51652"/>
          <a:stretch/>
        </p:blipFill>
        <p:spPr>
          <a:xfrm>
            <a:off x="2776381" y="2348880"/>
            <a:ext cx="2022284" cy="1179149"/>
          </a:xfrm>
          <a:prstGeom prst="rect">
            <a:avLst/>
          </a:prstGeom>
        </p:spPr>
      </p:pic>
      <p:pic>
        <p:nvPicPr>
          <p:cNvPr id="7" name="Plassholder for innhold 5"/>
          <p:cNvPicPr>
            <a:picLocks noChangeAspect="1"/>
          </p:cNvPicPr>
          <p:nvPr/>
        </p:nvPicPr>
        <p:blipFill rotWithShape="1">
          <a:blip r:embed="rId5">
            <a:extLst>
              <a:ext uri="{28A0092B-C50C-407E-A947-70E740481C1C}">
                <a14:useLocalDpi xmlns:a14="http://schemas.microsoft.com/office/drawing/2010/main" val="0"/>
              </a:ext>
            </a:extLst>
          </a:blip>
          <a:srcRect l="52552" t="5955" r="33238" b="71101"/>
          <a:stretch/>
        </p:blipFill>
        <p:spPr>
          <a:xfrm>
            <a:off x="2776381" y="1297860"/>
            <a:ext cx="2022284" cy="1072421"/>
          </a:xfrm>
          <a:prstGeom prst="rect">
            <a:avLst/>
          </a:prstGeom>
        </p:spPr>
      </p:pic>
    </p:spTree>
    <p:extLst>
      <p:ext uri="{BB962C8B-B14F-4D97-AF65-F5344CB8AC3E}">
        <p14:creationId xmlns:p14="http://schemas.microsoft.com/office/powerpoint/2010/main" val="3038784924"/>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r>
                        <a:rPr lang="nb-NO" sz="2800" b="0" dirty="0"/>
                        <a:t>FERDIGHET FORSVARSSPILL</a:t>
                      </a:r>
                    </a:p>
                    <a:p>
                      <a:pPr algn="ctr"/>
                      <a:endParaRPr lang="nb-NO" sz="3600" b="0" dirty="0">
                        <a:solidFill>
                          <a:schemeClr val="bg1"/>
                        </a:solidFill>
                      </a:endParaRP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63688" y="1562926"/>
            <a:ext cx="5788654" cy="5315449"/>
          </a:xfrm>
          <a:prstGeom prst="rect">
            <a:avLst/>
          </a:prstGeom>
        </p:spPr>
      </p:pic>
    </p:spTree>
    <p:extLst>
      <p:ext uri="{BB962C8B-B14F-4D97-AF65-F5344CB8AC3E}">
        <p14:creationId xmlns:p14="http://schemas.microsoft.com/office/powerpoint/2010/main" val="2092529634"/>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893431"/>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firkant. De rundt skal spille pasninger til hverandre med touchbegrensning eller fritt. To spillere i midten skal vinne ball eller få den ut av firkanten. Hvis de gjør det skal spilleren som gjorde feilen gå inn i midten. Minst 6 mot 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latin typeface="+mn-lt"/>
                        </a:rPr>
                        <a:t>2 min sekvenser, 1 min pause</a:t>
                      </a:r>
                    </a:p>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Dele inn i to lag. Øvelse mot to mål. Banen 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30 meter i lengde og mellom 5 meter og 16 meter i bredde. Pasning på spiller, som møter ballen og slår til keeper i fanget eller langs bakken. Keeper kaster foran til spiller ved siden av stolpen på den andre siden, deretter er det 1-1. Hvis forsvareren vinner ballen skal vedkommende prøve å gjøre mål på den andre keeperen og forsvareren vinne igjen ballen.  </a:t>
                      </a:r>
                      <a:r>
                        <a:rPr lang="nb-NO" sz="900" dirty="0" err="1">
                          <a:effectLst/>
                          <a:latin typeface="+mn-lt"/>
                          <a:ea typeface="Calibri" panose="020F0502020204030204" pitchFamily="34" charset="0"/>
                          <a:cs typeface="Times New Roman" panose="02020603050405020304" pitchFamily="18" charset="0"/>
                        </a:rPr>
                        <a:t>Rulere</a:t>
                      </a:r>
                      <a:r>
                        <a:rPr lang="nb-NO" sz="900" dirty="0">
                          <a:effectLst/>
                          <a:latin typeface="+mn-lt"/>
                          <a:ea typeface="Calibri" panose="020F0502020204030204" pitchFamily="34" charset="0"/>
                          <a:cs typeface="Times New Roman" panose="02020603050405020304" pitchFamily="18" charset="0"/>
                        </a:rPr>
                        <a:t> på posisjoner pasning-forsvarer-angriper. Ved dårlig pasning setter keeper bare i gang en ny ball, som ligger ved stolpen. Øvelsen er ferdig når ballen er ute eller i mål. Vi kjører alltid startpasning fra samme punkt.</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r>
                        <a:rPr lang="nb-NO" sz="900" b="0" dirty="0">
                          <a:latin typeface="+mn-lt"/>
                        </a:rPr>
                        <a:t>La de spille med fri touch. </a:t>
                      </a:r>
                    </a:p>
                    <a:p>
                      <a:endParaRPr lang="nb-NO" sz="900" b="0" dirty="0">
                        <a:latin typeface="+mn-lt"/>
                      </a:endParaRPr>
                    </a:p>
                    <a:p>
                      <a:r>
                        <a:rPr lang="nb-NO" sz="900" b="0" dirty="0">
                          <a:latin typeface="+mn-lt"/>
                        </a:rPr>
                        <a:t>Sett det opp som konkurranser mot hverandre. </a:t>
                      </a:r>
                    </a:p>
                    <a:p>
                      <a:endParaRPr lang="nb-NO" sz="900" b="0" dirty="0">
                        <a:latin typeface="+mn-lt"/>
                      </a:endParaRPr>
                    </a:p>
                    <a:p>
                      <a:r>
                        <a:rPr lang="nb-NO" sz="900" b="0" dirty="0">
                          <a:latin typeface="+mn-lt"/>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latin typeface="+mn-lt"/>
                        </a:rPr>
                        <a:t>2 min sekvenser, 1 min pause</a:t>
                      </a:r>
                    </a:p>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To lag der spillerne stiller seg ved hver sin stolpe. Spill to mot to.  Banen er forholdsvis smal mellom 16 meter og 5 meter,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25-30 meter i lengde. Først skal makkerne være angripere, deretter forsvarere.  Ballen må være ute av banen eller i mål, før nye angripere kan sette i gang nytt angrep. Telle antall mål på lagene. Ballen går alltid fra stolpen. En spiller på hvert lag teller mål. Taperlaget samler inn kjeglene.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r h="3747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40 min</a:t>
                      </a:r>
                    </a:p>
                    <a:p>
                      <a:pPr algn="ctr"/>
                      <a:endParaRPr lang="nb-NO" sz="900" b="1" dirty="0">
                        <a:solidFill>
                          <a:schemeClr val="tx1"/>
                        </a:solidFill>
                        <a:latin typeface="+mn-lt"/>
                      </a:endParaRP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tre lag bestående av 4 -5 spillere. Vanlig spill. Fri touch, deretter vinneren står, maks min, eller to mål. Taperen tar inn utstyr og/eller løper mest. 6 kamper to touch, deretter fritt.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spillerne som var mest dedikerte under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78. FERDIGHETSØKT-FORSVARSSPILL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50B1B0CD-E567-476C-95ED-6FD37B841E83}"/>
              </a:ext>
            </a:extLst>
          </p:cNvPr>
          <p:cNvPicPr>
            <a:picLocks noChangeAspect="1"/>
          </p:cNvPicPr>
          <p:nvPr/>
        </p:nvPicPr>
        <p:blipFill rotWithShape="1">
          <a:blip r:embed="rId3"/>
          <a:srcRect l="61428" t="21045" b="12321"/>
          <a:stretch/>
        </p:blipFill>
        <p:spPr>
          <a:xfrm>
            <a:off x="3181352" y="2421877"/>
            <a:ext cx="1978445" cy="1405059"/>
          </a:xfrm>
          <a:prstGeom prst="rect">
            <a:avLst/>
          </a:prstGeom>
        </p:spPr>
      </p:pic>
      <p:pic>
        <p:nvPicPr>
          <p:cNvPr id="3" name="Bilde 2">
            <a:extLst>
              <a:ext uri="{FF2B5EF4-FFF2-40B4-BE49-F238E27FC236}">
                <a16:creationId xmlns:a16="http://schemas.microsoft.com/office/drawing/2014/main" id="{D2E7836A-8F37-4868-85A1-8FB93171B863}"/>
              </a:ext>
            </a:extLst>
          </p:cNvPr>
          <p:cNvPicPr>
            <a:picLocks noChangeAspect="1"/>
          </p:cNvPicPr>
          <p:nvPr/>
        </p:nvPicPr>
        <p:blipFill rotWithShape="1">
          <a:blip r:embed="rId4"/>
          <a:srcRect l="56133" t="5244" r="19377" b="60910"/>
          <a:stretch/>
        </p:blipFill>
        <p:spPr>
          <a:xfrm>
            <a:off x="3181352" y="1333636"/>
            <a:ext cx="1965845" cy="1088241"/>
          </a:xfrm>
          <a:prstGeom prst="rect">
            <a:avLst/>
          </a:prstGeom>
        </p:spPr>
      </p:pic>
      <p:pic>
        <p:nvPicPr>
          <p:cNvPr id="6" name="Bilde 5">
            <a:extLst>
              <a:ext uri="{FF2B5EF4-FFF2-40B4-BE49-F238E27FC236}">
                <a16:creationId xmlns:a16="http://schemas.microsoft.com/office/drawing/2014/main" id="{EBC759E3-D436-466E-A2C1-7681AEC775D3}"/>
              </a:ext>
            </a:extLst>
          </p:cNvPr>
          <p:cNvPicPr>
            <a:picLocks noChangeAspect="1"/>
          </p:cNvPicPr>
          <p:nvPr/>
        </p:nvPicPr>
        <p:blipFill rotWithShape="1">
          <a:blip r:embed="rId5"/>
          <a:srcRect l="56066" t="22550" b="13415"/>
          <a:stretch/>
        </p:blipFill>
        <p:spPr>
          <a:xfrm>
            <a:off x="3181352" y="3881182"/>
            <a:ext cx="1978445" cy="1553723"/>
          </a:xfrm>
          <a:prstGeom prst="rect">
            <a:avLst/>
          </a:prstGeom>
        </p:spPr>
      </p:pic>
      <p:pic>
        <p:nvPicPr>
          <p:cNvPr id="7" name="Bilde 6">
            <a:extLst>
              <a:ext uri="{FF2B5EF4-FFF2-40B4-BE49-F238E27FC236}">
                <a16:creationId xmlns:a16="http://schemas.microsoft.com/office/drawing/2014/main" id="{D9038F12-071E-4CCB-85AB-BF2526EEBA2F}"/>
              </a:ext>
            </a:extLst>
          </p:cNvPr>
          <p:cNvPicPr>
            <a:picLocks noChangeAspect="1"/>
          </p:cNvPicPr>
          <p:nvPr/>
        </p:nvPicPr>
        <p:blipFill rotWithShape="1">
          <a:blip r:embed="rId6"/>
          <a:srcRect l="66060" t="22594" b="27063"/>
          <a:stretch/>
        </p:blipFill>
        <p:spPr>
          <a:xfrm>
            <a:off x="3181352" y="5429791"/>
            <a:ext cx="1965845" cy="1464416"/>
          </a:xfrm>
          <a:prstGeom prst="rect">
            <a:avLst/>
          </a:prstGeom>
        </p:spPr>
      </p:pic>
    </p:spTree>
    <p:extLst>
      <p:ext uri="{BB962C8B-B14F-4D97-AF65-F5344CB8AC3E}">
        <p14:creationId xmlns:p14="http://schemas.microsoft.com/office/powerpoint/2010/main" val="1849812985"/>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4523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baseline="0" dirty="0">
                          <a:solidFill>
                            <a:schemeClr val="tx1"/>
                          </a:solidFill>
                          <a:latin typeface="+mn-lt"/>
                        </a:rPr>
                        <a:t> 10 min</a:t>
                      </a:r>
                    </a:p>
                    <a:p>
                      <a:pPr algn="ctr"/>
                      <a:endParaRPr lang="nb-NO" sz="900" b="0" dirty="0">
                        <a:solidFill>
                          <a:schemeClr val="tx1"/>
                        </a:solidFill>
                        <a:latin typeface="+mn-lt"/>
                      </a:endParaRPr>
                    </a:p>
                  </a:txBody>
                  <a:tcPr marL="68580" marR="68580">
                    <a:solidFill>
                      <a:schemeClr val="bg2">
                        <a:lumMod val="90000"/>
                      </a:schemeClr>
                    </a:solidFill>
                  </a:tcPr>
                </a:tc>
                <a:tc>
                  <a:txBody>
                    <a:bodyPr/>
                    <a:lstStyle/>
                    <a:p>
                      <a:pPr marL="0" indent="0">
                        <a:buNone/>
                      </a:pPr>
                      <a:r>
                        <a:rPr lang="nb-NO" sz="900" b="0" baseline="0" dirty="0">
                          <a:solidFill>
                            <a:schemeClr val="tx1"/>
                          </a:solidFill>
                          <a:latin typeface="+mn-lt"/>
                        </a:rPr>
                        <a:t>Varm alltid opp med noen runder med føring av ball. </a:t>
                      </a:r>
                      <a:r>
                        <a:rPr lang="nb-NO" sz="900" dirty="0">
                          <a:latin typeface="+mn-lt"/>
                        </a:rPr>
                        <a:t>De med ball setter</a:t>
                      </a:r>
                      <a:r>
                        <a:rPr lang="nb-NO" sz="900" baseline="0" dirty="0">
                          <a:latin typeface="+mn-lt"/>
                        </a:rPr>
                        <a:t> i gang til en i midten som vil ha ball. Etter 35 s så bytter de roller. </a:t>
                      </a:r>
                      <a:r>
                        <a:rPr lang="nb-NO" sz="900" dirty="0">
                          <a:latin typeface="+mn-lt"/>
                        </a:rPr>
                        <a:t>Kjøre forskjellige konkurranser mellom spillerne i midten etter hvert</a:t>
                      </a:r>
                    </a:p>
                    <a:p>
                      <a:pPr marL="0" indent="0">
                        <a:buNone/>
                      </a:pPr>
                      <a:r>
                        <a:rPr lang="nb-NO" sz="900" dirty="0">
                          <a:latin typeface="+mn-lt"/>
                        </a:rPr>
                        <a:t>En touch langs bakken, to touch langs bakken,</a:t>
                      </a:r>
                      <a:r>
                        <a:rPr lang="nb-NO" sz="900" baseline="0" dirty="0">
                          <a:latin typeface="+mn-lt"/>
                        </a:rPr>
                        <a:t> </a:t>
                      </a:r>
                      <a:r>
                        <a:rPr lang="nb-NO" sz="900" dirty="0">
                          <a:latin typeface="+mn-lt"/>
                        </a:rPr>
                        <a:t>volley,</a:t>
                      </a:r>
                      <a:r>
                        <a:rPr lang="nb-NO" sz="900" baseline="0" dirty="0">
                          <a:latin typeface="+mn-lt"/>
                        </a:rPr>
                        <a:t> </a:t>
                      </a:r>
                      <a:r>
                        <a:rPr lang="nb-NO" sz="900" dirty="0">
                          <a:latin typeface="+mn-lt"/>
                        </a:rPr>
                        <a:t>halvspretten</a:t>
                      </a:r>
                      <a:r>
                        <a:rPr lang="nb-NO" sz="900" baseline="0" dirty="0">
                          <a:latin typeface="+mn-lt"/>
                        </a:rPr>
                        <a:t>, </a:t>
                      </a:r>
                      <a:r>
                        <a:rPr lang="nb-NO" sz="900" dirty="0">
                          <a:latin typeface="+mn-lt"/>
                        </a:rPr>
                        <a:t>fot-fot i lufta,</a:t>
                      </a:r>
                      <a:r>
                        <a:rPr lang="nb-NO" sz="900" baseline="0" dirty="0">
                          <a:latin typeface="+mn-lt"/>
                        </a:rPr>
                        <a:t> </a:t>
                      </a:r>
                      <a:r>
                        <a:rPr lang="nb-NO" sz="900" dirty="0">
                          <a:latin typeface="+mn-lt"/>
                        </a:rPr>
                        <a:t>fot-hodet i lufta, frie valg.</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latin typeface="+mn-lt"/>
                        </a:rPr>
                        <a:t>Halvparten inne i sirkelen</a:t>
                      </a:r>
                      <a:r>
                        <a:rPr lang="nb-NO" sz="900" baseline="0" dirty="0">
                          <a:latin typeface="+mn-lt"/>
                        </a:rPr>
                        <a:t> uten ball</a:t>
                      </a:r>
                      <a:r>
                        <a:rPr lang="nb-NO" sz="900" dirty="0">
                          <a:latin typeface="+mn-lt"/>
                        </a:rPr>
                        <a:t> og resten rundt</a:t>
                      </a:r>
                      <a:r>
                        <a:rPr lang="nb-NO" sz="900" baseline="0" dirty="0">
                          <a:latin typeface="+mn-lt"/>
                        </a:rPr>
                        <a:t> med baller.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 bruker begge bein. Vær kreativ og kjør ulike varianter. Blikket skal være oppe, hodet opp.</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p>
                      <a:pPr algn="ctr"/>
                      <a:endParaRPr lang="nb-NO" sz="900" b="0" dirty="0">
                        <a:solidFill>
                          <a:schemeClr val="tx1"/>
                        </a:solidFill>
                        <a:latin typeface="+mn-lt"/>
                      </a:endParaRP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1-1, dele inn i flere baner.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25 meter mellom forsvarer og angriper. To lag fordeler seg på 4 grupper. Pasning fra dødlinja ved siden av mål i lufta/langs bakken på spiller som utfordrer. Etter å ha vært angriper skal spilleren være forsvarer neste gang. Hvilken spiller slipper inn færrest mål?   To sekvenser på 10 min. </a:t>
                      </a:r>
                    </a:p>
                    <a:p>
                      <a:pPr algn="l">
                        <a:lnSpc>
                          <a:spcPct val="115000"/>
                        </a:lnSpc>
                        <a:spcAft>
                          <a:spcPts val="0"/>
                        </a:spcAft>
                      </a:pPr>
                      <a:r>
                        <a:rPr lang="nb-NO" sz="900" b="1" dirty="0">
                          <a:effectLst/>
                          <a:latin typeface="+mn-lt"/>
                          <a:ea typeface="Calibri" panose="020F0502020204030204" pitchFamily="34" charset="0"/>
                          <a:cs typeface="Times New Roman" panose="02020603050405020304" pitchFamily="18" charset="0"/>
                        </a:rPr>
                        <a:t>Variasjon:</a:t>
                      </a:r>
                      <a:endParaRPr lang="nb-NO" sz="900" dirty="0">
                        <a:effectLst/>
                        <a:latin typeface="+mn-lt"/>
                        <a:ea typeface="Calibri" panose="020F0502020204030204" pitchFamily="34" charset="0"/>
                        <a:cs typeface="Times New Roman" panose="02020603050405020304" pitchFamily="18" charset="0"/>
                      </a:endParaRPr>
                    </a:p>
                    <a:p>
                      <a:pPr marL="342900" lvl="0" indent="-342900" algn="l">
                        <a:lnSpc>
                          <a:spcPct val="115000"/>
                        </a:lnSpc>
                        <a:spcAft>
                          <a:spcPts val="0"/>
                        </a:spcAft>
                        <a:buFont typeface="Symbol" panose="05050102010706020507" pitchFamily="18" charset="2"/>
                        <a:buChar char=""/>
                      </a:pPr>
                      <a:r>
                        <a:rPr lang="nb-NO" sz="900" dirty="0">
                          <a:effectLst/>
                          <a:latin typeface="+mn-lt"/>
                          <a:ea typeface="Calibri" panose="020F0502020204030204" pitchFamily="34" charset="0"/>
                          <a:cs typeface="Times New Roman" panose="02020603050405020304" pitchFamily="18" charset="0"/>
                        </a:rPr>
                        <a:t>Treffe bryst på oppspillet.</a:t>
                      </a:r>
                    </a:p>
                    <a:p>
                      <a:pPr marL="342900" lvl="0" indent="-342900" algn="l">
                        <a:lnSpc>
                          <a:spcPct val="115000"/>
                        </a:lnSpc>
                        <a:spcAft>
                          <a:spcPts val="0"/>
                        </a:spcAft>
                        <a:buFont typeface="Symbol" panose="05050102010706020507" pitchFamily="18" charset="2"/>
                        <a:buChar char=""/>
                      </a:pPr>
                      <a:r>
                        <a:rPr lang="nb-NO" sz="900" dirty="0">
                          <a:effectLst/>
                          <a:latin typeface="+mn-lt"/>
                          <a:ea typeface="Calibri" panose="020F0502020204030204" pitchFamily="34" charset="0"/>
                          <a:cs typeface="Times New Roman" panose="02020603050405020304" pitchFamily="18" charset="0"/>
                        </a:rPr>
                        <a:t>Pasning på trill</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a:effectLst/>
                          <a:latin typeface="+mn-lt"/>
                          <a:ea typeface="Calibri" panose="020F0502020204030204" pitchFamily="34" charset="0"/>
                          <a:cs typeface="Times New Roman" panose="02020603050405020304" pitchFamily="18" charset="0"/>
                        </a:rPr>
                        <a:t>Spill liten bane ca 40 meter i lengde og banebredde mellom 5 m og 16 m. Dele inn i tre lag. Spillerne skal følge fast mann i hel kamp. De andre kan ikke gå på din mann. Kan kun snappe feilpasninger eller lange touch. Vi bruker vegger på dødlinjene, som har et touch og er med angripende lag. Spillerne teller målene sine selv. 6 kamper på 3 min.</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40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spill på samme bane(4-4/5-5?). Fortsatt samme lag som i forrige øvelse. Fritt spill, vinneren står(eventuelt vanlig turneringsspill på </a:t>
                      </a:r>
                      <a:r>
                        <a:rPr lang="nb-NO" sz="900" dirty="0" err="1">
                          <a:effectLst/>
                          <a:latin typeface="+mn-lt"/>
                          <a:ea typeface="Calibri" panose="020F0502020204030204" pitchFamily="34" charset="0"/>
                          <a:cs typeface="Times New Roman" panose="02020603050405020304" pitchFamily="18" charset="0"/>
                        </a:rPr>
                        <a:t>yngres</a:t>
                      </a:r>
                      <a:r>
                        <a:rPr lang="nb-NO" sz="900" dirty="0">
                          <a:effectLst/>
                          <a:latin typeface="+mn-lt"/>
                          <a:ea typeface="Calibri" panose="020F0502020204030204" pitchFamily="34" charset="0"/>
                          <a:cs typeface="Times New Roman" panose="02020603050405020304" pitchFamily="18" charset="0"/>
                        </a:rPr>
                        <a:t>). Maks to mål eller to minutts kamper. Spiller uten vegger nå. Taperlaget tar inn utstyr og/eller løper mest. Maks 2 min kamper, eller 2 mål.</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har vært best som førsteforsvarer på treningen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79. FERDIGHETSØKT-FORSVARSSPILL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grønn, gress, krets, mann&#10;&#10;Automatisk generert beskrivelse">
            <a:extLst>
              <a:ext uri="{FF2B5EF4-FFF2-40B4-BE49-F238E27FC236}">
                <a16:creationId xmlns:a16="http://schemas.microsoft.com/office/drawing/2014/main" id="{F1957918-1DF1-4CB9-AA9D-0B56E40F8D7E}"/>
              </a:ext>
            </a:extLst>
          </p:cNvPr>
          <p:cNvPicPr>
            <a:picLocks noChangeAspect="1"/>
          </p:cNvPicPr>
          <p:nvPr/>
        </p:nvPicPr>
        <p:blipFill rotWithShape="1">
          <a:blip r:embed="rId3">
            <a:extLst>
              <a:ext uri="{28A0092B-C50C-407E-A947-70E740481C1C}">
                <a14:useLocalDpi xmlns:a14="http://schemas.microsoft.com/office/drawing/2010/main" val="0"/>
              </a:ext>
            </a:extLst>
          </a:blip>
          <a:srcRect l="65559" t="39468" b="38514"/>
          <a:stretch/>
        </p:blipFill>
        <p:spPr>
          <a:xfrm>
            <a:off x="3183623" y="2097247"/>
            <a:ext cx="1944149" cy="1736522"/>
          </a:xfrm>
          <a:prstGeom prst="rect">
            <a:avLst/>
          </a:prstGeom>
        </p:spPr>
      </p:pic>
      <p:pic>
        <p:nvPicPr>
          <p:cNvPr id="6" name="Bilde 5">
            <a:extLst>
              <a:ext uri="{FF2B5EF4-FFF2-40B4-BE49-F238E27FC236}">
                <a16:creationId xmlns:a16="http://schemas.microsoft.com/office/drawing/2014/main" id="{CB638784-D00C-4B21-B7F7-10D356820565}"/>
              </a:ext>
            </a:extLst>
          </p:cNvPr>
          <p:cNvPicPr>
            <a:picLocks noChangeAspect="1"/>
          </p:cNvPicPr>
          <p:nvPr/>
        </p:nvPicPr>
        <p:blipFill>
          <a:blip r:embed="rId4"/>
          <a:stretch>
            <a:fillRect/>
          </a:stretch>
        </p:blipFill>
        <p:spPr>
          <a:xfrm>
            <a:off x="3175233" y="3833772"/>
            <a:ext cx="1952538" cy="1384869"/>
          </a:xfrm>
          <a:prstGeom prst="rect">
            <a:avLst/>
          </a:prstGeom>
        </p:spPr>
      </p:pic>
      <p:pic>
        <p:nvPicPr>
          <p:cNvPr id="7" name="Bilde 6">
            <a:extLst>
              <a:ext uri="{FF2B5EF4-FFF2-40B4-BE49-F238E27FC236}">
                <a16:creationId xmlns:a16="http://schemas.microsoft.com/office/drawing/2014/main" id="{A8E25F9E-A104-472A-98A3-911A465609E8}"/>
              </a:ext>
            </a:extLst>
          </p:cNvPr>
          <p:cNvPicPr>
            <a:picLocks noChangeAspect="1"/>
          </p:cNvPicPr>
          <p:nvPr/>
        </p:nvPicPr>
        <p:blipFill>
          <a:blip r:embed="rId5"/>
          <a:stretch>
            <a:fillRect/>
          </a:stretch>
        </p:blipFill>
        <p:spPr>
          <a:xfrm>
            <a:off x="3173010" y="5218640"/>
            <a:ext cx="1956986" cy="1711661"/>
          </a:xfrm>
          <a:prstGeom prst="rect">
            <a:avLst/>
          </a:prstGeom>
        </p:spPr>
      </p:pic>
      <p:pic>
        <p:nvPicPr>
          <p:cNvPr id="8" name="Bilde 7">
            <a:extLst>
              <a:ext uri="{FF2B5EF4-FFF2-40B4-BE49-F238E27FC236}">
                <a16:creationId xmlns:a16="http://schemas.microsoft.com/office/drawing/2014/main" id="{02CE07B7-7E90-4EAA-BFF8-ADB4693D430C}"/>
              </a:ext>
            </a:extLst>
          </p:cNvPr>
          <p:cNvPicPr>
            <a:picLocks noChangeAspect="1"/>
          </p:cNvPicPr>
          <p:nvPr/>
        </p:nvPicPr>
        <p:blipFill>
          <a:blip r:embed="rId6"/>
          <a:stretch>
            <a:fillRect/>
          </a:stretch>
        </p:blipFill>
        <p:spPr>
          <a:xfrm>
            <a:off x="3183622" y="1320742"/>
            <a:ext cx="1956986" cy="1146147"/>
          </a:xfrm>
          <a:prstGeom prst="rect">
            <a:avLst/>
          </a:prstGeom>
        </p:spPr>
      </p:pic>
    </p:spTree>
    <p:extLst>
      <p:ext uri="{BB962C8B-B14F-4D97-AF65-F5344CB8AC3E}">
        <p14:creationId xmlns:p14="http://schemas.microsoft.com/office/powerpoint/2010/main" val="121974723"/>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3609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firkant. De rundt skal spille pasninger til hverandre med touchbegrensning eller fritt. To spillere i midten skal vinne ball eller få den ut av firkanten. Hvis de gjør det skal spilleren som gjorde feilen gå inn i midten. Minst 6 mot 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Dele inn i tre lag ut i fra roller(forsvar-midtbane-spisser), der det byttes på å være i midten. Det laget i midten skal prøve å få flest mulig brudd, mens de to andre lagene spiller sammen inni firkanten. Holde ballen i laget. Telle antall brudd i midten, få ballen ut.  3 sekvenser hver i midten. Fri touch hele tiden. Ny ball kommer fra trener, når den spilles ut av firkanten. Bane: Forlenge 16 m, til midten på begge sider.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 1/2 min i midten i hver sekvens.</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Hvilket lag har flest brudd totalt? En spiller på hvert lag teller antall brudd. Taperlaget samler inn kjeglene, når øvelsen er ferdig. </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baseline="0" dirty="0">
                          <a:solidFill>
                            <a:schemeClr val="tx1"/>
                          </a:solidFill>
                          <a:latin typeface="+mn-lt"/>
                        </a:rPr>
                        <a:t>5*6 min kamper       1 </a:t>
                      </a:r>
                      <a:r>
                        <a:rPr lang="nb-NO" sz="900" b="0" baseline="0" dirty="0" err="1">
                          <a:solidFill>
                            <a:schemeClr val="tx1"/>
                          </a:solidFill>
                          <a:latin typeface="+mn-lt"/>
                        </a:rPr>
                        <a:t>min</a:t>
                      </a:r>
                      <a:r>
                        <a:rPr lang="nb-NO" sz="900" b="0" dirty="0" err="1">
                          <a:solidFill>
                            <a:schemeClr val="tx1"/>
                          </a:solidFill>
                          <a:latin typeface="+mn-lt"/>
                        </a:rPr>
                        <a:t>.pause</a:t>
                      </a:r>
                      <a:r>
                        <a:rPr lang="nb-NO" sz="900" b="0" dirty="0">
                          <a:solidFill>
                            <a:schemeClr val="tx1"/>
                          </a:solidFill>
                          <a:latin typeface="+mn-lt"/>
                        </a:rPr>
                        <a:t> mellom kampene</a:t>
                      </a:r>
                    </a:p>
                    <a:p>
                      <a:pPr algn="ctr"/>
                      <a:r>
                        <a:rPr lang="nb-NO" sz="900" b="0" dirty="0" err="1">
                          <a:solidFill>
                            <a:schemeClr val="tx1"/>
                          </a:solidFill>
                          <a:latin typeface="+mn-lt"/>
                        </a:rPr>
                        <a:t>Ca</a:t>
                      </a:r>
                      <a:r>
                        <a:rPr lang="nb-NO" sz="900" b="0" dirty="0">
                          <a:solidFill>
                            <a:schemeClr val="tx1"/>
                          </a:solidFill>
                          <a:latin typeface="+mn-lt"/>
                        </a:rPr>
                        <a:t> 55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Sette opp leddene. Til slutt spill der ballen går fra keeper som vanlig.</a:t>
                      </a: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Curling. Hvem får ballen til å stoppe nærmest et bestemt punkt?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Stopp i blant ved behov.</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har gode holdninger.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80. FERDIGHETSØKT-FORSVARSSPILL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89552412-B7DC-4CF5-817D-F5B88880B4CB}"/>
              </a:ext>
            </a:extLst>
          </p:cNvPr>
          <p:cNvPicPr>
            <a:picLocks noChangeAspect="1"/>
          </p:cNvPicPr>
          <p:nvPr/>
        </p:nvPicPr>
        <p:blipFill>
          <a:blip r:embed="rId3"/>
          <a:stretch>
            <a:fillRect/>
          </a:stretch>
        </p:blipFill>
        <p:spPr>
          <a:xfrm>
            <a:off x="3175400" y="1343565"/>
            <a:ext cx="1975275" cy="1343780"/>
          </a:xfrm>
          <a:prstGeom prst="rect">
            <a:avLst/>
          </a:prstGeom>
        </p:spPr>
      </p:pic>
      <p:pic>
        <p:nvPicPr>
          <p:cNvPr id="6" name="Bilde 5" descr="Et bilde som inneholder krets&#10;&#10;Automatisk generert beskrivelse">
            <a:extLst>
              <a:ext uri="{FF2B5EF4-FFF2-40B4-BE49-F238E27FC236}">
                <a16:creationId xmlns:a16="http://schemas.microsoft.com/office/drawing/2014/main" id="{C15E83A4-5CD8-44FE-A724-9402E4D16E66}"/>
              </a:ext>
            </a:extLst>
          </p:cNvPr>
          <p:cNvPicPr>
            <a:picLocks noChangeAspect="1"/>
          </p:cNvPicPr>
          <p:nvPr/>
        </p:nvPicPr>
        <p:blipFill rotWithShape="1">
          <a:blip r:embed="rId4">
            <a:extLst>
              <a:ext uri="{28A0092B-C50C-407E-A947-70E740481C1C}">
                <a14:useLocalDpi xmlns:a14="http://schemas.microsoft.com/office/drawing/2010/main" val="0"/>
              </a:ext>
            </a:extLst>
          </a:blip>
          <a:srcRect l="73817" t="54734" b="20165"/>
          <a:stretch/>
        </p:blipFill>
        <p:spPr>
          <a:xfrm>
            <a:off x="3175398" y="2687345"/>
            <a:ext cx="1974688" cy="2329272"/>
          </a:xfrm>
          <a:prstGeom prst="rect">
            <a:avLst/>
          </a:prstGeom>
        </p:spPr>
      </p:pic>
      <p:pic>
        <p:nvPicPr>
          <p:cNvPr id="7" name="Bilde 6">
            <a:extLst>
              <a:ext uri="{FF2B5EF4-FFF2-40B4-BE49-F238E27FC236}">
                <a16:creationId xmlns:a16="http://schemas.microsoft.com/office/drawing/2014/main" id="{2DAF3F83-C33E-4003-A801-9C401B1E7F50}"/>
              </a:ext>
            </a:extLst>
          </p:cNvPr>
          <p:cNvPicPr>
            <a:picLocks noChangeAspect="1"/>
          </p:cNvPicPr>
          <p:nvPr/>
        </p:nvPicPr>
        <p:blipFill>
          <a:blip r:embed="rId5"/>
          <a:stretch>
            <a:fillRect/>
          </a:stretch>
        </p:blipFill>
        <p:spPr>
          <a:xfrm>
            <a:off x="3175398" y="5016617"/>
            <a:ext cx="1974688" cy="1822242"/>
          </a:xfrm>
          <a:prstGeom prst="rect">
            <a:avLst/>
          </a:prstGeom>
        </p:spPr>
      </p:pic>
    </p:spTree>
    <p:extLst>
      <p:ext uri="{BB962C8B-B14F-4D97-AF65-F5344CB8AC3E}">
        <p14:creationId xmlns:p14="http://schemas.microsoft.com/office/powerpoint/2010/main" val="20430301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extLst>
              <p:ext uri="{D42A27DB-BD31-4B8C-83A1-F6EECF244321}">
                <p14:modId xmlns:p14="http://schemas.microsoft.com/office/powerpoint/2010/main" val="438951600"/>
              </p:ext>
            </p:extLst>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EKSTRAØVELSER BEARBEIDING</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2" y="1448031"/>
            <a:ext cx="7055105" cy="5650720"/>
          </a:xfrm>
          <a:prstGeom prst="rect">
            <a:avLst/>
          </a:prstGeom>
        </p:spPr>
      </p:pic>
      <p:sp>
        <p:nvSpPr>
          <p:cNvPr id="3" name="Plassholder for bunntekst 2"/>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764750589"/>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3609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Pasning på yttersiden og bruke aktiv touch forbi den andre kjegla. Deretter slå pasning tilbake. Skifte retninger. Spillerne står på samme side hele tiden. Variere med kort touch mellom kjeglene og mot utsiden som vist på bildet.  Kjøre konkurranser.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Calibri" panose="020F0502020204030204" pitchFamily="34" charset="0"/>
                          <a:ea typeface="Calibri" panose="020F0502020204030204" pitchFamily="34" charset="0"/>
                          <a:cs typeface="Times New Roman" panose="02020603050405020304" pitchFamily="18" charset="0"/>
                        </a:rPr>
                        <a:t>Spill to mot to i små firkanter på </a:t>
                      </a:r>
                      <a:r>
                        <a:rPr lang="nb-NO" sz="900" dirty="0" err="1">
                          <a:effectLst/>
                          <a:latin typeface="Calibri" panose="020F0502020204030204" pitchFamily="34" charset="0"/>
                          <a:ea typeface="Calibri" panose="020F0502020204030204" pitchFamily="34" charset="0"/>
                          <a:cs typeface="Times New Roman" panose="02020603050405020304" pitchFamily="18" charset="0"/>
                        </a:rPr>
                        <a:t>ca</a:t>
                      </a:r>
                      <a:r>
                        <a:rPr lang="nb-NO" sz="900" dirty="0">
                          <a:effectLst/>
                          <a:latin typeface="Calibri" panose="020F0502020204030204" pitchFamily="34" charset="0"/>
                          <a:ea typeface="Calibri" panose="020F0502020204030204" pitchFamily="34" charset="0"/>
                          <a:cs typeface="Times New Roman" panose="02020603050405020304" pitchFamily="18" charset="0"/>
                        </a:rPr>
                        <a:t> 10*10 meter.  4 vegger har 1 touch og kan brukes hele tiden, altså totalt 8 spillere i hver firkant. 4 spillere med blå vester og 4 med røde. Veggene spiller ballen tilbake til det laget vedkommende fikk den fra. 3 sekvenser hver i midten på 1.30 min. Ha baller klare på sidelinjen. Hvis et lag tar ballen ut av firkanten starter det andre laget med ballen.</a:t>
                      </a:r>
                    </a:p>
                  </a:txBody>
                  <a:tcPr marL="51435" marR="51435" marT="0" marB="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err="1">
                          <a:solidFill>
                            <a:schemeClr val="tx1"/>
                          </a:solidFill>
                        </a:rPr>
                        <a:t>Ca</a:t>
                      </a:r>
                      <a:r>
                        <a:rPr lang="nb-NO" sz="900" b="0" dirty="0">
                          <a:solidFill>
                            <a:schemeClr val="tx1"/>
                          </a:solidFill>
                        </a:rPr>
                        <a:t> 55 min</a:t>
                      </a:r>
                    </a:p>
                  </a:txBody>
                  <a:tcPr marL="68580" marR="68580">
                    <a:solidFill>
                      <a:schemeClr val="bg2">
                        <a:lumMod val="90000"/>
                      </a:schemeClr>
                    </a:solidFill>
                  </a:tcPr>
                </a:tc>
                <a:tc>
                  <a:txBody>
                    <a:bodyPr/>
                    <a:lstStyle/>
                    <a:p>
                      <a:pPr algn="l">
                        <a:lnSpc>
                          <a:spcPct val="115000"/>
                        </a:lnSpc>
                        <a:spcAft>
                          <a:spcPts val="1000"/>
                        </a:spcAft>
                      </a:pPr>
                      <a:r>
                        <a:rPr lang="nb-NO" sz="900" dirty="0">
                          <a:effectLst/>
                          <a:latin typeface="Calibri" panose="020F0502020204030204" pitchFamily="34" charset="0"/>
                          <a:ea typeface="Calibri" panose="020F0502020204030204" pitchFamily="34" charset="0"/>
                          <a:cs typeface="Times New Roman" panose="02020603050405020304" pitchFamily="18" charset="0"/>
                        </a:rPr>
                        <a:t>Spill stor bane, gjerne 11-11. Det bør uansett være 4 på midten. Først en sekvens på 7 min, der vi fryser en del situasjoner for  å se på midtbaneleddet. </a:t>
                      </a:r>
                      <a:r>
                        <a:rPr lang="nb-NO" sz="900" dirty="0" err="1">
                          <a:effectLst/>
                          <a:latin typeface="Calibri" panose="020F0502020204030204" pitchFamily="34" charset="0"/>
                          <a:ea typeface="Calibri" panose="020F0502020204030204" pitchFamily="34" charset="0"/>
                          <a:cs typeface="Times New Roman" panose="02020603050405020304" pitchFamily="18" charset="0"/>
                        </a:rPr>
                        <a:t>Coache</a:t>
                      </a:r>
                      <a:r>
                        <a:rPr lang="nb-NO" sz="900" dirty="0">
                          <a:effectLst/>
                          <a:latin typeface="Calibri" panose="020F0502020204030204" pitchFamily="34" charset="0"/>
                          <a:ea typeface="Calibri" panose="020F0502020204030204" pitchFamily="34" charset="0"/>
                          <a:cs typeface="Times New Roman" panose="02020603050405020304" pitchFamily="18" charset="0"/>
                        </a:rPr>
                        <a:t> kun det ene laget</a:t>
                      </a:r>
                      <a:r>
                        <a:rPr lang="nb-NO" sz="900" b="1" dirty="0">
                          <a:effectLst/>
                          <a:latin typeface="Calibri" panose="020F0502020204030204" pitchFamily="34" charset="0"/>
                          <a:ea typeface="Calibri" panose="020F0502020204030204" pitchFamily="34" charset="0"/>
                          <a:cs typeface="Times New Roman" panose="02020603050405020304" pitchFamily="18" charset="0"/>
                        </a:rPr>
                        <a:t>(</a:t>
                      </a:r>
                      <a:r>
                        <a:rPr lang="nb-NO" sz="900" dirty="0">
                          <a:effectLst/>
                          <a:latin typeface="Calibri" panose="020F0502020204030204" pitchFamily="34" charset="0"/>
                          <a:ea typeface="Calibri" panose="020F0502020204030204" pitchFamily="34" charset="0"/>
                          <a:cs typeface="Times New Roman" panose="02020603050405020304" pitchFamily="18" charset="0"/>
                        </a:rPr>
                        <a:t>La det angripende laget spille med litt forskjellige formasjoner, siden det er kamprelatert. 3 spisser, 3 og 5 midtbanespillere).</a:t>
                      </a:r>
                    </a:p>
                    <a:p>
                      <a:pPr algn="l">
                        <a:lnSpc>
                          <a:spcPct val="115000"/>
                        </a:lnSpc>
                        <a:spcAft>
                          <a:spcPts val="0"/>
                        </a:spcAft>
                      </a:pPr>
                      <a:r>
                        <a:rPr lang="nb-NO" sz="900" dirty="0">
                          <a:effectLst/>
                          <a:latin typeface="Calibri" panose="020F0502020204030204" pitchFamily="34" charset="0"/>
                          <a:ea typeface="Calibri" panose="020F0502020204030204" pitchFamily="34" charset="0"/>
                          <a:cs typeface="Times New Roman" panose="02020603050405020304" pitchFamily="18" charset="0"/>
                        </a:rPr>
                        <a:t> </a:t>
                      </a:r>
                    </a:p>
                    <a:p>
                      <a:pPr algn="l">
                        <a:lnSpc>
                          <a:spcPct val="115000"/>
                        </a:lnSpc>
                        <a:spcAft>
                          <a:spcPts val="0"/>
                        </a:spcAft>
                      </a:pPr>
                      <a:r>
                        <a:rPr lang="nb-NO" sz="900" dirty="0">
                          <a:effectLst/>
                          <a:latin typeface="Calibri" panose="020F0502020204030204" pitchFamily="34" charset="0"/>
                          <a:ea typeface="Calibri" panose="020F0502020204030204" pitchFamily="34" charset="0"/>
                          <a:cs typeface="Times New Roman" panose="02020603050405020304" pitchFamily="18" charset="0"/>
                        </a:rPr>
                        <a:t>Deretter vanlig spill, stor bane. 4 mot 4 på midten. Forholdsvis smal bane for å få mest mulig brudd. Taperlaget samler inn utstyr og /eller løper mest.  </a:t>
                      </a:r>
                    </a:p>
                    <a:p>
                      <a:pPr algn="l">
                        <a:lnSpc>
                          <a:spcPct val="115000"/>
                        </a:lnSpc>
                        <a:spcAft>
                          <a:spcPts val="1000"/>
                        </a:spcAft>
                      </a:pPr>
                      <a:r>
                        <a:rPr lang="nb-NO" sz="900" dirty="0">
                          <a:effectLst/>
                          <a:latin typeface="Calibri" panose="020F0502020204030204" pitchFamily="34" charset="0"/>
                          <a:ea typeface="Calibri" panose="020F0502020204030204" pitchFamily="34" charset="0"/>
                          <a:cs typeface="Times New Roman" panose="02020603050405020304" pitchFamily="18" charset="0"/>
                        </a:rPr>
                        <a:t>3 * 12 min kamper.</a:t>
                      </a:r>
                    </a:p>
                    <a:p>
                      <a:pPr algn="l">
                        <a:lnSpc>
                          <a:spcPct val="115000"/>
                        </a:lnSpc>
                        <a:spcAft>
                          <a:spcPts val="1000"/>
                        </a:spcAft>
                      </a:pPr>
                      <a:r>
                        <a:rPr lang="nb-NO" sz="900" b="1" dirty="0">
                          <a:effectLst/>
                          <a:latin typeface="Calibri" panose="020F0502020204030204" pitchFamily="34" charset="0"/>
                          <a:ea typeface="Calibri" panose="020F0502020204030204" pitchFamily="34" charset="0"/>
                          <a:cs typeface="Times New Roman" panose="02020603050405020304" pitchFamily="18" charset="0"/>
                        </a:rPr>
                        <a:t>Konkurranse: Hvem tar innkast og treffer tverrligger.</a:t>
                      </a:r>
                    </a:p>
                  </a:txBody>
                  <a:tcPr marL="51435" marR="51435" marT="0" marB="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alltid er positiv og blid.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81. FERDIGHETSØKT-FORSVARSSPILL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krets, elektronikk, grønn, skilt&#10;&#10;Automatisk generert beskrivelse">
            <a:extLst>
              <a:ext uri="{FF2B5EF4-FFF2-40B4-BE49-F238E27FC236}">
                <a16:creationId xmlns:a16="http://schemas.microsoft.com/office/drawing/2014/main" id="{C681250E-042E-41E0-950C-DC5E0B86D979}"/>
              </a:ext>
            </a:extLst>
          </p:cNvPr>
          <p:cNvPicPr>
            <a:picLocks noChangeAspect="1"/>
          </p:cNvPicPr>
          <p:nvPr/>
        </p:nvPicPr>
        <p:blipFill rotWithShape="1">
          <a:blip r:embed="rId3">
            <a:extLst>
              <a:ext uri="{28A0092B-C50C-407E-A947-70E740481C1C}">
                <a14:useLocalDpi xmlns:a14="http://schemas.microsoft.com/office/drawing/2010/main" val="0"/>
              </a:ext>
            </a:extLst>
          </a:blip>
          <a:srcRect l="74807" t="48423" b="17376"/>
          <a:stretch/>
        </p:blipFill>
        <p:spPr>
          <a:xfrm>
            <a:off x="3169989" y="2483144"/>
            <a:ext cx="2008116" cy="1608707"/>
          </a:xfrm>
          <a:prstGeom prst="rect">
            <a:avLst/>
          </a:prstGeom>
        </p:spPr>
      </p:pic>
      <p:pic>
        <p:nvPicPr>
          <p:cNvPr id="6" name="Bilde 5">
            <a:extLst>
              <a:ext uri="{FF2B5EF4-FFF2-40B4-BE49-F238E27FC236}">
                <a16:creationId xmlns:a16="http://schemas.microsoft.com/office/drawing/2014/main" id="{601C87C7-AADA-444A-8066-FEFB31D6C75A}"/>
              </a:ext>
            </a:extLst>
          </p:cNvPr>
          <p:cNvPicPr>
            <a:picLocks noChangeAspect="1"/>
          </p:cNvPicPr>
          <p:nvPr/>
        </p:nvPicPr>
        <p:blipFill>
          <a:blip r:embed="rId4"/>
          <a:stretch>
            <a:fillRect/>
          </a:stretch>
        </p:blipFill>
        <p:spPr>
          <a:xfrm>
            <a:off x="3169990" y="1289799"/>
            <a:ext cx="2008115" cy="1193345"/>
          </a:xfrm>
          <a:prstGeom prst="rect">
            <a:avLst/>
          </a:prstGeom>
        </p:spPr>
      </p:pic>
      <p:pic>
        <p:nvPicPr>
          <p:cNvPr id="7" name="Bilde 6">
            <a:extLst>
              <a:ext uri="{FF2B5EF4-FFF2-40B4-BE49-F238E27FC236}">
                <a16:creationId xmlns:a16="http://schemas.microsoft.com/office/drawing/2014/main" id="{1BC6BE1E-9AFD-4442-A3C8-81B07103E1A8}"/>
              </a:ext>
            </a:extLst>
          </p:cNvPr>
          <p:cNvPicPr>
            <a:picLocks noChangeAspect="1"/>
          </p:cNvPicPr>
          <p:nvPr/>
        </p:nvPicPr>
        <p:blipFill>
          <a:blip r:embed="rId5"/>
          <a:stretch>
            <a:fillRect/>
          </a:stretch>
        </p:blipFill>
        <p:spPr>
          <a:xfrm>
            <a:off x="3175396" y="4091848"/>
            <a:ext cx="2002709" cy="2766152"/>
          </a:xfrm>
          <a:prstGeom prst="rect">
            <a:avLst/>
          </a:prstGeom>
        </p:spPr>
      </p:pic>
    </p:spTree>
    <p:extLst>
      <p:ext uri="{BB962C8B-B14F-4D97-AF65-F5344CB8AC3E}">
        <p14:creationId xmlns:p14="http://schemas.microsoft.com/office/powerpoint/2010/main" val="922964002"/>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4980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1" dirty="0" err="1">
                          <a:solidFill>
                            <a:schemeClr val="tx1"/>
                          </a:solidFill>
                          <a:latin typeface="+mn-lt"/>
                        </a:rPr>
                        <a:t>Ca</a:t>
                      </a:r>
                      <a:r>
                        <a:rPr lang="nb-NO" sz="900" b="1"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1000"/>
                        </a:spcAft>
                      </a:pPr>
                      <a:r>
                        <a:rPr lang="nb-NO" sz="900" dirty="0">
                          <a:effectLst/>
                          <a:latin typeface="+mn-lt"/>
                          <a:ea typeface="Calibri" panose="020F0502020204030204" pitchFamily="34" charset="0"/>
                          <a:cs typeface="Times New Roman" panose="02020603050405020304" pitchFamily="18" charset="0"/>
                        </a:rPr>
                        <a:t>To og to sammen med en avstand på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10 meter. Den ene bak sin kjegle. Den andre spilleren skal løpe rundt medspiller med ball og ta den med seg før slår tilbake i fanget til makker uten at ballen er i bakken. 10 repetisjoner per sekvens, deretter bytte:  </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Ta med på fot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Holder ballen i henda i lårhøyde </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Holde ball i brysthøyde.</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Trikse rundt makker og tilbake, levere ballen i lufta, da trikser vedkommende rundt makker.(kjegle-sidelinje)</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I pausene holder de ballen i lufta med maks to berøringer hver.</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1" dirty="0" err="1">
                          <a:solidFill>
                            <a:schemeClr val="tx1"/>
                          </a:solidFill>
                          <a:latin typeface="+mn-lt"/>
                        </a:rPr>
                        <a:t>Ca</a:t>
                      </a:r>
                      <a:r>
                        <a:rPr lang="nb-NO" sz="900" b="1" dirty="0">
                          <a:solidFill>
                            <a:schemeClr val="tx1"/>
                          </a:solidFill>
                          <a:latin typeface="+mn-lt"/>
                        </a:rPr>
                        <a:t> 30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To lag der spillerne stiller seg ved hver sin stolpe. Spill to mot to mot to mål. Smal og forholdsvis kort bane,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12*30 meter. Først skal makkerne være angripere, deretter forsvarere.  Ballen må være ute av banen eller i mål før nye angripere kan sette i gang nytt angrep. Ballen går alltid fra stolpen. Spillerne stiller seg alltid ved eget mål etter å ha vært involvert på banen, da må de også komme seg raskt ut av banen. Telle antall mål på lagene. En spiller på hvert lag teller mål. Hvilket lag slipper inn færrest mål? 3 sekvenser på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 min.</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1" dirty="0" err="1">
                          <a:solidFill>
                            <a:schemeClr val="tx1"/>
                          </a:solidFill>
                          <a:latin typeface="+mn-lt"/>
                        </a:rPr>
                        <a:t>Ca</a:t>
                      </a:r>
                      <a:r>
                        <a:rPr lang="nb-NO" sz="900" b="1" dirty="0">
                          <a:solidFill>
                            <a:schemeClr val="tx1"/>
                          </a:solidFill>
                          <a:latin typeface="+mn-lt"/>
                        </a:rPr>
                        <a:t> 45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tre lag liten bane. 2 serier: 6 kamper på 2 min.  Første runde 2 touch, deretter fritt spill. Etterhvert  tre lag og vinneren står, maks 2 min eller 2 mål. Taperlaget tar inn utstyr og/eller løper mest.</a:t>
                      </a:r>
                      <a:endParaRPr lang="nb-NO" sz="900" b="1"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r>
                        <a:rPr lang="nb-NO" sz="900" b="1" dirty="0">
                          <a:effectLst/>
                          <a:latin typeface="+mn-lt"/>
                          <a:ea typeface="Calibri" panose="020F0502020204030204" pitchFamily="34" charset="0"/>
                          <a:cs typeface="Times New Roman" panose="02020603050405020304" pitchFamily="18" charset="0"/>
                        </a:rPr>
                        <a:t>Konkurranse: treffe tverrligger eller stolpe.</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spilleren som gjør så godt en kan.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82. FERDIGHETSØKT-FORSVARSSPILL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grønn, gress, spill, skilt&#10;&#10;Automatisk generert beskrivelse">
            <a:extLst>
              <a:ext uri="{FF2B5EF4-FFF2-40B4-BE49-F238E27FC236}">
                <a16:creationId xmlns:a16="http://schemas.microsoft.com/office/drawing/2014/main" id="{4E0EBA11-3E91-4800-A1B0-A3820B728427}"/>
              </a:ext>
            </a:extLst>
          </p:cNvPr>
          <p:cNvPicPr>
            <a:picLocks noChangeAspect="1"/>
          </p:cNvPicPr>
          <p:nvPr/>
        </p:nvPicPr>
        <p:blipFill rotWithShape="1">
          <a:blip r:embed="rId3">
            <a:extLst>
              <a:ext uri="{28A0092B-C50C-407E-A947-70E740481C1C}">
                <a14:useLocalDpi xmlns:a14="http://schemas.microsoft.com/office/drawing/2010/main" val="0"/>
              </a:ext>
            </a:extLst>
          </a:blip>
          <a:srcRect l="68092" t="5119" r="11211" b="68606"/>
          <a:stretch/>
        </p:blipFill>
        <p:spPr>
          <a:xfrm>
            <a:off x="3189914" y="1375795"/>
            <a:ext cx="1955995" cy="2592198"/>
          </a:xfrm>
          <a:prstGeom prst="rect">
            <a:avLst/>
          </a:prstGeom>
        </p:spPr>
      </p:pic>
      <p:pic>
        <p:nvPicPr>
          <p:cNvPr id="6" name="Bilde 5">
            <a:extLst>
              <a:ext uri="{FF2B5EF4-FFF2-40B4-BE49-F238E27FC236}">
                <a16:creationId xmlns:a16="http://schemas.microsoft.com/office/drawing/2014/main" id="{99C776D3-D1A5-4557-B164-D078B563750A}"/>
              </a:ext>
            </a:extLst>
          </p:cNvPr>
          <p:cNvPicPr>
            <a:picLocks noChangeAspect="1"/>
          </p:cNvPicPr>
          <p:nvPr/>
        </p:nvPicPr>
        <p:blipFill rotWithShape="1">
          <a:blip r:embed="rId4"/>
          <a:srcRect l="50147"/>
          <a:stretch/>
        </p:blipFill>
        <p:spPr>
          <a:xfrm>
            <a:off x="3189914" y="3967993"/>
            <a:ext cx="1955995" cy="1912690"/>
          </a:xfrm>
          <a:prstGeom prst="rect">
            <a:avLst/>
          </a:prstGeom>
        </p:spPr>
      </p:pic>
      <p:pic>
        <p:nvPicPr>
          <p:cNvPr id="7" name="Bilde 6">
            <a:extLst>
              <a:ext uri="{FF2B5EF4-FFF2-40B4-BE49-F238E27FC236}">
                <a16:creationId xmlns:a16="http://schemas.microsoft.com/office/drawing/2014/main" id="{9724CBDE-57F5-485A-9D6A-497F20C49FD9}"/>
              </a:ext>
            </a:extLst>
          </p:cNvPr>
          <p:cNvPicPr>
            <a:picLocks noChangeAspect="1"/>
          </p:cNvPicPr>
          <p:nvPr/>
        </p:nvPicPr>
        <p:blipFill>
          <a:blip r:embed="rId5"/>
          <a:stretch>
            <a:fillRect/>
          </a:stretch>
        </p:blipFill>
        <p:spPr>
          <a:xfrm>
            <a:off x="3182883" y="5880686"/>
            <a:ext cx="1979848" cy="977317"/>
          </a:xfrm>
          <a:prstGeom prst="rect">
            <a:avLst/>
          </a:prstGeom>
        </p:spPr>
      </p:pic>
    </p:spTree>
    <p:extLst>
      <p:ext uri="{BB962C8B-B14F-4D97-AF65-F5344CB8AC3E}">
        <p14:creationId xmlns:p14="http://schemas.microsoft.com/office/powerpoint/2010/main" val="1526201221"/>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endParaRPr lang="nb-NO" sz="3600" b="1" dirty="0"/>
                    </a:p>
                    <a:p>
                      <a:pPr algn="ctr"/>
                      <a:r>
                        <a:rPr lang="nb-NO" sz="3600" b="0" dirty="0"/>
                        <a:t>FERDIGHETSØKTER-ANGREPSSPILL</a:t>
                      </a:r>
                      <a:endParaRPr lang="nb-NO" sz="2800" b="0" dirty="0"/>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28101" y="1609470"/>
            <a:ext cx="5788654" cy="5315449"/>
          </a:xfrm>
          <a:prstGeom prst="rect">
            <a:avLst/>
          </a:prstGeom>
        </p:spPr>
      </p:pic>
    </p:spTree>
    <p:extLst>
      <p:ext uri="{BB962C8B-B14F-4D97-AF65-F5344CB8AC3E}">
        <p14:creationId xmlns:p14="http://schemas.microsoft.com/office/powerpoint/2010/main" val="1750373041"/>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4523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Halvparten av spillerne står</a:t>
                      </a:r>
                      <a:r>
                        <a:rPr lang="nb-NO" sz="900" baseline="0" dirty="0">
                          <a:solidFill>
                            <a:schemeClr val="tx1"/>
                          </a:solidFill>
                        </a:rPr>
                        <a:t> i en sirkel med ball i hånda. Resten går inn i midten uten ball. Spillerne bytter roller etter 1 min. Spillerne som står utenfor skal kaste inn ballen som ved et innkast. De i midten løper til nye spillere hele tiden og utfører tekniske handlinger. Innside volley, to touch fot, headinger, bryst-fot, lår-fot, fot-hodet. Ha gjerne flere varianter.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kumimoji="0" lang="nb-NO"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6 sekvenser hver.  </a:t>
                      </a:r>
                      <a:r>
                        <a:rPr kumimoji="0" lang="nb-NO" sz="9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Ca</a:t>
                      </a:r>
                      <a:r>
                        <a:rPr kumimoji="0" lang="nb-NO"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10 min.</a:t>
                      </a:r>
                      <a:endParaRPr lang="nb-NO" sz="900" b="1" dirty="0">
                        <a:solidFill>
                          <a:schemeClr val="tx1"/>
                        </a:solidFill>
                      </a:endParaRP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Calibri" panose="020F0502020204030204" pitchFamily="34" charset="0"/>
                          <a:ea typeface="Calibri" panose="020F0502020204030204" pitchFamily="34" charset="0"/>
                          <a:cs typeface="Times New Roman" panose="02020603050405020304" pitchFamily="18" charset="0"/>
                        </a:rPr>
                        <a:t>Hurtighet alene med keeper.  Bruke samme banen som i spillet etterpå. To og to går sammen. Trener gir beskjed om hvilken ball spillerne skal kjempe om. Den som først når ballen gjør mål. Den andre prøver å få tak i ball og gjøre mål.</a:t>
                      </a:r>
                    </a:p>
                    <a:p>
                      <a:pPr marL="342900" lvl="0" indent="-342900" algn="l">
                        <a:lnSpc>
                          <a:spcPct val="115000"/>
                        </a:lnSpc>
                        <a:spcAft>
                          <a:spcPts val="0"/>
                        </a:spcAft>
                        <a:buFont typeface="+mj-lt"/>
                        <a:buAutoNum type="arabicPeriod"/>
                      </a:pPr>
                      <a:r>
                        <a:rPr lang="nb-NO" sz="900" dirty="0">
                          <a:effectLst/>
                          <a:latin typeface="Calibri" panose="020F0502020204030204" pitchFamily="34" charset="0"/>
                          <a:ea typeface="Calibri" panose="020F0502020204030204" pitchFamily="34" charset="0"/>
                          <a:cs typeface="Times New Roman" panose="02020603050405020304" pitchFamily="18" charset="0"/>
                        </a:rPr>
                        <a:t>Trener roper navnet på keeperen de skal avslutte mot</a:t>
                      </a:r>
                    </a:p>
                    <a:p>
                      <a:pPr marL="342900" lvl="0" indent="-342900" algn="l">
                        <a:lnSpc>
                          <a:spcPct val="115000"/>
                        </a:lnSpc>
                        <a:spcAft>
                          <a:spcPts val="0"/>
                        </a:spcAft>
                        <a:buFont typeface="+mj-lt"/>
                        <a:buAutoNum type="arabicPeriod"/>
                      </a:pPr>
                      <a:r>
                        <a:rPr lang="nb-NO" sz="900" dirty="0">
                          <a:effectLst/>
                          <a:latin typeface="Calibri" panose="020F0502020204030204" pitchFamily="34" charset="0"/>
                          <a:ea typeface="Calibri" panose="020F0502020204030204" pitchFamily="34" charset="0"/>
                          <a:cs typeface="Times New Roman" panose="02020603050405020304" pitchFamily="18" charset="0"/>
                        </a:rPr>
                        <a:t>Trener roper fortsatt navnet på keeper, men nå er det motsatt keeper de skal avslutte mot.</a:t>
                      </a:r>
                    </a:p>
                  </a:txBody>
                  <a:tcPr marL="51435" marR="51435" marT="0" marB="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a:solidFill>
                            <a:schemeClr val="tx1"/>
                          </a:solidFill>
                        </a:rPr>
                        <a:t>Kamper på 2 min.45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Calibri" panose="020F0502020204030204" pitchFamily="34" charset="0"/>
                          <a:ea typeface="Calibri" panose="020F0502020204030204" pitchFamily="34" charset="0"/>
                          <a:cs typeface="Times New Roman" panose="02020603050405020304" pitchFamily="18" charset="0"/>
                        </a:rPr>
                        <a:t>Spill, liten bane. Banen er forholdsvis smal men lang(</a:t>
                      </a:r>
                      <a:r>
                        <a:rPr lang="nb-NO" sz="900" dirty="0" err="1">
                          <a:effectLst/>
                          <a:latin typeface="Calibri" panose="020F0502020204030204" pitchFamily="34" charset="0"/>
                          <a:ea typeface="Calibri" panose="020F0502020204030204" pitchFamily="34" charset="0"/>
                          <a:cs typeface="Times New Roman" panose="02020603050405020304" pitchFamily="18" charset="0"/>
                        </a:rPr>
                        <a:t>ca</a:t>
                      </a:r>
                      <a:r>
                        <a:rPr lang="nb-NO" sz="900" dirty="0">
                          <a:effectLst/>
                          <a:latin typeface="Calibri" panose="020F0502020204030204" pitchFamily="34" charset="0"/>
                          <a:ea typeface="Calibri" panose="020F0502020204030204" pitchFamily="34" charset="0"/>
                          <a:cs typeface="Times New Roman" panose="02020603050405020304" pitchFamily="18" charset="0"/>
                        </a:rPr>
                        <a:t> 40 meter), for å tilrettelegge for 1-1 situasjoner med litt rom å utfordre i. Deler inn i tre lag bestående av 4 -5 spillere. Vanlig spill. Fri touch, deretter vinneren står.</a:t>
                      </a:r>
                    </a:p>
                  </a:txBody>
                  <a:tcPr marL="51435" marR="51435" marT="0" marB="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Få spillerne til å evaluere seg selv etter økta. Det laget som vant flest kamper slipper å rydde utstyr.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83.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098A669F-C6E2-44F2-BEF3-27B96ABCD029}"/>
              </a:ext>
            </a:extLst>
          </p:cNvPr>
          <p:cNvPicPr>
            <a:picLocks noChangeAspect="1"/>
          </p:cNvPicPr>
          <p:nvPr/>
        </p:nvPicPr>
        <p:blipFill rotWithShape="1">
          <a:blip r:embed="rId3"/>
          <a:srcRect l="50658" b="69988"/>
          <a:stretch/>
        </p:blipFill>
        <p:spPr>
          <a:xfrm>
            <a:off x="3176749" y="2276696"/>
            <a:ext cx="1938696" cy="1152304"/>
          </a:xfrm>
          <a:prstGeom prst="rect">
            <a:avLst/>
          </a:prstGeom>
        </p:spPr>
      </p:pic>
      <p:pic>
        <p:nvPicPr>
          <p:cNvPr id="3" name="Bilde 2">
            <a:extLst>
              <a:ext uri="{FF2B5EF4-FFF2-40B4-BE49-F238E27FC236}">
                <a16:creationId xmlns:a16="http://schemas.microsoft.com/office/drawing/2014/main" id="{72822438-0191-44CC-8264-A4B832C5EBE5}"/>
              </a:ext>
            </a:extLst>
          </p:cNvPr>
          <p:cNvPicPr>
            <a:picLocks noChangeAspect="1"/>
          </p:cNvPicPr>
          <p:nvPr/>
        </p:nvPicPr>
        <p:blipFill rotWithShape="1">
          <a:blip r:embed="rId4"/>
          <a:srcRect l="37507" r="33616"/>
          <a:stretch/>
        </p:blipFill>
        <p:spPr>
          <a:xfrm>
            <a:off x="3176749" y="1350628"/>
            <a:ext cx="1932662" cy="926068"/>
          </a:xfrm>
          <a:prstGeom prst="rect">
            <a:avLst/>
          </a:prstGeom>
        </p:spPr>
      </p:pic>
      <p:pic>
        <p:nvPicPr>
          <p:cNvPr id="7" name="Bilde 6" descr="Et bilde som inneholder krets, elektronikk, grønn, gress&#10;&#10;Automatisk generert beskrivelse">
            <a:extLst>
              <a:ext uri="{FF2B5EF4-FFF2-40B4-BE49-F238E27FC236}">
                <a16:creationId xmlns:a16="http://schemas.microsoft.com/office/drawing/2014/main" id="{E49F6510-A0F0-41ED-B1D2-A05653AD7598}"/>
              </a:ext>
            </a:extLst>
          </p:cNvPr>
          <p:cNvPicPr>
            <a:picLocks noChangeAspect="1"/>
          </p:cNvPicPr>
          <p:nvPr/>
        </p:nvPicPr>
        <p:blipFill rotWithShape="1">
          <a:blip r:embed="rId5">
            <a:extLst>
              <a:ext uri="{28A0092B-C50C-407E-A947-70E740481C1C}">
                <a14:useLocalDpi xmlns:a14="http://schemas.microsoft.com/office/drawing/2010/main" val="0"/>
              </a:ext>
            </a:extLst>
          </a:blip>
          <a:srcRect l="64672" t="29559" b="27066"/>
          <a:stretch/>
        </p:blipFill>
        <p:spPr>
          <a:xfrm>
            <a:off x="3176749" y="3429002"/>
            <a:ext cx="1932662" cy="1508425"/>
          </a:xfrm>
          <a:prstGeom prst="rect">
            <a:avLst/>
          </a:prstGeom>
        </p:spPr>
      </p:pic>
      <p:pic>
        <p:nvPicPr>
          <p:cNvPr id="8" name="Bilde 7">
            <a:extLst>
              <a:ext uri="{FF2B5EF4-FFF2-40B4-BE49-F238E27FC236}">
                <a16:creationId xmlns:a16="http://schemas.microsoft.com/office/drawing/2014/main" id="{AB8F6BA6-F4DA-48BB-8015-342956099BFE}"/>
              </a:ext>
            </a:extLst>
          </p:cNvPr>
          <p:cNvPicPr>
            <a:picLocks noChangeAspect="1"/>
          </p:cNvPicPr>
          <p:nvPr/>
        </p:nvPicPr>
        <p:blipFill rotWithShape="1">
          <a:blip r:embed="rId6"/>
          <a:srcRect l="64763" t="24365" b="22228"/>
          <a:stretch/>
        </p:blipFill>
        <p:spPr>
          <a:xfrm>
            <a:off x="3176749" y="4937427"/>
            <a:ext cx="1932662" cy="1992873"/>
          </a:xfrm>
          <a:prstGeom prst="rect">
            <a:avLst/>
          </a:prstGeom>
        </p:spPr>
      </p:pic>
    </p:spTree>
    <p:extLst>
      <p:ext uri="{BB962C8B-B14F-4D97-AF65-F5344CB8AC3E}">
        <p14:creationId xmlns:p14="http://schemas.microsoft.com/office/powerpoint/2010/main" val="676259457"/>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80467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2412">
                  <a:extLst>
                    <a:ext uri="{9D8B030D-6E8A-4147-A177-3AD203B41FA5}">
                      <a16:colId xmlns:a16="http://schemas.microsoft.com/office/drawing/2014/main" val="20004"/>
                    </a:ext>
                  </a:extLst>
                </a:gridCol>
                <a:gridCol w="1776369">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Tre og tre sammen, begge på sidene har ball. 6 vendinger fra hver side,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annenhvert</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bein brukes:</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Bryst – fot</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Lår- fot</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Bryst- halvspretten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Lår- halvspretten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Bryst- hode</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Lår- hode</a:t>
                      </a:r>
                      <a:endParaRPr lang="nb-NO" sz="900" b="0" dirty="0">
                        <a:solidFill>
                          <a:schemeClr val="tx1"/>
                        </a:solidFill>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latin typeface="+mn-lt"/>
                      </a:endParaRPr>
                    </a:p>
                    <a:p>
                      <a:endParaRPr lang="nb-NO" sz="900" b="1" dirty="0">
                        <a:latin typeface="+mn-lt"/>
                      </a:endParaRPr>
                    </a:p>
                    <a:p>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tab pos="457200" algn="l"/>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Mot to mål. Kippe ballen opp i hendene til trener. Trener holder ballen i høyde med spillerens bryst med en hånd.</a:t>
                      </a: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tab pos="457200" algn="l"/>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Trener holder ballen i høyde med spillerens lår med en hånd. Hvem gjør flest mål?</a:t>
                      </a: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Hvilken keeper slipper inn færrest mål?</a:t>
                      </a: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tre lag bestående av 4 -5 spillere. Vanlig spill. Fri touch, deretter vinneren står, maks min, eller to mål. Taperen tar inn utstyr og/eller løper mest.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spillerne som var mest positive under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84. FERDIGHETSØKTER-ANGREPSSPILL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elektronikk, krets, grønn, gress&#10;&#10;Automatisk generert beskrivelse">
            <a:extLst>
              <a:ext uri="{FF2B5EF4-FFF2-40B4-BE49-F238E27FC236}">
                <a16:creationId xmlns:a16="http://schemas.microsoft.com/office/drawing/2014/main" id="{0E178F1B-E603-4A8A-AF94-D91A0C36F962}"/>
              </a:ext>
            </a:extLst>
          </p:cNvPr>
          <p:cNvPicPr>
            <a:picLocks noChangeAspect="1"/>
          </p:cNvPicPr>
          <p:nvPr/>
        </p:nvPicPr>
        <p:blipFill rotWithShape="1">
          <a:blip r:embed="rId3">
            <a:extLst>
              <a:ext uri="{28A0092B-C50C-407E-A947-70E740481C1C}">
                <a14:useLocalDpi xmlns:a14="http://schemas.microsoft.com/office/drawing/2010/main" val="0"/>
              </a:ext>
            </a:extLst>
          </a:blip>
          <a:srcRect l="53417" b="67468"/>
          <a:stretch/>
        </p:blipFill>
        <p:spPr>
          <a:xfrm>
            <a:off x="3158743" y="1362165"/>
            <a:ext cx="2006780" cy="1719705"/>
          </a:xfrm>
          <a:prstGeom prst="rect">
            <a:avLst/>
          </a:prstGeom>
        </p:spPr>
      </p:pic>
      <p:pic>
        <p:nvPicPr>
          <p:cNvPr id="7" name="Bilde 6" descr="Et bilde som inneholder grønn, gress, krets, ball&#10;&#10;Automatisk generert beskrivelse">
            <a:extLst>
              <a:ext uri="{FF2B5EF4-FFF2-40B4-BE49-F238E27FC236}">
                <a16:creationId xmlns:a16="http://schemas.microsoft.com/office/drawing/2014/main" id="{AD98D08C-6178-49FB-AE9D-3F643002F3EC}"/>
              </a:ext>
            </a:extLst>
          </p:cNvPr>
          <p:cNvPicPr>
            <a:picLocks noChangeAspect="1"/>
          </p:cNvPicPr>
          <p:nvPr/>
        </p:nvPicPr>
        <p:blipFill rotWithShape="1">
          <a:blip r:embed="rId4">
            <a:extLst>
              <a:ext uri="{28A0092B-C50C-407E-A947-70E740481C1C}">
                <a14:useLocalDpi xmlns:a14="http://schemas.microsoft.com/office/drawing/2010/main" val="0"/>
              </a:ext>
            </a:extLst>
          </a:blip>
          <a:srcRect l="70475" t="26272" b="26655"/>
          <a:stretch/>
        </p:blipFill>
        <p:spPr>
          <a:xfrm>
            <a:off x="3158743" y="3048001"/>
            <a:ext cx="2006779" cy="1653970"/>
          </a:xfrm>
          <a:prstGeom prst="rect">
            <a:avLst/>
          </a:prstGeom>
        </p:spPr>
      </p:pic>
      <p:pic>
        <p:nvPicPr>
          <p:cNvPr id="8" name="Bilde 7">
            <a:extLst>
              <a:ext uri="{FF2B5EF4-FFF2-40B4-BE49-F238E27FC236}">
                <a16:creationId xmlns:a16="http://schemas.microsoft.com/office/drawing/2014/main" id="{CF12A9E4-C021-4DAB-9F47-5E798C6516C5}"/>
              </a:ext>
            </a:extLst>
          </p:cNvPr>
          <p:cNvPicPr>
            <a:picLocks noChangeAspect="1"/>
          </p:cNvPicPr>
          <p:nvPr/>
        </p:nvPicPr>
        <p:blipFill rotWithShape="1">
          <a:blip r:embed="rId5"/>
          <a:srcRect l="63525" t="23954" b="25619"/>
          <a:stretch/>
        </p:blipFill>
        <p:spPr>
          <a:xfrm>
            <a:off x="3158743" y="4701971"/>
            <a:ext cx="2006780" cy="2304602"/>
          </a:xfrm>
          <a:prstGeom prst="rect">
            <a:avLst/>
          </a:prstGeom>
        </p:spPr>
      </p:pic>
    </p:spTree>
    <p:extLst>
      <p:ext uri="{BB962C8B-B14F-4D97-AF65-F5344CB8AC3E}">
        <p14:creationId xmlns:p14="http://schemas.microsoft.com/office/powerpoint/2010/main" val="2104725293"/>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628255"/>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611498">
                  <a:extLst>
                    <a:ext uri="{9D8B030D-6E8A-4147-A177-3AD203B41FA5}">
                      <a16:colId xmlns:a16="http://schemas.microsoft.com/office/drawing/2014/main" val="20004"/>
                    </a:ext>
                  </a:extLst>
                </a:gridCol>
                <a:gridCol w="153728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To og to sammen. Spillerne stiller seg bak kjeglene. Pasningen spilles på den ene siden av kjegla, spilleren har et god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over til den andre siden og slår tilbake. </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Pasninger på begge sider.</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Innsiden av foten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Utsiden </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Bak beina</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Pasning i lufta(litt lengre avstand)</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2-3 spillere på rekke ovenfor hverandre. Spille pasning og så løpe over til andre siden.</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Obligatorisk to touch</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Obligatorisk tre touch</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Pasning i lufta obligatorisk to touch</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To touch og ha med veggspill</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mottak/</a:t>
                      </a:r>
                      <a:r>
                        <a:rPr kumimoji="0" lang="nb-NO" sz="900" b="0" i="0" u="none" strike="noStrike" kern="1200" cap="none" spc="0" normalizeH="0" baseline="0" noProof="0" dirty="0" err="1">
                          <a:ln>
                            <a:noFill/>
                          </a:ln>
                          <a:solidFill>
                            <a:prstClr val="black"/>
                          </a:solidFill>
                          <a:effectLst/>
                          <a:uLnTx/>
                          <a:uFillTx/>
                          <a:latin typeface="+mn-lt"/>
                          <a:ea typeface="+mn-ea"/>
                          <a:cs typeface="+mn-cs"/>
                        </a:rPr>
                        <a:t>medtak</a:t>
                      </a:r>
                      <a:r>
                        <a:rPr kumimoji="0" lang="nb-NO" sz="900" b="0" i="0" u="none" strike="noStrike" kern="1200" cap="none" spc="0" normalizeH="0" baseline="0" noProof="0" dirty="0">
                          <a:ln>
                            <a:noFill/>
                          </a:ln>
                          <a:solidFill>
                            <a:prstClr val="black"/>
                          </a:solidFill>
                          <a:effectLst/>
                          <a:uLnTx/>
                          <a:uFillTx/>
                          <a:latin typeface="+mn-lt"/>
                          <a:ea typeface="+mn-ea"/>
                          <a:cs typeface="+mn-cs"/>
                        </a:rPr>
                        <a:t>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Pasning langs bakken på den ene siden av kjegla.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over til den andre og pasning til spilleren som gir vegg. Deretter skudd. Spillerne bytter så plasser. Etter hvert pasning i lufta. </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Kjør gjerne øvelsen mot to mål for å hindre kø.</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mottak/</a:t>
                      </a:r>
                      <a:r>
                        <a:rPr kumimoji="0" lang="nb-NO" sz="900" b="0" i="0" u="none" strike="noStrike" kern="1200" cap="none" spc="0" normalizeH="0" baseline="0" noProof="0" dirty="0" err="1">
                          <a:ln>
                            <a:noFill/>
                          </a:ln>
                          <a:solidFill>
                            <a:prstClr val="black"/>
                          </a:solidFill>
                          <a:effectLst/>
                          <a:uLnTx/>
                          <a:uFillTx/>
                          <a:latin typeface="+mn-lt"/>
                          <a:ea typeface="+mn-ea"/>
                          <a:cs typeface="+mn-cs"/>
                        </a:rPr>
                        <a:t>medtak</a:t>
                      </a:r>
                      <a:r>
                        <a:rPr kumimoji="0" lang="nb-NO" sz="900" b="0" i="0" u="none" strike="noStrike" kern="1200" cap="none" spc="0" normalizeH="0" baseline="0" noProof="0" dirty="0">
                          <a:ln>
                            <a:noFill/>
                          </a:ln>
                          <a:solidFill>
                            <a:prstClr val="black"/>
                          </a:solidFill>
                          <a:effectLst/>
                          <a:uLnTx/>
                          <a:uFillTx/>
                          <a:latin typeface="+mn-lt"/>
                          <a:ea typeface="+mn-ea"/>
                          <a:cs typeface="+mn-cs"/>
                        </a:rPr>
                        <a:t>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793570205"/>
                  </a:ext>
                </a:extLst>
              </a:tr>
              <a:tr h="3747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40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tre lag bestående av 4 -5 spillere. Vanlig spill. Først noen kamper med minst to </a:t>
                      </a:r>
                      <a:r>
                        <a:rPr lang="nb-NO" sz="900" dirty="0" err="1">
                          <a:effectLst/>
                          <a:latin typeface="+mn-lt"/>
                          <a:ea typeface="Calibri" panose="020F0502020204030204" pitchFamily="34" charset="0"/>
                          <a:cs typeface="Times New Roman" panose="02020603050405020304" pitchFamily="18" charset="0"/>
                        </a:rPr>
                        <a:t>touch,så</a:t>
                      </a:r>
                      <a:r>
                        <a:rPr lang="nb-NO" sz="900" dirty="0">
                          <a:effectLst/>
                          <a:latin typeface="+mn-lt"/>
                          <a:ea typeface="Calibri" panose="020F0502020204030204" pitchFamily="34" charset="0"/>
                          <a:cs typeface="Times New Roman" panose="02020603050405020304" pitchFamily="18" charset="0"/>
                        </a:rPr>
                        <a:t> fritt spill. Spill at vinneren står, maks 2  min, eller to mål. Taperen tar inn utstyr og/eller løper mest.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mottak/</a:t>
                      </a:r>
                      <a:r>
                        <a:rPr kumimoji="0" lang="nb-NO" sz="900" b="0" i="0" u="none" strike="noStrike" kern="1200" cap="none" spc="0" normalizeH="0" baseline="0" noProof="0" dirty="0" err="1">
                          <a:ln>
                            <a:noFill/>
                          </a:ln>
                          <a:solidFill>
                            <a:prstClr val="black"/>
                          </a:solidFill>
                          <a:effectLst/>
                          <a:uLnTx/>
                          <a:uFillTx/>
                          <a:latin typeface="+mn-lt"/>
                          <a:ea typeface="+mn-ea"/>
                          <a:cs typeface="+mn-cs"/>
                        </a:rPr>
                        <a:t>medtak</a:t>
                      </a:r>
                      <a:r>
                        <a:rPr kumimoji="0" lang="nb-NO" sz="900" b="0" i="0" u="none" strike="noStrike" kern="1200" cap="none" spc="0" normalizeH="0" baseline="0" noProof="0" dirty="0">
                          <a:ln>
                            <a:noFill/>
                          </a:ln>
                          <a:solidFill>
                            <a:prstClr val="black"/>
                          </a:solidFill>
                          <a:effectLst/>
                          <a:uLnTx/>
                          <a:uFillTx/>
                          <a:latin typeface="+mn-lt"/>
                          <a:ea typeface="+mn-ea"/>
                          <a:cs typeface="+mn-cs"/>
                        </a:rPr>
                        <a:t>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spillerne som var jobbet hardest under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1" dirty="0"/>
                        <a:t> </a:t>
                      </a:r>
                      <a:r>
                        <a:rPr kumimoji="0" lang="nb-NO" sz="2800" b="0" i="0" u="none" strike="noStrike" kern="1200" cap="none" spc="0" normalizeH="0" baseline="0" noProof="0" dirty="0">
                          <a:ln>
                            <a:noFill/>
                          </a:ln>
                          <a:solidFill>
                            <a:prstClr val="white"/>
                          </a:solidFill>
                          <a:effectLst/>
                          <a:uLnTx/>
                          <a:uFillTx/>
                          <a:latin typeface="+mn-lt"/>
                          <a:ea typeface="+mn-ea"/>
                          <a:cs typeface="+mn-cs"/>
                        </a:rPr>
                        <a:t>85. FERDIGHETSØKTER-ANGREPSSPILL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gress, krets, grønn, fotball&#10;&#10;Automatisk generert beskrivelse">
            <a:extLst>
              <a:ext uri="{FF2B5EF4-FFF2-40B4-BE49-F238E27FC236}">
                <a16:creationId xmlns:a16="http://schemas.microsoft.com/office/drawing/2014/main" id="{A1165574-4A44-4374-8BA0-F7D050EF7E03}"/>
              </a:ext>
            </a:extLst>
          </p:cNvPr>
          <p:cNvPicPr>
            <a:picLocks noChangeAspect="1"/>
          </p:cNvPicPr>
          <p:nvPr/>
        </p:nvPicPr>
        <p:blipFill rotWithShape="1">
          <a:blip r:embed="rId3">
            <a:extLst>
              <a:ext uri="{28A0092B-C50C-407E-A947-70E740481C1C}">
                <a14:useLocalDpi xmlns:a14="http://schemas.microsoft.com/office/drawing/2010/main" val="0"/>
              </a:ext>
            </a:extLst>
          </a:blip>
          <a:srcRect l="50262" r="21550" b="64938"/>
          <a:stretch/>
        </p:blipFill>
        <p:spPr>
          <a:xfrm>
            <a:off x="3178090" y="2789641"/>
            <a:ext cx="1951964" cy="1225658"/>
          </a:xfrm>
          <a:prstGeom prst="rect">
            <a:avLst/>
          </a:prstGeom>
        </p:spPr>
      </p:pic>
      <p:pic>
        <p:nvPicPr>
          <p:cNvPr id="7" name="Bilde 6" descr="Et bilde som inneholder elektronikk, grønn, krets, gress&#10;&#10;Automatisk generert beskrivelse">
            <a:extLst>
              <a:ext uri="{FF2B5EF4-FFF2-40B4-BE49-F238E27FC236}">
                <a16:creationId xmlns:a16="http://schemas.microsoft.com/office/drawing/2014/main" id="{F4350377-2DFA-4436-A91B-AF84BF67FF10}"/>
              </a:ext>
            </a:extLst>
          </p:cNvPr>
          <p:cNvPicPr>
            <a:picLocks noChangeAspect="1"/>
          </p:cNvPicPr>
          <p:nvPr/>
        </p:nvPicPr>
        <p:blipFill rotWithShape="1">
          <a:blip r:embed="rId4">
            <a:extLst>
              <a:ext uri="{28A0092B-C50C-407E-A947-70E740481C1C}">
                <a14:useLocalDpi xmlns:a14="http://schemas.microsoft.com/office/drawing/2010/main" val="0"/>
              </a:ext>
            </a:extLst>
          </a:blip>
          <a:srcRect l="27581" b="61388"/>
          <a:stretch/>
        </p:blipFill>
        <p:spPr>
          <a:xfrm>
            <a:off x="3187701" y="1347180"/>
            <a:ext cx="1946362" cy="1430929"/>
          </a:xfrm>
          <a:prstGeom prst="rect">
            <a:avLst/>
          </a:prstGeom>
        </p:spPr>
      </p:pic>
      <p:pic>
        <p:nvPicPr>
          <p:cNvPr id="9" name="Bilde 8" descr="Et bilde som inneholder krets, grønn, gate, ball&#10;&#10;Automatisk generert beskrivelse">
            <a:extLst>
              <a:ext uri="{FF2B5EF4-FFF2-40B4-BE49-F238E27FC236}">
                <a16:creationId xmlns:a16="http://schemas.microsoft.com/office/drawing/2014/main" id="{4250782C-E2DF-4955-B4B0-C8DCCFD2E1FA}"/>
              </a:ext>
            </a:extLst>
          </p:cNvPr>
          <p:cNvPicPr>
            <a:picLocks noChangeAspect="1"/>
          </p:cNvPicPr>
          <p:nvPr/>
        </p:nvPicPr>
        <p:blipFill rotWithShape="1">
          <a:blip r:embed="rId5">
            <a:extLst>
              <a:ext uri="{28A0092B-C50C-407E-A947-70E740481C1C}">
                <a14:useLocalDpi xmlns:a14="http://schemas.microsoft.com/office/drawing/2010/main" val="0"/>
              </a:ext>
            </a:extLst>
          </a:blip>
          <a:srcRect l="66462" t="22510" b="39586"/>
          <a:stretch/>
        </p:blipFill>
        <p:spPr>
          <a:xfrm>
            <a:off x="3187701" y="4015299"/>
            <a:ext cx="1946362" cy="1604642"/>
          </a:xfrm>
          <a:prstGeom prst="rect">
            <a:avLst/>
          </a:prstGeom>
        </p:spPr>
      </p:pic>
      <p:pic>
        <p:nvPicPr>
          <p:cNvPr id="10" name="Bilde 9">
            <a:extLst>
              <a:ext uri="{FF2B5EF4-FFF2-40B4-BE49-F238E27FC236}">
                <a16:creationId xmlns:a16="http://schemas.microsoft.com/office/drawing/2014/main" id="{5D0F60B5-B7A3-49FB-B6BF-5E45BC511DAB}"/>
              </a:ext>
            </a:extLst>
          </p:cNvPr>
          <p:cNvPicPr>
            <a:picLocks noChangeAspect="1"/>
          </p:cNvPicPr>
          <p:nvPr/>
        </p:nvPicPr>
        <p:blipFill rotWithShape="1">
          <a:blip r:embed="rId6"/>
          <a:srcRect l="62898" t="18568" b="18691"/>
          <a:stretch/>
        </p:blipFill>
        <p:spPr>
          <a:xfrm>
            <a:off x="3178089" y="5619941"/>
            <a:ext cx="1946362" cy="1306204"/>
          </a:xfrm>
          <a:prstGeom prst="rect">
            <a:avLst/>
          </a:prstGeom>
        </p:spPr>
      </p:pic>
    </p:spTree>
    <p:extLst>
      <p:ext uri="{BB962C8B-B14F-4D97-AF65-F5344CB8AC3E}">
        <p14:creationId xmlns:p14="http://schemas.microsoft.com/office/powerpoint/2010/main" val="502039142"/>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77240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Tre og tre(fire) sammen. Øv gjerne på forskjellige teknikker(innsiden av foten, utsiden, strak vrist).</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Spille pasninger på en touch over og løpe over. </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En går ut og stiller seg som vegg. Veggpasning og så slå ut til motsatt side og løpe over.1 touch</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kort gå - lang stå, så løpe over. Først korte så lange pasninger. 1 touch.</a:t>
                      </a:r>
                    </a:p>
                    <a:p>
                      <a:pPr marL="676275"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pasningsspill underveis i øvelsen. Kom gjerne med spørsmål og veiledning i pausene. Bruk gjerne spillere som visningsbilder i pauser.</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Kjør gjerne øvelsen mot flere mål for å unngå kø. La spillerne prøve ulike teknikker.</a:t>
                      </a:r>
                    </a:p>
                    <a:p>
                      <a:pPr marL="342900" marR="0" lvl="0" indent="-342900" algn="l" defTabSz="914400" rtl="0" eaLnBrk="1" fontAlgn="auto" latinLnBrk="0" hangingPunct="1">
                        <a:lnSpc>
                          <a:spcPct val="115000"/>
                        </a:lnSpc>
                        <a:spcBef>
                          <a:spcPts val="0"/>
                        </a:spcBef>
                        <a:spcAft>
                          <a:spcPts val="0"/>
                        </a:spcAft>
                        <a:buClrTx/>
                        <a:buSzTx/>
                        <a:buFont typeface="Symbol" panose="05050102010706020507" pitchFamily="18" charset="2"/>
                        <a:buChar char=""/>
                        <a:tabLst>
                          <a:tab pos="457200" algn="l"/>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Pasning langs bakken til spiller i midten, som legger igjen. Deretter slås ballen til spiller nærmest mål som legger igjen til spiller i midten som har kommet på løp. Vedkommende skyter. Rullering av plasser fremover</a:t>
                      </a: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Variasjon:</a:t>
                      </a: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0"/>
                        </a:spcAft>
                        <a:buClrTx/>
                        <a:buSzTx/>
                        <a:buFont typeface="Symbol" panose="05050102010706020507" pitchFamily="18" charset="2"/>
                        <a:buChar char=""/>
                        <a:tabLst>
                          <a:tab pos="457200" algn="l"/>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Langpasninger</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pasningsspill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tre lag bestående av 4 -5 spillere. Vanlig spill. Først noen kamper med minst to </a:t>
                      </a:r>
                      <a:r>
                        <a:rPr lang="nb-NO" sz="900" dirty="0" err="1">
                          <a:effectLst/>
                          <a:latin typeface="+mn-lt"/>
                          <a:ea typeface="Calibri" panose="020F0502020204030204" pitchFamily="34" charset="0"/>
                          <a:cs typeface="Times New Roman" panose="02020603050405020304" pitchFamily="18" charset="0"/>
                        </a:rPr>
                        <a:t>touch,så</a:t>
                      </a:r>
                      <a:r>
                        <a:rPr lang="nb-NO" sz="900" dirty="0">
                          <a:effectLst/>
                          <a:latin typeface="+mn-lt"/>
                          <a:ea typeface="Calibri" panose="020F0502020204030204" pitchFamily="34" charset="0"/>
                          <a:cs typeface="Times New Roman" panose="02020603050405020304" pitchFamily="18" charset="0"/>
                        </a:rPr>
                        <a:t> fritt spill. Spill at vinneren står, maks 2  min, eller to mål. Taperen tar inn utstyr og/eller løper mest.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pasningsspill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spillerne som hadde best pasningsspill i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86. FERDIGHETSØKTER-ANGREPSSPILL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elektronikk, grønn, krets, gress&#10;&#10;Automatisk generert beskrivelse">
            <a:extLst>
              <a:ext uri="{FF2B5EF4-FFF2-40B4-BE49-F238E27FC236}">
                <a16:creationId xmlns:a16="http://schemas.microsoft.com/office/drawing/2014/main" id="{2F5B4D21-D2D2-4A1B-9468-8A945327050D}"/>
              </a:ext>
            </a:extLst>
          </p:cNvPr>
          <p:cNvPicPr>
            <a:picLocks noChangeAspect="1"/>
          </p:cNvPicPr>
          <p:nvPr/>
        </p:nvPicPr>
        <p:blipFill rotWithShape="1">
          <a:blip r:embed="rId3">
            <a:extLst>
              <a:ext uri="{28A0092B-C50C-407E-A947-70E740481C1C}">
                <a14:useLocalDpi xmlns:a14="http://schemas.microsoft.com/office/drawing/2010/main" val="0"/>
              </a:ext>
            </a:extLst>
          </a:blip>
          <a:srcRect l="50901" r="15190" b="67312"/>
          <a:stretch/>
        </p:blipFill>
        <p:spPr>
          <a:xfrm>
            <a:off x="3162301" y="1335402"/>
            <a:ext cx="1968266" cy="1848067"/>
          </a:xfrm>
          <a:prstGeom prst="rect">
            <a:avLst/>
          </a:prstGeom>
        </p:spPr>
      </p:pic>
      <p:pic>
        <p:nvPicPr>
          <p:cNvPr id="7" name="Bilde 6" descr="Et bilde som inneholder krets, gress, grønn, stående&#10;&#10;Automatisk generert beskrivelse">
            <a:extLst>
              <a:ext uri="{FF2B5EF4-FFF2-40B4-BE49-F238E27FC236}">
                <a16:creationId xmlns:a16="http://schemas.microsoft.com/office/drawing/2014/main" id="{31F113A8-E612-4F6C-8C0B-7733E1E9962F}"/>
              </a:ext>
            </a:extLst>
          </p:cNvPr>
          <p:cNvPicPr>
            <a:picLocks noChangeAspect="1"/>
          </p:cNvPicPr>
          <p:nvPr/>
        </p:nvPicPr>
        <p:blipFill rotWithShape="1">
          <a:blip r:embed="rId4">
            <a:extLst>
              <a:ext uri="{28A0092B-C50C-407E-A947-70E740481C1C}">
                <a14:useLocalDpi xmlns:a14="http://schemas.microsoft.com/office/drawing/2010/main" val="0"/>
              </a:ext>
            </a:extLst>
          </a:blip>
          <a:srcRect l="58898" t="29997" b="29121"/>
          <a:stretch/>
        </p:blipFill>
        <p:spPr>
          <a:xfrm>
            <a:off x="3162301" y="3095578"/>
            <a:ext cx="1990637" cy="1983102"/>
          </a:xfrm>
          <a:prstGeom prst="rect">
            <a:avLst/>
          </a:prstGeom>
        </p:spPr>
      </p:pic>
      <p:pic>
        <p:nvPicPr>
          <p:cNvPr id="6" name="Bilde 5">
            <a:extLst>
              <a:ext uri="{FF2B5EF4-FFF2-40B4-BE49-F238E27FC236}">
                <a16:creationId xmlns:a16="http://schemas.microsoft.com/office/drawing/2014/main" id="{B77C477B-E112-439E-A49A-4484DC7528FF}"/>
              </a:ext>
            </a:extLst>
          </p:cNvPr>
          <p:cNvPicPr>
            <a:picLocks noChangeAspect="1"/>
          </p:cNvPicPr>
          <p:nvPr/>
        </p:nvPicPr>
        <p:blipFill rotWithShape="1">
          <a:blip r:embed="rId5"/>
          <a:srcRect l="64515" t="21533" b="28976"/>
          <a:stretch/>
        </p:blipFill>
        <p:spPr>
          <a:xfrm>
            <a:off x="3162301" y="5078683"/>
            <a:ext cx="1990637" cy="1748763"/>
          </a:xfrm>
          <a:prstGeom prst="rect">
            <a:avLst/>
          </a:prstGeom>
        </p:spPr>
      </p:pic>
    </p:spTree>
    <p:extLst>
      <p:ext uri="{BB962C8B-B14F-4D97-AF65-F5344CB8AC3E}">
        <p14:creationId xmlns:p14="http://schemas.microsoft.com/office/powerpoint/2010/main" val="3462620522"/>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9095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2-3 spillere på rekke ovenfor hverandre. Spille pasning og så løpe over til andre siden. Spiller hele tiden veggpasninger. Variere på avstander. Først kort avstand, så utvide.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veggspill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898116"/>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Kjør gjerne øvelsen mot flere mål for å unngå kø. La spillerne prøve ulike teknikker. Bruk gjerne flere stasjoner.</a:t>
                      </a:r>
                    </a:p>
                    <a:p>
                      <a:pPr marL="342900" marR="0" lvl="0" indent="-342900" algn="l" defTabSz="914400" rtl="0" eaLnBrk="1" fontAlgn="auto" latinLnBrk="0" hangingPunct="1">
                        <a:lnSpc>
                          <a:spcPct val="115000"/>
                        </a:lnSpc>
                        <a:spcBef>
                          <a:spcPts val="0"/>
                        </a:spcBef>
                        <a:spcAft>
                          <a:spcPts val="0"/>
                        </a:spcAft>
                        <a:buClrTx/>
                        <a:buSzTx/>
                        <a:buFont typeface="Symbol" panose="05050102010706020507" pitchFamily="18" charset="2"/>
                        <a:buChar char=""/>
                        <a:tabLst>
                          <a:tab pos="457200" algn="l"/>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Pasning langs bakken til spiller i midten, som legger igjen. Deretter slås ballen til spiller nærmest mål som legger igjen til spiller i midten som har kommet på løp. Vedkommende skyter. Rullering av plasser fremover</a:t>
                      </a: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Variasjon:</a:t>
                      </a: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0"/>
                        </a:spcAft>
                        <a:buClrTx/>
                        <a:buSzTx/>
                        <a:buFont typeface="Symbol" panose="05050102010706020507" pitchFamily="18" charset="2"/>
                        <a:buChar char=""/>
                        <a:tabLst>
                          <a:tab pos="457200" algn="l"/>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Langpasninger</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veggspill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tre lag bestående av 4 -5 spillere. Vanlig spill. Først noen kamper med minst to </a:t>
                      </a:r>
                      <a:r>
                        <a:rPr lang="nb-NO" sz="900" dirty="0" err="1">
                          <a:effectLst/>
                          <a:latin typeface="+mn-lt"/>
                          <a:ea typeface="Calibri" panose="020F0502020204030204" pitchFamily="34" charset="0"/>
                          <a:cs typeface="Times New Roman" panose="02020603050405020304" pitchFamily="18" charset="0"/>
                        </a:rPr>
                        <a:t>touch,så</a:t>
                      </a:r>
                      <a:r>
                        <a:rPr lang="nb-NO" sz="900" dirty="0">
                          <a:effectLst/>
                          <a:latin typeface="+mn-lt"/>
                          <a:ea typeface="Calibri" panose="020F0502020204030204" pitchFamily="34" charset="0"/>
                          <a:cs typeface="Times New Roman" panose="02020603050405020304" pitchFamily="18" charset="0"/>
                        </a:rPr>
                        <a:t> fritt spill. Spill at vinneren står, maks 2  min, eller to mål. Taperen tar inn utstyr og/eller løper mest.  De som hviler, skal stå som vegger på banen i starten. De har kun 1 touch.</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veggspill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spillerne som hadde flest veggpasninger i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87.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A04E3B10-DE70-49E5-82FC-4A1310CCB927}"/>
              </a:ext>
            </a:extLst>
          </p:cNvPr>
          <p:cNvPicPr>
            <a:picLocks noChangeAspect="1"/>
          </p:cNvPicPr>
          <p:nvPr/>
        </p:nvPicPr>
        <p:blipFill rotWithShape="1">
          <a:blip r:embed="rId3"/>
          <a:srcRect l="50128" r="18471" b="60011"/>
          <a:stretch/>
        </p:blipFill>
        <p:spPr>
          <a:xfrm>
            <a:off x="3175963" y="1335727"/>
            <a:ext cx="1961558" cy="1601874"/>
          </a:xfrm>
          <a:prstGeom prst="rect">
            <a:avLst/>
          </a:prstGeom>
        </p:spPr>
      </p:pic>
      <p:pic>
        <p:nvPicPr>
          <p:cNvPr id="3" name="Bilde 2">
            <a:extLst>
              <a:ext uri="{FF2B5EF4-FFF2-40B4-BE49-F238E27FC236}">
                <a16:creationId xmlns:a16="http://schemas.microsoft.com/office/drawing/2014/main" id="{499EE371-62BF-4F2E-855C-BF0101ACC01B}"/>
              </a:ext>
            </a:extLst>
          </p:cNvPr>
          <p:cNvPicPr>
            <a:picLocks noChangeAspect="1"/>
          </p:cNvPicPr>
          <p:nvPr/>
        </p:nvPicPr>
        <p:blipFill rotWithShape="1">
          <a:blip r:embed="rId4"/>
          <a:srcRect l="58221" t="30676" b="26402"/>
          <a:stretch/>
        </p:blipFill>
        <p:spPr>
          <a:xfrm>
            <a:off x="3175963" y="2937601"/>
            <a:ext cx="1961558" cy="1886454"/>
          </a:xfrm>
          <a:prstGeom prst="rect">
            <a:avLst/>
          </a:prstGeom>
        </p:spPr>
      </p:pic>
      <p:pic>
        <p:nvPicPr>
          <p:cNvPr id="6" name="Bilde 5">
            <a:extLst>
              <a:ext uri="{FF2B5EF4-FFF2-40B4-BE49-F238E27FC236}">
                <a16:creationId xmlns:a16="http://schemas.microsoft.com/office/drawing/2014/main" id="{690DE347-645A-487D-99AF-D3605ECA1553}"/>
              </a:ext>
            </a:extLst>
          </p:cNvPr>
          <p:cNvPicPr>
            <a:picLocks noChangeAspect="1"/>
          </p:cNvPicPr>
          <p:nvPr/>
        </p:nvPicPr>
        <p:blipFill rotWithShape="1">
          <a:blip r:embed="rId5"/>
          <a:srcRect l="60163" t="23567" b="22116"/>
          <a:stretch/>
        </p:blipFill>
        <p:spPr>
          <a:xfrm>
            <a:off x="3175963" y="4824058"/>
            <a:ext cx="1961558" cy="1985249"/>
          </a:xfrm>
          <a:prstGeom prst="rect">
            <a:avLst/>
          </a:prstGeom>
        </p:spPr>
      </p:pic>
    </p:spTree>
    <p:extLst>
      <p:ext uri="{BB962C8B-B14F-4D97-AF65-F5344CB8AC3E}">
        <p14:creationId xmlns:p14="http://schemas.microsoft.com/office/powerpoint/2010/main" val="2618142583"/>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6352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Firkant på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ca</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12 m på hver side, der poenget er å spille pasninger på medløp, altså foran medspiller langs bakken. Sett opp flere firkanter, slik at det blir mange involveringer per spiller. 5-6 spillere i hver firkant. Det er også mulig å kjøre to baller hvis det ønskes. </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To touch</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En touch</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latin typeface="+mn-lt"/>
                      </a:endParaRPr>
                    </a:p>
                    <a:p>
                      <a:endParaRPr lang="nb-NO" sz="900" b="1" dirty="0">
                        <a:latin typeface="+mn-lt"/>
                      </a:endParaRPr>
                    </a:p>
                    <a:p>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Skuddøvelse. Kjør gjerne mot flere mål, slik at det ikke blir kø. Pasning til medspiller som avslutter.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1. Avslutte på to touch</a:t>
                      </a:r>
                    </a:p>
                    <a:p>
                      <a:pPr marL="0" lvl="0" indent="0" algn="l">
                        <a:lnSpc>
                          <a:spcPct val="115000"/>
                        </a:lnSpc>
                        <a:spcAft>
                          <a:spcPts val="0"/>
                        </a:spcAft>
                        <a:buFont typeface="+mj-lt"/>
                        <a:buNone/>
                      </a:pPr>
                      <a:r>
                        <a:rPr lang="nb-NO" sz="900" dirty="0">
                          <a:effectLst/>
                          <a:latin typeface="+mn-lt"/>
                          <a:ea typeface="Calibri" panose="020F0502020204030204" pitchFamily="34" charset="0"/>
                          <a:cs typeface="Times New Roman" panose="02020603050405020304" pitchFamily="18" charset="0"/>
                        </a:rPr>
                        <a:t>2. Avslutte på en touch</a:t>
                      </a:r>
                    </a:p>
                    <a:p>
                      <a:pPr marL="0" lvl="0" indent="0" algn="l">
                        <a:lnSpc>
                          <a:spcPct val="115000"/>
                        </a:lnSpc>
                        <a:spcAft>
                          <a:spcPts val="0"/>
                        </a:spcAft>
                        <a:buFont typeface="+mj-lt"/>
                        <a:buNone/>
                      </a:pPr>
                      <a:r>
                        <a:rPr lang="nb-NO" sz="900" dirty="0">
                          <a:effectLst/>
                          <a:latin typeface="+mn-lt"/>
                          <a:ea typeface="Calibri" panose="020F0502020204030204" pitchFamily="34" charset="0"/>
                          <a:cs typeface="Times New Roman" panose="02020603050405020304" pitchFamily="18" charset="0"/>
                        </a:rPr>
                        <a:t>3. Fri touch, men første pasning i lufta.</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 gjerne konkurranser mellom spillere eller lag. Første til x antall mål, eller på tid.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747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tre lag bestående av 3 -6 spillere. Vanlig spill. Spill at vinneren står, maks 2  min, eller to mål. Taperen tar inn utstyr og/eller løper mest.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veggspill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spillerne som var god i pasningsspill i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88.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5E69BEC6-3439-4B55-B6EF-048E46055EE5}"/>
              </a:ext>
            </a:extLst>
          </p:cNvPr>
          <p:cNvPicPr>
            <a:picLocks noChangeAspect="1"/>
          </p:cNvPicPr>
          <p:nvPr/>
        </p:nvPicPr>
        <p:blipFill rotWithShape="1">
          <a:blip r:embed="rId3"/>
          <a:srcRect l="33534" t="67409" r="25599" b="9101"/>
          <a:stretch/>
        </p:blipFill>
        <p:spPr>
          <a:xfrm>
            <a:off x="3177329" y="1375795"/>
            <a:ext cx="1944150" cy="1417740"/>
          </a:xfrm>
          <a:prstGeom prst="rect">
            <a:avLst/>
          </a:prstGeom>
        </p:spPr>
      </p:pic>
      <p:pic>
        <p:nvPicPr>
          <p:cNvPr id="6" name="Bilde 5" descr="Et bilde som inneholder grønn, spill, krets, ball&#10;&#10;Automatisk generert beskrivelse">
            <a:extLst>
              <a:ext uri="{FF2B5EF4-FFF2-40B4-BE49-F238E27FC236}">
                <a16:creationId xmlns:a16="http://schemas.microsoft.com/office/drawing/2014/main" id="{A73F7352-B89B-4FBC-9524-DAA3612CD5BC}"/>
              </a:ext>
            </a:extLst>
          </p:cNvPr>
          <p:cNvPicPr>
            <a:picLocks noChangeAspect="1"/>
          </p:cNvPicPr>
          <p:nvPr/>
        </p:nvPicPr>
        <p:blipFill rotWithShape="1">
          <a:blip r:embed="rId4">
            <a:extLst>
              <a:ext uri="{28A0092B-C50C-407E-A947-70E740481C1C}">
                <a14:useLocalDpi xmlns:a14="http://schemas.microsoft.com/office/drawing/2010/main" val="0"/>
              </a:ext>
            </a:extLst>
          </a:blip>
          <a:srcRect l="65699" t="26193" b="24015"/>
          <a:stretch/>
        </p:blipFill>
        <p:spPr>
          <a:xfrm>
            <a:off x="3177330" y="2793535"/>
            <a:ext cx="1944149" cy="2315360"/>
          </a:xfrm>
          <a:prstGeom prst="rect">
            <a:avLst/>
          </a:prstGeom>
        </p:spPr>
      </p:pic>
      <p:pic>
        <p:nvPicPr>
          <p:cNvPr id="7" name="Bilde 6">
            <a:extLst>
              <a:ext uri="{FF2B5EF4-FFF2-40B4-BE49-F238E27FC236}">
                <a16:creationId xmlns:a16="http://schemas.microsoft.com/office/drawing/2014/main" id="{7742D6D0-41FC-4B3A-BA58-EA525F5F3C7C}"/>
              </a:ext>
            </a:extLst>
          </p:cNvPr>
          <p:cNvPicPr>
            <a:picLocks noChangeAspect="1"/>
          </p:cNvPicPr>
          <p:nvPr/>
        </p:nvPicPr>
        <p:blipFill rotWithShape="1">
          <a:blip r:embed="rId5"/>
          <a:srcRect l="61712" t="28844" b="24687"/>
          <a:stretch/>
        </p:blipFill>
        <p:spPr>
          <a:xfrm>
            <a:off x="3177328" y="5108895"/>
            <a:ext cx="1944152" cy="1756070"/>
          </a:xfrm>
          <a:prstGeom prst="rect">
            <a:avLst/>
          </a:prstGeom>
        </p:spPr>
      </p:pic>
    </p:spTree>
    <p:extLst>
      <p:ext uri="{BB962C8B-B14F-4D97-AF65-F5344CB8AC3E}">
        <p14:creationId xmlns:p14="http://schemas.microsoft.com/office/powerpoint/2010/main" val="2825607729"/>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800100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Tre og tre sammen med en ball. Deretter kan avstanden økes. Se alltid bak deg før du vender, komme klart rettvendt på en touch. Det er viktig å ha skuldra lengst unna mot motstanders mål for å kunne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rettvende</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best mulig. Vurdere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vankelighetsgraden</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ut i fra gruppens forutsetninger:</a:t>
                      </a:r>
                    </a:p>
                    <a:p>
                      <a:pPr marL="0" marR="0" lvl="0" indent="0" algn="l" defTabSz="914400" rtl="0" eaLnBrk="1" fontAlgn="auto" latinLnBrk="0" hangingPunct="1">
                        <a:lnSpc>
                          <a:spcPct val="115000"/>
                        </a:lnSpc>
                        <a:spcBef>
                          <a:spcPts val="0"/>
                        </a:spcBef>
                        <a:spcAft>
                          <a:spcPts val="1000"/>
                        </a:spcAft>
                        <a:buClrTx/>
                        <a:buSzTx/>
                        <a:buFont typeface="+mj-lt"/>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1. Innside 2. Utsiden 3. Vende med bryst  4. Vende med Lår 5.Vending etter pasning fra lufta</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latin typeface="+mn-lt"/>
                      </a:endParaRPr>
                    </a:p>
                    <a:p>
                      <a:endParaRPr lang="nb-NO" sz="900" b="1" dirty="0">
                        <a:latin typeface="+mn-lt"/>
                      </a:endParaRPr>
                    </a:p>
                    <a:p>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latin typeface="+mn-lt"/>
                        </a:rPr>
                        <a:t>5*4</a:t>
                      </a:r>
                      <a:r>
                        <a:rPr lang="nb-NO" sz="900" b="0" baseline="0" dirty="0">
                          <a:solidFill>
                            <a:schemeClr val="tx1"/>
                          </a:solidFill>
                          <a:latin typeface="+mn-lt"/>
                        </a:rPr>
                        <a:t> min- 30 s pause.</a:t>
                      </a:r>
                    </a:p>
                    <a:p>
                      <a:pPr algn="ctr"/>
                      <a:r>
                        <a:rPr lang="nb-NO" sz="900" b="0" baseline="0" dirty="0" err="1">
                          <a:solidFill>
                            <a:schemeClr val="tx1"/>
                          </a:solidFill>
                          <a:latin typeface="+mn-lt"/>
                        </a:rPr>
                        <a:t>Ca</a:t>
                      </a:r>
                      <a:r>
                        <a:rPr lang="nb-NO" sz="900" b="0" baseline="0" dirty="0">
                          <a:solidFill>
                            <a:schemeClr val="tx1"/>
                          </a:solidFill>
                          <a:latin typeface="+mn-lt"/>
                        </a:rPr>
                        <a:t> 25 min.</a:t>
                      </a:r>
                      <a:endParaRPr lang="nb-NO" sz="900" b="0" dirty="0">
                        <a:solidFill>
                          <a:schemeClr val="tx1"/>
                        </a:solidFill>
                        <a:latin typeface="+mn-lt"/>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schemeClr val="tx1"/>
                          </a:solidFill>
                          <a:effectLst/>
                          <a:uLnTx/>
                          <a:uFillTx/>
                          <a:latin typeface="+mn-lt"/>
                          <a:ea typeface="+mn-ea"/>
                          <a:cs typeface="+mn-cs"/>
                        </a:rPr>
                        <a:t>To lag spiller mot hverandre. Begge lag får mål ved å score på småmålene som er på 2m i bredde i hver sin side av dødlinjen. Banestørrelsen varierer ut i fra antall utøvere. Ha gjerne med keeperen som bakre spiller som er med i bearbeidingen. Sett gjerne opp flere baner. Det bør ikke være flere enn 7 spillere på hvert lag, slik at det blir flest mulig involveringer per spiller. </a:t>
                      </a:r>
                      <a:endParaRPr lang="nb-NO" sz="900" baseline="0" dirty="0">
                        <a:solidFill>
                          <a:schemeClr val="tx1"/>
                        </a:solidFill>
                        <a:latin typeface="+mn-lt"/>
                      </a:endParaRP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baseline="0" dirty="0">
                        <a:solidFill>
                          <a:schemeClr val="tx1"/>
                        </a:solidFill>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begge lag i tre ledd. Kan ha med en keeper bak det bakre leddet. Det dømmes offside.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slår inn pasning fra siden til det laget som skal ha ball.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vendinger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356118764"/>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1000"/>
                        </a:spcAft>
                      </a:pPr>
                      <a:r>
                        <a:rPr lang="nb-NO" sz="900" dirty="0">
                          <a:effectLst/>
                          <a:latin typeface="+mn-lt"/>
                          <a:ea typeface="Calibri" panose="020F0502020204030204" pitchFamily="34" charset="0"/>
                          <a:cs typeface="Times New Roman" panose="02020603050405020304" pitchFamily="18" charset="0"/>
                        </a:rPr>
                        <a:t>Skuddøvelse med fokus på vendinger.  Sette opp firkant. Sett opp mange baner, slik at det blir liten kø og mange sekvenser per spiller. Spilleren som vender opp får pasning inne i firkanten og  skal avslutte inne i samme firkant. Avslutningen skal helst skje på to touch. Eventuell variasjon:</a:t>
                      </a:r>
                    </a:p>
                    <a:p>
                      <a:pPr marL="0" indent="0" algn="l">
                        <a:lnSpc>
                          <a:spcPct val="115000"/>
                        </a:lnSpc>
                        <a:spcAft>
                          <a:spcPts val="1000"/>
                        </a:spcAft>
                        <a:buFont typeface="Arial" panose="020B0604020202020204" pitchFamily="34" charset="0"/>
                        <a:buNone/>
                      </a:pPr>
                      <a:r>
                        <a:rPr lang="nb-NO" sz="900" dirty="0">
                          <a:effectLst/>
                          <a:latin typeface="+mn-lt"/>
                          <a:ea typeface="Calibri" panose="020F0502020204030204" pitchFamily="34" charset="0"/>
                          <a:cs typeface="Times New Roman" panose="02020603050405020304" pitchFamily="18" charset="0"/>
                        </a:rPr>
                        <a:t>1. Pasning langs bakken. 2. Pasning i lufta. 3. Sette opp firkantene slik at avslutningene kommer fra skrått hold.</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vendinger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lag bestående av 3 -6 spillere. Vanlig spill.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vendinger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spillerne som var gode til å vende opp.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89.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6394A33C-6A07-4566-86ED-9AB3F11FD02C}"/>
              </a:ext>
            </a:extLst>
          </p:cNvPr>
          <p:cNvPicPr>
            <a:picLocks noChangeAspect="1"/>
          </p:cNvPicPr>
          <p:nvPr/>
        </p:nvPicPr>
        <p:blipFill rotWithShape="1">
          <a:blip r:embed="rId3"/>
          <a:srcRect l="49175" r="13386" b="64896"/>
          <a:stretch/>
        </p:blipFill>
        <p:spPr>
          <a:xfrm>
            <a:off x="3183411" y="1395407"/>
            <a:ext cx="1959020" cy="1273983"/>
          </a:xfrm>
          <a:prstGeom prst="rect">
            <a:avLst/>
          </a:prstGeom>
        </p:spPr>
      </p:pic>
      <p:pic>
        <p:nvPicPr>
          <p:cNvPr id="6" name="Bilde 5" descr="Et bilde som inneholder grønn, krets, spill, skilt&#10;&#10;Automatisk generert beskrivelse">
            <a:extLst>
              <a:ext uri="{FF2B5EF4-FFF2-40B4-BE49-F238E27FC236}">
                <a16:creationId xmlns:a16="http://schemas.microsoft.com/office/drawing/2014/main" id="{2B3A6F40-759F-4BE7-B673-0A25DDF496C6}"/>
              </a:ext>
            </a:extLst>
          </p:cNvPr>
          <p:cNvPicPr>
            <a:picLocks noChangeAspect="1"/>
          </p:cNvPicPr>
          <p:nvPr/>
        </p:nvPicPr>
        <p:blipFill rotWithShape="1">
          <a:blip r:embed="rId4">
            <a:extLst>
              <a:ext uri="{28A0092B-C50C-407E-A947-70E740481C1C}">
                <a14:useLocalDpi xmlns:a14="http://schemas.microsoft.com/office/drawing/2010/main" val="0"/>
              </a:ext>
            </a:extLst>
          </a:blip>
          <a:srcRect l="60426" t="35357" b="34844"/>
          <a:stretch/>
        </p:blipFill>
        <p:spPr>
          <a:xfrm>
            <a:off x="3183412" y="3910535"/>
            <a:ext cx="1959020" cy="1362546"/>
          </a:xfrm>
          <a:prstGeom prst="rect">
            <a:avLst/>
          </a:prstGeom>
        </p:spPr>
      </p:pic>
      <p:pic>
        <p:nvPicPr>
          <p:cNvPr id="7" name="Bilde 6">
            <a:extLst>
              <a:ext uri="{FF2B5EF4-FFF2-40B4-BE49-F238E27FC236}">
                <a16:creationId xmlns:a16="http://schemas.microsoft.com/office/drawing/2014/main" id="{C9629B18-EB17-49DA-997A-51A31D2620A8}"/>
              </a:ext>
            </a:extLst>
          </p:cNvPr>
          <p:cNvPicPr>
            <a:picLocks noChangeAspect="1"/>
          </p:cNvPicPr>
          <p:nvPr/>
        </p:nvPicPr>
        <p:blipFill rotWithShape="1">
          <a:blip r:embed="rId5"/>
          <a:srcRect l="46589" t="30120"/>
          <a:stretch/>
        </p:blipFill>
        <p:spPr>
          <a:xfrm>
            <a:off x="3183411" y="2636555"/>
            <a:ext cx="1959020" cy="1273983"/>
          </a:xfrm>
          <a:prstGeom prst="rect">
            <a:avLst/>
          </a:prstGeom>
        </p:spPr>
      </p:pic>
      <p:pic>
        <p:nvPicPr>
          <p:cNvPr id="8" name="Bilde 7">
            <a:extLst>
              <a:ext uri="{FF2B5EF4-FFF2-40B4-BE49-F238E27FC236}">
                <a16:creationId xmlns:a16="http://schemas.microsoft.com/office/drawing/2014/main" id="{4E436832-3BBD-435A-AE93-DF0524C1DC5B}"/>
              </a:ext>
            </a:extLst>
          </p:cNvPr>
          <p:cNvPicPr>
            <a:picLocks noChangeAspect="1"/>
          </p:cNvPicPr>
          <p:nvPr/>
        </p:nvPicPr>
        <p:blipFill rotWithShape="1">
          <a:blip r:embed="rId6"/>
          <a:srcRect l="60371" t="26147" b="24469"/>
          <a:stretch/>
        </p:blipFill>
        <p:spPr>
          <a:xfrm>
            <a:off x="3170711" y="5264414"/>
            <a:ext cx="1984420" cy="1665884"/>
          </a:xfrm>
          <a:prstGeom prst="rect">
            <a:avLst/>
          </a:prstGeom>
        </p:spPr>
      </p:pic>
    </p:spTree>
    <p:extLst>
      <p:ext uri="{BB962C8B-B14F-4D97-AF65-F5344CB8AC3E}">
        <p14:creationId xmlns:p14="http://schemas.microsoft.com/office/powerpoint/2010/main" val="412581438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pic>
        <p:nvPicPr>
          <p:cNvPr id="4" name="Bilde 3">
            <a:extLst>
              <a:ext uri="{FF2B5EF4-FFF2-40B4-BE49-F238E27FC236}">
                <a16:creationId xmlns:a16="http://schemas.microsoft.com/office/drawing/2014/main" id="{C70BFD4E-9FD3-4C04-9C35-5C4DEC04D0F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02657"/>
            <a:ext cx="9143999" cy="5755342"/>
          </a:xfrm>
          <a:prstGeom prst="rect">
            <a:avLst/>
          </a:prstGeom>
        </p:spPr>
      </p:pic>
    </p:spTree>
    <p:extLst>
      <p:ext uri="{BB962C8B-B14F-4D97-AF65-F5344CB8AC3E}">
        <p14:creationId xmlns:p14="http://schemas.microsoft.com/office/powerpoint/2010/main" val="899389746"/>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8144764"/>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Tre og tre sammen. De  på sidene har ball. Bytte etter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45 sekunder. Ball kastes over spillerne som vender opp:</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Innsiden</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Strak vrist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Halvspretten</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Kast i hoftehøyde</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Høye kast</a:t>
                      </a:r>
                    </a:p>
                    <a:p>
                      <a:pPr marL="0" lvl="0" indent="0" algn="l">
                        <a:lnSpc>
                          <a:spcPct val="115000"/>
                        </a:lnSpc>
                        <a:spcAft>
                          <a:spcPts val="0"/>
                        </a:spcAft>
                        <a:buFont typeface="+mj-lt"/>
                        <a:buNone/>
                      </a:pPr>
                      <a:r>
                        <a:rPr lang="nb-NO" sz="900" dirty="0">
                          <a:effectLst/>
                          <a:latin typeface="+mn-lt"/>
                          <a:ea typeface="Calibri" panose="020F0502020204030204" pitchFamily="34" charset="0"/>
                          <a:cs typeface="Times New Roman" panose="02020603050405020304" pitchFamily="18" charset="0"/>
                        </a:rPr>
                        <a:t>Ball kastes på spilleren som vender selv:</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Bryst – volley</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Lår – volley</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To touch fot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Ha skuldrene rett frem. Du skyter dit nesa peker!</a:t>
                      </a: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Se først på keeper, så følge ballen med blikket!</a:t>
                      </a: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Tåa skal peke helt ned og strekk vrista!</a:t>
                      </a: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Overkroppen skal være i balanse. Rett linje over kne.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latin typeface="+mn-lt"/>
                      </a:endParaRPr>
                    </a:p>
                    <a:p>
                      <a:endParaRPr lang="nb-NO" sz="900" b="1" dirty="0">
                        <a:latin typeface="+mn-lt"/>
                      </a:endParaRPr>
                    </a:p>
                    <a:p>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volleysituasjoner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En spiller eller trener står med ballen i hånda. Spilleren sprinter til kjeglen i midten og gjennomfører en hel volley tilbake til trener, før spilleren igjen sprinter til neste kjegle og stopper der. 6 sprinter. Sett gjerne opp flere baner.</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lvl="0" indent="0" algn="l">
                        <a:lnSpc>
                          <a:spcPct val="115000"/>
                        </a:lnSpc>
                        <a:spcAft>
                          <a:spcPts val="0"/>
                        </a:spcAft>
                        <a:buFont typeface="Symbol" panose="05050102010706020507" pitchFamily="18" charset="2"/>
                        <a:buNone/>
                      </a:pPr>
                      <a:endParaRPr lang="nb-NO" sz="900" dirty="0">
                        <a:effectLst/>
                        <a:latin typeface="+mn-lt"/>
                        <a:ea typeface="Calibri" panose="020F0502020204030204" pitchFamily="34" charset="0"/>
                        <a:cs typeface="Times New Roman" panose="02020603050405020304" pitchFamily="18" charset="0"/>
                      </a:endParaRPr>
                    </a:p>
                  </a:txBody>
                  <a:tcPr marL="67151" marR="67151" marT="0" marB="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volleysituasjoner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Skudd fra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12-18 meter. Kjør gjerne fra 3 soner(som på bildet). Bruk også flere mål, slik at det blir minst mulig kø og flest mulig involveringer per spiller. Ball kastes over hodet. Deretter skyter spilleren etter en(to) sprett. Bytte posisjoner etter roller. Spillerne kan gjerne avlutte fra de posisjonene de spiller på banen.</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volleysituasjoner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45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lag bestående av 3 -6 spillere. Vanlig spill. Start gjerne med oppkast til volley fra siden for hver kamp.</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r>
                        <a:rPr lang="nb-NO" sz="900" b="1" dirty="0">
                          <a:effectLst/>
                          <a:latin typeface="+mn-lt"/>
                          <a:ea typeface="Calibri" panose="020F0502020204030204" pitchFamily="34" charset="0"/>
                          <a:cs typeface="Times New Roman" panose="02020603050405020304" pitchFamily="18" charset="0"/>
                        </a:rPr>
                        <a:t>Konkurranse: Kaste opp ballen selv og skyte på volley. Fineste mål vinner.</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volleysituasjoner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dagens prestasjon på volley.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90.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614D43BD-877B-467D-9E61-5EC01E0B26DB}"/>
              </a:ext>
            </a:extLst>
          </p:cNvPr>
          <p:cNvPicPr>
            <a:picLocks noChangeAspect="1"/>
          </p:cNvPicPr>
          <p:nvPr/>
        </p:nvPicPr>
        <p:blipFill rotWithShape="1">
          <a:blip r:embed="rId3"/>
          <a:srcRect l="48445" b="66739"/>
          <a:stretch/>
        </p:blipFill>
        <p:spPr>
          <a:xfrm>
            <a:off x="3177119" y="1401708"/>
            <a:ext cx="1935549" cy="2027292"/>
          </a:xfrm>
          <a:prstGeom prst="rect">
            <a:avLst/>
          </a:prstGeom>
        </p:spPr>
      </p:pic>
      <p:pic>
        <p:nvPicPr>
          <p:cNvPr id="6" name="Bilde 5" descr="Et bilde som inneholder grønn, gress, spill, ball&#10;&#10;Automatisk generert beskrivelse">
            <a:extLst>
              <a:ext uri="{FF2B5EF4-FFF2-40B4-BE49-F238E27FC236}">
                <a16:creationId xmlns:a16="http://schemas.microsoft.com/office/drawing/2014/main" id="{31B54BDA-C8CE-4684-AF21-EC3BD33B1202}"/>
              </a:ext>
            </a:extLst>
          </p:cNvPr>
          <p:cNvPicPr>
            <a:picLocks noChangeAspect="1"/>
          </p:cNvPicPr>
          <p:nvPr/>
        </p:nvPicPr>
        <p:blipFill rotWithShape="1">
          <a:blip r:embed="rId4">
            <a:extLst>
              <a:ext uri="{28A0092B-C50C-407E-A947-70E740481C1C}">
                <a14:useLocalDpi xmlns:a14="http://schemas.microsoft.com/office/drawing/2010/main" val="0"/>
              </a:ext>
            </a:extLst>
          </a:blip>
          <a:srcRect l="60315" r="5817" b="75064"/>
          <a:stretch/>
        </p:blipFill>
        <p:spPr>
          <a:xfrm>
            <a:off x="3177119" y="3405790"/>
            <a:ext cx="1935549" cy="1048764"/>
          </a:xfrm>
          <a:prstGeom prst="rect">
            <a:avLst/>
          </a:prstGeom>
        </p:spPr>
      </p:pic>
      <p:pic>
        <p:nvPicPr>
          <p:cNvPr id="8" name="Bilde 7" descr="Et bilde som inneholder krets, grønn, stor, skilt&#10;&#10;Automatisk generert beskrivelse">
            <a:extLst>
              <a:ext uri="{FF2B5EF4-FFF2-40B4-BE49-F238E27FC236}">
                <a16:creationId xmlns:a16="http://schemas.microsoft.com/office/drawing/2014/main" id="{A7DE2BF6-E010-4621-9581-060EAB763221}"/>
              </a:ext>
            </a:extLst>
          </p:cNvPr>
          <p:cNvPicPr>
            <a:picLocks noChangeAspect="1"/>
          </p:cNvPicPr>
          <p:nvPr/>
        </p:nvPicPr>
        <p:blipFill rotWithShape="1">
          <a:blip r:embed="rId5">
            <a:extLst>
              <a:ext uri="{28A0092B-C50C-407E-A947-70E740481C1C}">
                <a14:useLocalDpi xmlns:a14="http://schemas.microsoft.com/office/drawing/2010/main" val="0"/>
              </a:ext>
            </a:extLst>
          </a:blip>
          <a:srcRect l="58294" t="24055" b="26037"/>
          <a:stretch/>
        </p:blipFill>
        <p:spPr>
          <a:xfrm>
            <a:off x="3177119" y="4454557"/>
            <a:ext cx="1935549" cy="1124125"/>
          </a:xfrm>
          <a:prstGeom prst="rect">
            <a:avLst/>
          </a:prstGeom>
        </p:spPr>
      </p:pic>
      <p:pic>
        <p:nvPicPr>
          <p:cNvPr id="9" name="Bilde 8">
            <a:extLst>
              <a:ext uri="{FF2B5EF4-FFF2-40B4-BE49-F238E27FC236}">
                <a16:creationId xmlns:a16="http://schemas.microsoft.com/office/drawing/2014/main" id="{4F124942-C990-46B3-A36A-0D77E805E19A}"/>
              </a:ext>
            </a:extLst>
          </p:cNvPr>
          <p:cNvPicPr>
            <a:picLocks noChangeAspect="1"/>
          </p:cNvPicPr>
          <p:nvPr/>
        </p:nvPicPr>
        <p:blipFill>
          <a:blip r:embed="rId6"/>
          <a:stretch>
            <a:fillRect/>
          </a:stretch>
        </p:blipFill>
        <p:spPr>
          <a:xfrm>
            <a:off x="3177119" y="5571636"/>
            <a:ext cx="1935549" cy="1286367"/>
          </a:xfrm>
          <a:prstGeom prst="rect">
            <a:avLst/>
          </a:prstGeom>
        </p:spPr>
      </p:pic>
    </p:spTree>
    <p:extLst>
      <p:ext uri="{BB962C8B-B14F-4D97-AF65-F5344CB8AC3E}">
        <p14:creationId xmlns:p14="http://schemas.microsoft.com/office/powerpoint/2010/main" val="3080610360"/>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80924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firkant. De rundt skal spille pasninger til hverandre med touchbegrensning eller fritt. To spillere i midten skal vinne ball eller få den ut av firkanten. Hvis de gjør det skal spilleren som gjorde feilen gå inn i midten. Minst 6 mot 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 min kamper, 1 min pause</a:t>
                      </a:r>
                    </a:p>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to lag mot hverandre inne i et rektangel. Sett opp en korridor på hver ende. Keeperne befinner seg i denne korridoren.</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Keeperne er med som bakerste mann på hvert sitt lag.</a:t>
                      </a:r>
                      <a:r>
                        <a:rPr lang="nb-NO" sz="900" dirty="0">
                          <a:effectLst/>
                          <a:latin typeface="+mn-lt"/>
                          <a:ea typeface="Calibri" panose="020F0502020204030204" pitchFamily="34" charset="0"/>
                          <a:cs typeface="Times New Roman" panose="02020603050405020304" pitchFamily="18" charset="0"/>
                        </a:rPr>
                        <a:t> </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De kan også fange ballen med henda. Angriperne kan gå inn her men ikke forsvarerne. </a:t>
                      </a:r>
                      <a:r>
                        <a:rPr lang="nb-NO" sz="900" dirty="0">
                          <a:effectLst/>
                          <a:latin typeface="+mn-lt"/>
                          <a:ea typeface="Calibri" panose="020F0502020204030204" pitchFamily="34" charset="0"/>
                          <a:cs typeface="Times New Roman" panose="02020603050405020304" pitchFamily="18" charset="0"/>
                        </a:rPr>
                        <a:t>Det kan gjerne være med jokere som alltid er med laget som har ball, for å få flest mulig offensive målsituasjoner. Laget får mål ved å føre ball over linja. Ny ball kommer inn fra keeperne. Spiller hele tiden med fri touch. Taperne tar inn utstyr.</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r>
                        <a:rPr lang="nb-NO" sz="900" dirty="0">
                          <a:latin typeface="+mn-lt"/>
                        </a:rPr>
                        <a:t>Keeper kommer ut= </a:t>
                      </a:r>
                      <a:r>
                        <a:rPr lang="nb-NO" sz="900" dirty="0" err="1">
                          <a:latin typeface="+mn-lt"/>
                        </a:rPr>
                        <a:t>kjipp</a:t>
                      </a:r>
                      <a:r>
                        <a:rPr lang="nb-NO" sz="900" dirty="0">
                          <a:latin typeface="+mn-lt"/>
                        </a:rPr>
                        <a:t> eller tidlig til siden og forbi keeper.</a:t>
                      </a:r>
                    </a:p>
                    <a:p>
                      <a:endParaRPr lang="nb-NO" sz="900" dirty="0">
                        <a:latin typeface="+mn-lt"/>
                      </a:endParaRPr>
                    </a:p>
                    <a:p>
                      <a:r>
                        <a:rPr lang="nb-NO" sz="900" dirty="0">
                          <a:latin typeface="+mn-lt"/>
                        </a:rPr>
                        <a:t>Skrått hold= ned i lengste eller opp i nærmeste.</a:t>
                      </a:r>
                    </a:p>
                    <a:p>
                      <a:endParaRPr lang="nb-NO" sz="900" dirty="0">
                        <a:latin typeface="+mn-lt"/>
                      </a:endParaRPr>
                    </a:p>
                    <a:p>
                      <a:r>
                        <a:rPr lang="nb-NO" sz="900" dirty="0">
                          <a:latin typeface="+mn-lt"/>
                        </a:rPr>
                        <a:t>Se først på keeper, så på ball.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Hurtighet alene med keeper.  To og to går sammen. 6 sekvenser hver. Trener gir beskjed om hvilken ball spillerne skal kjempe om. Den som først får ballen gjør mål. Den andre prøver å få tak i ball og gjøre mål.</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Trener roper navnet på keeperen de skal avslutte mot. Hvis det bare er en keeper, så kan en bruke småmål/kjeglemål på den ene siden. </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Angrip ballen for å få overtaket.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Avslutningsøvelse: Spilleren slår han en pasning foran medspiller som kommer alene med keeper. Gjerne kjøre øvelsen mot flere mål. Konkurranser med første spiller til 5 mål? Kjøre flere konkurranser.</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r h="2402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lag bestående av 3 -6 spillere. Vanlig spill. </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r>
                        <a:rPr lang="nb-NO" sz="900" b="1" dirty="0">
                          <a:effectLst/>
                          <a:latin typeface="+mn-lt"/>
                          <a:ea typeface="Calibri" panose="020F0502020204030204" pitchFamily="34" charset="0"/>
                          <a:cs typeface="Times New Roman" panose="02020603050405020304" pitchFamily="18" charset="0"/>
                        </a:rPr>
                        <a:t>Konkurranse til slutt. 1 skudd hver. Hvem gjør finest mål?</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gjorde flest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91.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654DFE66-DC35-4A76-ADC4-DF2ECC6E4B67}"/>
              </a:ext>
            </a:extLst>
          </p:cNvPr>
          <p:cNvPicPr>
            <a:picLocks noChangeAspect="1"/>
          </p:cNvPicPr>
          <p:nvPr/>
        </p:nvPicPr>
        <p:blipFill>
          <a:blip r:embed="rId3"/>
          <a:stretch>
            <a:fillRect/>
          </a:stretch>
        </p:blipFill>
        <p:spPr>
          <a:xfrm>
            <a:off x="3177119" y="2113262"/>
            <a:ext cx="1984420" cy="1619841"/>
          </a:xfrm>
          <a:prstGeom prst="rect">
            <a:avLst/>
          </a:prstGeom>
        </p:spPr>
      </p:pic>
      <p:pic>
        <p:nvPicPr>
          <p:cNvPr id="6" name="Bilde 5">
            <a:extLst>
              <a:ext uri="{FF2B5EF4-FFF2-40B4-BE49-F238E27FC236}">
                <a16:creationId xmlns:a16="http://schemas.microsoft.com/office/drawing/2014/main" id="{69F88CFD-DADD-47F7-A135-B6FE2B0F3EBA}"/>
              </a:ext>
            </a:extLst>
          </p:cNvPr>
          <p:cNvPicPr>
            <a:picLocks noChangeAspect="1"/>
          </p:cNvPicPr>
          <p:nvPr/>
        </p:nvPicPr>
        <p:blipFill rotWithShape="1">
          <a:blip r:embed="rId4">
            <a:extLst>
              <a:ext uri="{28A0092B-C50C-407E-A947-70E740481C1C}">
                <a14:useLocalDpi xmlns:a14="http://schemas.microsoft.com/office/drawing/2010/main" val="0"/>
              </a:ext>
            </a:extLst>
          </a:blip>
          <a:srcRect l="62917" t="38285" b="37927"/>
          <a:stretch/>
        </p:blipFill>
        <p:spPr>
          <a:xfrm>
            <a:off x="3177119" y="3722036"/>
            <a:ext cx="1984420" cy="1216987"/>
          </a:xfrm>
          <a:prstGeom prst="rect">
            <a:avLst/>
          </a:prstGeom>
        </p:spPr>
      </p:pic>
      <p:pic>
        <p:nvPicPr>
          <p:cNvPr id="7" name="Bilde 6">
            <a:extLst>
              <a:ext uri="{FF2B5EF4-FFF2-40B4-BE49-F238E27FC236}">
                <a16:creationId xmlns:a16="http://schemas.microsoft.com/office/drawing/2014/main" id="{8C292080-2EA2-41ED-ADD6-458A2D296213}"/>
              </a:ext>
            </a:extLst>
          </p:cNvPr>
          <p:cNvPicPr>
            <a:picLocks noChangeAspect="1"/>
          </p:cNvPicPr>
          <p:nvPr/>
        </p:nvPicPr>
        <p:blipFill rotWithShape="1">
          <a:blip r:embed="rId5"/>
          <a:srcRect l="9960" t="18719" b="22597"/>
          <a:stretch/>
        </p:blipFill>
        <p:spPr>
          <a:xfrm>
            <a:off x="3177119" y="4939023"/>
            <a:ext cx="1984420" cy="1084275"/>
          </a:xfrm>
          <a:prstGeom prst="rect">
            <a:avLst/>
          </a:prstGeom>
        </p:spPr>
      </p:pic>
      <p:pic>
        <p:nvPicPr>
          <p:cNvPr id="8" name="Bilde 7">
            <a:extLst>
              <a:ext uri="{FF2B5EF4-FFF2-40B4-BE49-F238E27FC236}">
                <a16:creationId xmlns:a16="http://schemas.microsoft.com/office/drawing/2014/main" id="{C1453CED-6B58-453D-8FB7-7DA43D6E59A1}"/>
              </a:ext>
            </a:extLst>
          </p:cNvPr>
          <p:cNvPicPr>
            <a:picLocks noChangeAspect="1"/>
          </p:cNvPicPr>
          <p:nvPr/>
        </p:nvPicPr>
        <p:blipFill>
          <a:blip r:embed="rId6"/>
          <a:stretch>
            <a:fillRect/>
          </a:stretch>
        </p:blipFill>
        <p:spPr>
          <a:xfrm>
            <a:off x="3177118" y="5747131"/>
            <a:ext cx="1984419" cy="1110870"/>
          </a:xfrm>
          <a:prstGeom prst="rect">
            <a:avLst/>
          </a:prstGeom>
        </p:spPr>
      </p:pic>
      <p:pic>
        <p:nvPicPr>
          <p:cNvPr id="9" name="Bilde 8">
            <a:extLst>
              <a:ext uri="{FF2B5EF4-FFF2-40B4-BE49-F238E27FC236}">
                <a16:creationId xmlns:a16="http://schemas.microsoft.com/office/drawing/2014/main" id="{9B3757F6-D651-47C6-851F-E42038C31743}"/>
              </a:ext>
            </a:extLst>
          </p:cNvPr>
          <p:cNvPicPr>
            <a:picLocks noChangeAspect="1"/>
          </p:cNvPicPr>
          <p:nvPr/>
        </p:nvPicPr>
        <p:blipFill rotWithShape="1">
          <a:blip r:embed="rId7"/>
          <a:srcRect l="52408" t="7330" r="19228" b="61641"/>
          <a:stretch/>
        </p:blipFill>
        <p:spPr>
          <a:xfrm>
            <a:off x="3177118" y="1334643"/>
            <a:ext cx="1984418" cy="778616"/>
          </a:xfrm>
          <a:prstGeom prst="rect">
            <a:avLst/>
          </a:prstGeom>
        </p:spPr>
      </p:pic>
    </p:spTree>
    <p:extLst>
      <p:ext uri="{BB962C8B-B14F-4D97-AF65-F5344CB8AC3E}">
        <p14:creationId xmlns:p14="http://schemas.microsoft.com/office/powerpoint/2010/main" val="1662116032"/>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8638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baseline="0" dirty="0">
                          <a:solidFill>
                            <a:schemeClr val="tx1"/>
                          </a:solidFill>
                          <a:latin typeface="+mn-lt"/>
                        </a:rPr>
                        <a:t> 10 min</a:t>
                      </a:r>
                    </a:p>
                    <a:p>
                      <a:pPr algn="ctr"/>
                      <a:r>
                        <a:rPr lang="nb-NO" sz="900" b="0" dirty="0">
                          <a:solidFill>
                            <a:schemeClr val="tx1"/>
                          </a:solidFill>
                          <a:latin typeface="+mn-lt"/>
                        </a:rPr>
                        <a:t>35</a:t>
                      </a:r>
                      <a:r>
                        <a:rPr lang="nb-NO" sz="900" b="0" baseline="0" dirty="0">
                          <a:solidFill>
                            <a:schemeClr val="tx1"/>
                          </a:solidFill>
                          <a:latin typeface="+mn-lt"/>
                        </a:rPr>
                        <a:t> s og 35 s hvile</a:t>
                      </a:r>
                      <a:endParaRPr lang="nb-NO" sz="900" b="0" dirty="0">
                        <a:solidFill>
                          <a:schemeClr val="tx1"/>
                        </a:solidFill>
                        <a:latin typeface="+mn-lt"/>
                      </a:endParaRPr>
                    </a:p>
                  </a:txBody>
                  <a:tcPr marL="68580" marR="68580">
                    <a:solidFill>
                      <a:schemeClr val="bg2">
                        <a:lumMod val="90000"/>
                      </a:schemeClr>
                    </a:solidFill>
                  </a:tcPr>
                </a:tc>
                <a:tc>
                  <a:txBody>
                    <a:bodyPr/>
                    <a:lstStyle/>
                    <a:p>
                      <a:pPr marL="0" indent="0">
                        <a:buNone/>
                      </a:pPr>
                      <a:r>
                        <a:rPr lang="nb-NO" sz="900" b="0" baseline="0" dirty="0">
                          <a:solidFill>
                            <a:schemeClr val="tx1"/>
                          </a:solidFill>
                          <a:latin typeface="+mn-lt"/>
                        </a:rPr>
                        <a:t>Varm alltid opp med noen runder med føring av ball. </a:t>
                      </a:r>
                      <a:r>
                        <a:rPr lang="nb-NO" sz="900" dirty="0">
                          <a:latin typeface="+mn-lt"/>
                        </a:rPr>
                        <a:t>De med ball setter</a:t>
                      </a:r>
                      <a:r>
                        <a:rPr lang="nb-NO" sz="900" baseline="0" dirty="0">
                          <a:latin typeface="+mn-lt"/>
                        </a:rPr>
                        <a:t> i gang til en i midten som vil ha ball. Etter 35 s så bytter de roller. </a:t>
                      </a:r>
                      <a:r>
                        <a:rPr lang="nb-NO" sz="900" dirty="0">
                          <a:latin typeface="+mn-lt"/>
                        </a:rPr>
                        <a:t>Kjøre forskjellige konkurranser mellom spillerne i midten etter hvert</a:t>
                      </a:r>
                    </a:p>
                    <a:p>
                      <a:pPr marL="0" indent="0">
                        <a:buNone/>
                      </a:pPr>
                      <a:r>
                        <a:rPr lang="nb-NO" sz="900" dirty="0">
                          <a:latin typeface="+mn-lt"/>
                        </a:rPr>
                        <a:t>En touch langs bakken, to touch langs bakken,</a:t>
                      </a:r>
                      <a:r>
                        <a:rPr lang="nb-NO" sz="900" baseline="0" dirty="0">
                          <a:latin typeface="+mn-lt"/>
                        </a:rPr>
                        <a:t> </a:t>
                      </a:r>
                      <a:r>
                        <a:rPr lang="nb-NO" sz="900" dirty="0">
                          <a:latin typeface="+mn-lt"/>
                        </a:rPr>
                        <a:t>volley,</a:t>
                      </a:r>
                      <a:r>
                        <a:rPr lang="nb-NO" sz="900" baseline="0" dirty="0">
                          <a:latin typeface="+mn-lt"/>
                        </a:rPr>
                        <a:t> </a:t>
                      </a:r>
                      <a:r>
                        <a:rPr lang="nb-NO" sz="900" dirty="0">
                          <a:latin typeface="+mn-lt"/>
                        </a:rPr>
                        <a:t>halvspretten</a:t>
                      </a:r>
                      <a:r>
                        <a:rPr lang="nb-NO" sz="900" baseline="0" dirty="0">
                          <a:latin typeface="+mn-lt"/>
                        </a:rPr>
                        <a:t>, </a:t>
                      </a:r>
                      <a:r>
                        <a:rPr lang="nb-NO" sz="900" dirty="0">
                          <a:latin typeface="+mn-lt"/>
                        </a:rPr>
                        <a:t>fot-fot i lufta,</a:t>
                      </a:r>
                      <a:r>
                        <a:rPr lang="nb-NO" sz="900" baseline="0" dirty="0">
                          <a:latin typeface="+mn-lt"/>
                        </a:rPr>
                        <a:t> </a:t>
                      </a:r>
                      <a:r>
                        <a:rPr lang="nb-NO" sz="900" dirty="0">
                          <a:latin typeface="+mn-lt"/>
                        </a:rPr>
                        <a:t>fot-hodet i lufta, frie valg.</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latin typeface="+mn-lt"/>
                        </a:rPr>
                        <a:t>Halvparten inne i sirkelen</a:t>
                      </a:r>
                      <a:r>
                        <a:rPr lang="nb-NO" sz="900" baseline="0" dirty="0">
                          <a:latin typeface="+mn-lt"/>
                        </a:rPr>
                        <a:t> uten ball</a:t>
                      </a:r>
                      <a:r>
                        <a:rPr lang="nb-NO" sz="900" dirty="0">
                          <a:latin typeface="+mn-lt"/>
                        </a:rPr>
                        <a:t> og resten rundt</a:t>
                      </a:r>
                      <a:r>
                        <a:rPr lang="nb-NO" sz="900" baseline="0" dirty="0">
                          <a:latin typeface="+mn-lt"/>
                        </a:rPr>
                        <a:t> med baller.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 bruker begge bein. Vær kreativ og kjør ulike varianter. Blikket skal være oppe, hodet opp.</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2636178439"/>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Sette opp to lag som stiller seg mot hverandre diagonalt. Alltid pasninger diagonalt og bytter diagonalt. Lagene bytter sider etter hvert. Spillerne må avslutte utenfor 16m. Lagene avslutter annen hver gang.</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Skudd på direkten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skudd</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Oppspill i lufta</a:t>
                      </a: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Hvilken spiller/lag gjør flest mål?</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r>
                        <a:rPr lang="nb-NO" sz="900" dirty="0">
                          <a:latin typeface="+mn-lt"/>
                        </a:rPr>
                        <a:t>Keeper kommer ut= </a:t>
                      </a:r>
                      <a:r>
                        <a:rPr lang="nb-NO" sz="900" dirty="0" err="1">
                          <a:latin typeface="+mn-lt"/>
                        </a:rPr>
                        <a:t>kjipp</a:t>
                      </a:r>
                      <a:r>
                        <a:rPr lang="nb-NO" sz="900" dirty="0">
                          <a:latin typeface="+mn-lt"/>
                        </a:rPr>
                        <a:t> eller tidlig til siden og forbi keeper.</a:t>
                      </a:r>
                    </a:p>
                    <a:p>
                      <a:endParaRPr lang="nb-NO" sz="900" dirty="0">
                        <a:latin typeface="+mn-lt"/>
                      </a:endParaRPr>
                    </a:p>
                    <a:p>
                      <a:r>
                        <a:rPr lang="nb-NO" sz="900" dirty="0">
                          <a:latin typeface="+mn-lt"/>
                        </a:rPr>
                        <a:t>Skrått hold= ned i lengste eller opp i nærmeste.</a:t>
                      </a:r>
                    </a:p>
                    <a:p>
                      <a:endParaRPr lang="nb-NO" sz="900" dirty="0">
                        <a:latin typeface="+mn-lt"/>
                      </a:endParaRPr>
                    </a:p>
                    <a:p>
                      <a:r>
                        <a:rPr lang="nb-NO" sz="900" dirty="0">
                          <a:latin typeface="+mn-lt"/>
                        </a:rPr>
                        <a:t>Se først på keeper, så på ball.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3-6 sekvenser på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ca</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3 min. </a:t>
                      </a:r>
                    </a:p>
                    <a:p>
                      <a:pPr algn="ctr"/>
                      <a:r>
                        <a:rPr kumimoji="0" lang="nb-NO" sz="900" b="0" i="0" u="none" strike="noStrike" kern="1200" cap="none" spc="0" normalizeH="0" baseline="0" noProof="0" dirty="0" err="1">
                          <a:ln>
                            <a:noFill/>
                          </a:ln>
                          <a:solidFill>
                            <a:prstClr val="black"/>
                          </a:solidFill>
                          <a:effectLst/>
                          <a:uLnTx/>
                          <a:uFillTx/>
                          <a:latin typeface="+mn-lt"/>
                          <a:cs typeface="Times New Roman" panose="02020603050405020304" pitchFamily="18" charset="0"/>
                        </a:rPr>
                        <a:t>Ca</a:t>
                      </a:r>
                      <a:r>
                        <a:rPr kumimoji="0" lang="nb-NO" sz="900" b="0" i="0" u="none" strike="noStrike" kern="1200" cap="none" spc="0" normalizeH="0" baseline="0" noProof="0" dirty="0">
                          <a:ln>
                            <a:noFill/>
                          </a:ln>
                          <a:solidFill>
                            <a:prstClr val="black"/>
                          </a:solidFill>
                          <a:effectLst/>
                          <a:uLnTx/>
                          <a:uFillTx/>
                          <a:latin typeface="+mn-lt"/>
                          <a:cs typeface="Times New Roman" panose="02020603050405020304" pitchFamily="18" charset="0"/>
                        </a:rPr>
                        <a:t> 20 min</a:t>
                      </a:r>
                      <a:endParaRPr lang="nb-NO" sz="900" b="1" dirty="0">
                        <a:solidFill>
                          <a:schemeClr val="tx1"/>
                        </a:solidFill>
                        <a:latin typeface="+mn-lt"/>
                      </a:endParaRP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To lag der spillerne stiller seg ved hver sin stolpe. Spill to mot to. Smal og forholdsvis kort bane,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15*30 meter. Først skal makkerne være angripere, deretter forsvarere.  Ballen må være ute av banen eller i mål før nye angripere kan sette i gang nytt angrep. Telle antall mål på lagene. Ballen går alltid fra stolpen.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Angrip ballen for å få overtaket.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969594153"/>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40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lag bestående av 3 -6 spillere. Vanlig spill. </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r>
                        <a:rPr lang="nb-NO" sz="900" b="1" dirty="0">
                          <a:effectLst/>
                          <a:latin typeface="+mn-lt"/>
                          <a:ea typeface="Calibri" panose="020F0502020204030204" pitchFamily="34" charset="0"/>
                          <a:cs typeface="Times New Roman" panose="02020603050405020304" pitchFamily="18" charset="0"/>
                        </a:rPr>
                        <a:t>Konkurranse til slutt. 1 skudd hver. Hvem gjør finest mål?</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fremhev gode </a:t>
                      </a:r>
                      <a:r>
                        <a:rPr kumimoji="0" lang="nb-NO" sz="900" b="1" i="0" u="none" strike="noStrike" kern="1200" cap="none" spc="0" normalizeH="0" baseline="0" noProof="0" dirty="0" err="1">
                          <a:ln>
                            <a:noFill/>
                          </a:ln>
                          <a:solidFill>
                            <a:prstClr val="black"/>
                          </a:solidFill>
                          <a:effectLst/>
                          <a:uLnTx/>
                          <a:uFillTx/>
                          <a:latin typeface="+mn-lt"/>
                          <a:ea typeface="+mn-ea"/>
                          <a:cs typeface="+mn-cs"/>
                        </a:rPr>
                        <a:t>avsluttere</a:t>
                      </a:r>
                      <a:r>
                        <a:rPr kumimoji="0" lang="nb-NO" sz="900" b="1"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92. FERDIGHETSØKTER-ANGREPSSPILL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krets, grønn, mann, ball&#10;&#10;Automatisk generert beskrivelse">
            <a:extLst>
              <a:ext uri="{FF2B5EF4-FFF2-40B4-BE49-F238E27FC236}">
                <a16:creationId xmlns:a16="http://schemas.microsoft.com/office/drawing/2014/main" id="{6AB70460-BE1E-4067-BB9B-8C565BF5AEDD}"/>
              </a:ext>
            </a:extLst>
          </p:cNvPr>
          <p:cNvPicPr>
            <a:picLocks noChangeAspect="1"/>
          </p:cNvPicPr>
          <p:nvPr/>
        </p:nvPicPr>
        <p:blipFill rotWithShape="1">
          <a:blip r:embed="rId3">
            <a:extLst>
              <a:ext uri="{28A0092B-C50C-407E-A947-70E740481C1C}">
                <a14:useLocalDpi xmlns:a14="http://schemas.microsoft.com/office/drawing/2010/main" val="0"/>
              </a:ext>
            </a:extLst>
          </a:blip>
          <a:srcRect l="59174" t="37560" b="38513"/>
          <a:stretch/>
        </p:blipFill>
        <p:spPr>
          <a:xfrm>
            <a:off x="3177331" y="2499700"/>
            <a:ext cx="1956733" cy="1505542"/>
          </a:xfrm>
          <a:prstGeom prst="rect">
            <a:avLst/>
          </a:prstGeom>
        </p:spPr>
      </p:pic>
      <p:pic>
        <p:nvPicPr>
          <p:cNvPr id="6" name="Bilde 5">
            <a:extLst>
              <a:ext uri="{FF2B5EF4-FFF2-40B4-BE49-F238E27FC236}">
                <a16:creationId xmlns:a16="http://schemas.microsoft.com/office/drawing/2014/main" id="{E4A22BFE-7F83-4857-AD02-DE741B052A22}"/>
              </a:ext>
            </a:extLst>
          </p:cNvPr>
          <p:cNvPicPr>
            <a:picLocks noChangeAspect="1"/>
          </p:cNvPicPr>
          <p:nvPr/>
        </p:nvPicPr>
        <p:blipFill rotWithShape="1">
          <a:blip r:embed="rId4"/>
          <a:srcRect l="57663" t="31837" b="14998"/>
          <a:stretch/>
        </p:blipFill>
        <p:spPr>
          <a:xfrm>
            <a:off x="3177330" y="4005242"/>
            <a:ext cx="1956733" cy="1053320"/>
          </a:xfrm>
          <a:prstGeom prst="rect">
            <a:avLst/>
          </a:prstGeom>
        </p:spPr>
      </p:pic>
      <p:pic>
        <p:nvPicPr>
          <p:cNvPr id="9" name="Bilde 8">
            <a:extLst>
              <a:ext uri="{FF2B5EF4-FFF2-40B4-BE49-F238E27FC236}">
                <a16:creationId xmlns:a16="http://schemas.microsoft.com/office/drawing/2014/main" id="{A23AE439-91B6-4025-8919-46239EF6FBE1}"/>
              </a:ext>
            </a:extLst>
          </p:cNvPr>
          <p:cNvPicPr>
            <a:picLocks noChangeAspect="1"/>
          </p:cNvPicPr>
          <p:nvPr/>
        </p:nvPicPr>
        <p:blipFill>
          <a:blip r:embed="rId5"/>
          <a:stretch>
            <a:fillRect/>
          </a:stretch>
        </p:blipFill>
        <p:spPr>
          <a:xfrm>
            <a:off x="3177330" y="1351198"/>
            <a:ext cx="1956733" cy="1148502"/>
          </a:xfrm>
          <a:prstGeom prst="rect">
            <a:avLst/>
          </a:prstGeom>
        </p:spPr>
      </p:pic>
      <p:pic>
        <p:nvPicPr>
          <p:cNvPr id="10" name="Bilde 9">
            <a:extLst>
              <a:ext uri="{FF2B5EF4-FFF2-40B4-BE49-F238E27FC236}">
                <a16:creationId xmlns:a16="http://schemas.microsoft.com/office/drawing/2014/main" id="{E0F43F92-5AD7-49D6-A9BD-00D2357F7705}"/>
              </a:ext>
            </a:extLst>
          </p:cNvPr>
          <p:cNvPicPr>
            <a:picLocks noChangeAspect="1"/>
          </p:cNvPicPr>
          <p:nvPr/>
        </p:nvPicPr>
        <p:blipFill>
          <a:blip r:embed="rId6"/>
          <a:stretch>
            <a:fillRect/>
          </a:stretch>
        </p:blipFill>
        <p:spPr>
          <a:xfrm>
            <a:off x="3163485" y="5058565"/>
            <a:ext cx="1984420" cy="1795537"/>
          </a:xfrm>
          <a:prstGeom prst="rect">
            <a:avLst/>
          </a:prstGeom>
        </p:spPr>
      </p:pic>
    </p:spTree>
    <p:extLst>
      <p:ext uri="{BB962C8B-B14F-4D97-AF65-F5344CB8AC3E}">
        <p14:creationId xmlns:p14="http://schemas.microsoft.com/office/powerpoint/2010/main" val="782985967"/>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7266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Tre og tre sammen. De  på sidene har ball. Bytte etter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45 sekunder. Ball kastes over spillerne som vender opp:</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Innsiden</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Strak vrist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Halvspretten</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Kast i hoftehøyde</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Høye kast</a:t>
                      </a:r>
                    </a:p>
                    <a:p>
                      <a:pPr marL="0" lvl="0" indent="0" algn="l">
                        <a:lnSpc>
                          <a:spcPct val="115000"/>
                        </a:lnSpc>
                        <a:spcAft>
                          <a:spcPts val="0"/>
                        </a:spcAft>
                        <a:buFont typeface="+mj-lt"/>
                        <a:buNone/>
                      </a:pPr>
                      <a:r>
                        <a:rPr lang="nb-NO" sz="900" dirty="0">
                          <a:effectLst/>
                          <a:latin typeface="+mn-lt"/>
                          <a:ea typeface="Calibri" panose="020F0502020204030204" pitchFamily="34" charset="0"/>
                          <a:cs typeface="Times New Roman" panose="02020603050405020304" pitchFamily="18" charset="0"/>
                        </a:rPr>
                        <a:t>Ball kastes på spilleren som vender selv:</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Bryst – volley</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Lår – volley</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To touch fot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Ha skuldrene rett frem. Du skyter dit nesa peker!</a:t>
                      </a: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Se først på keeper, så følge ballen med blikket!</a:t>
                      </a: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Tåa skal peke helt ned og strekk vrista!</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latin typeface="+mn-lt"/>
                      </a:endParaRPr>
                    </a:p>
                    <a:p>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volleysituasjoner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Avslutningsøvelse, gjerne mot to mål. Spilleren som skal avslutte starter alltid med ball og slår en kort pasning for vegg, og avslutter med skudd fra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ca</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16 meter. Deretter får han pasning fra spilleren ved dødlinja og avslutter på en touch fra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ca</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7-8 meter. Til slutt vender spilleren opp igjen og får pasning for vending og avslutning fra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ca</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16 meter. Det skal alltid være tre avslutninger i hver sekvens.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Rulering</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Konkurranse om flest mål?</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 typeface="Symbol" panose="05050102010706020507" pitchFamily="18" charset="2"/>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Overkroppen skal være i balanse. Rett linje over kne.</a:t>
                      </a: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2-1 mot to mål, 3-4 forsvarere ved hvert mål. Forsvarerne er alltid forsvarere. Spilleren bak slår oppspillet fra bak målet, slik at forsvareren kan starte ute i banen. Etter en periode bytter en på hvem som er forsvarer og angripere. </a:t>
                      </a: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55042464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lag bestående av 3 -6 spillere. Vanlig spill. </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r>
                        <a:rPr lang="nb-NO" sz="900" b="1" dirty="0">
                          <a:effectLst/>
                          <a:latin typeface="+mn-lt"/>
                          <a:ea typeface="Calibri" panose="020F0502020204030204" pitchFamily="34" charset="0"/>
                          <a:cs typeface="Times New Roman" panose="02020603050405020304" pitchFamily="18" charset="0"/>
                        </a:rPr>
                        <a:t>Konkurranse til slutt. 1 skudd hver. Hvem gjør finest mål?</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gjorde flest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93.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E22D6352-34CF-4AC4-9CD1-AC8EC4541486}"/>
              </a:ext>
            </a:extLst>
          </p:cNvPr>
          <p:cNvPicPr>
            <a:picLocks noChangeAspect="1"/>
          </p:cNvPicPr>
          <p:nvPr/>
        </p:nvPicPr>
        <p:blipFill>
          <a:blip r:embed="rId3"/>
          <a:stretch>
            <a:fillRect/>
          </a:stretch>
        </p:blipFill>
        <p:spPr>
          <a:xfrm>
            <a:off x="3173113" y="3365801"/>
            <a:ext cx="1956986" cy="1222978"/>
          </a:xfrm>
          <a:prstGeom prst="rect">
            <a:avLst/>
          </a:prstGeom>
        </p:spPr>
      </p:pic>
      <p:pic>
        <p:nvPicPr>
          <p:cNvPr id="3" name="Bilde 2">
            <a:extLst>
              <a:ext uri="{FF2B5EF4-FFF2-40B4-BE49-F238E27FC236}">
                <a16:creationId xmlns:a16="http://schemas.microsoft.com/office/drawing/2014/main" id="{0A49AD1E-E028-4C0F-98F6-F0DD40A5763D}"/>
              </a:ext>
            </a:extLst>
          </p:cNvPr>
          <p:cNvPicPr>
            <a:picLocks noChangeAspect="1"/>
          </p:cNvPicPr>
          <p:nvPr/>
        </p:nvPicPr>
        <p:blipFill>
          <a:blip r:embed="rId4"/>
          <a:stretch>
            <a:fillRect/>
          </a:stretch>
        </p:blipFill>
        <p:spPr>
          <a:xfrm>
            <a:off x="3173114" y="1398856"/>
            <a:ext cx="1945555" cy="1966944"/>
          </a:xfrm>
          <a:prstGeom prst="rect">
            <a:avLst/>
          </a:prstGeom>
        </p:spPr>
      </p:pic>
      <p:pic>
        <p:nvPicPr>
          <p:cNvPr id="7" name="Bilde 6" descr="Et bilde som inneholder grønn, krets, gress, spill&#10;&#10;Automatisk generert beskrivelse">
            <a:extLst>
              <a:ext uri="{FF2B5EF4-FFF2-40B4-BE49-F238E27FC236}">
                <a16:creationId xmlns:a16="http://schemas.microsoft.com/office/drawing/2014/main" id="{B872F016-2729-45F7-990D-33638D9D3CFE}"/>
              </a:ext>
            </a:extLst>
          </p:cNvPr>
          <p:cNvPicPr>
            <a:picLocks noChangeAspect="1"/>
          </p:cNvPicPr>
          <p:nvPr/>
        </p:nvPicPr>
        <p:blipFill rotWithShape="1">
          <a:blip r:embed="rId5">
            <a:extLst>
              <a:ext uri="{28A0092B-C50C-407E-A947-70E740481C1C}">
                <a14:useLocalDpi xmlns:a14="http://schemas.microsoft.com/office/drawing/2010/main" val="0"/>
              </a:ext>
            </a:extLst>
          </a:blip>
          <a:srcRect l="65957" t="37853" b="39094"/>
          <a:stretch/>
        </p:blipFill>
        <p:spPr>
          <a:xfrm>
            <a:off x="3173113" y="4561526"/>
            <a:ext cx="1945556" cy="897621"/>
          </a:xfrm>
          <a:prstGeom prst="rect">
            <a:avLst/>
          </a:prstGeom>
        </p:spPr>
      </p:pic>
      <p:pic>
        <p:nvPicPr>
          <p:cNvPr id="8" name="Bilde 7">
            <a:extLst>
              <a:ext uri="{FF2B5EF4-FFF2-40B4-BE49-F238E27FC236}">
                <a16:creationId xmlns:a16="http://schemas.microsoft.com/office/drawing/2014/main" id="{4A6BD53F-F827-486C-8B8B-1BBFC4A03627}"/>
              </a:ext>
            </a:extLst>
          </p:cNvPr>
          <p:cNvPicPr>
            <a:picLocks noChangeAspect="1"/>
          </p:cNvPicPr>
          <p:nvPr/>
        </p:nvPicPr>
        <p:blipFill>
          <a:blip r:embed="rId6"/>
          <a:stretch>
            <a:fillRect/>
          </a:stretch>
        </p:blipFill>
        <p:spPr>
          <a:xfrm>
            <a:off x="3173113" y="5459145"/>
            <a:ext cx="1956986" cy="1435340"/>
          </a:xfrm>
          <a:prstGeom prst="rect">
            <a:avLst/>
          </a:prstGeom>
        </p:spPr>
      </p:pic>
    </p:spTree>
    <p:extLst>
      <p:ext uri="{BB962C8B-B14F-4D97-AF65-F5344CB8AC3E}">
        <p14:creationId xmlns:p14="http://schemas.microsoft.com/office/powerpoint/2010/main" val="1456668095"/>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714996"/>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457200"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Dele inn i tre lag som vi bruker hele treninga. En spiller på hvert lag har ansvar for å telle poeng for sitt lag. Fem/Seks spillere på hver gruppe. Løpe bakerst i køen igjen etter involvering. De som holder ballen i lufta lengst vinner. Da ballen spretter i bakken er laget ferdig og kan stoppe opp:</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Headinger  1 touch*2</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 Headinger  2 touch *2</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Fritt i lufta 1  touch*2</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Fritt i lufta 2  touch*2</a:t>
                      </a:r>
                    </a:p>
                    <a:p>
                      <a:pPr marL="342900" lvl="0" indent="-342900" algn="l">
                        <a:lnSpc>
                          <a:spcPct val="115000"/>
                        </a:lnSpc>
                        <a:spcAft>
                          <a:spcPts val="0"/>
                        </a:spcAft>
                        <a:buFont typeface="+mj-lt"/>
                        <a:buAutoNum type="arabicPeriod"/>
                      </a:pPr>
                      <a:r>
                        <a:rPr lang="nb-NO" sz="900" b="1" dirty="0">
                          <a:effectLst/>
                          <a:latin typeface="+mn-lt"/>
                          <a:ea typeface="Calibri" panose="020F0502020204030204" pitchFamily="34" charset="0"/>
                          <a:cs typeface="Times New Roman" panose="02020603050405020304" pitchFamily="18" charset="0"/>
                        </a:rPr>
                        <a:t>Fot 1  touch*2</a:t>
                      </a:r>
                      <a:endParaRPr lang="nb-NO" sz="900" dirty="0">
                        <a:effectLst/>
                        <a:latin typeface="+mn-lt"/>
                        <a:ea typeface="Calibri" panose="020F0502020204030204" pitchFamily="34" charset="0"/>
                        <a:cs typeface="Times New Roman" panose="02020603050405020304" pitchFamily="18" charset="0"/>
                      </a:endParaRP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Fot 2  touch*2</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Øke avstanden og trikse over til hverandre*2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situasjoner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457200"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Sette opp like mange baner ved siden av hverandre, gjerne mot et nett eller mål. Avstand ca. 7-8 </a:t>
                      </a:r>
                      <a:r>
                        <a:rPr lang="nb-NO" sz="900" dirty="0" err="1">
                          <a:effectLst/>
                          <a:latin typeface="+mn-lt"/>
                          <a:ea typeface="Calibri" panose="020F0502020204030204" pitchFamily="34" charset="0"/>
                          <a:cs typeface="Times New Roman" panose="02020603050405020304" pitchFamily="18" charset="0"/>
                        </a:rPr>
                        <a:t>meter.Skyte</a:t>
                      </a:r>
                      <a:r>
                        <a:rPr lang="nb-NO" sz="900" dirty="0">
                          <a:effectLst/>
                          <a:latin typeface="+mn-lt"/>
                          <a:ea typeface="Calibri" panose="020F0502020204030204" pitchFamily="34" charset="0"/>
                          <a:cs typeface="Times New Roman" panose="02020603050405020304" pitchFamily="18" charset="0"/>
                        </a:rPr>
                        <a:t> ned ballen som ligger oppå </a:t>
                      </a:r>
                      <a:r>
                        <a:rPr lang="nb-NO" sz="900" dirty="0" err="1">
                          <a:effectLst/>
                          <a:latin typeface="+mn-lt"/>
                          <a:ea typeface="Calibri" panose="020F0502020204030204" pitchFamily="34" charset="0"/>
                          <a:cs typeface="Times New Roman" panose="02020603050405020304" pitchFamily="18" charset="0"/>
                        </a:rPr>
                        <a:t>kondusen</a:t>
                      </a:r>
                      <a:r>
                        <a:rPr lang="nb-NO" sz="900" dirty="0">
                          <a:effectLst/>
                          <a:latin typeface="+mn-lt"/>
                          <a:ea typeface="Calibri" panose="020F0502020204030204" pitchFamily="34" charset="0"/>
                          <a:cs typeface="Times New Roman" panose="02020603050405020304" pitchFamily="18" charset="0"/>
                        </a:rPr>
                        <a:t>. Bom= hente ballen selv. Hver spiller skal gjennomføre en gang og skyter til de har truffet. Når spilleren har truffet skal vedkommende løpe for å legge den andre ballen på plass og hente den ballen de skyter med. Når alle har truffet har laget vunnet.  </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Høyre fot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Venstre fot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Heading etter kast fra makker ved ballkjegla</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situasjoner  underveis i øvelsen. Kom gjerne med spørsmål og veiledning i pausene.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Kamper på 2 min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liten bane. Tilrettelegge for 1-1 situasjoner med litt rom å utfordre i(</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lengde). Deler inn i lag bestående av 3 -6 spillere. Vanlig spill. </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r>
                        <a:rPr lang="nb-NO" sz="900" b="1" dirty="0">
                          <a:effectLst/>
                          <a:latin typeface="+mn-lt"/>
                          <a:ea typeface="Calibri" panose="020F0502020204030204" pitchFamily="34" charset="0"/>
                          <a:cs typeface="Times New Roman" panose="02020603050405020304" pitchFamily="18" charset="0"/>
                        </a:rPr>
                        <a:t>Konkurranse til slutt. Treffe stolpen.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har god balanse.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94.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79B56030-6200-4964-BE5C-83E7DB27CFD9}"/>
              </a:ext>
            </a:extLst>
          </p:cNvPr>
          <p:cNvPicPr>
            <a:picLocks noChangeAspect="1"/>
          </p:cNvPicPr>
          <p:nvPr/>
        </p:nvPicPr>
        <p:blipFill rotWithShape="1">
          <a:blip r:embed="rId3"/>
          <a:srcRect l="49465" b="52229"/>
          <a:stretch/>
        </p:blipFill>
        <p:spPr>
          <a:xfrm>
            <a:off x="3151855" y="1319922"/>
            <a:ext cx="1991960" cy="1853547"/>
          </a:xfrm>
          <a:prstGeom prst="rect">
            <a:avLst/>
          </a:prstGeom>
        </p:spPr>
      </p:pic>
      <p:pic>
        <p:nvPicPr>
          <p:cNvPr id="6" name="Bilde 5" descr="Et bilde som inneholder grønn, gress, fotball, skilt&#10;&#10;Automatisk generert beskrivelse">
            <a:extLst>
              <a:ext uri="{FF2B5EF4-FFF2-40B4-BE49-F238E27FC236}">
                <a16:creationId xmlns:a16="http://schemas.microsoft.com/office/drawing/2014/main" id="{51332FC5-51A6-4A69-92C1-38712066D63A}"/>
              </a:ext>
            </a:extLst>
          </p:cNvPr>
          <p:cNvPicPr>
            <a:picLocks noChangeAspect="1"/>
          </p:cNvPicPr>
          <p:nvPr/>
        </p:nvPicPr>
        <p:blipFill rotWithShape="1">
          <a:blip r:embed="rId4">
            <a:extLst>
              <a:ext uri="{28A0092B-C50C-407E-A947-70E740481C1C}">
                <a14:useLocalDpi xmlns:a14="http://schemas.microsoft.com/office/drawing/2010/main" val="0"/>
              </a:ext>
            </a:extLst>
          </a:blip>
          <a:srcRect l="53449" r="10440" b="71197"/>
          <a:stretch/>
        </p:blipFill>
        <p:spPr>
          <a:xfrm>
            <a:off x="3151855" y="3173469"/>
            <a:ext cx="1991960" cy="1646063"/>
          </a:xfrm>
          <a:prstGeom prst="rect">
            <a:avLst/>
          </a:prstGeom>
        </p:spPr>
      </p:pic>
      <p:pic>
        <p:nvPicPr>
          <p:cNvPr id="3" name="Bilde 2">
            <a:extLst>
              <a:ext uri="{FF2B5EF4-FFF2-40B4-BE49-F238E27FC236}">
                <a16:creationId xmlns:a16="http://schemas.microsoft.com/office/drawing/2014/main" id="{D96318EF-61F2-44AD-8A51-D4BA2F0839EC}"/>
              </a:ext>
            </a:extLst>
          </p:cNvPr>
          <p:cNvPicPr>
            <a:picLocks noChangeAspect="1"/>
          </p:cNvPicPr>
          <p:nvPr/>
        </p:nvPicPr>
        <p:blipFill>
          <a:blip r:embed="rId5"/>
          <a:stretch>
            <a:fillRect/>
          </a:stretch>
        </p:blipFill>
        <p:spPr>
          <a:xfrm>
            <a:off x="3151855" y="4772971"/>
            <a:ext cx="1991960" cy="2140439"/>
          </a:xfrm>
          <a:prstGeom prst="rect">
            <a:avLst/>
          </a:prstGeom>
        </p:spPr>
      </p:pic>
    </p:spTree>
    <p:extLst>
      <p:ext uri="{BB962C8B-B14F-4D97-AF65-F5344CB8AC3E}">
        <p14:creationId xmlns:p14="http://schemas.microsoft.com/office/powerpoint/2010/main" val="2244786872"/>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800100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Jeg vise </a:t>
                      </a:r>
                      <a:r>
                        <a:rPr lang="nb-NO" sz="900" dirty="0" err="1">
                          <a:effectLst/>
                          <a:latin typeface="+mn-lt"/>
                          <a:ea typeface="Calibri" panose="020F0502020204030204" pitchFamily="34" charset="0"/>
                          <a:cs typeface="Times New Roman" panose="02020603050405020304" pitchFamily="18" charset="0"/>
                        </a:rPr>
                        <a:t>bueløp</a:t>
                      </a:r>
                      <a:r>
                        <a:rPr lang="nb-NO" sz="900" dirty="0">
                          <a:effectLst/>
                          <a:latin typeface="+mn-lt"/>
                          <a:ea typeface="Calibri" panose="020F0502020204030204" pitchFamily="34" charset="0"/>
                          <a:cs typeface="Times New Roman" panose="02020603050405020304" pitchFamily="18" charset="0"/>
                        </a:rPr>
                        <a:t> først.</a:t>
                      </a:r>
                      <a:r>
                        <a:rPr lang="nb-NO" sz="900" b="1" dirty="0">
                          <a:effectLst/>
                          <a:latin typeface="+mn-lt"/>
                          <a:ea typeface="Calibri" panose="020F0502020204030204" pitchFamily="34" charset="0"/>
                          <a:cs typeface="Times New Roman" panose="02020603050405020304" pitchFamily="18" charset="0"/>
                        </a:rPr>
                        <a:t> </a:t>
                      </a:r>
                      <a:r>
                        <a:rPr lang="nb-NO" sz="900" dirty="0">
                          <a:effectLst/>
                          <a:latin typeface="+mn-lt"/>
                          <a:ea typeface="Calibri" panose="020F0502020204030204" pitchFamily="34" charset="0"/>
                          <a:cs typeface="Times New Roman" panose="02020603050405020304" pitchFamily="18" charset="0"/>
                        </a:rPr>
                        <a:t>Kjøre to rekker og sette opp kjegler. En bane på hver banehalvdel.  Avstanden mellom spillerne 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Den fremste slår pasning på spilleren bak seg som har kommet på </a:t>
                      </a:r>
                      <a:r>
                        <a:rPr lang="nb-NO" sz="900" dirty="0" err="1">
                          <a:effectLst/>
                          <a:latin typeface="+mn-lt"/>
                          <a:ea typeface="Calibri" panose="020F0502020204030204" pitchFamily="34" charset="0"/>
                          <a:cs typeface="Times New Roman" panose="02020603050405020304" pitchFamily="18" charset="0"/>
                        </a:rPr>
                        <a:t>overlap</a:t>
                      </a:r>
                      <a:r>
                        <a:rPr lang="nb-NO" sz="900" dirty="0">
                          <a:effectLst/>
                          <a:latin typeface="+mn-lt"/>
                          <a:ea typeface="Calibri" panose="020F0502020204030204" pitchFamily="34" charset="0"/>
                          <a:cs typeface="Times New Roman" panose="02020603050405020304" pitchFamily="18" charset="0"/>
                        </a:rPr>
                        <a:t> og får ballen foran seg og slår den til den andre siden. Kjører etter hvert to baller samtidig. To sekvenser, begge med to touch:</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Pasning langs bakken</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Pasning i lufta</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situasjoner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Avslutningsøvelse mot to mål. Spilleren som skal avslutte starter med ball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30 meter fra mål. Vedkommende slår en pasning langs bakken til makker, og går på et skikkelig </a:t>
                      </a:r>
                      <a:r>
                        <a:rPr lang="nb-NO" sz="900" dirty="0" err="1">
                          <a:effectLst/>
                          <a:latin typeface="+mn-lt"/>
                          <a:ea typeface="Calibri" panose="020F0502020204030204" pitchFamily="34" charset="0"/>
                          <a:cs typeface="Times New Roman" panose="02020603050405020304" pitchFamily="18" charset="0"/>
                        </a:rPr>
                        <a:t>bueløp</a:t>
                      </a:r>
                      <a:r>
                        <a:rPr lang="nb-NO" sz="900" dirty="0">
                          <a:effectLst/>
                          <a:latin typeface="+mn-lt"/>
                          <a:ea typeface="Calibri" panose="020F0502020204030204" pitchFamily="34" charset="0"/>
                          <a:cs typeface="Times New Roman" panose="02020603050405020304" pitchFamily="18" charset="0"/>
                        </a:rPr>
                        <a:t>. Makkeren bruker to touch og slår en gjennombruddspasning foran spilleren som gjør mål alene med keeper. Deretter bytter de posisjoner. Kjøre ganske tette sekvenser, slik at det ikke blir for mye venting. </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på situasjoner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Jeg viser et godt </a:t>
                      </a:r>
                      <a:r>
                        <a:rPr lang="nb-NO" sz="900" dirty="0" err="1">
                          <a:effectLst/>
                          <a:latin typeface="+mn-lt"/>
                          <a:ea typeface="Calibri" panose="020F0502020204030204" pitchFamily="34" charset="0"/>
                          <a:cs typeface="Times New Roman" panose="02020603050405020304" pitchFamily="18" charset="0"/>
                        </a:rPr>
                        <a:t>bueløp</a:t>
                      </a:r>
                      <a:r>
                        <a:rPr lang="nb-NO" sz="900" dirty="0">
                          <a:effectLst/>
                          <a:latin typeface="+mn-lt"/>
                          <a:ea typeface="Calibri" panose="020F0502020204030204" pitchFamily="34" charset="0"/>
                          <a:cs typeface="Times New Roman" panose="02020603050405020304" pitchFamily="18" charset="0"/>
                        </a:rPr>
                        <a:t> først. Deretter 3-2.  Kjøre mot to mål hvis det er mange på trening(minst 4 forsvarere og 6 offensive) . Spissene(6 </a:t>
                      </a:r>
                      <a:r>
                        <a:rPr lang="nb-NO" sz="900" dirty="0" err="1">
                          <a:effectLst/>
                          <a:latin typeface="+mn-lt"/>
                          <a:ea typeface="Calibri" panose="020F0502020204030204" pitchFamily="34" charset="0"/>
                          <a:cs typeface="Times New Roman" panose="02020603050405020304" pitchFamily="18" charset="0"/>
                        </a:rPr>
                        <a:t>stk</a:t>
                      </a:r>
                      <a:r>
                        <a:rPr lang="nb-NO" sz="900" dirty="0">
                          <a:effectLst/>
                          <a:latin typeface="+mn-lt"/>
                          <a:ea typeface="Calibri" panose="020F0502020204030204" pitchFamily="34" charset="0"/>
                          <a:cs typeface="Times New Roman" panose="02020603050405020304" pitchFamily="18" charset="0"/>
                        </a:rPr>
                        <a:t>)gjør en god bue. De starter på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35 meter.  </a:t>
                      </a:r>
                      <a:r>
                        <a:rPr lang="nb-NO" sz="900" dirty="0" err="1">
                          <a:effectLst/>
                          <a:latin typeface="+mn-lt"/>
                          <a:ea typeface="Calibri" panose="020F0502020204030204" pitchFamily="34" charset="0"/>
                          <a:cs typeface="Times New Roman" panose="02020603050405020304" pitchFamily="18" charset="0"/>
                        </a:rPr>
                        <a:t>Forsvarern</a:t>
                      </a:r>
                      <a:r>
                        <a:rPr lang="nb-NO" sz="900" dirty="0">
                          <a:effectLst/>
                          <a:latin typeface="+mn-lt"/>
                          <a:ea typeface="Calibri" panose="020F0502020204030204" pitchFamily="34" charset="0"/>
                          <a:cs typeface="Times New Roman" panose="02020603050405020304" pitchFamily="18" charset="0"/>
                        </a:rPr>
                        <a:t>(6 </a:t>
                      </a:r>
                      <a:r>
                        <a:rPr lang="nb-NO" sz="900" dirty="0" err="1">
                          <a:effectLst/>
                          <a:latin typeface="+mn-lt"/>
                          <a:ea typeface="Calibri" panose="020F0502020204030204" pitchFamily="34" charset="0"/>
                          <a:cs typeface="Times New Roman" panose="02020603050405020304" pitchFamily="18" charset="0"/>
                        </a:rPr>
                        <a:t>stk</a:t>
                      </a:r>
                      <a:r>
                        <a:rPr lang="nb-NO" sz="900" dirty="0">
                          <a:effectLst/>
                          <a:latin typeface="+mn-lt"/>
                          <a:ea typeface="Calibri" panose="020F0502020204030204" pitchFamily="34" charset="0"/>
                          <a:cs typeface="Times New Roman" panose="02020603050405020304" pitchFamily="18" charset="0"/>
                        </a:rPr>
                        <a:t>) er alltid defensive og starter fra målet. Spissene alltid spisser. Midtbanespilleren(resten) starter med en kort pasning på den ene spissen og får den tilbake. Deretter setter han fart og kjører 3-2.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r h="374742">
                <a:tc>
                  <a:txBody>
                    <a:bodyPr/>
                    <a:lstStyle/>
                    <a:p>
                      <a:pPr algn="ctr"/>
                      <a:r>
                        <a:rPr lang="nb-NO" sz="900" b="0" baseline="0" dirty="0">
                          <a:solidFill>
                            <a:schemeClr val="tx1"/>
                          </a:solidFill>
                          <a:latin typeface="+mn-lt"/>
                        </a:rPr>
                        <a:t>5*6 min kamper       1 </a:t>
                      </a:r>
                      <a:r>
                        <a:rPr lang="nb-NO" sz="900" b="0" baseline="0" dirty="0" err="1">
                          <a:solidFill>
                            <a:schemeClr val="tx1"/>
                          </a:solidFill>
                          <a:latin typeface="+mn-lt"/>
                        </a:rPr>
                        <a:t>min</a:t>
                      </a:r>
                      <a:r>
                        <a:rPr lang="nb-NO" sz="900" b="0" dirty="0" err="1">
                          <a:solidFill>
                            <a:schemeClr val="tx1"/>
                          </a:solidFill>
                          <a:latin typeface="+mn-lt"/>
                        </a:rPr>
                        <a:t>.pause</a:t>
                      </a:r>
                      <a:r>
                        <a:rPr lang="nb-NO" sz="900" b="0" dirty="0">
                          <a:solidFill>
                            <a:schemeClr val="tx1"/>
                          </a:solidFill>
                          <a:latin typeface="+mn-lt"/>
                        </a:rPr>
                        <a:t> mellom kampene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Sette opp leddene. Til slutt spill der ballen går fra keeper som vanlig.</a:t>
                      </a: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Første til å treffe tverrligger.</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har gode holdninger.</a:t>
                      </a: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95. FERDIGHETSØKTER-ANGREPSSPILL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drage, krets, grønn, fotball&#10;&#10;Automatisk generert beskrivelse">
            <a:extLst>
              <a:ext uri="{FF2B5EF4-FFF2-40B4-BE49-F238E27FC236}">
                <a16:creationId xmlns:a16="http://schemas.microsoft.com/office/drawing/2014/main" id="{678A744B-7A5E-4390-9935-DDDF2C7C7A40}"/>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5512" r="12312" b="51516"/>
          <a:stretch/>
        </p:blipFill>
        <p:spPr>
          <a:xfrm>
            <a:off x="3156359" y="1263594"/>
            <a:ext cx="2002871" cy="1667311"/>
          </a:xfrm>
          <a:prstGeom prst="rect">
            <a:avLst/>
          </a:prstGeom>
        </p:spPr>
      </p:pic>
      <p:pic>
        <p:nvPicPr>
          <p:cNvPr id="7" name="Bilde 6" descr="Et bilde som inneholder krets, grønn, ball, mann&#10;&#10;Automatisk generert beskrivelse">
            <a:extLst>
              <a:ext uri="{FF2B5EF4-FFF2-40B4-BE49-F238E27FC236}">
                <a16:creationId xmlns:a16="http://schemas.microsoft.com/office/drawing/2014/main" id="{5802FFB8-9F8A-4CA5-A496-6DA3CB59C4AC}"/>
              </a:ext>
            </a:extLst>
          </p:cNvPr>
          <p:cNvPicPr>
            <a:picLocks noChangeAspect="1"/>
          </p:cNvPicPr>
          <p:nvPr/>
        </p:nvPicPr>
        <p:blipFill rotWithShape="1">
          <a:blip r:embed="rId4">
            <a:extLst>
              <a:ext uri="{28A0092B-C50C-407E-A947-70E740481C1C}">
                <a14:useLocalDpi xmlns:a14="http://schemas.microsoft.com/office/drawing/2010/main" val="0"/>
              </a:ext>
            </a:extLst>
          </a:blip>
          <a:srcRect l="67541" t="38881" r="-1" b="38220"/>
          <a:stretch/>
        </p:blipFill>
        <p:spPr>
          <a:xfrm>
            <a:off x="3156359" y="2930902"/>
            <a:ext cx="2002871" cy="1339094"/>
          </a:xfrm>
          <a:prstGeom prst="rect">
            <a:avLst/>
          </a:prstGeom>
        </p:spPr>
      </p:pic>
      <p:pic>
        <p:nvPicPr>
          <p:cNvPr id="6" name="Bilde 5" descr="Et bilde som inneholder grønn, krets, gress, fotball&#10;&#10;Automatisk generert beskrivelse">
            <a:extLst>
              <a:ext uri="{FF2B5EF4-FFF2-40B4-BE49-F238E27FC236}">
                <a16:creationId xmlns:a16="http://schemas.microsoft.com/office/drawing/2014/main" id="{DBB425EC-0653-4499-ADC5-D2A746D3936A}"/>
              </a:ext>
            </a:extLst>
          </p:cNvPr>
          <p:cNvPicPr>
            <a:picLocks noChangeAspect="1"/>
          </p:cNvPicPr>
          <p:nvPr/>
        </p:nvPicPr>
        <p:blipFill rotWithShape="1">
          <a:blip r:embed="rId5">
            <a:extLst>
              <a:ext uri="{28A0092B-C50C-407E-A947-70E740481C1C}">
                <a14:useLocalDpi xmlns:a14="http://schemas.microsoft.com/office/drawing/2010/main" val="0"/>
              </a:ext>
            </a:extLst>
          </a:blip>
          <a:srcRect l="63468" t="35358" b="35468"/>
          <a:stretch/>
        </p:blipFill>
        <p:spPr>
          <a:xfrm>
            <a:off x="3156359" y="4269997"/>
            <a:ext cx="2002871" cy="1414598"/>
          </a:xfrm>
          <a:prstGeom prst="rect">
            <a:avLst/>
          </a:prstGeom>
        </p:spPr>
      </p:pic>
      <p:pic>
        <p:nvPicPr>
          <p:cNvPr id="8" name="Bilde 7">
            <a:extLst>
              <a:ext uri="{FF2B5EF4-FFF2-40B4-BE49-F238E27FC236}">
                <a16:creationId xmlns:a16="http://schemas.microsoft.com/office/drawing/2014/main" id="{7D0969AF-4EE5-4155-BB00-6F905250CCB9}"/>
              </a:ext>
            </a:extLst>
          </p:cNvPr>
          <p:cNvPicPr>
            <a:picLocks noChangeAspect="1"/>
          </p:cNvPicPr>
          <p:nvPr/>
        </p:nvPicPr>
        <p:blipFill>
          <a:blip r:embed="rId6"/>
          <a:stretch>
            <a:fillRect/>
          </a:stretch>
        </p:blipFill>
        <p:spPr>
          <a:xfrm>
            <a:off x="3156359" y="5684595"/>
            <a:ext cx="2002871" cy="1244712"/>
          </a:xfrm>
          <a:prstGeom prst="rect">
            <a:avLst/>
          </a:prstGeom>
        </p:spPr>
      </p:pic>
    </p:spTree>
    <p:extLst>
      <p:ext uri="{BB962C8B-B14F-4D97-AF65-F5344CB8AC3E}">
        <p14:creationId xmlns:p14="http://schemas.microsoft.com/office/powerpoint/2010/main" val="2654478895"/>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36512" y="712378"/>
          <a:ext cx="9180513" cy="7360920"/>
        </p:xfrm>
        <a:graphic>
          <a:graphicData uri="http://schemas.openxmlformats.org/drawingml/2006/table">
            <a:tbl>
              <a:tblPr firstRow="1" bandRow="1">
                <a:tableStyleId>{5C22544A-7EE6-4342-B048-85BDC9FD1C3A}</a:tableStyleId>
              </a:tblPr>
              <a:tblGrid>
                <a:gridCol w="569912">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firkant. De rundt skal spille pasninger til hverandre med touchbegrensning eller fritt. To spillere i midten skal vinne ball eller få den ut av firkanten. Hvis de gjør det skal spilleren som gjorde feilen gå inn i midten. Minst 6 mot 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marL="45720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Lagkonkurranse. Det ene laget spiller veggpasning og skyter på en berøring mot mål. Laget teller totalt sine mål. Bytte på å være vegger, som står hele runder. De skyter helt til motstanderlaget har fullført sine oppgaver, deretter bytter lagene plasser. Hvilket lag gjør flest mål?</a:t>
                      </a:r>
                    </a:p>
                    <a:p>
                      <a:pPr marL="45720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a:t>
                      </a:r>
                    </a:p>
                    <a:p>
                      <a:pPr marL="45720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Den andre gruppa holder ballen i lufta/(slår 100 pasninger)Etter involvering går spilleren bakerst i egen kø.</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Headinger 50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stk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i laget uten ball i bakken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Pasninger i lufta 30 touch med bare beina uten at ball er i bakken. Maks to touch med fot per spiller. Vi teller bare 1 touch per spiller, altså må 30 ulike involveringer på spilleren være godkjente. Ved bom begynner de på en igjen. Hvis det ikke tar for lang tid kjører vi to runder.</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55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spill på samme bane(4-4/5-5?). Fortsatt samme lag som i forrige øvelse. Fritt spill, vinneren står(eventuelt vanlig turneringsspill på </a:t>
                      </a:r>
                      <a:r>
                        <a:rPr lang="nb-NO" sz="900" dirty="0" err="1">
                          <a:effectLst/>
                          <a:latin typeface="+mn-lt"/>
                          <a:ea typeface="Calibri" panose="020F0502020204030204" pitchFamily="34" charset="0"/>
                          <a:cs typeface="Times New Roman" panose="02020603050405020304" pitchFamily="18" charset="0"/>
                        </a:rPr>
                        <a:t>yngres</a:t>
                      </a:r>
                      <a:r>
                        <a:rPr lang="nb-NO" sz="900" dirty="0">
                          <a:effectLst/>
                          <a:latin typeface="+mn-lt"/>
                          <a:ea typeface="Calibri" panose="020F0502020204030204" pitchFamily="34" charset="0"/>
                          <a:cs typeface="Times New Roman" panose="02020603050405020304" pitchFamily="18" charset="0"/>
                        </a:rPr>
                        <a:t>). Maks to mål eller to minutts kamper. Spiller uten vegger nå. Taperlaget tar inn utstyr og/eller løper mest. Maks 2 min kamper, eller 2 mål.</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har gjort flest mål på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96.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4FDFAC65-8C71-4FB5-A052-C7DA75616550}"/>
              </a:ext>
            </a:extLst>
          </p:cNvPr>
          <p:cNvPicPr>
            <a:picLocks noChangeAspect="1"/>
          </p:cNvPicPr>
          <p:nvPr/>
        </p:nvPicPr>
        <p:blipFill rotWithShape="1">
          <a:blip r:embed="rId3"/>
          <a:srcRect l="57335" r="19676" b="63030"/>
          <a:stretch/>
        </p:blipFill>
        <p:spPr>
          <a:xfrm>
            <a:off x="3139580" y="1374148"/>
            <a:ext cx="1975608" cy="999936"/>
          </a:xfrm>
          <a:prstGeom prst="rect">
            <a:avLst/>
          </a:prstGeom>
        </p:spPr>
      </p:pic>
      <p:pic>
        <p:nvPicPr>
          <p:cNvPr id="6" name="Bilde 5" descr="Et bilde som inneholder gress, grønn, krets, rød&#10;&#10;Automatisk generert beskrivelse">
            <a:extLst>
              <a:ext uri="{FF2B5EF4-FFF2-40B4-BE49-F238E27FC236}">
                <a16:creationId xmlns:a16="http://schemas.microsoft.com/office/drawing/2014/main" id="{CE342635-B8AA-4BC9-9310-32F4F7C0D408}"/>
              </a:ext>
            </a:extLst>
          </p:cNvPr>
          <p:cNvPicPr>
            <a:picLocks noChangeAspect="1"/>
          </p:cNvPicPr>
          <p:nvPr/>
        </p:nvPicPr>
        <p:blipFill rotWithShape="1">
          <a:blip r:embed="rId4">
            <a:extLst>
              <a:ext uri="{28A0092B-C50C-407E-A947-70E740481C1C}">
                <a14:useLocalDpi xmlns:a14="http://schemas.microsoft.com/office/drawing/2010/main" val="0"/>
              </a:ext>
            </a:extLst>
          </a:blip>
          <a:srcRect l="62367" t="31541" b="36312"/>
          <a:stretch/>
        </p:blipFill>
        <p:spPr>
          <a:xfrm>
            <a:off x="3139581" y="2374085"/>
            <a:ext cx="1975609" cy="3254929"/>
          </a:xfrm>
          <a:prstGeom prst="rect">
            <a:avLst/>
          </a:prstGeom>
        </p:spPr>
      </p:pic>
      <p:pic>
        <p:nvPicPr>
          <p:cNvPr id="7" name="Bilde 6">
            <a:extLst>
              <a:ext uri="{FF2B5EF4-FFF2-40B4-BE49-F238E27FC236}">
                <a16:creationId xmlns:a16="http://schemas.microsoft.com/office/drawing/2014/main" id="{89D643E5-4E80-4225-80E8-2E2464D98224}"/>
              </a:ext>
            </a:extLst>
          </p:cNvPr>
          <p:cNvPicPr>
            <a:picLocks noChangeAspect="1"/>
          </p:cNvPicPr>
          <p:nvPr/>
        </p:nvPicPr>
        <p:blipFill>
          <a:blip r:embed="rId5"/>
          <a:stretch>
            <a:fillRect/>
          </a:stretch>
        </p:blipFill>
        <p:spPr>
          <a:xfrm>
            <a:off x="3139580" y="5340658"/>
            <a:ext cx="1981900" cy="1498203"/>
          </a:xfrm>
          <a:prstGeom prst="rect">
            <a:avLst/>
          </a:prstGeom>
        </p:spPr>
      </p:pic>
    </p:spTree>
    <p:extLst>
      <p:ext uri="{BB962C8B-B14F-4D97-AF65-F5344CB8AC3E}">
        <p14:creationId xmlns:p14="http://schemas.microsoft.com/office/powerpoint/2010/main" val="3784103798"/>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3609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firkant. De rundt skal spille pasninger til hverandre med touchbegrensning eller fritt. To spillere i midten skal vinne ball eller få den ut av firkanten. Hvis de gjør det skal spilleren som gjorde feilen gå inn i midten. Minst 6 mot 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r>
                        <a:rPr kumimoji="0" lang="nb-NO" sz="900" b="0" i="0" u="none" strike="noStrike" kern="1200" cap="none" spc="0" normalizeH="0" baseline="0" noProof="0" dirty="0">
                          <a:ln>
                            <a:noFill/>
                          </a:ln>
                          <a:solidFill>
                            <a:prstClr val="black"/>
                          </a:solidFill>
                          <a:effectLst/>
                          <a:uLnTx/>
                          <a:uFillTx/>
                          <a:latin typeface="+mn-lt"/>
                          <a:ea typeface="+mn-ea"/>
                          <a:cs typeface="+mn-cs"/>
                        </a:rPr>
                        <a:t>Sørg for at valgene med ball utføres hurtig som i kamp.</a:t>
                      </a:r>
                    </a:p>
                    <a:p>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kumimoji="0" lang="nb-NO" sz="900" b="0" i="0" u="none" strike="noStrike" kern="1200" cap="none" spc="0" normalizeH="0" baseline="0" noProof="0" dirty="0">
                          <a:ln>
                            <a:noFill/>
                          </a:ln>
                          <a:solidFill>
                            <a:prstClr val="black"/>
                          </a:solidFill>
                          <a:effectLst/>
                          <a:uLnTx/>
                          <a:uFillTx/>
                          <a:latin typeface="+mn-lt"/>
                          <a:ea typeface="+mn-ea"/>
                          <a:cs typeface="+mn-cs"/>
                        </a:rPr>
                        <a:t>Differensier gjerne.</a:t>
                      </a:r>
                      <a:endParaRPr lang="nb-NO" sz="900" b="1"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Dele inn i tre lag og spille i tre soner. Hver firkant er en slik sone.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Ca</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10 meter mellom kjeglene i firkantene. Det laget som står i den midterste firkanten skal prøve å fange ballen. Den midterste firkanten fungerer som et nett. Da ballen er i de to andre firkantene kan kun to spillere fra midten gå inn i den firkanten for å vinne ball samtidig. De kan først gå inn ved ballberøring i firkanten.</a:t>
                      </a: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Må være minst 3 pasninger i sidefirkantene, før ballen kan slås over midten til den siste firkanten. Spillerne har maks to touch på senior, fri touch på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yngres</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nivå. </a:t>
                      </a: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Ved 3 feil i et av lagene på sidefirkantene, går det laget inn i midten. Ved bom settes ny ball i gang på den andre siden.</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55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Spill stor bane, gjerne 11-11. Det bør uansett være 4 på midten. Først en sekvens på 7 min, der vi fryser en del situasjoner for  å se på midtbaneleddet.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Coache</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kun det ene laget</a:t>
                      </a:r>
                      <a:r>
                        <a:rPr kumimoji="0" lang="nb-NO" sz="900" b="1"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La det angripende laget spille med litt forskjellige formasjoner, siden det er kamprelatert. 3 spisser, 3 og 5 midtbanespillere).</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har gjort flest mål på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97.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4FDFAC65-8C71-4FB5-A052-C7DA75616550}"/>
              </a:ext>
            </a:extLst>
          </p:cNvPr>
          <p:cNvPicPr>
            <a:picLocks noChangeAspect="1"/>
          </p:cNvPicPr>
          <p:nvPr/>
        </p:nvPicPr>
        <p:blipFill rotWithShape="1">
          <a:blip r:embed="rId3"/>
          <a:srcRect l="57335" r="19676" b="63030"/>
          <a:stretch/>
        </p:blipFill>
        <p:spPr>
          <a:xfrm>
            <a:off x="3139580" y="1374148"/>
            <a:ext cx="1975608" cy="999936"/>
          </a:xfrm>
          <a:prstGeom prst="rect">
            <a:avLst/>
          </a:prstGeom>
        </p:spPr>
      </p:pic>
      <p:pic>
        <p:nvPicPr>
          <p:cNvPr id="3" name="Bilde 2">
            <a:extLst>
              <a:ext uri="{FF2B5EF4-FFF2-40B4-BE49-F238E27FC236}">
                <a16:creationId xmlns:a16="http://schemas.microsoft.com/office/drawing/2014/main" id="{E729FBC4-97F3-45F8-9971-968988091140}"/>
              </a:ext>
            </a:extLst>
          </p:cNvPr>
          <p:cNvPicPr>
            <a:picLocks noChangeAspect="1"/>
          </p:cNvPicPr>
          <p:nvPr/>
        </p:nvPicPr>
        <p:blipFill>
          <a:blip r:embed="rId4"/>
          <a:stretch>
            <a:fillRect/>
          </a:stretch>
        </p:blipFill>
        <p:spPr>
          <a:xfrm>
            <a:off x="3139580" y="5483854"/>
            <a:ext cx="1975608" cy="1355007"/>
          </a:xfrm>
          <a:prstGeom prst="rect">
            <a:avLst/>
          </a:prstGeom>
        </p:spPr>
      </p:pic>
      <p:pic>
        <p:nvPicPr>
          <p:cNvPr id="8" name="Bilde 7">
            <a:extLst>
              <a:ext uri="{FF2B5EF4-FFF2-40B4-BE49-F238E27FC236}">
                <a16:creationId xmlns:a16="http://schemas.microsoft.com/office/drawing/2014/main" id="{D81E7C51-BC5D-4553-87FF-75544FC21F36}"/>
              </a:ext>
            </a:extLst>
          </p:cNvPr>
          <p:cNvPicPr>
            <a:picLocks noChangeAspect="1"/>
          </p:cNvPicPr>
          <p:nvPr/>
        </p:nvPicPr>
        <p:blipFill rotWithShape="1">
          <a:blip r:embed="rId5"/>
          <a:srcRect l="39711" t="71161"/>
          <a:stretch/>
        </p:blipFill>
        <p:spPr>
          <a:xfrm>
            <a:off x="3139580" y="2374084"/>
            <a:ext cx="1975608" cy="3109766"/>
          </a:xfrm>
          <a:prstGeom prst="rect">
            <a:avLst/>
          </a:prstGeom>
        </p:spPr>
      </p:pic>
    </p:spTree>
    <p:extLst>
      <p:ext uri="{BB962C8B-B14F-4D97-AF65-F5344CB8AC3E}">
        <p14:creationId xmlns:p14="http://schemas.microsoft.com/office/powerpoint/2010/main" val="2226030300"/>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4"/>
          <a:ext cx="9144002" cy="6868033"/>
        </p:xfrm>
        <a:graphic>
          <a:graphicData uri="http://schemas.openxmlformats.org/drawingml/2006/table">
            <a:tbl>
              <a:tblPr firstRow="1" bandRow="1">
                <a:tableStyleId>{5C22544A-7EE6-4342-B048-85BDC9FD1C3A}</a:tableStyleId>
              </a:tblPr>
              <a:tblGrid>
                <a:gridCol w="806422">
                  <a:extLst>
                    <a:ext uri="{9D8B030D-6E8A-4147-A177-3AD203B41FA5}">
                      <a16:colId xmlns:a16="http://schemas.microsoft.com/office/drawing/2014/main" val="20000"/>
                    </a:ext>
                  </a:extLst>
                </a:gridCol>
                <a:gridCol w="2387960">
                  <a:extLst>
                    <a:ext uri="{9D8B030D-6E8A-4147-A177-3AD203B41FA5}">
                      <a16:colId xmlns:a16="http://schemas.microsoft.com/office/drawing/2014/main" val="20001"/>
                    </a:ext>
                  </a:extLst>
                </a:gridCol>
                <a:gridCol w="2333288">
                  <a:extLst>
                    <a:ext uri="{9D8B030D-6E8A-4147-A177-3AD203B41FA5}">
                      <a16:colId xmlns:a16="http://schemas.microsoft.com/office/drawing/2014/main" val="20002"/>
                    </a:ext>
                  </a:extLst>
                </a:gridCol>
                <a:gridCol w="1251740">
                  <a:extLst>
                    <a:ext uri="{9D8B030D-6E8A-4147-A177-3AD203B41FA5}">
                      <a16:colId xmlns:a16="http://schemas.microsoft.com/office/drawing/2014/main" val="20003"/>
                    </a:ext>
                  </a:extLst>
                </a:gridCol>
                <a:gridCol w="2364592">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1000"/>
                        </a:spcAft>
                      </a:pPr>
                      <a:r>
                        <a:rPr lang="nb-NO" sz="900" dirty="0">
                          <a:effectLst/>
                          <a:latin typeface="+mn-lt"/>
                          <a:ea typeface="Calibri" panose="020F0502020204030204" pitchFamily="34" charset="0"/>
                          <a:cs typeface="Times New Roman" panose="02020603050405020304" pitchFamily="18" charset="0"/>
                        </a:rPr>
                        <a:t>Skuddøvelse med fokus på vendinger.  Sette opp firkant. Sett opp mange baner, slik at det blir liten kø og mange sekvenser per spiller. Spilleren som vender opp får pasning inne i firkanten og  skal avslutte inne i samme firkant. Avslutningen skal helst skje på to touch. Eventuell variasjon:</a:t>
                      </a:r>
                    </a:p>
                    <a:p>
                      <a:pPr marL="0" indent="0" algn="l">
                        <a:lnSpc>
                          <a:spcPct val="115000"/>
                        </a:lnSpc>
                        <a:spcAft>
                          <a:spcPts val="1000"/>
                        </a:spcAft>
                        <a:buFont typeface="Arial" panose="020B0604020202020204" pitchFamily="34" charset="0"/>
                        <a:buNone/>
                      </a:pPr>
                      <a:r>
                        <a:rPr lang="nb-NO" sz="900" dirty="0">
                          <a:effectLst/>
                          <a:latin typeface="+mn-lt"/>
                          <a:ea typeface="Calibri" panose="020F0502020204030204" pitchFamily="34" charset="0"/>
                          <a:cs typeface="Times New Roman" panose="02020603050405020304" pitchFamily="18" charset="0"/>
                        </a:rPr>
                        <a:t>1. Pasning langs bakken. 2. Pasning i lufta. 3. Sette opp firkantene slik at avslutningene kommer fra skrått hold.</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Skudd fra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12-18 meter. Kjør gjerne fra 3 soner(som på bildet). Bruk også flere mål, slik at det blir minst mulig kø og flest mulig involveringer per spiller. Ball kastes over hodet. Deretter skyter spilleren etter en(to) sprett. Bytte posisjoner etter roller. Spillerne kan gjerne avlutte fra de posisjonene de spiller på banen.</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Sette opp to lag som stiller seg mot hverandre diagonalt. Alltid pasninger diagonalt og bytter diagonalt. Lagene bytter sider etter hvert. Spillerne må avslutte utenfor 16m. Lagene avslutter annen hver gang.</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Skudd på direkten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skudd</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Oppspill i lufta</a:t>
                      </a: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Hvilken spiller/lag gjør flest mål?</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Dele inn i to lag og kjøre øvelsen mot to mål ved siden av hverandre. Pasning langs bakken på den ene siden av kjegla. </a:t>
                      </a:r>
                      <a:r>
                        <a:rPr lang="nb-NO" sz="900" dirty="0" err="1">
                          <a:effectLst/>
                          <a:latin typeface="+mn-lt"/>
                          <a:ea typeface="Calibri" panose="020F0502020204030204" pitchFamily="34" charset="0"/>
                          <a:cs typeface="Times New Roman" panose="02020603050405020304" pitchFamily="18" charset="0"/>
                        </a:rPr>
                        <a:t>Medtak</a:t>
                      </a:r>
                      <a:r>
                        <a:rPr lang="nb-NO" sz="900" dirty="0">
                          <a:effectLst/>
                          <a:latin typeface="+mn-lt"/>
                          <a:ea typeface="Calibri" panose="020F0502020204030204" pitchFamily="34" charset="0"/>
                          <a:cs typeface="Times New Roman" panose="02020603050405020304" pitchFamily="18" charset="0"/>
                        </a:rPr>
                        <a:t> over til den andre og pasning til spilleren som gir vegg. Deretter skudd. Første laget til 14 mål. Etter 7 mål fra et av lagene skytes det fra den andre siden mot målet. Avslutninger fra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12 meter på senior.</a:t>
                      </a:r>
                    </a:p>
                    <a:p>
                      <a:pPr algn="l">
                        <a:lnSpc>
                          <a:spcPct val="115000"/>
                        </a:lnSpc>
                        <a:spcAft>
                          <a:spcPts val="0"/>
                        </a:spcAft>
                      </a:pPr>
                      <a:r>
                        <a:rPr lang="nb-NO" sz="900" dirty="0" err="1">
                          <a:effectLst/>
                          <a:latin typeface="+mn-lt"/>
                          <a:ea typeface="Calibri" panose="020F0502020204030204" pitchFamily="34" charset="0"/>
                          <a:cs typeface="Times New Roman" panose="02020603050405020304" pitchFamily="18" charset="0"/>
                        </a:rPr>
                        <a:t>Rulering</a:t>
                      </a:r>
                      <a:r>
                        <a:rPr lang="nb-NO" sz="900" dirty="0">
                          <a:effectLst/>
                          <a:latin typeface="+mn-lt"/>
                          <a:ea typeface="Calibri" panose="020F0502020204030204" pitchFamily="34" charset="0"/>
                          <a:cs typeface="Times New Roman" panose="02020603050405020304" pitchFamily="18" charset="0"/>
                        </a:rPr>
                        <a:t>:  1-2-3. 2.  Etter hvert 1. Pasning i lufta. Dra ut slik at det blir lengre avstand mellom kjeglene. Skudd fra 16 meter. Også konkurranse nå. Første lag til 12 mål. Bytter side </a:t>
                      </a:r>
                      <a:r>
                        <a:rPr lang="nb-NO" sz="900" dirty="0" err="1">
                          <a:effectLst/>
                          <a:latin typeface="+mn-lt"/>
                          <a:ea typeface="Calibri" panose="020F0502020204030204" pitchFamily="34" charset="0"/>
                          <a:cs typeface="Times New Roman" panose="02020603050405020304" pitchFamily="18" charset="0"/>
                        </a:rPr>
                        <a:t>halveis</a:t>
                      </a:r>
                      <a:r>
                        <a:rPr lang="nb-NO" sz="900" dirty="0">
                          <a:effectLst/>
                          <a:latin typeface="+mn-lt"/>
                          <a:ea typeface="Calibri" panose="020F0502020204030204" pitchFamily="34" charset="0"/>
                          <a:cs typeface="Times New Roman" panose="02020603050405020304" pitchFamily="18" charset="0"/>
                        </a:rPr>
                        <a: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extLst>
                  <a:ext uri="{0D108BD9-81ED-4DB2-BD59-A6C34878D82A}">
                    <a16:rowId xmlns:a16="http://schemas.microsoft.com/office/drawing/2014/main" val="3448770222"/>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AVSLUTNINGER       </a:t>
                      </a:r>
                    </a:p>
                  </a:txBody>
                  <a:tcPr marL="68580" marR="68580"/>
                </a:tc>
                <a:extLst>
                  <a:ext uri="{0D108BD9-81ED-4DB2-BD59-A6C34878D82A}">
                    <a16:rowId xmlns:a16="http://schemas.microsoft.com/office/drawing/2014/main" val="10000"/>
                  </a:ext>
                </a:extLst>
              </a:tr>
            </a:tbl>
          </a:graphicData>
        </a:graphic>
      </p:graphicFrame>
      <p:pic>
        <p:nvPicPr>
          <p:cNvPr id="10" name="Bilde 9" descr="Et bilde som inneholder grønn, krets, spill, skilt&#10;&#10;Automatisk generert beskrivelse">
            <a:extLst>
              <a:ext uri="{FF2B5EF4-FFF2-40B4-BE49-F238E27FC236}">
                <a16:creationId xmlns:a16="http://schemas.microsoft.com/office/drawing/2014/main" id="{3AE251CF-8B82-42B1-AAA7-53C716C904FE}"/>
              </a:ext>
            </a:extLst>
          </p:cNvPr>
          <p:cNvPicPr>
            <a:picLocks noChangeAspect="1"/>
          </p:cNvPicPr>
          <p:nvPr/>
        </p:nvPicPr>
        <p:blipFill rotWithShape="1">
          <a:blip r:embed="rId2">
            <a:extLst>
              <a:ext uri="{28A0092B-C50C-407E-A947-70E740481C1C}">
                <a14:useLocalDpi xmlns:a14="http://schemas.microsoft.com/office/drawing/2010/main" val="0"/>
              </a:ext>
            </a:extLst>
          </a:blip>
          <a:srcRect l="60426" t="35357" b="34844"/>
          <a:stretch/>
        </p:blipFill>
        <p:spPr>
          <a:xfrm>
            <a:off x="3209537" y="1332798"/>
            <a:ext cx="2309520" cy="1362546"/>
          </a:xfrm>
          <a:prstGeom prst="rect">
            <a:avLst/>
          </a:prstGeom>
        </p:spPr>
      </p:pic>
      <p:pic>
        <p:nvPicPr>
          <p:cNvPr id="11" name="Bilde 10" descr="Et bilde som inneholder krets, grønn, stor, skilt&#10;&#10;Automatisk generert beskrivelse">
            <a:extLst>
              <a:ext uri="{FF2B5EF4-FFF2-40B4-BE49-F238E27FC236}">
                <a16:creationId xmlns:a16="http://schemas.microsoft.com/office/drawing/2014/main" id="{BB7B4735-CB74-4C7E-AC78-F4354E0A3A14}"/>
              </a:ext>
            </a:extLst>
          </p:cNvPr>
          <p:cNvPicPr>
            <a:picLocks noChangeAspect="1"/>
          </p:cNvPicPr>
          <p:nvPr/>
        </p:nvPicPr>
        <p:blipFill rotWithShape="1">
          <a:blip r:embed="rId3">
            <a:extLst>
              <a:ext uri="{28A0092B-C50C-407E-A947-70E740481C1C}">
                <a14:useLocalDpi xmlns:a14="http://schemas.microsoft.com/office/drawing/2010/main" val="0"/>
              </a:ext>
            </a:extLst>
          </a:blip>
          <a:srcRect l="58294" t="24055" b="26037"/>
          <a:stretch/>
        </p:blipFill>
        <p:spPr>
          <a:xfrm>
            <a:off x="3209538" y="2695347"/>
            <a:ext cx="2309519" cy="1467313"/>
          </a:xfrm>
          <a:prstGeom prst="rect">
            <a:avLst/>
          </a:prstGeom>
        </p:spPr>
      </p:pic>
      <p:pic>
        <p:nvPicPr>
          <p:cNvPr id="12" name="Bilde 11" descr="Et bilde som inneholder krets, grønn, mann, ball&#10;&#10;Automatisk generert beskrivelse">
            <a:extLst>
              <a:ext uri="{FF2B5EF4-FFF2-40B4-BE49-F238E27FC236}">
                <a16:creationId xmlns:a16="http://schemas.microsoft.com/office/drawing/2014/main" id="{17B5B504-D3AD-409D-BF8B-943FD93CA7E0}"/>
              </a:ext>
            </a:extLst>
          </p:cNvPr>
          <p:cNvPicPr>
            <a:picLocks noChangeAspect="1"/>
          </p:cNvPicPr>
          <p:nvPr/>
        </p:nvPicPr>
        <p:blipFill rotWithShape="1">
          <a:blip r:embed="rId4">
            <a:extLst>
              <a:ext uri="{28A0092B-C50C-407E-A947-70E740481C1C}">
                <a14:useLocalDpi xmlns:a14="http://schemas.microsoft.com/office/drawing/2010/main" val="0"/>
              </a:ext>
            </a:extLst>
          </a:blip>
          <a:srcRect l="59174" t="37560" b="38513"/>
          <a:stretch/>
        </p:blipFill>
        <p:spPr>
          <a:xfrm>
            <a:off x="3209537" y="4162660"/>
            <a:ext cx="2309519" cy="1362545"/>
          </a:xfrm>
          <a:prstGeom prst="rect">
            <a:avLst/>
          </a:prstGeom>
        </p:spPr>
      </p:pic>
      <p:pic>
        <p:nvPicPr>
          <p:cNvPr id="13" name="Bilde 12">
            <a:extLst>
              <a:ext uri="{FF2B5EF4-FFF2-40B4-BE49-F238E27FC236}">
                <a16:creationId xmlns:a16="http://schemas.microsoft.com/office/drawing/2014/main" id="{9CFE00F1-EC0E-4045-8EBC-99CD6822093B}"/>
              </a:ext>
            </a:extLst>
          </p:cNvPr>
          <p:cNvPicPr>
            <a:picLocks noChangeAspect="1"/>
          </p:cNvPicPr>
          <p:nvPr/>
        </p:nvPicPr>
        <p:blipFill rotWithShape="1">
          <a:blip r:embed="rId5"/>
          <a:srcRect l="65117" t="27657" b="43899"/>
          <a:stretch/>
        </p:blipFill>
        <p:spPr>
          <a:xfrm>
            <a:off x="3209535" y="5525204"/>
            <a:ext cx="2309519" cy="1467313"/>
          </a:xfrm>
          <a:prstGeom prst="rect">
            <a:avLst/>
          </a:prstGeom>
        </p:spPr>
      </p:pic>
    </p:spTree>
    <p:extLst>
      <p:ext uri="{BB962C8B-B14F-4D97-AF65-F5344CB8AC3E}">
        <p14:creationId xmlns:p14="http://schemas.microsoft.com/office/powerpoint/2010/main" val="3236118877"/>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7"/>
          <a:ext cx="9144002" cy="5786153"/>
        </p:xfrm>
        <a:graphic>
          <a:graphicData uri="http://schemas.openxmlformats.org/drawingml/2006/table">
            <a:tbl>
              <a:tblPr firstRow="1" bandRow="1">
                <a:tableStyleId>{5C22544A-7EE6-4342-B048-85BDC9FD1C3A}</a:tableStyleId>
              </a:tblPr>
              <a:tblGrid>
                <a:gridCol w="806422">
                  <a:extLst>
                    <a:ext uri="{9D8B030D-6E8A-4147-A177-3AD203B41FA5}">
                      <a16:colId xmlns:a16="http://schemas.microsoft.com/office/drawing/2014/main" val="20000"/>
                    </a:ext>
                  </a:extLst>
                </a:gridCol>
                <a:gridCol w="2387960">
                  <a:extLst>
                    <a:ext uri="{9D8B030D-6E8A-4147-A177-3AD203B41FA5}">
                      <a16:colId xmlns:a16="http://schemas.microsoft.com/office/drawing/2014/main" val="20001"/>
                    </a:ext>
                  </a:extLst>
                </a:gridCol>
                <a:gridCol w="2333288">
                  <a:extLst>
                    <a:ext uri="{9D8B030D-6E8A-4147-A177-3AD203B41FA5}">
                      <a16:colId xmlns:a16="http://schemas.microsoft.com/office/drawing/2014/main" val="20002"/>
                    </a:ext>
                  </a:extLst>
                </a:gridCol>
                <a:gridCol w="1251740">
                  <a:extLst>
                    <a:ext uri="{9D8B030D-6E8A-4147-A177-3AD203B41FA5}">
                      <a16:colId xmlns:a16="http://schemas.microsoft.com/office/drawing/2014/main" val="20003"/>
                    </a:ext>
                  </a:extLst>
                </a:gridCol>
                <a:gridCol w="2364592">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457200"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Sette opp like mange baner ved siden av hverandre, gjerne mot et nett eller mål. Avstand ca. 7-8 </a:t>
                      </a:r>
                      <a:r>
                        <a:rPr lang="nb-NO" sz="900" dirty="0" err="1">
                          <a:effectLst/>
                          <a:latin typeface="+mn-lt"/>
                          <a:ea typeface="Calibri" panose="020F0502020204030204" pitchFamily="34" charset="0"/>
                          <a:cs typeface="Times New Roman" panose="02020603050405020304" pitchFamily="18" charset="0"/>
                        </a:rPr>
                        <a:t>meter.Skyte</a:t>
                      </a:r>
                      <a:r>
                        <a:rPr lang="nb-NO" sz="900" dirty="0">
                          <a:effectLst/>
                          <a:latin typeface="+mn-lt"/>
                          <a:ea typeface="Calibri" panose="020F0502020204030204" pitchFamily="34" charset="0"/>
                          <a:cs typeface="Times New Roman" panose="02020603050405020304" pitchFamily="18" charset="0"/>
                        </a:rPr>
                        <a:t> ned ballen som ligger oppå </a:t>
                      </a:r>
                      <a:r>
                        <a:rPr lang="nb-NO" sz="900" dirty="0" err="1">
                          <a:effectLst/>
                          <a:latin typeface="+mn-lt"/>
                          <a:ea typeface="Calibri" panose="020F0502020204030204" pitchFamily="34" charset="0"/>
                          <a:cs typeface="Times New Roman" panose="02020603050405020304" pitchFamily="18" charset="0"/>
                        </a:rPr>
                        <a:t>kondusen</a:t>
                      </a:r>
                      <a:r>
                        <a:rPr lang="nb-NO" sz="900" dirty="0">
                          <a:effectLst/>
                          <a:latin typeface="+mn-lt"/>
                          <a:ea typeface="Calibri" panose="020F0502020204030204" pitchFamily="34" charset="0"/>
                          <a:cs typeface="Times New Roman" panose="02020603050405020304" pitchFamily="18" charset="0"/>
                        </a:rPr>
                        <a:t>. Bom= hente ballen selv. Hver spiller skal gjennomføre en gang og skyter til de har truffet. Når spilleren har truffet skal vedkommende løpe for å legge den andre ballen på plass og hente den ballen de skyter med. Når alle har truffet har laget vunnet.  </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Høyre fot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Venstre fot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Heading etter kast fra makker ved ballkjegla</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endParaRPr lang="nb-NO" sz="900" b="0" dirty="0">
                        <a:solidFill>
                          <a:schemeClr val="tx1"/>
                        </a:solidFill>
                        <a:latin typeface="+mn-lt"/>
                      </a:endParaRPr>
                    </a:p>
                  </a:txBody>
                  <a:tcPr marL="68580" marR="68580">
                    <a:solidFill>
                      <a:schemeClr val="bg2">
                        <a:lumMod val="90000"/>
                      </a:schemeClr>
                    </a:solidFill>
                  </a:tcPr>
                </a:tc>
                <a:tc>
                  <a:txBody>
                    <a:bodyPr/>
                    <a:lstStyle/>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endParaRPr lang="nb-NO" sz="900" b="0" dirty="0">
                        <a:solidFill>
                          <a:schemeClr val="tx1"/>
                        </a:solidFill>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endParaRPr lang="nb-NO" sz="900" b="0" dirty="0">
                        <a:solidFill>
                          <a:schemeClr val="tx1"/>
                        </a:solidFill>
                        <a:latin typeface="+mn-lt"/>
                      </a:endParaRPr>
                    </a:p>
                  </a:txBody>
                  <a:tcPr marL="68580" marR="68580">
                    <a:solidFill>
                      <a:schemeClr val="bg2">
                        <a:lumMod val="90000"/>
                      </a:schemeClr>
                    </a:solidFill>
                  </a:tcPr>
                </a:tc>
                <a:tc>
                  <a:txBody>
                    <a:bodyPr/>
                    <a:lstStyle/>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48770222"/>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KONKURRANSER       </a:t>
                      </a:r>
                    </a:p>
                  </a:txBody>
                  <a:tcPr marL="68580" marR="68580"/>
                </a:tc>
                <a:extLst>
                  <a:ext uri="{0D108BD9-81ED-4DB2-BD59-A6C34878D82A}">
                    <a16:rowId xmlns:a16="http://schemas.microsoft.com/office/drawing/2014/main" val="10000"/>
                  </a:ext>
                </a:extLst>
              </a:tr>
            </a:tbl>
          </a:graphicData>
        </a:graphic>
      </p:graphicFrame>
      <p:pic>
        <p:nvPicPr>
          <p:cNvPr id="7" name="Bilde 6" descr="Et bilde som inneholder grønn, gress, fotball, skilt&#10;&#10;Automatisk generert beskrivelse">
            <a:extLst>
              <a:ext uri="{FF2B5EF4-FFF2-40B4-BE49-F238E27FC236}">
                <a16:creationId xmlns:a16="http://schemas.microsoft.com/office/drawing/2014/main" id="{206E67FC-DC72-4B31-9887-8B6598D5FFB1}"/>
              </a:ext>
            </a:extLst>
          </p:cNvPr>
          <p:cNvPicPr>
            <a:picLocks noChangeAspect="1"/>
          </p:cNvPicPr>
          <p:nvPr/>
        </p:nvPicPr>
        <p:blipFill rotWithShape="1">
          <a:blip r:embed="rId2">
            <a:extLst>
              <a:ext uri="{28A0092B-C50C-407E-A947-70E740481C1C}">
                <a14:useLocalDpi xmlns:a14="http://schemas.microsoft.com/office/drawing/2010/main" val="0"/>
              </a:ext>
            </a:extLst>
          </a:blip>
          <a:srcRect l="53449" r="10440" b="71197"/>
          <a:stretch/>
        </p:blipFill>
        <p:spPr>
          <a:xfrm>
            <a:off x="3191042" y="1353378"/>
            <a:ext cx="2328015" cy="1694625"/>
          </a:xfrm>
          <a:prstGeom prst="rect">
            <a:avLst/>
          </a:prstGeom>
        </p:spPr>
      </p:pic>
    </p:spTree>
    <p:extLst>
      <p:ext uri="{BB962C8B-B14F-4D97-AF65-F5344CB8AC3E}">
        <p14:creationId xmlns:p14="http://schemas.microsoft.com/office/powerpoint/2010/main" val="41012251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ssholder for innhold 7" descr="Et bilde som inneholder gress, drage, vann, spill&#10;&#10;Automatisk generert beskrivelse">
            <a:extLst>
              <a:ext uri="{FF2B5EF4-FFF2-40B4-BE49-F238E27FC236}">
                <a16:creationId xmlns:a16="http://schemas.microsoft.com/office/drawing/2014/main" id="{62F14046-C6A4-4EAA-977B-A4340D434BCE}"/>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0" y="1102659"/>
            <a:ext cx="9144000" cy="5755340"/>
          </a:xfrm>
        </p:spPr>
      </p:pic>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spTree>
    <p:extLst>
      <p:ext uri="{BB962C8B-B14F-4D97-AF65-F5344CB8AC3E}">
        <p14:creationId xmlns:p14="http://schemas.microsoft.com/office/powerpoint/2010/main" val="1850411620"/>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8150733"/>
        </p:xfrm>
        <a:graphic>
          <a:graphicData uri="http://schemas.openxmlformats.org/drawingml/2006/table">
            <a:tbl>
              <a:tblPr firstRow="1" bandRow="1">
                <a:tableStyleId>{5C22544A-7EE6-4342-B048-85BDC9FD1C3A}</a:tableStyleId>
              </a:tblPr>
              <a:tblGrid>
                <a:gridCol w="502921">
                  <a:extLst>
                    <a:ext uri="{9D8B030D-6E8A-4147-A177-3AD203B41FA5}">
                      <a16:colId xmlns:a16="http://schemas.microsoft.com/office/drawing/2014/main" val="20000"/>
                    </a:ext>
                  </a:extLst>
                </a:gridCol>
                <a:gridCol w="267167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1000" b="0" dirty="0" err="1">
                          <a:solidFill>
                            <a:schemeClr val="tx1"/>
                          </a:solidFill>
                        </a:rPr>
                        <a:t>Ca</a:t>
                      </a:r>
                      <a:r>
                        <a:rPr lang="nb-NO" sz="1000" b="0" dirty="0">
                          <a:solidFill>
                            <a:schemeClr val="tx1"/>
                          </a:solidFill>
                        </a:rPr>
                        <a:t> 10 min</a:t>
                      </a:r>
                    </a:p>
                  </a:txBody>
                  <a:tcPr marL="68580" marR="68580">
                    <a:solidFill>
                      <a:schemeClr val="bg2">
                        <a:lumMod val="90000"/>
                      </a:schemeClr>
                    </a:solidFill>
                  </a:tcPr>
                </a:tc>
                <a:tc>
                  <a:txBody>
                    <a:bodyPr/>
                    <a:lstStyle/>
                    <a:p>
                      <a:pPr algn="l">
                        <a:lnSpc>
                          <a:spcPct val="115000"/>
                        </a:lnSpc>
                        <a:spcAft>
                          <a:spcPts val="0"/>
                        </a:spcAft>
                      </a:pPr>
                      <a:r>
                        <a:rPr lang="nb-NO" sz="1000" dirty="0">
                          <a:effectLst/>
                          <a:latin typeface="Calibri" panose="020F0502020204030204" pitchFamily="34" charset="0"/>
                          <a:ea typeface="Calibri" panose="020F0502020204030204" pitchFamily="34" charset="0"/>
                          <a:cs typeface="Times New Roman" panose="02020603050405020304" pitchFamily="18" charset="0"/>
                        </a:rPr>
                        <a:t>Vanlig firkant. De rundt skal spille pasninger til hverandre med touchbegrensning eller fritt. To spillere i midten skal vinne ball eller få den ut av firkanten. Hvis de gjør det skal spilleren som gjorde feilen gå inn i midten. Minst 6 mot 2.</a:t>
                      </a:r>
                    </a:p>
                  </a:txBody>
                  <a:tcPr marL="51435" marR="51435" marT="0" marB="0">
                    <a:solidFill>
                      <a:schemeClr val="bg2">
                        <a:lumMod val="90000"/>
                      </a:schemeClr>
                    </a:solidFill>
                  </a:tcPr>
                </a:tc>
                <a:tc>
                  <a:txBody>
                    <a:bodyPr/>
                    <a:lstStyle/>
                    <a:p>
                      <a:endParaRPr lang="nb-NO" sz="1000" dirty="0"/>
                    </a:p>
                  </a:txBody>
                  <a:tcPr marL="68580" marR="68580">
                    <a:solidFill>
                      <a:schemeClr val="bg2">
                        <a:lumMod val="90000"/>
                      </a:schemeClr>
                    </a:solidFill>
                  </a:tcPr>
                </a:tc>
                <a:tc>
                  <a:txBody>
                    <a:bodyPr/>
                    <a:lstStyle/>
                    <a:p>
                      <a:endParaRPr lang="nb-NO" sz="10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endParaRPr lang="nb-NO" sz="10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1000" b="0" dirty="0" err="1">
                          <a:solidFill>
                            <a:schemeClr val="tx1"/>
                          </a:solidFill>
                        </a:rPr>
                        <a:t>Ca</a:t>
                      </a:r>
                      <a:r>
                        <a:rPr lang="nb-NO" sz="1000" b="0" dirty="0">
                          <a:solidFill>
                            <a:schemeClr val="tx1"/>
                          </a:solidFill>
                        </a:rPr>
                        <a:t> 20 min</a:t>
                      </a:r>
                    </a:p>
                  </a:txBody>
                  <a:tcPr marL="68580" marR="68580">
                    <a:solidFill>
                      <a:schemeClr val="bg2">
                        <a:lumMod val="90000"/>
                      </a:schemeClr>
                    </a:solidFill>
                  </a:tcPr>
                </a:tc>
                <a:tc>
                  <a:txBody>
                    <a:bodyPr/>
                    <a:lstStyle/>
                    <a:p>
                      <a:pPr algn="l">
                        <a:lnSpc>
                          <a:spcPct val="115000"/>
                        </a:lnSpc>
                        <a:spcAft>
                          <a:spcPts val="0"/>
                        </a:spcAft>
                      </a:pPr>
                      <a:r>
                        <a:rPr lang="nb-NO" sz="1000" dirty="0">
                          <a:effectLst/>
                          <a:latin typeface="Calibri" panose="020F0502020204030204" pitchFamily="34" charset="0"/>
                          <a:ea typeface="Calibri" panose="020F0502020204030204" pitchFamily="34" charset="0"/>
                          <a:cs typeface="Times New Roman" panose="02020603050405020304" pitchFamily="18" charset="0"/>
                        </a:rPr>
                        <a:t>Spill to lag. Gjøre mål ved å føre ball over linja. Sidelinje på sidelinjen på banen. Bruke midten på den ene dødlinja og forlenge 16 m på den andre</a:t>
                      </a:r>
                      <a:r>
                        <a:rPr lang="nb-NO" sz="1000" b="1" dirty="0">
                          <a:effectLst/>
                          <a:latin typeface="Calibri" panose="020F0502020204030204" pitchFamily="34" charset="0"/>
                          <a:ea typeface="Calibri" panose="020F0502020204030204" pitchFamily="34" charset="0"/>
                          <a:cs typeface="Times New Roman" panose="02020603050405020304" pitchFamily="18" charset="0"/>
                        </a:rPr>
                        <a:t>.</a:t>
                      </a:r>
                      <a:r>
                        <a:rPr lang="nb-NO" sz="1000" dirty="0">
                          <a:effectLst/>
                          <a:latin typeface="Calibri" panose="020F0502020204030204" pitchFamily="34" charset="0"/>
                          <a:ea typeface="Calibri" panose="020F0502020204030204" pitchFamily="34" charset="0"/>
                          <a:cs typeface="Times New Roman" panose="02020603050405020304" pitchFamily="18" charset="0"/>
                        </a:rPr>
                        <a:t> Ny ball kommer inn i duell fra trender på sidelinja. 3 perioder på 4 min:</a:t>
                      </a:r>
                    </a:p>
                    <a:p>
                      <a:pPr marL="342900" lvl="0" indent="-342900" algn="l">
                        <a:lnSpc>
                          <a:spcPct val="115000"/>
                        </a:lnSpc>
                        <a:spcAft>
                          <a:spcPts val="0"/>
                        </a:spcAft>
                        <a:buFont typeface="+mj-lt"/>
                        <a:buAutoNum type="arabicPeriod"/>
                      </a:pPr>
                      <a:r>
                        <a:rPr lang="nb-NO" sz="1000" dirty="0">
                          <a:effectLst/>
                          <a:latin typeface="Calibri" panose="020F0502020204030204" pitchFamily="34" charset="0"/>
                          <a:ea typeface="Calibri" panose="020F0502020204030204" pitchFamily="34" charset="0"/>
                          <a:cs typeface="Times New Roman" panose="02020603050405020304" pitchFamily="18" charset="0"/>
                        </a:rPr>
                        <a:t>Fri touch</a:t>
                      </a:r>
                    </a:p>
                    <a:p>
                      <a:pPr marL="342900" lvl="0" indent="-342900" algn="l">
                        <a:lnSpc>
                          <a:spcPct val="115000"/>
                        </a:lnSpc>
                        <a:spcAft>
                          <a:spcPts val="0"/>
                        </a:spcAft>
                        <a:buFont typeface="+mj-lt"/>
                        <a:buAutoNum type="arabicPeriod"/>
                      </a:pPr>
                      <a:r>
                        <a:rPr lang="nb-NO" sz="1000" dirty="0">
                          <a:effectLst/>
                          <a:latin typeface="Calibri" panose="020F0502020204030204" pitchFamily="34" charset="0"/>
                          <a:ea typeface="Calibri" panose="020F0502020204030204" pitchFamily="34" charset="0"/>
                          <a:cs typeface="Times New Roman" panose="02020603050405020304" pitchFamily="18" charset="0"/>
                        </a:rPr>
                        <a:t>To touch</a:t>
                      </a:r>
                    </a:p>
                    <a:p>
                      <a:pPr marL="342900" lvl="0" indent="-342900" algn="l">
                        <a:lnSpc>
                          <a:spcPct val="115000"/>
                        </a:lnSpc>
                        <a:spcAft>
                          <a:spcPts val="0"/>
                        </a:spcAft>
                        <a:buFont typeface="+mj-lt"/>
                        <a:buAutoNum type="arabicPeriod"/>
                      </a:pPr>
                      <a:r>
                        <a:rPr lang="nb-NO" sz="1000" dirty="0">
                          <a:effectLst/>
                          <a:latin typeface="Calibri" panose="020F0502020204030204" pitchFamily="34" charset="0"/>
                          <a:ea typeface="Calibri" panose="020F0502020204030204" pitchFamily="34" charset="0"/>
                          <a:cs typeface="Times New Roman" panose="02020603050405020304" pitchFamily="18" charset="0"/>
                        </a:rPr>
                        <a:t>Fri touch</a:t>
                      </a:r>
                    </a:p>
                    <a:p>
                      <a:pPr algn="l">
                        <a:lnSpc>
                          <a:spcPct val="115000"/>
                        </a:lnSpc>
                        <a:spcAft>
                          <a:spcPts val="0"/>
                        </a:spcAft>
                      </a:pPr>
                      <a:r>
                        <a:rPr lang="nb-NO" sz="1000" dirty="0">
                          <a:effectLst/>
                          <a:latin typeface="Calibri" panose="020F0502020204030204" pitchFamily="34" charset="0"/>
                          <a:ea typeface="Calibri" panose="020F0502020204030204" pitchFamily="34" charset="0"/>
                          <a:cs typeface="Times New Roman" panose="02020603050405020304" pitchFamily="18" charset="0"/>
                        </a:rPr>
                        <a:t>Keeperne er med som bakerste mann på hvert sitt lag i egen sone. De kan også fange ballen med henda. Angriperne kan gå inn her, men ikke forsvarerne. Keeperne har ikke lov å sette i gang over midten. Taperlaget tar inn utstyr.</a:t>
                      </a:r>
                    </a:p>
                  </a:txBody>
                  <a:tcPr marL="51435" marR="51435" marT="0" marB="0">
                    <a:solidFill>
                      <a:schemeClr val="bg2">
                        <a:lumMod val="90000"/>
                      </a:schemeClr>
                    </a:solidFill>
                  </a:tcPr>
                </a:tc>
                <a:tc>
                  <a:txBody>
                    <a:bodyPr/>
                    <a:lstStyle/>
                    <a:p>
                      <a:endParaRPr lang="nb-NO" sz="1000" dirty="0"/>
                    </a:p>
                    <a:p>
                      <a:endParaRPr lang="nb-NO" sz="1000" dirty="0"/>
                    </a:p>
                  </a:txBody>
                  <a:tcPr marL="68580" marR="68580">
                    <a:solidFill>
                      <a:schemeClr val="bg2">
                        <a:lumMod val="90000"/>
                      </a:schemeClr>
                    </a:solidFill>
                  </a:tcPr>
                </a:tc>
                <a:tc>
                  <a:txBody>
                    <a:bodyPr/>
                    <a:lstStyle/>
                    <a:p>
                      <a:endParaRPr lang="nb-NO" sz="10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1000" b="0" dirty="0" err="1">
                          <a:solidFill>
                            <a:schemeClr val="tx1"/>
                          </a:solidFill>
                        </a:rPr>
                        <a:t>Ca</a:t>
                      </a:r>
                      <a:r>
                        <a:rPr lang="nb-NO" sz="1000" b="0" dirty="0">
                          <a:solidFill>
                            <a:schemeClr val="tx1"/>
                          </a:solidFill>
                        </a:rPr>
                        <a:t> 15 min</a:t>
                      </a:r>
                    </a:p>
                  </a:txBody>
                  <a:tcPr marL="68580" marR="68580">
                    <a:solidFill>
                      <a:schemeClr val="bg2">
                        <a:lumMod val="90000"/>
                      </a:schemeClr>
                    </a:solidFill>
                  </a:tcPr>
                </a:tc>
                <a:tc>
                  <a:txBody>
                    <a:bodyPr/>
                    <a:lstStyle/>
                    <a:p>
                      <a:pPr algn="l">
                        <a:lnSpc>
                          <a:spcPct val="115000"/>
                        </a:lnSpc>
                        <a:spcAft>
                          <a:spcPts val="0"/>
                        </a:spcAft>
                      </a:pPr>
                      <a:r>
                        <a:rPr lang="nb-NO" sz="1000" dirty="0">
                          <a:effectLst/>
                          <a:latin typeface="Calibri" panose="020F0502020204030204" pitchFamily="34" charset="0"/>
                          <a:ea typeface="Calibri" panose="020F0502020204030204" pitchFamily="34" charset="0"/>
                          <a:cs typeface="Times New Roman" panose="02020603050405020304" pitchFamily="18" charset="0"/>
                        </a:rPr>
                        <a:t>Avslutningsøvelse etter føring. Banestørrelse </a:t>
                      </a:r>
                      <a:r>
                        <a:rPr lang="nb-NO" sz="1000" dirty="0" err="1">
                          <a:effectLst/>
                          <a:latin typeface="Calibri" panose="020F0502020204030204" pitchFamily="34" charset="0"/>
                          <a:ea typeface="Calibri" panose="020F0502020204030204" pitchFamily="34" charset="0"/>
                          <a:cs typeface="Times New Roman" panose="02020603050405020304" pitchFamily="18" charset="0"/>
                        </a:rPr>
                        <a:t>ca</a:t>
                      </a:r>
                      <a:r>
                        <a:rPr lang="nb-NO" sz="1000" dirty="0">
                          <a:effectLst/>
                          <a:latin typeface="Calibri" panose="020F0502020204030204" pitchFamily="34" charset="0"/>
                          <a:ea typeface="Calibri" panose="020F0502020204030204" pitchFamily="34" charset="0"/>
                          <a:cs typeface="Times New Roman" panose="02020603050405020304" pitchFamily="18" charset="0"/>
                        </a:rPr>
                        <a:t> 30 meter mellom målene. Begge spillerne diagonalt starter samtidig og fører mellom kjeglene, deretter krysser spillene, for så skyte mot eget mål. Deretter gjør spillerne på andre siden det samme. Må også sette opp kjegler på den siden.</a:t>
                      </a:r>
                    </a:p>
                  </a:txBody>
                  <a:tcPr marL="51435" marR="51435" marT="0" marB="0">
                    <a:solidFill>
                      <a:schemeClr val="bg2">
                        <a:lumMod val="90000"/>
                      </a:schemeClr>
                    </a:solidFill>
                  </a:tcPr>
                </a:tc>
                <a:tc>
                  <a:txBody>
                    <a:bodyPr/>
                    <a:lstStyle/>
                    <a:p>
                      <a:endParaRPr lang="nb-NO" sz="1000" dirty="0"/>
                    </a:p>
                  </a:txBody>
                  <a:tcPr marL="68580" marR="68580">
                    <a:solidFill>
                      <a:schemeClr val="bg2">
                        <a:lumMod val="90000"/>
                      </a:schemeClr>
                    </a:solidFill>
                  </a:tcPr>
                </a:tc>
                <a:tc>
                  <a:txBody>
                    <a:bodyPr/>
                    <a:lstStyle/>
                    <a:p>
                      <a:endParaRPr lang="nb-NO" sz="10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r h="374742">
                <a:tc>
                  <a:txBody>
                    <a:bodyPr/>
                    <a:lstStyle/>
                    <a:p>
                      <a:pPr algn="ctr"/>
                      <a:r>
                        <a:rPr lang="nb-NO" sz="1000" b="0" dirty="0" err="1">
                          <a:solidFill>
                            <a:schemeClr val="tx1"/>
                          </a:solidFill>
                        </a:rPr>
                        <a:t>Ca</a:t>
                      </a:r>
                      <a:r>
                        <a:rPr lang="nb-NO" sz="1000" b="0" dirty="0">
                          <a:solidFill>
                            <a:schemeClr val="tx1"/>
                          </a:solidFill>
                        </a:rPr>
                        <a:t> 45 min</a:t>
                      </a:r>
                    </a:p>
                  </a:txBody>
                  <a:tcPr marL="68580" marR="68580">
                    <a:solidFill>
                      <a:schemeClr val="bg2">
                        <a:lumMod val="90000"/>
                      </a:schemeClr>
                    </a:solidFill>
                  </a:tcPr>
                </a:tc>
                <a:tc>
                  <a:txBody>
                    <a:bodyPr/>
                    <a:lstStyle/>
                    <a:p>
                      <a:pPr algn="l">
                        <a:lnSpc>
                          <a:spcPct val="115000"/>
                        </a:lnSpc>
                        <a:spcAft>
                          <a:spcPts val="0"/>
                        </a:spcAft>
                      </a:pPr>
                      <a:r>
                        <a:rPr lang="nb-NO" sz="1000" dirty="0">
                          <a:effectLst/>
                          <a:latin typeface="Calibri" panose="020F0502020204030204" pitchFamily="34" charset="0"/>
                          <a:ea typeface="Calibri" panose="020F0502020204030204" pitchFamily="34" charset="0"/>
                          <a:cs typeface="Times New Roman" panose="02020603050405020304" pitchFamily="18" charset="0"/>
                        </a:rPr>
                        <a:t>Vanlig spill på liten bane(4-4/5-5?). Banestørrelse </a:t>
                      </a:r>
                      <a:r>
                        <a:rPr lang="nb-NO" sz="1000" dirty="0" err="1">
                          <a:effectLst/>
                          <a:latin typeface="Calibri" panose="020F0502020204030204" pitchFamily="34" charset="0"/>
                          <a:ea typeface="Calibri" panose="020F0502020204030204" pitchFamily="34" charset="0"/>
                          <a:cs typeface="Times New Roman" panose="02020603050405020304" pitchFamily="18" charset="0"/>
                        </a:rPr>
                        <a:t>ca</a:t>
                      </a:r>
                      <a:r>
                        <a:rPr lang="nb-NO" sz="1000" dirty="0">
                          <a:effectLst/>
                          <a:latin typeface="Calibri" panose="020F0502020204030204" pitchFamily="34" charset="0"/>
                          <a:ea typeface="Calibri" panose="020F0502020204030204" pitchFamily="34" charset="0"/>
                          <a:cs typeface="Times New Roman" panose="02020603050405020304" pitchFamily="18" charset="0"/>
                        </a:rPr>
                        <a:t> 40 meter i lenge og bredde mellom 16 meter og 5 meter. Først 2 runder bestående av 6 kamper. Hver kamp varer i 3 ½ min. Deretter spille vinneren står. Maks to minutt eller maks to mål. Det laget som kommer inn må vinne for å bli stående. Taperen tar inn utstyr og/eller løper mest.</a:t>
                      </a:r>
                    </a:p>
                  </a:txBody>
                  <a:tcPr marL="51435" marR="51435" marT="0" marB="0">
                    <a:solidFill>
                      <a:schemeClr val="bg2">
                        <a:lumMod val="90000"/>
                      </a:schemeClr>
                    </a:solidFill>
                  </a:tcPr>
                </a:tc>
                <a:tc>
                  <a:txBody>
                    <a:bodyPr/>
                    <a:lstStyle/>
                    <a:p>
                      <a:endParaRPr lang="nb-NO" sz="1000" dirty="0"/>
                    </a:p>
                  </a:txBody>
                  <a:tcPr marL="68580" marR="68580">
                    <a:solidFill>
                      <a:schemeClr val="bg2">
                        <a:lumMod val="90000"/>
                      </a:schemeClr>
                    </a:solidFill>
                  </a:tcPr>
                </a:tc>
                <a:tc>
                  <a:txBody>
                    <a:bodyPr/>
                    <a:lstStyle/>
                    <a:p>
                      <a:endParaRPr lang="nb-NO" sz="10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Samle alle og Få spillerne til å evaluere seg selv etter økta. Det laget som vant flest kamper slipper å rydde utstyr.</a:t>
                      </a: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98.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C4EED185-538E-4C63-AED7-85145A32361E}"/>
              </a:ext>
            </a:extLst>
          </p:cNvPr>
          <p:cNvPicPr>
            <a:picLocks noChangeAspect="1"/>
          </p:cNvPicPr>
          <p:nvPr/>
        </p:nvPicPr>
        <p:blipFill>
          <a:blip r:embed="rId3"/>
          <a:stretch>
            <a:fillRect/>
          </a:stretch>
        </p:blipFill>
        <p:spPr>
          <a:xfrm>
            <a:off x="3181691" y="1360342"/>
            <a:ext cx="1975275" cy="999831"/>
          </a:xfrm>
          <a:prstGeom prst="rect">
            <a:avLst/>
          </a:prstGeom>
        </p:spPr>
      </p:pic>
      <p:pic>
        <p:nvPicPr>
          <p:cNvPr id="3" name="Bilde 2">
            <a:extLst>
              <a:ext uri="{FF2B5EF4-FFF2-40B4-BE49-F238E27FC236}">
                <a16:creationId xmlns:a16="http://schemas.microsoft.com/office/drawing/2014/main" id="{5C873668-81D9-4536-AE9F-02115EB09489}"/>
              </a:ext>
            </a:extLst>
          </p:cNvPr>
          <p:cNvPicPr>
            <a:picLocks noChangeAspect="1"/>
          </p:cNvPicPr>
          <p:nvPr/>
        </p:nvPicPr>
        <p:blipFill>
          <a:blip r:embed="rId4"/>
          <a:stretch>
            <a:fillRect/>
          </a:stretch>
        </p:blipFill>
        <p:spPr>
          <a:xfrm>
            <a:off x="3181692" y="2360173"/>
            <a:ext cx="1984420" cy="1901434"/>
          </a:xfrm>
          <a:prstGeom prst="rect">
            <a:avLst/>
          </a:prstGeom>
        </p:spPr>
      </p:pic>
      <p:pic>
        <p:nvPicPr>
          <p:cNvPr id="7" name="Bilde 6" descr="Et bilde som inneholder krets, gress, grønn, mann&#10;&#10;Automatisk generert beskrivelse">
            <a:extLst>
              <a:ext uri="{FF2B5EF4-FFF2-40B4-BE49-F238E27FC236}">
                <a16:creationId xmlns:a16="http://schemas.microsoft.com/office/drawing/2014/main" id="{05AF2B8F-B188-4622-B5D7-2BD3DA2DBD2D}"/>
              </a:ext>
            </a:extLst>
          </p:cNvPr>
          <p:cNvPicPr>
            <a:picLocks noChangeAspect="1"/>
          </p:cNvPicPr>
          <p:nvPr/>
        </p:nvPicPr>
        <p:blipFill rotWithShape="1">
          <a:blip r:embed="rId5">
            <a:extLst>
              <a:ext uri="{28A0092B-C50C-407E-A947-70E740481C1C}">
                <a14:useLocalDpi xmlns:a14="http://schemas.microsoft.com/office/drawing/2010/main" val="0"/>
              </a:ext>
            </a:extLst>
          </a:blip>
          <a:srcRect l="56642" t="36826" b="35431"/>
          <a:stretch/>
        </p:blipFill>
        <p:spPr>
          <a:xfrm>
            <a:off x="3172548" y="4261611"/>
            <a:ext cx="1984420" cy="1150901"/>
          </a:xfrm>
          <a:prstGeom prst="rect">
            <a:avLst/>
          </a:prstGeom>
        </p:spPr>
      </p:pic>
      <p:pic>
        <p:nvPicPr>
          <p:cNvPr id="8" name="Bilde 7">
            <a:extLst>
              <a:ext uri="{FF2B5EF4-FFF2-40B4-BE49-F238E27FC236}">
                <a16:creationId xmlns:a16="http://schemas.microsoft.com/office/drawing/2014/main" id="{AFAAB516-8189-4033-A92A-A173785E2766}"/>
              </a:ext>
            </a:extLst>
          </p:cNvPr>
          <p:cNvPicPr>
            <a:picLocks noChangeAspect="1"/>
          </p:cNvPicPr>
          <p:nvPr/>
        </p:nvPicPr>
        <p:blipFill>
          <a:blip r:embed="rId6"/>
          <a:stretch>
            <a:fillRect/>
          </a:stretch>
        </p:blipFill>
        <p:spPr>
          <a:xfrm>
            <a:off x="3172548" y="5412512"/>
            <a:ext cx="1979848" cy="1445491"/>
          </a:xfrm>
          <a:prstGeom prst="rect">
            <a:avLst/>
          </a:prstGeom>
        </p:spPr>
      </p:pic>
    </p:spTree>
    <p:extLst>
      <p:ext uri="{BB962C8B-B14F-4D97-AF65-F5344CB8AC3E}">
        <p14:creationId xmlns:p14="http://schemas.microsoft.com/office/powerpoint/2010/main" val="2499120689"/>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8293100"/>
        </p:xfrm>
        <a:graphic>
          <a:graphicData uri="http://schemas.openxmlformats.org/drawingml/2006/table">
            <a:tbl>
              <a:tblPr firstRow="1" bandRow="1">
                <a:tableStyleId>{5C22544A-7EE6-4342-B048-85BDC9FD1C3A}</a:tableStyleId>
              </a:tblPr>
              <a:tblGrid>
                <a:gridCol w="457201">
                  <a:extLst>
                    <a:ext uri="{9D8B030D-6E8A-4147-A177-3AD203B41FA5}">
                      <a16:colId xmlns:a16="http://schemas.microsoft.com/office/drawing/2014/main" val="20000"/>
                    </a:ext>
                  </a:extLst>
                </a:gridCol>
                <a:gridCol w="2864224">
                  <a:extLst>
                    <a:ext uri="{9D8B030D-6E8A-4147-A177-3AD203B41FA5}">
                      <a16:colId xmlns:a16="http://schemas.microsoft.com/office/drawing/2014/main" val="20001"/>
                    </a:ext>
                  </a:extLst>
                </a:gridCol>
                <a:gridCol w="1811015">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algn="l">
                        <a:lnSpc>
                          <a:spcPct val="115000"/>
                        </a:lnSpc>
                        <a:spcAft>
                          <a:spcPts val="0"/>
                        </a:spcAft>
                      </a:pPr>
                      <a:r>
                        <a:rPr lang="nb-NO" sz="1100" dirty="0">
                          <a:effectLst/>
                          <a:latin typeface="Calibri" panose="020F0502020204030204" pitchFamily="34" charset="0"/>
                          <a:ea typeface="Calibri" panose="020F0502020204030204" pitchFamily="34" charset="0"/>
                          <a:cs typeface="Times New Roman" panose="02020603050405020304" pitchFamily="18" charset="0"/>
                        </a:rPr>
                        <a:t>Allerede dele inn i to lag med vester her. Sette opp firkant på </a:t>
                      </a:r>
                      <a:r>
                        <a:rPr lang="nb-NO" sz="1100" dirty="0" err="1">
                          <a:effectLst/>
                          <a:latin typeface="Calibri" panose="020F0502020204030204" pitchFamily="34" charset="0"/>
                          <a:ea typeface="Calibri" panose="020F0502020204030204" pitchFamily="34" charset="0"/>
                          <a:cs typeface="Times New Roman" panose="02020603050405020304" pitchFamily="18" charset="0"/>
                        </a:rPr>
                        <a:t>ca</a:t>
                      </a:r>
                      <a:r>
                        <a:rPr lang="nb-NO" sz="1100" dirty="0">
                          <a:effectLst/>
                          <a:latin typeface="Calibri" panose="020F0502020204030204" pitchFamily="34" charset="0"/>
                          <a:ea typeface="Calibri" panose="020F0502020204030204" pitchFamily="34" charset="0"/>
                          <a:cs typeface="Times New Roman" panose="02020603050405020304" pitchFamily="18" charset="0"/>
                        </a:rPr>
                        <a:t> 20*20 meter.  Føring og øvelser diagonalt i firkanten:</a:t>
                      </a:r>
                    </a:p>
                    <a:p>
                      <a:pPr marL="342900" lvl="0" indent="-342900" algn="l">
                        <a:lnSpc>
                          <a:spcPct val="115000"/>
                        </a:lnSpc>
                        <a:spcAft>
                          <a:spcPts val="0"/>
                        </a:spcAft>
                        <a:buFont typeface="+mj-lt"/>
                        <a:buAutoNum type="arabicPeriod"/>
                      </a:pPr>
                      <a:r>
                        <a:rPr lang="nb-NO" sz="1100" dirty="0">
                          <a:effectLst/>
                          <a:latin typeface="Calibri" panose="020F0502020204030204" pitchFamily="34" charset="0"/>
                          <a:ea typeface="Calibri" panose="020F0502020204030204" pitchFamily="34" charset="0"/>
                          <a:cs typeface="Times New Roman" panose="02020603050405020304" pitchFamily="18" charset="0"/>
                        </a:rPr>
                        <a:t>Ballovertakelse</a:t>
                      </a:r>
                    </a:p>
                    <a:p>
                      <a:pPr marL="342900" lvl="0" indent="-342900" algn="l">
                        <a:lnSpc>
                          <a:spcPct val="115000"/>
                        </a:lnSpc>
                        <a:spcAft>
                          <a:spcPts val="0"/>
                        </a:spcAft>
                        <a:buFont typeface="+mj-lt"/>
                        <a:buAutoNum type="arabicPeriod"/>
                      </a:pPr>
                      <a:r>
                        <a:rPr lang="nb-NO" sz="1100" dirty="0">
                          <a:effectLst/>
                          <a:latin typeface="Calibri" panose="020F0502020204030204" pitchFamily="34" charset="0"/>
                          <a:ea typeface="Calibri" panose="020F0502020204030204" pitchFamily="34" charset="0"/>
                          <a:cs typeface="Times New Roman" panose="02020603050405020304" pitchFamily="18" charset="0"/>
                        </a:rPr>
                        <a:t>Pasning </a:t>
                      </a:r>
                      <a:r>
                        <a:rPr lang="nb-NO" sz="1100" dirty="0" err="1">
                          <a:effectLst/>
                          <a:latin typeface="Calibri" panose="020F0502020204030204" pitchFamily="34" charset="0"/>
                          <a:ea typeface="Calibri" panose="020F0502020204030204" pitchFamily="34" charset="0"/>
                          <a:cs typeface="Times New Roman" panose="02020603050405020304" pitchFamily="18" charset="0"/>
                        </a:rPr>
                        <a:t>halveis</a:t>
                      </a:r>
                      <a:r>
                        <a:rPr lang="nb-NO" sz="1100" dirty="0">
                          <a:effectLst/>
                          <a:latin typeface="Calibri" panose="020F0502020204030204" pitchFamily="34" charset="0"/>
                          <a:ea typeface="Calibri" panose="020F0502020204030204" pitchFamily="34" charset="0"/>
                          <a:cs typeface="Times New Roman" panose="02020603050405020304" pitchFamily="18" charset="0"/>
                        </a:rPr>
                        <a:t>, nær touch</a:t>
                      </a:r>
                    </a:p>
                    <a:p>
                      <a:pPr marL="342900" lvl="0" indent="-342900" algn="l">
                        <a:lnSpc>
                          <a:spcPct val="115000"/>
                        </a:lnSpc>
                        <a:spcAft>
                          <a:spcPts val="0"/>
                        </a:spcAft>
                        <a:buFont typeface="+mj-lt"/>
                        <a:buAutoNum type="arabicPeriod"/>
                      </a:pPr>
                      <a:r>
                        <a:rPr lang="nb-NO" sz="1100" dirty="0" err="1">
                          <a:effectLst/>
                          <a:latin typeface="Calibri" panose="020F0502020204030204" pitchFamily="34" charset="0"/>
                          <a:ea typeface="Calibri" panose="020F0502020204030204" pitchFamily="34" charset="0"/>
                          <a:cs typeface="Times New Roman" panose="02020603050405020304" pitchFamily="18" charset="0"/>
                        </a:rPr>
                        <a:t>Medtak</a:t>
                      </a:r>
                      <a:r>
                        <a:rPr lang="nb-NO" sz="1100" dirty="0">
                          <a:effectLst/>
                          <a:latin typeface="Calibri" panose="020F0502020204030204" pitchFamily="34" charset="0"/>
                          <a:ea typeface="Calibri" panose="020F0502020204030204" pitchFamily="34" charset="0"/>
                          <a:cs typeface="Times New Roman" panose="02020603050405020304" pitchFamily="18" charset="0"/>
                        </a:rPr>
                        <a:t>- pasning</a:t>
                      </a:r>
                    </a:p>
                    <a:p>
                      <a:pPr marL="342900" lvl="0" indent="-342900" algn="l">
                        <a:lnSpc>
                          <a:spcPct val="115000"/>
                        </a:lnSpc>
                        <a:spcAft>
                          <a:spcPts val="0"/>
                        </a:spcAft>
                        <a:buFont typeface="+mj-lt"/>
                        <a:buAutoNum type="arabicPeriod"/>
                      </a:pPr>
                      <a:r>
                        <a:rPr lang="nb-NO" sz="1100" dirty="0">
                          <a:effectLst/>
                          <a:latin typeface="Calibri" panose="020F0502020204030204" pitchFamily="34" charset="0"/>
                          <a:ea typeface="Calibri" panose="020F0502020204030204" pitchFamily="34" charset="0"/>
                          <a:cs typeface="Times New Roman" panose="02020603050405020304" pitchFamily="18" charset="0"/>
                        </a:rPr>
                        <a:t>Føre mellom føttene, innsiden</a:t>
                      </a:r>
                    </a:p>
                    <a:p>
                      <a:pPr marL="342900" lvl="0" indent="-342900" algn="l">
                        <a:lnSpc>
                          <a:spcPct val="115000"/>
                        </a:lnSpc>
                        <a:spcAft>
                          <a:spcPts val="0"/>
                        </a:spcAft>
                        <a:buFont typeface="+mj-lt"/>
                        <a:buAutoNum type="arabicPeriod"/>
                      </a:pPr>
                      <a:r>
                        <a:rPr lang="nb-NO" sz="1100" dirty="0">
                          <a:effectLst/>
                          <a:latin typeface="Calibri" panose="020F0502020204030204" pitchFamily="34" charset="0"/>
                          <a:ea typeface="Calibri" panose="020F0502020204030204" pitchFamily="34" charset="0"/>
                          <a:cs typeface="Times New Roman" panose="02020603050405020304" pitchFamily="18" charset="0"/>
                        </a:rPr>
                        <a:t>Utside-</a:t>
                      </a:r>
                      <a:r>
                        <a:rPr lang="nb-NO" sz="1100" dirty="0" err="1">
                          <a:effectLst/>
                          <a:latin typeface="Calibri" panose="020F0502020204030204" pitchFamily="34" charset="0"/>
                          <a:ea typeface="Calibri" panose="020F0502020204030204" pitchFamily="34" charset="0"/>
                          <a:cs typeface="Times New Roman" panose="02020603050405020304" pitchFamily="18" charset="0"/>
                        </a:rPr>
                        <a:t>inside</a:t>
                      </a:r>
                      <a:r>
                        <a:rPr lang="nb-NO" sz="1100" dirty="0">
                          <a:effectLst/>
                          <a:latin typeface="Calibri" panose="020F0502020204030204" pitchFamily="34" charset="0"/>
                          <a:ea typeface="Calibri" panose="020F0502020204030204" pitchFamily="34" charset="0"/>
                          <a:cs typeface="Times New Roman" panose="02020603050405020304" pitchFamily="18" charset="0"/>
                        </a:rPr>
                        <a:t> samme fot</a:t>
                      </a:r>
                    </a:p>
                    <a:p>
                      <a:pPr marL="342900" lvl="0" indent="-342900" algn="l">
                        <a:lnSpc>
                          <a:spcPct val="115000"/>
                        </a:lnSpc>
                        <a:spcAft>
                          <a:spcPts val="0"/>
                        </a:spcAft>
                        <a:buFont typeface="+mj-lt"/>
                        <a:buAutoNum type="arabicPeriod"/>
                      </a:pPr>
                      <a:r>
                        <a:rPr lang="nb-NO" sz="1100" dirty="0">
                          <a:effectLst/>
                          <a:latin typeface="Calibri" panose="020F0502020204030204" pitchFamily="34" charset="0"/>
                          <a:ea typeface="Calibri" panose="020F0502020204030204" pitchFamily="34" charset="0"/>
                          <a:cs typeface="Times New Roman" panose="02020603050405020304" pitchFamily="18" charset="0"/>
                        </a:rPr>
                        <a:t>Utside-utside  7. Såle</a:t>
                      </a:r>
                    </a:p>
                    <a:p>
                      <a:pPr marL="0" lvl="0" indent="0" algn="l">
                        <a:lnSpc>
                          <a:spcPct val="115000"/>
                        </a:lnSpc>
                        <a:spcAft>
                          <a:spcPts val="0"/>
                        </a:spcAft>
                        <a:buFont typeface="+mj-lt"/>
                        <a:buNone/>
                      </a:pPr>
                      <a:r>
                        <a:rPr lang="nb-NO" sz="1100" dirty="0">
                          <a:effectLst/>
                          <a:latin typeface="Calibri" panose="020F0502020204030204" pitchFamily="34" charset="0"/>
                          <a:ea typeface="Calibri" panose="020F0502020204030204" pitchFamily="34" charset="0"/>
                          <a:cs typeface="Times New Roman" panose="02020603050405020304" pitchFamily="18" charset="0"/>
                        </a:rPr>
                        <a:t>8. </a:t>
                      </a:r>
                      <a:r>
                        <a:rPr lang="nb-NO" sz="1100" dirty="0" err="1">
                          <a:effectLst/>
                          <a:latin typeface="Calibri" panose="020F0502020204030204" pitchFamily="34" charset="0"/>
                          <a:ea typeface="Calibri" panose="020F0502020204030204" pitchFamily="34" charset="0"/>
                          <a:cs typeface="Times New Roman" panose="02020603050405020304" pitchFamily="18" charset="0"/>
                        </a:rPr>
                        <a:t>Overstegsfinte</a:t>
                      </a:r>
                      <a:r>
                        <a:rPr lang="nb-NO" sz="1100" dirty="0">
                          <a:effectLst/>
                          <a:latin typeface="Calibri" panose="020F0502020204030204" pitchFamily="34" charset="0"/>
                          <a:ea typeface="Calibri" panose="020F0502020204030204" pitchFamily="34" charset="0"/>
                          <a:cs typeface="Times New Roman" panose="02020603050405020304" pitchFamily="18" charset="0"/>
                        </a:rPr>
                        <a:t>          9. Zidane</a:t>
                      </a:r>
                    </a:p>
                  </a:txBody>
                  <a:tcPr marL="51435" marR="51435" marT="0" marB="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rPr>
                        <a:t>Ca</a:t>
                      </a:r>
                      <a:r>
                        <a:rPr lang="nb-NO" sz="900" b="0" dirty="0">
                          <a:solidFill>
                            <a:schemeClr val="tx1"/>
                          </a:solidFill>
                        </a:rPr>
                        <a:t> 10 min</a:t>
                      </a:r>
                    </a:p>
                  </a:txBody>
                  <a:tcPr marL="68580" marR="68580">
                    <a:solidFill>
                      <a:schemeClr val="bg2">
                        <a:lumMod val="90000"/>
                      </a:schemeClr>
                    </a:solidFill>
                  </a:tcPr>
                </a:tc>
                <a:tc>
                  <a:txBody>
                    <a:bodyPr/>
                    <a:lstStyle/>
                    <a:p>
                      <a:pPr algn="l">
                        <a:lnSpc>
                          <a:spcPct val="115000"/>
                        </a:lnSpc>
                        <a:spcAft>
                          <a:spcPts val="0"/>
                        </a:spcAft>
                      </a:pPr>
                      <a:r>
                        <a:rPr lang="nb-NO" sz="1100" dirty="0">
                          <a:effectLst/>
                          <a:latin typeface="Calibri" panose="020F0502020204030204" pitchFamily="34" charset="0"/>
                          <a:ea typeface="Calibri" panose="020F0502020204030204" pitchFamily="34" charset="0"/>
                          <a:cs typeface="Times New Roman" panose="02020603050405020304" pitchFamily="18" charset="0"/>
                        </a:rPr>
                        <a:t>Konkurranse i samme firkant. Alle inni firkanten med egen ball. Skyte bort de andre sin ball, mens du har kontroll på egen ball. Hvis ballen går ut av firkanten er spilleren ferdig:</a:t>
                      </a:r>
                    </a:p>
                    <a:p>
                      <a:pPr marL="342900" lvl="0" indent="-342900" algn="l">
                        <a:lnSpc>
                          <a:spcPct val="115000"/>
                        </a:lnSpc>
                        <a:spcAft>
                          <a:spcPts val="0"/>
                        </a:spcAft>
                        <a:buFont typeface="+mj-lt"/>
                        <a:buAutoNum type="arabicPeriod"/>
                      </a:pPr>
                      <a:r>
                        <a:rPr lang="nb-NO" sz="1100" dirty="0">
                          <a:effectLst/>
                          <a:latin typeface="Calibri" panose="020F0502020204030204" pitchFamily="34" charset="0"/>
                          <a:ea typeface="Calibri" panose="020F0502020204030204" pitchFamily="34" charset="0"/>
                          <a:cs typeface="Times New Roman" panose="02020603050405020304" pitchFamily="18" charset="0"/>
                        </a:rPr>
                        <a:t>Fritt valg av føring</a:t>
                      </a:r>
                    </a:p>
                    <a:p>
                      <a:pPr marL="342900" lvl="0" indent="-342900" algn="l">
                        <a:lnSpc>
                          <a:spcPct val="115000"/>
                        </a:lnSpc>
                        <a:spcAft>
                          <a:spcPts val="0"/>
                        </a:spcAft>
                        <a:buFont typeface="+mj-lt"/>
                        <a:buAutoNum type="arabicPeriod"/>
                      </a:pPr>
                      <a:r>
                        <a:rPr lang="nb-NO" sz="1100" dirty="0">
                          <a:effectLst/>
                          <a:latin typeface="Calibri" panose="020F0502020204030204" pitchFamily="34" charset="0"/>
                          <a:ea typeface="Calibri" panose="020F0502020204030204" pitchFamily="34" charset="0"/>
                          <a:cs typeface="Times New Roman" panose="02020603050405020304" pitchFamily="18" charset="0"/>
                        </a:rPr>
                        <a:t>Kun venstre fot</a:t>
                      </a:r>
                    </a:p>
                  </a:txBody>
                  <a:tcPr marL="51435" marR="51435" marT="0" marB="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2067323552"/>
                  </a:ext>
                </a:extLst>
              </a:tr>
              <a:tr h="301326">
                <a:tc>
                  <a:txBody>
                    <a:bodyPr/>
                    <a:lstStyle/>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algn="l">
                        <a:lnSpc>
                          <a:spcPct val="115000"/>
                        </a:lnSpc>
                        <a:spcAft>
                          <a:spcPts val="0"/>
                        </a:spcAft>
                      </a:pPr>
                      <a:r>
                        <a:rPr lang="nb-NO" sz="1100" dirty="0">
                          <a:effectLst/>
                          <a:latin typeface="Calibri" panose="020F0502020204030204" pitchFamily="34" charset="0"/>
                          <a:ea typeface="Calibri" panose="020F0502020204030204" pitchFamily="34" charset="0"/>
                          <a:cs typeface="Times New Roman" panose="02020603050405020304" pitchFamily="18" charset="0"/>
                        </a:rPr>
                        <a:t>Spill to lag. Gjøre mål ved å føre ball over linja. Sidelinje på sidelinjen på banen. Bruke midten på den ene dødlinja og forlenge 16 m på den andre. Ny ball kommer inn i duell fra trener på sidelinja. 3 perioder på 4 min:</a:t>
                      </a:r>
                    </a:p>
                    <a:p>
                      <a:pPr algn="l">
                        <a:lnSpc>
                          <a:spcPct val="115000"/>
                        </a:lnSpc>
                        <a:spcAft>
                          <a:spcPts val="0"/>
                        </a:spcAft>
                      </a:pPr>
                      <a:r>
                        <a:rPr lang="nb-NO" sz="1100" dirty="0">
                          <a:effectLst/>
                          <a:latin typeface="Calibri" panose="020F0502020204030204" pitchFamily="34" charset="0"/>
                          <a:ea typeface="Calibri" panose="020F0502020204030204" pitchFamily="34" charset="0"/>
                          <a:cs typeface="Times New Roman" panose="02020603050405020304" pitchFamily="18" charset="0"/>
                        </a:rPr>
                        <a:t>Keeperne er med som bakerste mann på hvert sitt lag i egen sone. De kan også fange ballen med henda. Angriperne kan gå inn her men ikke forsvarerne. Keeperne har ikke lov å sette i gang over midten uten sprett.  Taperlaget tar inn utstyr.</a:t>
                      </a:r>
                    </a:p>
                  </a:txBody>
                  <a:tcPr marL="51435" marR="51435" marT="0" marB="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1000" b="0" dirty="0" err="1">
                          <a:solidFill>
                            <a:schemeClr val="tx1"/>
                          </a:solidFill>
                        </a:rPr>
                        <a:t>Ca</a:t>
                      </a:r>
                      <a:r>
                        <a:rPr lang="nb-NO" sz="1000" b="0" dirty="0">
                          <a:solidFill>
                            <a:schemeClr val="tx1"/>
                          </a:solidFill>
                        </a:rPr>
                        <a:t> 45 min</a:t>
                      </a:r>
                    </a:p>
                  </a:txBody>
                  <a:tcPr marL="68580" marR="68580">
                    <a:solidFill>
                      <a:schemeClr val="bg2">
                        <a:lumMod val="90000"/>
                      </a:schemeClr>
                    </a:solidFill>
                  </a:tcPr>
                </a:tc>
                <a:tc>
                  <a:txBody>
                    <a:bodyPr/>
                    <a:lstStyle/>
                    <a:p>
                      <a:pPr algn="l">
                        <a:lnSpc>
                          <a:spcPct val="115000"/>
                        </a:lnSpc>
                        <a:spcAft>
                          <a:spcPts val="0"/>
                        </a:spcAft>
                      </a:pPr>
                      <a:r>
                        <a:rPr lang="nb-NO" sz="1000" dirty="0">
                          <a:effectLst/>
                          <a:latin typeface="Calibri" panose="020F0502020204030204" pitchFamily="34" charset="0"/>
                          <a:ea typeface="Calibri" panose="020F0502020204030204" pitchFamily="34" charset="0"/>
                          <a:cs typeface="Times New Roman" panose="02020603050405020304" pitchFamily="18" charset="0"/>
                        </a:rPr>
                        <a:t>Vanlig spill på liten bane(4-4/5-5?). Banestørrelse </a:t>
                      </a:r>
                      <a:r>
                        <a:rPr lang="nb-NO" sz="1000" dirty="0" err="1">
                          <a:effectLst/>
                          <a:latin typeface="Calibri" panose="020F0502020204030204" pitchFamily="34" charset="0"/>
                          <a:ea typeface="Calibri" panose="020F0502020204030204" pitchFamily="34" charset="0"/>
                          <a:cs typeface="Times New Roman" panose="02020603050405020304" pitchFamily="18" charset="0"/>
                        </a:rPr>
                        <a:t>ca</a:t>
                      </a:r>
                      <a:r>
                        <a:rPr lang="nb-NO" sz="1000" dirty="0">
                          <a:effectLst/>
                          <a:latin typeface="Calibri" panose="020F0502020204030204" pitchFamily="34" charset="0"/>
                          <a:ea typeface="Calibri" panose="020F0502020204030204" pitchFamily="34" charset="0"/>
                          <a:cs typeface="Times New Roman" panose="02020603050405020304" pitchFamily="18" charset="0"/>
                        </a:rPr>
                        <a:t> 40 meter i lenge og bredde mellom 16 meter og 5 meter. Først 2 runder bestående av 6 kamper. Hver kamp varer i 2 min. Deretter spille vinneren står. Maks to minutt eller maks to mål. Det laget som kommer inn må vinne for å bli stående. Taperen tar inn utstyr og/eller løper mest. </a:t>
                      </a:r>
                    </a:p>
                    <a:p>
                      <a:pPr algn="l">
                        <a:lnSpc>
                          <a:spcPct val="115000"/>
                        </a:lnSpc>
                        <a:spcAft>
                          <a:spcPts val="0"/>
                        </a:spcAft>
                      </a:pPr>
                      <a:endParaRPr lang="nb-NO" sz="1000" b="1" dirty="0">
                        <a:effectLst/>
                        <a:latin typeface="Calibri" panose="020F0502020204030204" pitchFamily="34" charset="0"/>
                        <a:ea typeface="Calibri" panose="020F0502020204030204" pitchFamily="34" charset="0"/>
                        <a:cs typeface="Times New Roman" panose="02020603050405020304" pitchFamily="18" charset="0"/>
                      </a:endParaRPr>
                    </a:p>
                    <a:p>
                      <a:pPr algn="l">
                        <a:lnSpc>
                          <a:spcPct val="115000"/>
                        </a:lnSpc>
                        <a:spcAft>
                          <a:spcPts val="0"/>
                        </a:spcAft>
                      </a:pPr>
                      <a:r>
                        <a:rPr lang="nb-NO" sz="1000" b="1" dirty="0">
                          <a:effectLst/>
                          <a:latin typeface="Calibri" panose="020F0502020204030204" pitchFamily="34" charset="0"/>
                          <a:ea typeface="Calibri" panose="020F0502020204030204" pitchFamily="34" charset="0"/>
                          <a:cs typeface="Times New Roman" panose="02020603050405020304" pitchFamily="18" charset="0"/>
                        </a:rPr>
                        <a:t>Konkurranse: Beste frispark fra 16m.</a:t>
                      </a:r>
                    </a:p>
                  </a:txBody>
                  <a:tcPr marL="51435" marR="51435" marT="0" marB="0">
                    <a:solidFill>
                      <a:schemeClr val="bg2">
                        <a:lumMod val="90000"/>
                      </a:schemeClr>
                    </a:solidFill>
                  </a:tcPr>
                </a:tc>
                <a:tc>
                  <a:txBody>
                    <a:bodyPr/>
                    <a:lstStyle/>
                    <a:p>
                      <a:endParaRPr lang="nb-NO" sz="1000" dirty="0"/>
                    </a:p>
                  </a:txBody>
                  <a:tcPr marL="68580" marR="68580">
                    <a:solidFill>
                      <a:schemeClr val="bg2">
                        <a:lumMod val="90000"/>
                      </a:schemeClr>
                    </a:solidFill>
                  </a:tcPr>
                </a:tc>
                <a:tc>
                  <a:txBody>
                    <a:bodyPr/>
                    <a:lstStyle/>
                    <a:p>
                      <a:endParaRPr lang="nb-NO" sz="10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Samle alle og skryt av spilleren som alltid er hyggelig mot andre.</a:t>
                      </a: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99. FERDIGHETSØKTER-ANGREPSSPILL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gress, krets, grønn, fotball&#10;&#10;Automatisk generert beskrivelse">
            <a:extLst>
              <a:ext uri="{FF2B5EF4-FFF2-40B4-BE49-F238E27FC236}">
                <a16:creationId xmlns:a16="http://schemas.microsoft.com/office/drawing/2014/main" id="{256D1D3E-A7E4-4DDF-AE3C-AFD502950EC6}"/>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465" r="19576" b="65717"/>
          <a:stretch/>
        </p:blipFill>
        <p:spPr>
          <a:xfrm>
            <a:off x="3321424" y="1370472"/>
            <a:ext cx="1801976" cy="1675223"/>
          </a:xfrm>
          <a:prstGeom prst="rect">
            <a:avLst/>
          </a:prstGeom>
        </p:spPr>
      </p:pic>
      <p:pic>
        <p:nvPicPr>
          <p:cNvPr id="9" name="Bilde 8" descr="Et bilde som inneholder krets, grønn, gress, fotball&#10;&#10;Automatisk generert beskrivelse">
            <a:extLst>
              <a:ext uri="{FF2B5EF4-FFF2-40B4-BE49-F238E27FC236}">
                <a16:creationId xmlns:a16="http://schemas.microsoft.com/office/drawing/2014/main" id="{AEB470B8-32B0-4BA3-86A8-359E1E26868E}"/>
              </a:ext>
            </a:extLst>
          </p:cNvPr>
          <p:cNvPicPr>
            <a:picLocks noChangeAspect="1"/>
          </p:cNvPicPr>
          <p:nvPr/>
        </p:nvPicPr>
        <p:blipFill rotWithShape="1">
          <a:blip r:embed="rId4">
            <a:extLst>
              <a:ext uri="{28A0092B-C50C-407E-A947-70E740481C1C}">
                <a14:useLocalDpi xmlns:a14="http://schemas.microsoft.com/office/drawing/2010/main" val="0"/>
              </a:ext>
            </a:extLst>
          </a:blip>
          <a:srcRect l="50000" t="4869" r="19455" b="63980"/>
          <a:stretch/>
        </p:blipFill>
        <p:spPr>
          <a:xfrm>
            <a:off x="3321421" y="3026634"/>
            <a:ext cx="1801976" cy="1063030"/>
          </a:xfrm>
          <a:prstGeom prst="rect">
            <a:avLst/>
          </a:prstGeom>
        </p:spPr>
      </p:pic>
      <p:pic>
        <p:nvPicPr>
          <p:cNvPr id="10" name="Bilde 9">
            <a:extLst>
              <a:ext uri="{FF2B5EF4-FFF2-40B4-BE49-F238E27FC236}">
                <a16:creationId xmlns:a16="http://schemas.microsoft.com/office/drawing/2014/main" id="{E4FCBD2B-C778-446C-911B-0E5C10F38E1C}"/>
              </a:ext>
            </a:extLst>
          </p:cNvPr>
          <p:cNvPicPr>
            <a:picLocks noChangeAspect="1"/>
          </p:cNvPicPr>
          <p:nvPr/>
        </p:nvPicPr>
        <p:blipFill>
          <a:blip r:embed="rId5"/>
          <a:stretch>
            <a:fillRect/>
          </a:stretch>
        </p:blipFill>
        <p:spPr>
          <a:xfrm>
            <a:off x="3321419" y="4089664"/>
            <a:ext cx="1801977" cy="1675222"/>
          </a:xfrm>
          <a:prstGeom prst="rect">
            <a:avLst/>
          </a:prstGeom>
        </p:spPr>
      </p:pic>
      <p:pic>
        <p:nvPicPr>
          <p:cNvPr id="11" name="Bilde 10">
            <a:extLst>
              <a:ext uri="{FF2B5EF4-FFF2-40B4-BE49-F238E27FC236}">
                <a16:creationId xmlns:a16="http://schemas.microsoft.com/office/drawing/2014/main" id="{F188E40E-674D-4478-B48D-526708FD129C}"/>
              </a:ext>
            </a:extLst>
          </p:cNvPr>
          <p:cNvPicPr>
            <a:picLocks noChangeAspect="1"/>
          </p:cNvPicPr>
          <p:nvPr/>
        </p:nvPicPr>
        <p:blipFill>
          <a:blip r:embed="rId6"/>
          <a:stretch>
            <a:fillRect/>
          </a:stretch>
        </p:blipFill>
        <p:spPr>
          <a:xfrm>
            <a:off x="3321417" y="5745829"/>
            <a:ext cx="1801978" cy="1169394"/>
          </a:xfrm>
          <a:prstGeom prst="rect">
            <a:avLst/>
          </a:prstGeom>
        </p:spPr>
      </p:pic>
    </p:spTree>
    <p:extLst>
      <p:ext uri="{BB962C8B-B14F-4D97-AF65-F5344CB8AC3E}">
        <p14:creationId xmlns:p14="http://schemas.microsoft.com/office/powerpoint/2010/main" val="3882258397"/>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516241"/>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firkant. De rundt skal spille pasninger til hverandre med touchbegrensning eller fritt. To spillere i midten skal vinne ball eller få den ut av firkanten. Hvis de gjør det skal spilleren som gjorde feilen gå inn i midten. Minst 6 mot 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Trekant eller firkant. Spillerne står bak kjeglene.  Pasningene spilles på utsiden av kjeglene. Spilleren som får ballen gjør et godt </a:t>
                      </a:r>
                      <a:r>
                        <a:rPr lang="nb-NO" sz="900" dirty="0" err="1">
                          <a:effectLst/>
                          <a:latin typeface="+mn-lt"/>
                          <a:ea typeface="Calibri" panose="020F0502020204030204" pitchFamily="34" charset="0"/>
                          <a:cs typeface="Times New Roman" panose="02020603050405020304" pitchFamily="18" charset="0"/>
                        </a:rPr>
                        <a:t>medtak</a:t>
                      </a:r>
                      <a:r>
                        <a:rPr lang="nb-NO" sz="900" dirty="0">
                          <a:effectLst/>
                          <a:latin typeface="+mn-lt"/>
                          <a:ea typeface="Calibri" panose="020F0502020204030204" pitchFamily="34" charset="0"/>
                          <a:cs typeface="Times New Roman" panose="02020603050405020304" pitchFamily="18" charset="0"/>
                        </a:rPr>
                        <a:t> til den andre siden av kjegla og slår ny pasning. Fri bruk av </a:t>
                      </a:r>
                      <a:r>
                        <a:rPr lang="nb-NO" sz="900" dirty="0" err="1">
                          <a:effectLst/>
                          <a:latin typeface="+mn-lt"/>
                          <a:ea typeface="Calibri" panose="020F0502020204030204" pitchFamily="34" charset="0"/>
                          <a:cs typeface="Times New Roman" panose="02020603050405020304" pitchFamily="18" charset="0"/>
                        </a:rPr>
                        <a:t>medtak</a:t>
                      </a:r>
                      <a:r>
                        <a:rPr lang="nb-NO" sz="900" dirty="0">
                          <a:effectLst/>
                          <a:latin typeface="+mn-lt"/>
                          <a:ea typeface="Calibri" panose="020F0502020204030204" pitchFamily="34" charset="0"/>
                          <a:cs typeface="Times New Roman" panose="02020603050405020304" pitchFamily="18" charset="0"/>
                        </a:rPr>
                        <a:t>. La ballen gå begge veier:</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Pasninger begge veier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7-10 meter mellom kjeglene.</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Større avstand hvis spillerne lykkes med 1, hardere pasninger</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Stor avstand og slå pasning i lufta(hvis de lykkes med 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Avslutningsøvelse mot to mål. Spilleren som skal avslutte stiller seg med ryggen mot mål,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16 meter fra mål. Spilleren skal trikse ballen opp i lufta(kaste den), deretter ta med seg ballen til siden på halvspretten og skyte før kjegla. </a:t>
                      </a:r>
                      <a:r>
                        <a:rPr lang="nb-NO" sz="900" dirty="0" err="1">
                          <a:effectLst/>
                          <a:latin typeface="+mn-lt"/>
                          <a:ea typeface="Calibri" panose="020F0502020204030204" pitchFamily="34" charset="0"/>
                          <a:cs typeface="Times New Roman" panose="02020603050405020304" pitchFamily="18" charset="0"/>
                        </a:rPr>
                        <a:t>Medtaket</a:t>
                      </a:r>
                      <a:r>
                        <a:rPr lang="nb-NO" sz="900" dirty="0">
                          <a:effectLst/>
                          <a:latin typeface="+mn-lt"/>
                          <a:ea typeface="Calibri" panose="020F0502020204030204" pitchFamily="34" charset="0"/>
                          <a:cs typeface="Times New Roman" panose="02020603050405020304" pitchFamily="18" charset="0"/>
                        </a:rPr>
                        <a:t> bør være i det ballen spretter i bakken.</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45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spill på liten bane(4-4/5-5?). Banestørrelse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lenge og bredde mellom 16 meter og 5 meter. Først 2 runder bestående av 6 kamper. Hver kamp varer i 2 min. Deretter spille vinneren står. Maks to minutt eller maks to mål. Det laget som kommer inn må vinne for å bli stående. Taperen tar inn utstyr og/eller løper mest.</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r>
                        <a:rPr lang="nb-NO" sz="900" b="1" dirty="0">
                          <a:effectLst/>
                          <a:latin typeface="+mn-lt"/>
                          <a:ea typeface="Calibri" panose="020F0502020204030204" pitchFamily="34" charset="0"/>
                          <a:cs typeface="Times New Roman" panose="02020603050405020304" pitchFamily="18" charset="0"/>
                        </a:rPr>
                        <a:t>Konkurranse: Skudd nærmest krysset.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spilleren som alltid møter opp på trening.</a:t>
                      </a: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100.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41C61312-71CC-4249-BBAE-D3DCC1215E7C}"/>
              </a:ext>
            </a:extLst>
          </p:cNvPr>
          <p:cNvPicPr>
            <a:picLocks noChangeAspect="1"/>
          </p:cNvPicPr>
          <p:nvPr/>
        </p:nvPicPr>
        <p:blipFill>
          <a:blip r:embed="rId3"/>
          <a:stretch>
            <a:fillRect/>
          </a:stretch>
        </p:blipFill>
        <p:spPr>
          <a:xfrm>
            <a:off x="3182582" y="1358905"/>
            <a:ext cx="1975275" cy="999831"/>
          </a:xfrm>
          <a:prstGeom prst="rect">
            <a:avLst/>
          </a:prstGeom>
        </p:spPr>
      </p:pic>
      <p:pic>
        <p:nvPicPr>
          <p:cNvPr id="6" name="Bilde 5" descr="Et bilde som inneholder gress, krets, grønn, rød&#10;&#10;Automatisk generert beskrivelse">
            <a:extLst>
              <a:ext uri="{FF2B5EF4-FFF2-40B4-BE49-F238E27FC236}">
                <a16:creationId xmlns:a16="http://schemas.microsoft.com/office/drawing/2014/main" id="{FCD94E7E-26AB-484F-ACD7-03372BDD5CB6}"/>
              </a:ext>
            </a:extLst>
          </p:cNvPr>
          <p:cNvPicPr>
            <a:picLocks noChangeAspect="1"/>
          </p:cNvPicPr>
          <p:nvPr/>
        </p:nvPicPr>
        <p:blipFill rotWithShape="1">
          <a:blip r:embed="rId4">
            <a:extLst>
              <a:ext uri="{28A0092B-C50C-407E-A947-70E740481C1C}">
                <a14:useLocalDpi xmlns:a14="http://schemas.microsoft.com/office/drawing/2010/main" val="0"/>
              </a:ext>
            </a:extLst>
          </a:blip>
          <a:srcRect l="52788" b="62000"/>
          <a:stretch/>
        </p:blipFill>
        <p:spPr>
          <a:xfrm>
            <a:off x="3182582" y="2358733"/>
            <a:ext cx="1975275" cy="2171700"/>
          </a:xfrm>
          <a:prstGeom prst="rect">
            <a:avLst/>
          </a:prstGeom>
        </p:spPr>
      </p:pic>
      <p:pic>
        <p:nvPicPr>
          <p:cNvPr id="8" name="Bilde 7" descr="Et bilde som inneholder grønn, gress, spill, ball&#10;&#10;Automatisk generert beskrivelse">
            <a:extLst>
              <a:ext uri="{FF2B5EF4-FFF2-40B4-BE49-F238E27FC236}">
                <a16:creationId xmlns:a16="http://schemas.microsoft.com/office/drawing/2014/main" id="{E1C4B2A4-6D81-4EAE-87F6-C3E45B93B506}"/>
              </a:ext>
            </a:extLst>
          </p:cNvPr>
          <p:cNvPicPr>
            <a:picLocks noChangeAspect="1"/>
          </p:cNvPicPr>
          <p:nvPr/>
        </p:nvPicPr>
        <p:blipFill rotWithShape="1">
          <a:blip r:embed="rId5">
            <a:extLst>
              <a:ext uri="{28A0092B-C50C-407E-A947-70E740481C1C}">
                <a14:useLocalDpi xmlns:a14="http://schemas.microsoft.com/office/drawing/2010/main" val="0"/>
              </a:ext>
            </a:extLst>
          </a:blip>
          <a:srcRect l="74000" t="31273" b="35979"/>
          <a:stretch/>
        </p:blipFill>
        <p:spPr>
          <a:xfrm>
            <a:off x="3182581" y="4530434"/>
            <a:ext cx="1975274" cy="1223822"/>
          </a:xfrm>
          <a:prstGeom prst="rect">
            <a:avLst/>
          </a:prstGeom>
        </p:spPr>
      </p:pic>
      <p:pic>
        <p:nvPicPr>
          <p:cNvPr id="9" name="Bilde 8">
            <a:extLst>
              <a:ext uri="{FF2B5EF4-FFF2-40B4-BE49-F238E27FC236}">
                <a16:creationId xmlns:a16="http://schemas.microsoft.com/office/drawing/2014/main" id="{CEA3AD28-CF45-4FDF-ADD8-6D852176E565}"/>
              </a:ext>
            </a:extLst>
          </p:cNvPr>
          <p:cNvPicPr>
            <a:picLocks noChangeAspect="1"/>
          </p:cNvPicPr>
          <p:nvPr/>
        </p:nvPicPr>
        <p:blipFill>
          <a:blip r:embed="rId6"/>
          <a:stretch>
            <a:fillRect/>
          </a:stretch>
        </p:blipFill>
        <p:spPr>
          <a:xfrm>
            <a:off x="3180294" y="5754256"/>
            <a:ext cx="1979848" cy="1176042"/>
          </a:xfrm>
          <a:prstGeom prst="rect">
            <a:avLst/>
          </a:prstGeom>
        </p:spPr>
      </p:pic>
    </p:spTree>
    <p:extLst>
      <p:ext uri="{BB962C8B-B14F-4D97-AF65-F5344CB8AC3E}">
        <p14:creationId xmlns:p14="http://schemas.microsoft.com/office/powerpoint/2010/main" val="3693103622"/>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3" cy="7589520"/>
        </p:xfrm>
        <a:graphic>
          <a:graphicData uri="http://schemas.openxmlformats.org/drawingml/2006/table">
            <a:tbl>
              <a:tblPr firstRow="1" bandRow="1">
                <a:tableStyleId>{5C22544A-7EE6-4342-B048-85BDC9FD1C3A}</a:tableStyleId>
              </a:tblPr>
              <a:tblGrid>
                <a:gridCol w="484465">
                  <a:extLst>
                    <a:ext uri="{9D8B030D-6E8A-4147-A177-3AD203B41FA5}">
                      <a16:colId xmlns:a16="http://schemas.microsoft.com/office/drawing/2014/main" val="20000"/>
                    </a:ext>
                  </a:extLst>
                </a:gridCol>
                <a:gridCol w="2780951">
                  <a:extLst>
                    <a:ext uri="{9D8B030D-6E8A-4147-A177-3AD203B41FA5}">
                      <a16:colId xmlns:a16="http://schemas.microsoft.com/office/drawing/2014/main" val="20001"/>
                    </a:ext>
                  </a:extLst>
                </a:gridCol>
                <a:gridCol w="1867025">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To og to sammen. Spillerne stiller seg bak kjeglene. Pasningen spilles på den ene siden av kjegla. Spilleren har et god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over til den andre siden av kjegla og slår tilbake. 5 pasninger på hver side i hver sekvens: </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med innsiden av foten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med utsiden av foten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bak beina</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Pasning i lufta(litt lengre avstand) og fritt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To rekker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10 meter fra hverandre, 5-6 spillere på hver rekke. Spille pasning ,og så løpe over til andre siden. </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En touch</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To touch, med innside </a:t>
                      </a:r>
                      <a:r>
                        <a:rPr lang="nb-NO" sz="900" dirty="0" err="1">
                          <a:effectLst/>
                          <a:latin typeface="+mn-lt"/>
                          <a:ea typeface="Calibri" panose="020F0502020204030204" pitchFamily="34" charset="0"/>
                          <a:cs typeface="Times New Roman" panose="02020603050405020304" pitchFamily="18" charset="0"/>
                        </a:rPr>
                        <a:t>medtak</a:t>
                      </a:r>
                      <a:endParaRPr lang="nb-NO" sz="900" dirty="0">
                        <a:effectLst/>
                        <a:latin typeface="+mn-lt"/>
                        <a:ea typeface="Calibri" panose="020F0502020204030204" pitchFamily="34" charset="0"/>
                        <a:cs typeface="Times New Roman" panose="02020603050405020304" pitchFamily="18" charset="0"/>
                      </a:endParaRP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Pasning i lufta, to touch(litt lengre avstand da).</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Dele inn i to lag og kjøre øvelsen mot to mål ved siden av hverandre. Pasning langs bakken på den ene siden av kjegla. </a:t>
                      </a:r>
                      <a:r>
                        <a:rPr lang="nb-NO" sz="900" dirty="0" err="1">
                          <a:effectLst/>
                          <a:latin typeface="+mn-lt"/>
                          <a:ea typeface="Calibri" panose="020F0502020204030204" pitchFamily="34" charset="0"/>
                          <a:cs typeface="Times New Roman" panose="02020603050405020304" pitchFamily="18" charset="0"/>
                        </a:rPr>
                        <a:t>Medtak</a:t>
                      </a:r>
                      <a:r>
                        <a:rPr lang="nb-NO" sz="900" dirty="0">
                          <a:effectLst/>
                          <a:latin typeface="+mn-lt"/>
                          <a:ea typeface="Calibri" panose="020F0502020204030204" pitchFamily="34" charset="0"/>
                          <a:cs typeface="Times New Roman" panose="02020603050405020304" pitchFamily="18" charset="0"/>
                        </a:rPr>
                        <a:t> over til den andre og pasning til spilleren som gir vegg. Deretter skudd. Første laget til 14 mål. Etter 7 mål fra et av lagene skytes det fra den andre siden mot målet. Avslutninger fra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12 meter på senior.</a:t>
                      </a:r>
                    </a:p>
                    <a:p>
                      <a:pPr algn="l">
                        <a:lnSpc>
                          <a:spcPct val="115000"/>
                        </a:lnSpc>
                        <a:spcAft>
                          <a:spcPts val="0"/>
                        </a:spcAft>
                      </a:pPr>
                      <a:r>
                        <a:rPr lang="nb-NO" sz="900" dirty="0" err="1">
                          <a:effectLst/>
                          <a:latin typeface="+mn-lt"/>
                          <a:ea typeface="Calibri" panose="020F0502020204030204" pitchFamily="34" charset="0"/>
                          <a:cs typeface="Times New Roman" panose="02020603050405020304" pitchFamily="18" charset="0"/>
                        </a:rPr>
                        <a:t>Rulering</a:t>
                      </a:r>
                      <a:r>
                        <a:rPr lang="nb-NO" sz="900" dirty="0">
                          <a:effectLst/>
                          <a:latin typeface="+mn-lt"/>
                          <a:ea typeface="Calibri" panose="020F0502020204030204" pitchFamily="34" charset="0"/>
                          <a:cs typeface="Times New Roman" panose="02020603050405020304" pitchFamily="18" charset="0"/>
                        </a:rPr>
                        <a:t>:  1-2-3. 2.  Etter hvert 1. Pasning i lufta. Dra ut slik at det blir lengre avstand mellom kjeglene. Skudd fra 16 meter. Også konkurranse nå. Første lag til 12 mål. Bytter side </a:t>
                      </a:r>
                      <a:r>
                        <a:rPr lang="nb-NO" sz="900" dirty="0" err="1">
                          <a:effectLst/>
                          <a:latin typeface="+mn-lt"/>
                          <a:ea typeface="Calibri" panose="020F0502020204030204" pitchFamily="34" charset="0"/>
                          <a:cs typeface="Times New Roman" panose="02020603050405020304" pitchFamily="18" charset="0"/>
                        </a:rPr>
                        <a:t>halveis</a:t>
                      </a:r>
                      <a:r>
                        <a:rPr lang="nb-NO" sz="900" dirty="0">
                          <a:effectLst/>
                          <a:latin typeface="+mn-lt"/>
                          <a:ea typeface="Calibri" panose="020F0502020204030204" pitchFamily="34" charset="0"/>
                          <a:cs typeface="Times New Roman" panose="02020603050405020304" pitchFamily="18" charset="0"/>
                        </a:rPr>
                        <a: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r h="374742">
                <a:tc>
                  <a:txBody>
                    <a:bodyPr/>
                    <a:lstStyle/>
                    <a:p>
                      <a:pPr algn="ctr"/>
                      <a:r>
                        <a:rPr lang="nb-NO" sz="1000" b="0" dirty="0" err="1">
                          <a:solidFill>
                            <a:schemeClr val="tx1"/>
                          </a:solidFill>
                        </a:rPr>
                        <a:t>Ca</a:t>
                      </a:r>
                      <a:r>
                        <a:rPr lang="nb-NO" sz="1000" b="0" dirty="0">
                          <a:solidFill>
                            <a:schemeClr val="tx1"/>
                          </a:solidFill>
                        </a:rPr>
                        <a:t> 40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spill på liten bane(4-4/5-5?). Banestørrelse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lenge og bredde mellom 16 meter og 5 meter. Først 2 runder bestående av 6 kamper. Hver kamp varer i 2 min. Deretter spille vinneren står. Maks to minutt eller maks to mål. Det laget som kommer inn må vinne for å bli stående. Taperen tar inn utstyr og/eller løper mest. </a:t>
                      </a:r>
                      <a:endParaRPr lang="nb-NO" sz="900" b="1"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r>
                        <a:rPr lang="nb-NO" sz="900" b="1" dirty="0">
                          <a:effectLst/>
                          <a:latin typeface="+mn-lt"/>
                          <a:ea typeface="Calibri" panose="020F0502020204030204" pitchFamily="34" charset="0"/>
                          <a:cs typeface="Times New Roman" panose="02020603050405020304" pitchFamily="18" charset="0"/>
                        </a:rPr>
                        <a:t>Konkurranse: Skudd nærmest krysset.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spilleren som bryr seg om de andre.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101.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919EACEB-7803-4FD4-B1EB-EEDFE09AC89D}"/>
              </a:ext>
            </a:extLst>
          </p:cNvPr>
          <p:cNvPicPr>
            <a:picLocks noChangeAspect="1"/>
          </p:cNvPicPr>
          <p:nvPr/>
        </p:nvPicPr>
        <p:blipFill>
          <a:blip r:embed="rId3"/>
          <a:stretch>
            <a:fillRect/>
          </a:stretch>
        </p:blipFill>
        <p:spPr>
          <a:xfrm>
            <a:off x="3277999" y="2961095"/>
            <a:ext cx="1847437" cy="1044437"/>
          </a:xfrm>
          <a:prstGeom prst="rect">
            <a:avLst/>
          </a:prstGeom>
        </p:spPr>
      </p:pic>
      <p:pic>
        <p:nvPicPr>
          <p:cNvPr id="6" name="Bilde 5" descr="Et bilde som inneholder grønn, gress, krets, spill&#10;&#10;Automatisk generert beskrivelse">
            <a:extLst>
              <a:ext uri="{FF2B5EF4-FFF2-40B4-BE49-F238E27FC236}">
                <a16:creationId xmlns:a16="http://schemas.microsoft.com/office/drawing/2014/main" id="{F6B0DD51-3B07-4128-87C9-6BAD59854676}"/>
              </a:ext>
            </a:extLst>
          </p:cNvPr>
          <p:cNvPicPr>
            <a:picLocks noChangeAspect="1"/>
          </p:cNvPicPr>
          <p:nvPr/>
        </p:nvPicPr>
        <p:blipFill rotWithShape="1">
          <a:blip r:embed="rId4">
            <a:extLst>
              <a:ext uri="{28A0092B-C50C-407E-A947-70E740481C1C}">
                <a14:useLocalDpi xmlns:a14="http://schemas.microsoft.com/office/drawing/2010/main" val="0"/>
              </a:ext>
            </a:extLst>
          </a:blip>
          <a:srcRect l="59212" t="3738" r="24546" b="73649"/>
          <a:stretch/>
        </p:blipFill>
        <p:spPr>
          <a:xfrm>
            <a:off x="3277999" y="1353493"/>
            <a:ext cx="1847437" cy="1632988"/>
          </a:xfrm>
          <a:prstGeom prst="rect">
            <a:avLst/>
          </a:prstGeom>
        </p:spPr>
      </p:pic>
      <p:pic>
        <p:nvPicPr>
          <p:cNvPr id="9" name="Bilde 8">
            <a:extLst>
              <a:ext uri="{FF2B5EF4-FFF2-40B4-BE49-F238E27FC236}">
                <a16:creationId xmlns:a16="http://schemas.microsoft.com/office/drawing/2014/main" id="{4D87EDD2-8C06-4B1E-A896-00507934D854}"/>
              </a:ext>
            </a:extLst>
          </p:cNvPr>
          <p:cNvPicPr>
            <a:picLocks noChangeAspect="1"/>
          </p:cNvPicPr>
          <p:nvPr/>
        </p:nvPicPr>
        <p:blipFill rotWithShape="1">
          <a:blip r:embed="rId5"/>
          <a:srcRect l="65117" t="27657" b="43899"/>
          <a:stretch/>
        </p:blipFill>
        <p:spPr>
          <a:xfrm>
            <a:off x="3277999" y="3965894"/>
            <a:ext cx="1847437" cy="1896612"/>
          </a:xfrm>
          <a:prstGeom prst="rect">
            <a:avLst/>
          </a:prstGeom>
        </p:spPr>
      </p:pic>
      <p:pic>
        <p:nvPicPr>
          <p:cNvPr id="10" name="Bilde 9">
            <a:extLst>
              <a:ext uri="{FF2B5EF4-FFF2-40B4-BE49-F238E27FC236}">
                <a16:creationId xmlns:a16="http://schemas.microsoft.com/office/drawing/2014/main" id="{B14C1685-1534-4951-A5A0-C77FD29D6B3B}"/>
              </a:ext>
            </a:extLst>
          </p:cNvPr>
          <p:cNvPicPr>
            <a:picLocks noChangeAspect="1"/>
          </p:cNvPicPr>
          <p:nvPr/>
        </p:nvPicPr>
        <p:blipFill>
          <a:blip r:embed="rId6"/>
          <a:stretch>
            <a:fillRect/>
          </a:stretch>
        </p:blipFill>
        <p:spPr>
          <a:xfrm>
            <a:off x="3277998" y="5720445"/>
            <a:ext cx="1847437" cy="1088830"/>
          </a:xfrm>
          <a:prstGeom prst="rect">
            <a:avLst/>
          </a:prstGeom>
        </p:spPr>
      </p:pic>
    </p:spTree>
    <p:extLst>
      <p:ext uri="{BB962C8B-B14F-4D97-AF65-F5344CB8AC3E}">
        <p14:creationId xmlns:p14="http://schemas.microsoft.com/office/powerpoint/2010/main" val="1796111113"/>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2237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Vanlig firkant. De rundt skal spille pasninger til hverandre med touchbegrensning eller fritt. To spillere i midten skal vinne ball eller få den ut av firkanten. Hvis de gjør det skal spilleren som gjorde feilen gå inn i midten. Minst 6 mot 2.</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30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Bruke samme lagene som har fått vester i forrige øvelse(rød-blå-gul). Spill med to soner(5-5)3 forsvarere og 2 spisser på hvert lag står i sin sone.  Hvis forsvaret klarer å spille over til angriperne kan de komme over i motstanderens sone og skape overtall. Nærmeste forsvarer må gå tilbake ved balltap, slik at det blir 3-2 igjen. Fri touch. Tre lag hvis det er mange på trening. Eventuelt bruke innbyttere også. Spissene har ikke lov til å gå over i defensiv sone. Spille 2 serier, altså 6 kamper. De som ikke spiller kan gjerne kjøre litt basis, spille gris ved å holde ballen i lufta.</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45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spill på liten bane(4-4/5-5?). Banestørrelse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lenge og bredde mellom 16 meter og 5 meter. Først 2 runder bestående av 6 kamper. Hver kamp varer i 2 min. Deretter spille vinneren står. Maks to minutt eller maks to mål. Det laget som kommer inn må vinne for å bli stående. Taperen tar inn utstyr og/eller løper mest. Spill gjerne med en joker i starten, som er med det laget som har ball. Da er det hele tiden overtall.</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r>
                        <a:rPr lang="nb-NO" sz="900" b="1" dirty="0">
                          <a:effectLst/>
                          <a:latin typeface="+mn-lt"/>
                          <a:ea typeface="Calibri" panose="020F0502020204030204" pitchFamily="34" charset="0"/>
                          <a:cs typeface="Times New Roman" panose="02020603050405020304" pitchFamily="18" charset="0"/>
                        </a:rPr>
                        <a:t>Konkurranse: hvilken spiller klarer flest triksinger med fot og hodet annen hver gang.</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den spilleren som har best holdninger.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102. FERDIGHETSØKTER-ANGREPSSPILL</a:t>
                      </a:r>
                    </a:p>
                  </a:txBody>
                  <a:tcPr marL="68580" marR="68580"/>
                </a:tc>
                <a:extLst>
                  <a:ext uri="{0D108BD9-81ED-4DB2-BD59-A6C34878D82A}">
                    <a16:rowId xmlns:a16="http://schemas.microsoft.com/office/drawing/2014/main" val="10000"/>
                  </a:ext>
                </a:extLst>
              </a:tr>
            </a:tbl>
          </a:graphicData>
        </a:graphic>
      </p:graphicFrame>
      <p:pic>
        <p:nvPicPr>
          <p:cNvPr id="3" name="Bilde 2" descr="Et bilde som inneholder krets, grønn, spill, mann&#10;&#10;Automatisk generert beskrivelse">
            <a:extLst>
              <a:ext uri="{FF2B5EF4-FFF2-40B4-BE49-F238E27FC236}">
                <a16:creationId xmlns:a16="http://schemas.microsoft.com/office/drawing/2014/main" id="{1285B67B-460B-4EF0-8AA5-6EC7421A644B}"/>
              </a:ext>
            </a:extLst>
          </p:cNvPr>
          <p:cNvPicPr>
            <a:picLocks noChangeAspect="1"/>
          </p:cNvPicPr>
          <p:nvPr/>
        </p:nvPicPr>
        <p:blipFill rotWithShape="1">
          <a:blip r:embed="rId3">
            <a:extLst>
              <a:ext uri="{28A0092B-C50C-407E-A947-70E740481C1C}">
                <a14:useLocalDpi xmlns:a14="http://schemas.microsoft.com/office/drawing/2010/main" val="0"/>
              </a:ext>
            </a:extLst>
          </a:blip>
          <a:srcRect l="60385" t="27138" b="26330"/>
          <a:stretch/>
        </p:blipFill>
        <p:spPr>
          <a:xfrm>
            <a:off x="3177330" y="2368564"/>
            <a:ext cx="1981901" cy="2278938"/>
          </a:xfrm>
          <a:prstGeom prst="rect">
            <a:avLst/>
          </a:prstGeom>
        </p:spPr>
      </p:pic>
      <p:pic>
        <p:nvPicPr>
          <p:cNvPr id="6" name="Bilde 5">
            <a:extLst>
              <a:ext uri="{FF2B5EF4-FFF2-40B4-BE49-F238E27FC236}">
                <a16:creationId xmlns:a16="http://schemas.microsoft.com/office/drawing/2014/main" id="{708CAD65-E0C5-4DF3-A869-9792831662ED}"/>
              </a:ext>
            </a:extLst>
          </p:cNvPr>
          <p:cNvPicPr>
            <a:picLocks noChangeAspect="1"/>
          </p:cNvPicPr>
          <p:nvPr/>
        </p:nvPicPr>
        <p:blipFill>
          <a:blip r:embed="rId4"/>
          <a:stretch>
            <a:fillRect/>
          </a:stretch>
        </p:blipFill>
        <p:spPr>
          <a:xfrm>
            <a:off x="3177329" y="1368735"/>
            <a:ext cx="1975275" cy="999831"/>
          </a:xfrm>
          <a:prstGeom prst="rect">
            <a:avLst/>
          </a:prstGeom>
        </p:spPr>
      </p:pic>
      <p:pic>
        <p:nvPicPr>
          <p:cNvPr id="7" name="Bilde 6">
            <a:extLst>
              <a:ext uri="{FF2B5EF4-FFF2-40B4-BE49-F238E27FC236}">
                <a16:creationId xmlns:a16="http://schemas.microsoft.com/office/drawing/2014/main" id="{B3116086-0F20-499C-89EA-0A0A2370E43C}"/>
              </a:ext>
            </a:extLst>
          </p:cNvPr>
          <p:cNvPicPr>
            <a:picLocks noChangeAspect="1"/>
          </p:cNvPicPr>
          <p:nvPr/>
        </p:nvPicPr>
        <p:blipFill>
          <a:blip r:embed="rId5"/>
          <a:stretch>
            <a:fillRect/>
          </a:stretch>
        </p:blipFill>
        <p:spPr>
          <a:xfrm>
            <a:off x="3177329" y="4647502"/>
            <a:ext cx="1975275" cy="2210498"/>
          </a:xfrm>
          <a:prstGeom prst="rect">
            <a:avLst/>
          </a:prstGeom>
        </p:spPr>
      </p:pic>
    </p:spTree>
    <p:extLst>
      <p:ext uri="{BB962C8B-B14F-4D97-AF65-F5344CB8AC3E}">
        <p14:creationId xmlns:p14="http://schemas.microsoft.com/office/powerpoint/2010/main" val="153387727"/>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726680"/>
        </p:xfrm>
        <a:graphic>
          <a:graphicData uri="http://schemas.openxmlformats.org/drawingml/2006/table">
            <a:tbl>
              <a:tblPr firstRow="1" bandRow="1">
                <a:tableStyleId>{5C22544A-7EE6-4342-B048-85BDC9FD1C3A}</a:tableStyleId>
              </a:tblPr>
              <a:tblGrid>
                <a:gridCol w="471881">
                  <a:extLst>
                    <a:ext uri="{9D8B030D-6E8A-4147-A177-3AD203B41FA5}">
                      <a16:colId xmlns:a16="http://schemas.microsoft.com/office/drawing/2014/main" val="20000"/>
                    </a:ext>
                  </a:extLst>
                </a:gridCol>
                <a:gridCol w="2919369">
                  <a:extLst>
                    <a:ext uri="{9D8B030D-6E8A-4147-A177-3AD203B41FA5}">
                      <a16:colId xmlns:a16="http://schemas.microsoft.com/office/drawing/2014/main" val="20001"/>
                    </a:ext>
                  </a:extLst>
                </a:gridCol>
                <a:gridCol w="1741190">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To og to sammen med en ball. Starter med kort avstand(</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 meter), men øker den på langpasningene. Den ene sparker opp ballen/kaster den fra hendene. Den andre utfører 10 repetisjoner, 5 med hvert bein. Deretter bytter de rolle. Kjøre to runder på hver øvelse. I 2. runde økes avstanden: 1.En touch, innside*2 2. En touch, strak vrist*2</a:t>
                      </a:r>
                    </a:p>
                    <a:p>
                      <a:pPr marL="0" lvl="0" indent="0" algn="l">
                        <a:lnSpc>
                          <a:spcPct val="115000"/>
                        </a:lnSpc>
                        <a:spcAft>
                          <a:spcPts val="0"/>
                        </a:spcAft>
                        <a:buFont typeface="+mj-lt"/>
                        <a:buNone/>
                      </a:pPr>
                      <a:r>
                        <a:rPr lang="nb-NO" sz="900" dirty="0">
                          <a:effectLst/>
                          <a:latin typeface="+mn-lt"/>
                          <a:ea typeface="Calibri" panose="020F0502020204030204" pitchFamily="34" charset="0"/>
                          <a:cs typeface="Times New Roman" panose="02020603050405020304" pitchFamily="18" charset="0"/>
                        </a:rPr>
                        <a:t>3. To touch, innside*2. 4. To touch, strak vrist*2. 5. To touch, utside*2. 6.Langpasninger middels avstand, to touch*2. 7. Langpasninger lang avstand, to touch*2</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algn="l">
                        <a:lnSpc>
                          <a:spcPct val="115000"/>
                        </a:lnSpc>
                        <a:spcAft>
                          <a:spcPts val="1000"/>
                        </a:spcAft>
                      </a:pPr>
                      <a:r>
                        <a:rPr lang="nb-NO" sz="900" dirty="0">
                          <a:effectLst/>
                          <a:latin typeface="+mn-lt"/>
                          <a:ea typeface="Calibri" panose="020F0502020204030204" pitchFamily="34" charset="0"/>
                          <a:cs typeface="Times New Roman" panose="02020603050405020304" pitchFamily="18" charset="0"/>
                        </a:rPr>
                        <a:t>Kjøre 8-6 mot ett mål på halv bane, der spillerne opptrer i uvante roller. Midtbanespillerne spiller forsvar og spissene jobber foran dem. Forsvarerne fungerer som spisser og midtbanespillere.  2* 12 angrep. Bytte en del spillere i </a:t>
                      </a:r>
                      <a:r>
                        <a:rPr lang="nb-NO" sz="900" dirty="0" err="1">
                          <a:effectLst/>
                          <a:latin typeface="+mn-lt"/>
                          <a:ea typeface="Calibri" panose="020F0502020204030204" pitchFamily="34" charset="0"/>
                          <a:cs typeface="Times New Roman" panose="02020603050405020304" pitchFamily="18" charset="0"/>
                        </a:rPr>
                        <a:t>pausa</a:t>
                      </a:r>
                      <a:r>
                        <a:rPr lang="nb-NO" sz="900" dirty="0">
                          <a:effectLst/>
                          <a:latin typeface="+mn-lt"/>
                          <a:ea typeface="Calibri" panose="020F0502020204030204" pitchFamily="34" charset="0"/>
                          <a:cs typeface="Times New Roman" panose="02020603050405020304" pitchFamily="18" charset="0"/>
                        </a:rPr>
                        <a:t>. Ballen går alltid fra </a:t>
                      </a:r>
                      <a:r>
                        <a:rPr lang="nb-NO" sz="900" dirty="0" err="1">
                          <a:effectLst/>
                          <a:latin typeface="+mn-lt"/>
                          <a:ea typeface="Calibri" panose="020F0502020204030204" pitchFamily="34" charset="0"/>
                          <a:cs typeface="Times New Roman" panose="02020603050405020304" pitchFamily="18" charset="0"/>
                        </a:rPr>
                        <a:t>midtbanen.Spillerne</a:t>
                      </a:r>
                      <a:r>
                        <a:rPr lang="nb-NO" sz="900" dirty="0">
                          <a:effectLst/>
                          <a:latin typeface="+mn-lt"/>
                          <a:ea typeface="Calibri" panose="020F0502020204030204" pitchFamily="34" charset="0"/>
                          <a:cs typeface="Times New Roman" panose="02020603050405020304" pitchFamily="18" charset="0"/>
                        </a:rPr>
                        <a:t> som ikke er med kjører skudd mot det andre målet. Pasning langs bakken, direkte skudd fra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16 meter. Etter hvert kan pasningen slås slik at den spretter.</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Dele inn i to lag og kjøre avslutninger mot to mål,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avstand. Oppspill langs bakken fra annenhver side. Skyte innenfor kjeglene.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16 meter fra mål. Spillerne bytter plasser diagonalt slik at det blir skudd og pasning annenhver gang. 3 sekvenser totalt: En touch(første spiller til 5 mål). To touch- harde pasninger. Pasninger på halvspretten</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r h="374742">
                <a:tc>
                  <a:txBody>
                    <a:bodyPr/>
                    <a:lstStyle/>
                    <a:p>
                      <a:pPr algn="ctr"/>
                      <a:r>
                        <a:rPr lang="nb-NO" sz="900" b="0" baseline="0" dirty="0">
                          <a:solidFill>
                            <a:schemeClr val="tx1"/>
                          </a:solidFill>
                          <a:latin typeface="+mn-lt"/>
                        </a:rPr>
                        <a:t>5*6 min kamper       1 </a:t>
                      </a:r>
                      <a:r>
                        <a:rPr lang="nb-NO" sz="900" b="0" baseline="0" dirty="0" err="1">
                          <a:solidFill>
                            <a:schemeClr val="tx1"/>
                          </a:solidFill>
                          <a:latin typeface="+mn-lt"/>
                        </a:rPr>
                        <a:t>min</a:t>
                      </a:r>
                      <a:r>
                        <a:rPr lang="nb-NO" sz="900" b="0" dirty="0" err="1">
                          <a:solidFill>
                            <a:schemeClr val="tx1"/>
                          </a:solidFill>
                          <a:latin typeface="+mn-lt"/>
                        </a:rPr>
                        <a:t>.pause</a:t>
                      </a:r>
                      <a:r>
                        <a:rPr lang="nb-NO" sz="900" b="0" dirty="0">
                          <a:solidFill>
                            <a:schemeClr val="tx1"/>
                          </a:solidFill>
                          <a:latin typeface="+mn-lt"/>
                        </a:rPr>
                        <a:t> mellom kampen</a:t>
                      </a:r>
                    </a:p>
                    <a:p>
                      <a:pPr algn="ctr"/>
                      <a:r>
                        <a:rPr lang="nb-NO" sz="900" b="0" dirty="0" err="1">
                          <a:solidFill>
                            <a:schemeClr val="tx1"/>
                          </a:solidFill>
                          <a:latin typeface="+mn-lt"/>
                        </a:rPr>
                        <a:t>Ca</a:t>
                      </a:r>
                      <a:r>
                        <a:rPr lang="nb-NO" sz="900" b="0" dirty="0">
                          <a:solidFill>
                            <a:schemeClr val="tx1"/>
                          </a:solidFill>
                          <a:latin typeface="+mn-lt"/>
                        </a:rPr>
                        <a:t> 30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mot to mål. </a:t>
                      </a:r>
                      <a:r>
                        <a:rPr kumimoji="0" lang="nb-NO" sz="900" b="0" i="0" u="none" strike="noStrike" kern="1200" cap="none" spc="0" normalizeH="0" baseline="0" noProof="0" dirty="0">
                          <a:ln>
                            <a:noFill/>
                          </a:ln>
                          <a:solidFill>
                            <a:prstClr val="black"/>
                          </a:solidFill>
                          <a:effectLst/>
                          <a:uLnTx/>
                          <a:uFillTx/>
                          <a:latin typeface="+mn-lt"/>
                          <a:ea typeface="+mn-ea"/>
                          <a:cs typeface="+mn-cs"/>
                        </a:rPr>
                        <a:t>Sette opp leddene. Til slutt spill der ballen går fra keeper som vanlig.</a:t>
                      </a: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latin typeface="+mn-lt"/>
                        </a:rPr>
                        <a:t>Spill 6-6 til 11-11</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Curling. Hvem får ballen til å stoppe nærmest et bestemt punkt?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Stopp i blant ved behov.</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har gode holdninger.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103.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65E4EC21-C22F-467F-BC8C-F362BA67474F}"/>
              </a:ext>
            </a:extLst>
          </p:cNvPr>
          <p:cNvPicPr>
            <a:picLocks noChangeAspect="1"/>
          </p:cNvPicPr>
          <p:nvPr/>
        </p:nvPicPr>
        <p:blipFill rotWithShape="1">
          <a:blip r:embed="rId3"/>
          <a:srcRect l="24768" b="67525"/>
          <a:stretch/>
        </p:blipFill>
        <p:spPr>
          <a:xfrm>
            <a:off x="3397543" y="1333784"/>
            <a:ext cx="1717646" cy="1715617"/>
          </a:xfrm>
          <a:prstGeom prst="rect">
            <a:avLst/>
          </a:prstGeom>
        </p:spPr>
      </p:pic>
      <p:pic>
        <p:nvPicPr>
          <p:cNvPr id="6" name="Bilde 5" descr="Et bilde som inneholder krets, grønn, stor, mann&#10;&#10;Automatisk generert beskrivelse">
            <a:extLst>
              <a:ext uri="{FF2B5EF4-FFF2-40B4-BE49-F238E27FC236}">
                <a16:creationId xmlns:a16="http://schemas.microsoft.com/office/drawing/2014/main" id="{3FF9EEFF-0BCC-456B-ADD6-41272860C0F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46954" t="5413" b="5046"/>
          <a:stretch/>
        </p:blipFill>
        <p:spPr>
          <a:xfrm>
            <a:off x="3397543" y="3049402"/>
            <a:ext cx="1717646" cy="1371599"/>
          </a:xfrm>
          <a:prstGeom prst="rect">
            <a:avLst/>
          </a:prstGeom>
        </p:spPr>
      </p:pic>
      <p:pic>
        <p:nvPicPr>
          <p:cNvPr id="8" name="Bilde 7" descr="Et bilde som inneholder grønn, krets, skilt, rom&#10;&#10;Automatisk generert beskrivelse">
            <a:extLst>
              <a:ext uri="{FF2B5EF4-FFF2-40B4-BE49-F238E27FC236}">
                <a16:creationId xmlns:a16="http://schemas.microsoft.com/office/drawing/2014/main" id="{3751F137-8672-4E86-AB6D-6DAA450DADCB}"/>
              </a:ext>
            </a:extLst>
          </p:cNvPr>
          <p:cNvPicPr>
            <a:picLocks noChangeAspect="1"/>
          </p:cNvPicPr>
          <p:nvPr/>
        </p:nvPicPr>
        <p:blipFill rotWithShape="1">
          <a:blip r:embed="rId5">
            <a:extLst>
              <a:ext uri="{28A0092B-C50C-407E-A947-70E740481C1C}">
                <a14:useLocalDpi xmlns:a14="http://schemas.microsoft.com/office/drawing/2010/main" val="0"/>
              </a:ext>
            </a:extLst>
          </a:blip>
          <a:srcRect l="58624" t="32422" b="35137"/>
          <a:stretch/>
        </p:blipFill>
        <p:spPr>
          <a:xfrm>
            <a:off x="3397542" y="4421001"/>
            <a:ext cx="1717646" cy="1258349"/>
          </a:xfrm>
          <a:prstGeom prst="rect">
            <a:avLst/>
          </a:prstGeom>
        </p:spPr>
      </p:pic>
      <p:pic>
        <p:nvPicPr>
          <p:cNvPr id="9" name="Bilde 8">
            <a:extLst>
              <a:ext uri="{FF2B5EF4-FFF2-40B4-BE49-F238E27FC236}">
                <a16:creationId xmlns:a16="http://schemas.microsoft.com/office/drawing/2014/main" id="{B965D9E5-6128-4BE5-A851-CF02EB624ACE}"/>
              </a:ext>
            </a:extLst>
          </p:cNvPr>
          <p:cNvPicPr>
            <a:picLocks noChangeAspect="1"/>
          </p:cNvPicPr>
          <p:nvPr/>
        </p:nvPicPr>
        <p:blipFill rotWithShape="1">
          <a:blip r:embed="rId6"/>
          <a:srcRect l="40937" t="23462" b="21858"/>
          <a:stretch/>
        </p:blipFill>
        <p:spPr>
          <a:xfrm>
            <a:off x="3397540" y="5671645"/>
            <a:ext cx="1717646" cy="1302979"/>
          </a:xfrm>
          <a:prstGeom prst="rect">
            <a:avLst/>
          </a:prstGeom>
        </p:spPr>
      </p:pic>
    </p:spTree>
    <p:extLst>
      <p:ext uri="{BB962C8B-B14F-4D97-AF65-F5344CB8AC3E}">
        <p14:creationId xmlns:p14="http://schemas.microsoft.com/office/powerpoint/2010/main" val="488391354"/>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5895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Starte med å vise mot-fra bevegelsen. To firkanter,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12 meter mellom hver kjegle, der poenget er å spille pasninger på medløp, altså foran medspiller langs bakken. To sekvenser. Starte med en ball, men etter hvert bruke to samtidig. Starter da fra diagonalen. Det må være minst 10 spillere i firkantene for å få det til å flyte med to baller. Spille den andre veien i 2. sekvens. En touch på seniornivå(flere på </a:t>
                      </a:r>
                      <a:r>
                        <a:rPr lang="nb-NO" sz="900" dirty="0" err="1">
                          <a:effectLst/>
                          <a:latin typeface="+mn-lt"/>
                          <a:ea typeface="Calibri" panose="020F0502020204030204" pitchFamily="34" charset="0"/>
                          <a:cs typeface="Times New Roman" panose="02020603050405020304" pitchFamily="18" charset="0"/>
                        </a:rPr>
                        <a:t>yngres</a:t>
                      </a:r>
                      <a:r>
                        <a:rPr lang="nb-NO" sz="900" dirty="0">
                          <a:effectLst/>
                          <a:latin typeface="+mn-lt"/>
                          <a:ea typeface="Calibri" panose="020F0502020204030204" pitchFamily="34" charset="0"/>
                          <a:cs typeface="Times New Roman" panose="02020603050405020304" pitchFamily="18" charset="0"/>
                        </a:rPr>
                        <a: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marL="457200"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Lage større firkant,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18 meter mellom hver kjegle. Pasning-vegg-tilbake foran og det samme til neste spiller. Løpe rundt kjegla, når spilleren skal få igjen ballen.  Det må være minst 10 spillere i firkantene for å få det til å flyte med to baller. To sekvenser. Spille den andre veien i 2. sekvens. En touch på seniornivå(flere på </a:t>
                      </a:r>
                      <a:r>
                        <a:rPr lang="nb-NO" sz="900" dirty="0" err="1">
                          <a:effectLst/>
                          <a:latin typeface="+mn-lt"/>
                          <a:ea typeface="Calibri" panose="020F0502020204030204" pitchFamily="34" charset="0"/>
                          <a:cs typeface="Times New Roman" panose="02020603050405020304" pitchFamily="18" charset="0"/>
                        </a:rPr>
                        <a:t>yngres</a:t>
                      </a:r>
                      <a:r>
                        <a:rPr lang="nb-NO" sz="900" dirty="0">
                          <a:effectLst/>
                          <a:latin typeface="+mn-lt"/>
                          <a:ea typeface="Calibri" panose="020F0502020204030204" pitchFamily="34" charset="0"/>
                          <a:cs typeface="Times New Roman" panose="02020603050405020304" pitchFamily="18" charset="0"/>
                        </a:rPr>
                        <a: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2902081195"/>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Mot to eller flere mål,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ca</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15 meter mellom kjeglene. Kjøre øvelsen i to sekvenser. Alt på en touch på seniornivå(flere på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yngres</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Telle mål. Vinner? </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45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spill på liten bane(4-4/5-5?). Banestørrelse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lenge og bredde mellom 16 meter og 5 meter. Først 2 runder bestående av 6 kamper. Hver kamp varer i 2 min. Deretter spille vinneren står. Maks to minutt eller maks to mål. Det laget som kommer inn må vinne for å bli stående. Taperen tar inn utstyr og/eller løper mest. Spill gjerne med en joker i starten, som er med det laget som har ball. Da er det hele tiden overtall.</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r>
                        <a:rPr lang="nb-NO" sz="900" b="1" dirty="0">
                          <a:effectLst/>
                          <a:latin typeface="+mn-lt"/>
                          <a:ea typeface="Calibri" panose="020F0502020204030204" pitchFamily="34" charset="0"/>
                          <a:cs typeface="Times New Roman" panose="02020603050405020304" pitchFamily="18" charset="0"/>
                        </a:rPr>
                        <a:t>Konkurranse: hvilken spiller klarer flest triksinger med fot og hodet annen hver gang.</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den spilleren som er mest positiv mot andre.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104.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F7094D75-E18F-452D-A3BB-48B7767D4120}"/>
              </a:ext>
            </a:extLst>
          </p:cNvPr>
          <p:cNvPicPr>
            <a:picLocks noChangeAspect="1"/>
          </p:cNvPicPr>
          <p:nvPr/>
        </p:nvPicPr>
        <p:blipFill rotWithShape="1">
          <a:blip r:embed="rId3"/>
          <a:srcRect l="37405" t="67772" r="28559" b="4989"/>
          <a:stretch/>
        </p:blipFill>
        <p:spPr>
          <a:xfrm>
            <a:off x="3185013" y="1318849"/>
            <a:ext cx="1932110" cy="1547445"/>
          </a:xfrm>
          <a:prstGeom prst="rect">
            <a:avLst/>
          </a:prstGeom>
        </p:spPr>
      </p:pic>
      <p:pic>
        <p:nvPicPr>
          <p:cNvPr id="3" name="Bilde 2">
            <a:extLst>
              <a:ext uri="{FF2B5EF4-FFF2-40B4-BE49-F238E27FC236}">
                <a16:creationId xmlns:a16="http://schemas.microsoft.com/office/drawing/2014/main" id="{94D0EFF6-5CED-42D2-8175-D3D75B1667CC}"/>
              </a:ext>
            </a:extLst>
          </p:cNvPr>
          <p:cNvPicPr>
            <a:picLocks noChangeAspect="1"/>
          </p:cNvPicPr>
          <p:nvPr/>
        </p:nvPicPr>
        <p:blipFill rotWithShape="1">
          <a:blip r:embed="rId3"/>
          <a:srcRect t="68355" r="67498" b="6006"/>
          <a:stretch/>
        </p:blipFill>
        <p:spPr>
          <a:xfrm>
            <a:off x="3185011" y="2866292"/>
            <a:ext cx="1932110" cy="1325007"/>
          </a:xfrm>
          <a:prstGeom prst="rect">
            <a:avLst/>
          </a:prstGeom>
        </p:spPr>
      </p:pic>
      <p:pic>
        <p:nvPicPr>
          <p:cNvPr id="7" name="Bilde 6" descr="Et bilde som inneholder krets, grønn, fotball, ball&#10;&#10;Automatisk generert beskrivelse">
            <a:extLst>
              <a:ext uri="{FF2B5EF4-FFF2-40B4-BE49-F238E27FC236}">
                <a16:creationId xmlns:a16="http://schemas.microsoft.com/office/drawing/2014/main" id="{DD9A27A4-A67E-4234-BEF2-2A279F64A9E2}"/>
              </a:ext>
            </a:extLst>
          </p:cNvPr>
          <p:cNvPicPr>
            <a:picLocks noChangeAspect="1"/>
          </p:cNvPicPr>
          <p:nvPr/>
        </p:nvPicPr>
        <p:blipFill rotWithShape="1">
          <a:blip r:embed="rId4">
            <a:extLst>
              <a:ext uri="{28A0092B-C50C-407E-A947-70E740481C1C}">
                <a14:useLocalDpi xmlns:a14="http://schemas.microsoft.com/office/drawing/2010/main" val="0"/>
              </a:ext>
            </a:extLst>
          </a:blip>
          <a:srcRect l="70615" t="32923" b="35846"/>
          <a:stretch/>
        </p:blipFill>
        <p:spPr>
          <a:xfrm>
            <a:off x="3185013" y="4149080"/>
            <a:ext cx="1932109" cy="1092878"/>
          </a:xfrm>
          <a:prstGeom prst="rect">
            <a:avLst/>
          </a:prstGeom>
        </p:spPr>
      </p:pic>
      <p:pic>
        <p:nvPicPr>
          <p:cNvPr id="8" name="Bilde 7">
            <a:extLst>
              <a:ext uri="{FF2B5EF4-FFF2-40B4-BE49-F238E27FC236}">
                <a16:creationId xmlns:a16="http://schemas.microsoft.com/office/drawing/2014/main" id="{4E323367-4A99-49EF-AC47-CF57165CF082}"/>
              </a:ext>
            </a:extLst>
          </p:cNvPr>
          <p:cNvPicPr>
            <a:picLocks noChangeAspect="1"/>
          </p:cNvPicPr>
          <p:nvPr/>
        </p:nvPicPr>
        <p:blipFill>
          <a:blip r:embed="rId5"/>
          <a:stretch>
            <a:fillRect/>
          </a:stretch>
        </p:blipFill>
        <p:spPr>
          <a:xfrm>
            <a:off x="3185012" y="5284180"/>
            <a:ext cx="1932109" cy="1573823"/>
          </a:xfrm>
          <a:prstGeom prst="rect">
            <a:avLst/>
          </a:prstGeom>
        </p:spPr>
      </p:pic>
    </p:spTree>
    <p:extLst>
      <p:ext uri="{BB962C8B-B14F-4D97-AF65-F5344CB8AC3E}">
        <p14:creationId xmlns:p14="http://schemas.microsoft.com/office/powerpoint/2010/main" val="2185902447"/>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5895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Pasningskonkurranse. To og to sammen. Slå ball på en touch mellom kjeglene. Hver bom gir en ny poeng. </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Kun høyre fot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Kun venstre fot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Fritt</a:t>
                      </a:r>
                    </a:p>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Spille fotballgolf. Hvor mange touch må spillerne ha på ballen for å treffe alle corner/mål stolpene? Ballen må ligge helt rolig mellom hver berøring. Spillerne starter fra en avtalt cornerstolpe.</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To og to sammen med hver sin ball, som starter på dødlinjen. Om å gjøre å få ballen til å stoppe nærmest gitt linjer. 16m, midtlinjen, motsatt 16 m, 5 m. Kan også spille på tvers av banen. Spillerne blir selv enige om hvor de skal starte for hver gang. Kan også bruke ulike bein og teknikker(utsiden av foten, strak vrist, hælspark, halvspretten fra hånd)</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r h="374742">
                <a:tc>
                  <a:txBody>
                    <a:bodyPr/>
                    <a:lstStyle/>
                    <a:p>
                      <a:pPr algn="ctr"/>
                      <a:r>
                        <a:rPr lang="nb-NO" sz="900" b="0" dirty="0" err="1">
                          <a:solidFill>
                            <a:schemeClr val="tx1"/>
                          </a:solidFill>
                          <a:latin typeface="+mn-lt"/>
                        </a:rPr>
                        <a:t>Ca</a:t>
                      </a:r>
                      <a:r>
                        <a:rPr lang="nb-NO" sz="900" b="0" dirty="0">
                          <a:solidFill>
                            <a:schemeClr val="tx1"/>
                          </a:solidFill>
                          <a:latin typeface="+mn-lt"/>
                        </a:rPr>
                        <a:t> 55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Vanlig spill på liten bane(4-4/5-5?). Banestørrelse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40 meter i lenge og bredde mellom 16 meter og 5 meter. Først 2 runder bestående av 6 kamper. Hver kamp varer i 2 min. Deretter spille vinneren står. Maks to minutt eller maks to mål. Det laget som kommer inn må vinne for å bli stående. Taperen tar inn utstyr og/eller løper mest.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p>
                      <a:pPr algn="l">
                        <a:lnSpc>
                          <a:spcPct val="115000"/>
                        </a:lnSpc>
                        <a:spcAft>
                          <a:spcPts val="0"/>
                        </a:spcAft>
                      </a:pPr>
                      <a:endParaRPr lang="nb-NO" sz="900" b="1"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den spilleren som har vunnet flest konkurranser.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105. FERDIGHETSØKTER-ANGREPSSPILL</a:t>
                      </a:r>
                    </a:p>
                  </a:txBody>
                  <a:tcPr marL="68580" marR="68580"/>
                </a:tc>
                <a:extLst>
                  <a:ext uri="{0D108BD9-81ED-4DB2-BD59-A6C34878D82A}">
                    <a16:rowId xmlns:a16="http://schemas.microsoft.com/office/drawing/2014/main" val="10000"/>
                  </a:ext>
                </a:extLst>
              </a:tr>
            </a:tbl>
          </a:graphicData>
        </a:graphic>
      </p:graphicFrame>
      <p:pic>
        <p:nvPicPr>
          <p:cNvPr id="3" name="Bilde 2">
            <a:extLst>
              <a:ext uri="{FF2B5EF4-FFF2-40B4-BE49-F238E27FC236}">
                <a16:creationId xmlns:a16="http://schemas.microsoft.com/office/drawing/2014/main" id="{75286448-0595-44D5-ABD8-8F2B09D4312B}"/>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465" r="32349" b="72128"/>
          <a:stretch/>
        </p:blipFill>
        <p:spPr>
          <a:xfrm>
            <a:off x="3164748" y="1366722"/>
            <a:ext cx="1969316" cy="1124811"/>
          </a:xfrm>
          <a:prstGeom prst="rect">
            <a:avLst/>
          </a:prstGeom>
        </p:spPr>
      </p:pic>
      <p:pic>
        <p:nvPicPr>
          <p:cNvPr id="7" name="Bilde 6" descr="Et bilde som inneholder spill, vann, grønn, leker&#10;&#10;Automatisk generert beskrivelse">
            <a:extLst>
              <a:ext uri="{FF2B5EF4-FFF2-40B4-BE49-F238E27FC236}">
                <a16:creationId xmlns:a16="http://schemas.microsoft.com/office/drawing/2014/main" id="{5EC8487A-CD83-46A8-BDA4-AF5208FB3E0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164746" y="2491533"/>
            <a:ext cx="1969316" cy="1124811"/>
          </a:xfrm>
          <a:prstGeom prst="rect">
            <a:avLst/>
          </a:prstGeom>
        </p:spPr>
      </p:pic>
      <p:pic>
        <p:nvPicPr>
          <p:cNvPr id="9" name="Bilde 8" descr="Et bilde som inneholder gress, grønn, spill, ball&#10;&#10;Automatisk generert beskrivelse">
            <a:extLst>
              <a:ext uri="{FF2B5EF4-FFF2-40B4-BE49-F238E27FC236}">
                <a16:creationId xmlns:a16="http://schemas.microsoft.com/office/drawing/2014/main" id="{5FBEC9C7-64C9-4844-9E99-9A039FE9CA01}"/>
              </a:ext>
            </a:extLst>
          </p:cNvPr>
          <p:cNvPicPr>
            <a:picLocks noChangeAspect="1"/>
          </p:cNvPicPr>
          <p:nvPr/>
        </p:nvPicPr>
        <p:blipFill rotWithShape="1">
          <a:blip r:embed="rId5">
            <a:extLst>
              <a:ext uri="{28A0092B-C50C-407E-A947-70E740481C1C}">
                <a14:useLocalDpi xmlns:a14="http://schemas.microsoft.com/office/drawing/2010/main" val="0"/>
              </a:ext>
            </a:extLst>
          </a:blip>
          <a:srcRect l="46074" b="72197"/>
          <a:stretch/>
        </p:blipFill>
        <p:spPr>
          <a:xfrm>
            <a:off x="3164746" y="3615313"/>
            <a:ext cx="1969316" cy="1572904"/>
          </a:xfrm>
          <a:prstGeom prst="rect">
            <a:avLst/>
          </a:prstGeom>
        </p:spPr>
      </p:pic>
      <p:pic>
        <p:nvPicPr>
          <p:cNvPr id="10" name="Bilde 9">
            <a:extLst>
              <a:ext uri="{FF2B5EF4-FFF2-40B4-BE49-F238E27FC236}">
                <a16:creationId xmlns:a16="http://schemas.microsoft.com/office/drawing/2014/main" id="{00CD188C-1CCF-41CA-AA03-34C407434FFF}"/>
              </a:ext>
            </a:extLst>
          </p:cNvPr>
          <p:cNvPicPr>
            <a:picLocks noChangeAspect="1"/>
          </p:cNvPicPr>
          <p:nvPr/>
        </p:nvPicPr>
        <p:blipFill>
          <a:blip r:embed="rId6"/>
          <a:stretch>
            <a:fillRect/>
          </a:stretch>
        </p:blipFill>
        <p:spPr>
          <a:xfrm>
            <a:off x="3164746" y="5190616"/>
            <a:ext cx="1969316" cy="1751495"/>
          </a:xfrm>
          <a:prstGeom prst="rect">
            <a:avLst/>
          </a:prstGeom>
        </p:spPr>
      </p:pic>
    </p:spTree>
    <p:extLst>
      <p:ext uri="{BB962C8B-B14F-4D97-AF65-F5344CB8AC3E}">
        <p14:creationId xmlns:p14="http://schemas.microsoft.com/office/powerpoint/2010/main" val="1889379903"/>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22376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av ø</a:t>
                      </a:r>
                      <a:r>
                        <a:rPr lang="nb-NO" dirty="0">
                          <a:solidFill>
                            <a:schemeClr val="tx1"/>
                          </a:solidFill>
                        </a:rPr>
                        <a:t>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av øvelsen</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0"/>
                        </a:spcAft>
                      </a:pP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fem og fem spillere sammen. Først spiller de kort-kort- lang. Etter den korte pasningen skal spilleren løpe over til den andre siden for å legge støtte. Alt går på 1. Touch.</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Alle pasninger langs bakken</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Slår den lange pasningen i lufta. </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To rene rekker med en spiller i midten. Spille veggpasning og få ballen tilbake og slå over til andre siden. Bytte på å være vegger iblant. Vegg: 1 touch, ellers 2/1.</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Spiller veggspill og til slutt avslutter fra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16 m. Først skal spilleren være vegg, så snu opp for å slå pasning eller skyte. </a:t>
                      </a:r>
                      <a:r>
                        <a:rPr lang="nb-NO" sz="900" dirty="0" err="1">
                          <a:effectLst/>
                          <a:latin typeface="+mn-lt"/>
                          <a:ea typeface="Calibri" panose="020F0502020204030204" pitchFamily="34" charset="0"/>
                          <a:cs typeface="Times New Roman" panose="02020603050405020304" pitchFamily="18" charset="0"/>
                        </a:rPr>
                        <a:t>Rulering</a:t>
                      </a:r>
                      <a:r>
                        <a:rPr lang="nb-NO" sz="900" dirty="0">
                          <a:effectLst/>
                          <a:latin typeface="+mn-lt"/>
                          <a:ea typeface="Calibri" panose="020F0502020204030204" pitchFamily="34" charset="0"/>
                          <a:cs typeface="Times New Roman" panose="02020603050405020304" pitchFamily="18" charset="0"/>
                        </a:rPr>
                        <a:t>: Alltid et steg fram. Etter d er det a. Nb! Flere baller i gang samtidig.</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74136995"/>
                  </a:ext>
                </a:extLst>
              </a:tr>
              <a:tr h="374742">
                <a:tc>
                  <a:txBody>
                    <a:bodyPr/>
                    <a:lstStyle/>
                    <a:p>
                      <a:pPr algn="ctr"/>
                      <a:r>
                        <a:rPr lang="nb-NO" sz="900" b="0" dirty="0" err="1">
                          <a:solidFill>
                            <a:schemeClr val="tx1"/>
                          </a:solidFill>
                          <a:latin typeface="+mn-lt"/>
                        </a:rPr>
                        <a:t>Ca</a:t>
                      </a:r>
                      <a:r>
                        <a:rPr lang="nb-NO" sz="900" b="0" dirty="0">
                          <a:solidFill>
                            <a:schemeClr val="tx1"/>
                          </a:solidFill>
                          <a:latin typeface="+mn-lt"/>
                        </a:rPr>
                        <a:t> 55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 3-3 til 6-6 med vegger på dødlinja hvis det er på liten bane. Veggene 1 touch. Rett inn i vinneren står. Kan også variere med å ha vegger på sidelinjen.</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den spilleren som hjelper andre.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106. FERDIGHETSØKTER-ANGREPSSPILL</a:t>
                      </a:r>
                    </a:p>
                  </a:txBody>
                  <a:tcPr marL="68580" marR="68580"/>
                </a:tc>
                <a:extLst>
                  <a:ext uri="{0D108BD9-81ED-4DB2-BD59-A6C34878D82A}">
                    <a16:rowId xmlns:a16="http://schemas.microsoft.com/office/drawing/2014/main" val="10000"/>
                  </a:ext>
                </a:extLst>
              </a:tr>
            </a:tbl>
          </a:graphicData>
        </a:graphic>
      </p:graphicFrame>
      <p:pic>
        <p:nvPicPr>
          <p:cNvPr id="2" name="Bilde 1">
            <a:extLst>
              <a:ext uri="{FF2B5EF4-FFF2-40B4-BE49-F238E27FC236}">
                <a16:creationId xmlns:a16="http://schemas.microsoft.com/office/drawing/2014/main" id="{03BF6B4B-4B57-42C8-8701-8FC8FDDF5724}"/>
              </a:ext>
            </a:extLst>
          </p:cNvPr>
          <p:cNvPicPr>
            <a:picLocks noChangeAspect="1"/>
          </p:cNvPicPr>
          <p:nvPr/>
        </p:nvPicPr>
        <p:blipFill>
          <a:blip r:embed="rId3"/>
          <a:stretch>
            <a:fillRect/>
          </a:stretch>
        </p:blipFill>
        <p:spPr>
          <a:xfrm>
            <a:off x="3166255" y="1342242"/>
            <a:ext cx="1961517" cy="1729917"/>
          </a:xfrm>
          <a:prstGeom prst="rect">
            <a:avLst/>
          </a:prstGeom>
        </p:spPr>
      </p:pic>
      <p:pic>
        <p:nvPicPr>
          <p:cNvPr id="3" name="Bilde 2">
            <a:extLst>
              <a:ext uri="{FF2B5EF4-FFF2-40B4-BE49-F238E27FC236}">
                <a16:creationId xmlns:a16="http://schemas.microsoft.com/office/drawing/2014/main" id="{9E731EB8-EA86-4674-A013-7A3F3116AB74}"/>
              </a:ext>
            </a:extLst>
          </p:cNvPr>
          <p:cNvPicPr>
            <a:picLocks noChangeAspect="1"/>
          </p:cNvPicPr>
          <p:nvPr/>
        </p:nvPicPr>
        <p:blipFill rotWithShape="1">
          <a:blip r:embed="rId4"/>
          <a:srcRect l="57680" t="32045" b="32046"/>
          <a:stretch/>
        </p:blipFill>
        <p:spPr>
          <a:xfrm>
            <a:off x="3166255" y="3068443"/>
            <a:ext cx="1961517" cy="1729917"/>
          </a:xfrm>
          <a:prstGeom prst="rect">
            <a:avLst/>
          </a:prstGeom>
        </p:spPr>
      </p:pic>
      <p:pic>
        <p:nvPicPr>
          <p:cNvPr id="7" name="Bilde 6" descr="Et bilde som inneholder krets, grønn, spill, mann&#10;&#10;Automatisk generert beskrivelse">
            <a:extLst>
              <a:ext uri="{FF2B5EF4-FFF2-40B4-BE49-F238E27FC236}">
                <a16:creationId xmlns:a16="http://schemas.microsoft.com/office/drawing/2014/main" id="{4023DAFA-CEEA-423E-A680-41CFB42BB370}"/>
              </a:ext>
            </a:extLst>
          </p:cNvPr>
          <p:cNvPicPr>
            <a:picLocks noChangeAspect="1"/>
          </p:cNvPicPr>
          <p:nvPr/>
        </p:nvPicPr>
        <p:blipFill rotWithShape="1">
          <a:blip r:embed="rId5">
            <a:extLst>
              <a:ext uri="{28A0092B-C50C-407E-A947-70E740481C1C}">
                <a14:useLocalDpi xmlns:a14="http://schemas.microsoft.com/office/drawing/2010/main" val="0"/>
              </a:ext>
            </a:extLst>
          </a:blip>
          <a:srcRect l="62111" t="25259" b="28370"/>
          <a:stretch/>
        </p:blipFill>
        <p:spPr>
          <a:xfrm>
            <a:off x="3166256" y="4798359"/>
            <a:ext cx="1961517" cy="2040500"/>
          </a:xfrm>
          <a:prstGeom prst="rect">
            <a:avLst/>
          </a:prstGeom>
        </p:spPr>
      </p:pic>
    </p:spTree>
    <p:extLst>
      <p:ext uri="{BB962C8B-B14F-4D97-AF65-F5344CB8AC3E}">
        <p14:creationId xmlns:p14="http://schemas.microsoft.com/office/powerpoint/2010/main" val="1286897114"/>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4"/>
          <a:ext cx="9144002" cy="4149560"/>
        </p:xfrm>
        <a:graphic>
          <a:graphicData uri="http://schemas.openxmlformats.org/drawingml/2006/table">
            <a:tbl>
              <a:tblPr firstRow="1" bandRow="1">
                <a:tableStyleId>{5C22544A-7EE6-4342-B048-85BDC9FD1C3A}</a:tableStyleId>
              </a:tblPr>
              <a:tblGrid>
                <a:gridCol w="806422">
                  <a:extLst>
                    <a:ext uri="{9D8B030D-6E8A-4147-A177-3AD203B41FA5}">
                      <a16:colId xmlns:a16="http://schemas.microsoft.com/office/drawing/2014/main" val="20000"/>
                    </a:ext>
                  </a:extLst>
                </a:gridCol>
                <a:gridCol w="2387960">
                  <a:extLst>
                    <a:ext uri="{9D8B030D-6E8A-4147-A177-3AD203B41FA5}">
                      <a16:colId xmlns:a16="http://schemas.microsoft.com/office/drawing/2014/main" val="20001"/>
                    </a:ext>
                  </a:extLst>
                </a:gridCol>
                <a:gridCol w="2333288">
                  <a:extLst>
                    <a:ext uri="{9D8B030D-6E8A-4147-A177-3AD203B41FA5}">
                      <a16:colId xmlns:a16="http://schemas.microsoft.com/office/drawing/2014/main" val="20002"/>
                    </a:ext>
                  </a:extLst>
                </a:gridCol>
                <a:gridCol w="1251740">
                  <a:extLst>
                    <a:ext uri="{9D8B030D-6E8A-4147-A177-3AD203B41FA5}">
                      <a16:colId xmlns:a16="http://schemas.microsoft.com/office/drawing/2014/main" val="20003"/>
                    </a:ext>
                  </a:extLst>
                </a:gridCol>
                <a:gridCol w="2364592">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Tre og tre sammen, begge på sidene har ball. 6 vendinger fra hver side,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annenhvert</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bein brukes:</a:t>
                      </a: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latin typeface="+mn-lt"/>
                      </a:endParaRPr>
                    </a:p>
                    <a:p>
                      <a:endParaRPr lang="nb-NO" sz="900" b="1" dirty="0">
                        <a:latin typeface="+mn-lt"/>
                      </a:endParaRPr>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1-2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nb-NO" sz="900" b="1"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Unngå kø. Kjør gjerne mot flere mål.</a:t>
                      </a: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nb-NO" sz="900" b="1"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Unngå kø, kjør gjerne mot flere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 på alle avslutninger</a:t>
                      </a:r>
                      <a:r>
                        <a:rPr kumimoji="0" lang="nb-NO" sz="900" b="1" i="0" u="none" strike="noStrike" kern="1200" cap="none" spc="0" normalizeH="0" baseline="0" noProof="0" dirty="0">
                          <a:ln>
                            <a:noFill/>
                          </a:ln>
                          <a:solidFill>
                            <a:prstClr val="black"/>
                          </a:solidFill>
                          <a:effectLst/>
                          <a:uLnTx/>
                          <a:uFillTx/>
                          <a:latin typeface="+mn-lt"/>
                          <a:ea typeface="+mn-ea"/>
                          <a:cs typeface="+mn-cs"/>
                        </a:rPr>
                        <a:t>.</a:t>
                      </a:r>
                    </a:p>
                  </a:txBody>
                  <a:tcPr marL="68580" marR="68580">
                    <a:solidFill>
                      <a:schemeClr val="bg2">
                        <a:lumMod val="90000"/>
                      </a:schemeClr>
                    </a:solidFill>
                  </a:tcPr>
                </a:tc>
                <a:extLst>
                  <a:ext uri="{0D108BD9-81ED-4DB2-BD59-A6C34878D82A}">
                    <a16:rowId xmlns:a16="http://schemas.microsoft.com/office/drawing/2014/main" val="3448770222"/>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SCORINGSTRENING</a:t>
                      </a:r>
                    </a:p>
                  </a:txBody>
                  <a:tcPr marL="68580" marR="68580"/>
                </a:tc>
                <a:extLst>
                  <a:ext uri="{0D108BD9-81ED-4DB2-BD59-A6C34878D82A}">
                    <a16:rowId xmlns:a16="http://schemas.microsoft.com/office/drawing/2014/main" val="10000"/>
                  </a:ext>
                </a:extLst>
              </a:tr>
            </a:tbl>
          </a:graphicData>
        </a:graphic>
      </p:graphicFrame>
      <p:pic>
        <p:nvPicPr>
          <p:cNvPr id="6" name="Bilde 5" descr="Et bilde som inneholder elektronikk, krets, grønn, gress&#10;&#10;Automatisk generert beskrivelse">
            <a:extLst>
              <a:ext uri="{FF2B5EF4-FFF2-40B4-BE49-F238E27FC236}">
                <a16:creationId xmlns:a16="http://schemas.microsoft.com/office/drawing/2014/main" id="{DCDD54BA-0D77-4B5D-83B2-34199FCB32B2}"/>
              </a:ext>
            </a:extLst>
          </p:cNvPr>
          <p:cNvPicPr>
            <a:picLocks noChangeAspect="1"/>
          </p:cNvPicPr>
          <p:nvPr/>
        </p:nvPicPr>
        <p:blipFill rotWithShape="1">
          <a:blip r:embed="rId2">
            <a:extLst>
              <a:ext uri="{28A0092B-C50C-407E-A947-70E740481C1C}">
                <a14:useLocalDpi xmlns:a14="http://schemas.microsoft.com/office/drawing/2010/main" val="0"/>
              </a:ext>
            </a:extLst>
          </a:blip>
          <a:srcRect l="53417" b="67468"/>
          <a:stretch/>
        </p:blipFill>
        <p:spPr>
          <a:xfrm>
            <a:off x="3197931" y="1353456"/>
            <a:ext cx="2340722" cy="1372329"/>
          </a:xfrm>
          <a:prstGeom prst="rect">
            <a:avLst/>
          </a:prstGeom>
        </p:spPr>
      </p:pic>
    </p:spTree>
    <p:extLst>
      <p:ext uri="{BB962C8B-B14F-4D97-AF65-F5344CB8AC3E}">
        <p14:creationId xmlns:p14="http://schemas.microsoft.com/office/powerpoint/2010/main" val="227004444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pic>
        <p:nvPicPr>
          <p:cNvPr id="4" name="Bilde 3" descr="Et bilde som inneholder spill&#10;&#10;Automatisk generert beskrivelse">
            <a:extLst>
              <a:ext uri="{FF2B5EF4-FFF2-40B4-BE49-F238E27FC236}">
                <a16:creationId xmlns:a16="http://schemas.microsoft.com/office/drawing/2014/main" id="{A63E1C5E-4029-4EB7-96C3-C8AF655931D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2"/>
            <a:ext cx="9143999" cy="5755341"/>
          </a:xfrm>
          <a:prstGeom prst="rect">
            <a:avLst/>
          </a:prstGeom>
        </p:spPr>
      </p:pic>
    </p:spTree>
    <p:extLst>
      <p:ext uri="{BB962C8B-B14F-4D97-AF65-F5344CB8AC3E}">
        <p14:creationId xmlns:p14="http://schemas.microsoft.com/office/powerpoint/2010/main" val="1698219995"/>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7"/>
          <a:ext cx="9144002" cy="5829507"/>
        </p:xfrm>
        <a:graphic>
          <a:graphicData uri="http://schemas.openxmlformats.org/drawingml/2006/table">
            <a:tbl>
              <a:tblPr firstRow="1" bandRow="1">
                <a:tableStyleId>{5C22544A-7EE6-4342-B048-85BDC9FD1C3A}</a:tableStyleId>
              </a:tblPr>
              <a:tblGrid>
                <a:gridCol w="806422">
                  <a:extLst>
                    <a:ext uri="{9D8B030D-6E8A-4147-A177-3AD203B41FA5}">
                      <a16:colId xmlns:a16="http://schemas.microsoft.com/office/drawing/2014/main" val="20000"/>
                    </a:ext>
                  </a:extLst>
                </a:gridCol>
                <a:gridCol w="2387960">
                  <a:extLst>
                    <a:ext uri="{9D8B030D-6E8A-4147-A177-3AD203B41FA5}">
                      <a16:colId xmlns:a16="http://schemas.microsoft.com/office/drawing/2014/main" val="20001"/>
                    </a:ext>
                  </a:extLst>
                </a:gridCol>
                <a:gridCol w="2333288">
                  <a:extLst>
                    <a:ext uri="{9D8B030D-6E8A-4147-A177-3AD203B41FA5}">
                      <a16:colId xmlns:a16="http://schemas.microsoft.com/office/drawing/2014/main" val="20002"/>
                    </a:ext>
                  </a:extLst>
                </a:gridCol>
                <a:gridCol w="1251740">
                  <a:extLst>
                    <a:ext uri="{9D8B030D-6E8A-4147-A177-3AD203B41FA5}">
                      <a16:colId xmlns:a16="http://schemas.microsoft.com/office/drawing/2014/main" val="20003"/>
                    </a:ext>
                  </a:extLst>
                </a:gridCol>
                <a:gridCol w="2364592">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Spiller veggspill og til slutt avslutter fra </a:t>
                      </a:r>
                      <a:r>
                        <a:rPr lang="nb-NO" sz="900" dirty="0" err="1">
                          <a:effectLst/>
                          <a:latin typeface="+mn-lt"/>
                          <a:ea typeface="Calibri" panose="020F0502020204030204" pitchFamily="34" charset="0"/>
                          <a:cs typeface="Times New Roman" panose="02020603050405020304" pitchFamily="18" charset="0"/>
                        </a:rPr>
                        <a:t>ca</a:t>
                      </a:r>
                      <a:r>
                        <a:rPr lang="nb-NO" sz="900" dirty="0">
                          <a:effectLst/>
                          <a:latin typeface="+mn-lt"/>
                          <a:ea typeface="Calibri" panose="020F0502020204030204" pitchFamily="34" charset="0"/>
                          <a:cs typeface="Times New Roman" panose="02020603050405020304" pitchFamily="18" charset="0"/>
                        </a:rPr>
                        <a:t> 16 m. Først skal spilleren være vegg, så snu opp for å slå pasning eller skyte. </a:t>
                      </a:r>
                      <a:r>
                        <a:rPr lang="nb-NO" sz="900" dirty="0" err="1">
                          <a:effectLst/>
                          <a:latin typeface="+mn-lt"/>
                          <a:ea typeface="Calibri" panose="020F0502020204030204" pitchFamily="34" charset="0"/>
                          <a:cs typeface="Times New Roman" panose="02020603050405020304" pitchFamily="18" charset="0"/>
                        </a:rPr>
                        <a:t>Rulering</a:t>
                      </a:r>
                      <a:r>
                        <a:rPr lang="nb-NO" sz="900" dirty="0">
                          <a:effectLst/>
                          <a:latin typeface="+mn-lt"/>
                          <a:ea typeface="Calibri" panose="020F0502020204030204" pitchFamily="34" charset="0"/>
                          <a:cs typeface="Times New Roman" panose="02020603050405020304" pitchFamily="18" charset="0"/>
                        </a:rPr>
                        <a:t>: Alltid et steg fram. Etter d er det a. Nb! Flere baller i gang samtidig.</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endParaRPr lang="nb-NO" sz="900" b="0" dirty="0">
                        <a:solidFill>
                          <a:schemeClr val="tx1"/>
                        </a:solidFill>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Kjør gjerne øvelsen mot to mål for å hindre kø.</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endParaRPr lang="nb-NO" sz="900" b="0" dirty="0">
                        <a:solidFill>
                          <a:schemeClr val="tx1"/>
                        </a:solidFill>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endParaRPr lang="nb-NO" sz="900" b="0" dirty="0">
                        <a:solidFill>
                          <a:schemeClr val="tx1"/>
                        </a:solidFill>
                        <a:latin typeface="+mn-lt"/>
                      </a:endParaRPr>
                    </a:p>
                  </a:txBody>
                  <a:tcPr marL="68580" marR="68580">
                    <a:solidFill>
                      <a:schemeClr val="bg2">
                        <a:lumMod val="90000"/>
                      </a:schemeClr>
                    </a:solidFill>
                  </a:tcPr>
                </a:tc>
                <a:tc>
                  <a:txBody>
                    <a:bodyPr/>
                    <a:lstStyle/>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 gjerne konkurranser mellom spillere eller lag. Første til x antall mål, eller på tid.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48770222"/>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AVSLUTNINGER       </a:t>
                      </a:r>
                    </a:p>
                  </a:txBody>
                  <a:tcPr marL="68580" marR="68580"/>
                </a:tc>
                <a:extLst>
                  <a:ext uri="{0D108BD9-81ED-4DB2-BD59-A6C34878D82A}">
                    <a16:rowId xmlns:a16="http://schemas.microsoft.com/office/drawing/2014/main" val="10000"/>
                  </a:ext>
                </a:extLst>
              </a:tr>
            </a:tbl>
          </a:graphicData>
        </a:graphic>
      </p:graphicFrame>
      <p:pic>
        <p:nvPicPr>
          <p:cNvPr id="10" name="Bilde 9">
            <a:extLst>
              <a:ext uri="{FF2B5EF4-FFF2-40B4-BE49-F238E27FC236}">
                <a16:creationId xmlns:a16="http://schemas.microsoft.com/office/drawing/2014/main" id="{CE0F657B-62D2-4BE6-9750-5C56C8141036}"/>
              </a:ext>
            </a:extLst>
          </p:cNvPr>
          <p:cNvPicPr>
            <a:picLocks noChangeAspect="1"/>
          </p:cNvPicPr>
          <p:nvPr/>
        </p:nvPicPr>
        <p:blipFill rotWithShape="1">
          <a:blip r:embed="rId2"/>
          <a:srcRect l="57680" t="32045" b="32046"/>
          <a:stretch/>
        </p:blipFill>
        <p:spPr>
          <a:xfrm>
            <a:off x="3205443" y="1309313"/>
            <a:ext cx="2339741" cy="1729917"/>
          </a:xfrm>
          <a:prstGeom prst="rect">
            <a:avLst/>
          </a:prstGeom>
        </p:spPr>
      </p:pic>
    </p:spTree>
    <p:extLst>
      <p:ext uri="{BB962C8B-B14F-4D97-AF65-F5344CB8AC3E}">
        <p14:creationId xmlns:p14="http://schemas.microsoft.com/office/powerpoint/2010/main" val="969524942"/>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4"/>
          <a:ext cx="9144002" cy="7040880"/>
        </p:xfrm>
        <a:graphic>
          <a:graphicData uri="http://schemas.openxmlformats.org/drawingml/2006/table">
            <a:tbl>
              <a:tblPr firstRow="1" bandRow="1">
                <a:tableStyleId>{5C22544A-7EE6-4342-B048-85BDC9FD1C3A}</a:tableStyleId>
              </a:tblPr>
              <a:tblGrid>
                <a:gridCol w="806422">
                  <a:extLst>
                    <a:ext uri="{9D8B030D-6E8A-4147-A177-3AD203B41FA5}">
                      <a16:colId xmlns:a16="http://schemas.microsoft.com/office/drawing/2014/main" val="20000"/>
                    </a:ext>
                  </a:extLst>
                </a:gridCol>
                <a:gridCol w="2387960">
                  <a:extLst>
                    <a:ext uri="{9D8B030D-6E8A-4147-A177-3AD203B41FA5}">
                      <a16:colId xmlns:a16="http://schemas.microsoft.com/office/drawing/2014/main" val="20001"/>
                    </a:ext>
                  </a:extLst>
                </a:gridCol>
                <a:gridCol w="2333288">
                  <a:extLst>
                    <a:ext uri="{9D8B030D-6E8A-4147-A177-3AD203B41FA5}">
                      <a16:colId xmlns:a16="http://schemas.microsoft.com/office/drawing/2014/main" val="20002"/>
                    </a:ext>
                  </a:extLst>
                </a:gridCol>
                <a:gridCol w="1251740">
                  <a:extLst>
                    <a:ext uri="{9D8B030D-6E8A-4147-A177-3AD203B41FA5}">
                      <a16:colId xmlns:a16="http://schemas.microsoft.com/office/drawing/2014/main" val="20003"/>
                    </a:ext>
                  </a:extLst>
                </a:gridCol>
                <a:gridCol w="2364592">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Pasningskonkurranse. To og to sammen. Slå ball på en touch mellom kjeglene. Hver bom gir en ny poeng. </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Kun høyre fot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Kun venstre fot</a:t>
                      </a:r>
                    </a:p>
                    <a:p>
                      <a:pPr marL="342900" lvl="0" indent="-342900" algn="l">
                        <a:lnSpc>
                          <a:spcPct val="115000"/>
                        </a:lnSpc>
                        <a:spcAft>
                          <a:spcPts val="0"/>
                        </a:spcAft>
                        <a:buFont typeface="+mj-lt"/>
                        <a:buAutoNum type="arabicPeriod"/>
                      </a:pPr>
                      <a:r>
                        <a:rPr lang="nb-NO" sz="900" dirty="0">
                          <a:effectLst/>
                          <a:latin typeface="+mn-lt"/>
                          <a:ea typeface="Calibri" panose="020F0502020204030204" pitchFamily="34" charset="0"/>
                          <a:cs typeface="Times New Roman" panose="02020603050405020304" pitchFamily="18" charset="0"/>
                        </a:rPr>
                        <a:t>Fritt</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Spille fotballgolf. Hvor mange touch må spillerne ha på ballen for å treffe alle corner/mål stolpene? Ballen må ligge helt rolig mellom hver berøring. Spillerne starter fra en avtalt cornerstolpe.</a:t>
                      </a:r>
                    </a:p>
                    <a:p>
                      <a:pPr algn="l">
                        <a:lnSpc>
                          <a:spcPct val="115000"/>
                        </a:lnSpc>
                        <a:spcAft>
                          <a:spcPts val="0"/>
                        </a:spcAft>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Kjør gjerne øvelsen mot to mål for å hindre kø.</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r>
                        <a:rPr lang="nb-NO" sz="900" b="0" dirty="0" err="1">
                          <a:solidFill>
                            <a:schemeClr val="tx1"/>
                          </a:solidFill>
                          <a:latin typeface="+mn-lt"/>
                        </a:rPr>
                        <a:t>Ca</a:t>
                      </a:r>
                      <a:r>
                        <a:rPr lang="nb-NO" sz="900" b="0" dirty="0">
                          <a:solidFill>
                            <a:schemeClr val="tx1"/>
                          </a:solidFill>
                          <a:latin typeface="+mn-lt"/>
                        </a:rPr>
                        <a:t> 10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To og to sammen med hver sin ball, som starter på dødlinjen. Om å gjøre å få ballen til å stoppe nærmest gitt linjer. 16m, midtlinjen, motsatt 16 m, 5 m. Kan også spille på tvers av banen. Spillerne blir selv enige om hvor de skal starte for hver gang. Kan også bruke ulike bein og teknikker(utsiden av foten, strak vrist, hælspark, halvspretten fra hånd)</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endParaRPr lang="nb-NO" sz="900" b="0" dirty="0">
                        <a:solidFill>
                          <a:schemeClr val="tx1"/>
                        </a:solidFill>
                        <a:latin typeface="+mn-lt"/>
                      </a:endParaRPr>
                    </a:p>
                  </a:txBody>
                  <a:tcPr marL="68580" marR="68580">
                    <a:solidFill>
                      <a:schemeClr val="bg2">
                        <a:lumMod val="90000"/>
                      </a:schemeClr>
                    </a:solidFill>
                  </a:tcPr>
                </a:tc>
                <a:tc>
                  <a:txBody>
                    <a:bodyPr/>
                    <a:lstStyle/>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 gjerne konkurranser mellom spillere eller lag. Første til x antall mål, eller på tid.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48770222"/>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KONKURRANSER       </a:t>
                      </a:r>
                    </a:p>
                  </a:txBody>
                  <a:tcPr marL="68580" marR="68580"/>
                </a:tc>
                <a:extLst>
                  <a:ext uri="{0D108BD9-81ED-4DB2-BD59-A6C34878D82A}">
                    <a16:rowId xmlns:a16="http://schemas.microsoft.com/office/drawing/2014/main" val="10000"/>
                  </a:ext>
                </a:extLst>
              </a:tr>
            </a:tbl>
          </a:graphicData>
        </a:graphic>
      </p:graphicFrame>
      <p:pic>
        <p:nvPicPr>
          <p:cNvPr id="6" name="Bilde 5">
            <a:extLst>
              <a:ext uri="{FF2B5EF4-FFF2-40B4-BE49-F238E27FC236}">
                <a16:creationId xmlns:a16="http://schemas.microsoft.com/office/drawing/2014/main" id="{CA13C73B-AA15-4F5B-83A1-A1D58C1A2EB7}"/>
              </a:ext>
            </a:extLst>
          </p:cNvPr>
          <p:cNvPicPr>
            <a:picLocks noChangeAspect="1"/>
          </p:cNvPicPr>
          <p:nvPr/>
        </p:nvPicPr>
        <p:blipFill rotWithShape="1">
          <a:blip r:embed="rId2">
            <a:extLst>
              <a:ext uri="{28A0092B-C50C-407E-A947-70E740481C1C}">
                <a14:useLocalDpi xmlns:a14="http://schemas.microsoft.com/office/drawing/2010/main" val="0"/>
              </a:ext>
            </a:extLst>
          </a:blip>
          <a:srcRect l="50000" t="2465" r="32349" b="72128"/>
          <a:stretch/>
        </p:blipFill>
        <p:spPr>
          <a:xfrm>
            <a:off x="3164747" y="1366722"/>
            <a:ext cx="2360843" cy="1124811"/>
          </a:xfrm>
          <a:prstGeom prst="rect">
            <a:avLst/>
          </a:prstGeom>
        </p:spPr>
      </p:pic>
      <p:pic>
        <p:nvPicPr>
          <p:cNvPr id="7" name="Bilde 6" descr="Et bilde som inneholder spill, vann, grønn, leker&#10;&#10;Automatisk generert beskrivelse">
            <a:extLst>
              <a:ext uri="{FF2B5EF4-FFF2-40B4-BE49-F238E27FC236}">
                <a16:creationId xmlns:a16="http://schemas.microsoft.com/office/drawing/2014/main" id="{D9F377C7-81F5-46FF-B539-71127C56EED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64747" y="2491531"/>
            <a:ext cx="2360843" cy="1387992"/>
          </a:xfrm>
          <a:prstGeom prst="rect">
            <a:avLst/>
          </a:prstGeom>
        </p:spPr>
      </p:pic>
      <p:pic>
        <p:nvPicPr>
          <p:cNvPr id="8" name="Bilde 7" descr="Et bilde som inneholder gress, grønn, spill, ball&#10;&#10;Automatisk generert beskrivelse">
            <a:extLst>
              <a:ext uri="{FF2B5EF4-FFF2-40B4-BE49-F238E27FC236}">
                <a16:creationId xmlns:a16="http://schemas.microsoft.com/office/drawing/2014/main" id="{5F99D613-DBB1-4F94-8330-86432BBAC642}"/>
              </a:ext>
            </a:extLst>
          </p:cNvPr>
          <p:cNvPicPr>
            <a:picLocks noChangeAspect="1"/>
          </p:cNvPicPr>
          <p:nvPr/>
        </p:nvPicPr>
        <p:blipFill rotWithShape="1">
          <a:blip r:embed="rId4">
            <a:extLst>
              <a:ext uri="{28A0092B-C50C-407E-A947-70E740481C1C}">
                <a14:useLocalDpi xmlns:a14="http://schemas.microsoft.com/office/drawing/2010/main" val="0"/>
              </a:ext>
            </a:extLst>
          </a:blip>
          <a:srcRect l="46074" b="72197"/>
          <a:stretch/>
        </p:blipFill>
        <p:spPr>
          <a:xfrm>
            <a:off x="3171277" y="3769538"/>
            <a:ext cx="2354312" cy="1572904"/>
          </a:xfrm>
          <a:prstGeom prst="rect">
            <a:avLst/>
          </a:prstGeom>
        </p:spPr>
      </p:pic>
    </p:spTree>
    <p:extLst>
      <p:ext uri="{BB962C8B-B14F-4D97-AF65-F5344CB8AC3E}">
        <p14:creationId xmlns:p14="http://schemas.microsoft.com/office/powerpoint/2010/main" val="2744166133"/>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4"/>
          <a:ext cx="9144002" cy="7165340"/>
        </p:xfrm>
        <a:graphic>
          <a:graphicData uri="http://schemas.openxmlformats.org/drawingml/2006/table">
            <a:tbl>
              <a:tblPr firstRow="1" bandRow="1">
                <a:tableStyleId>{5C22544A-7EE6-4342-B048-85BDC9FD1C3A}</a:tableStyleId>
              </a:tblPr>
              <a:tblGrid>
                <a:gridCol w="806422">
                  <a:extLst>
                    <a:ext uri="{9D8B030D-6E8A-4147-A177-3AD203B41FA5}">
                      <a16:colId xmlns:a16="http://schemas.microsoft.com/office/drawing/2014/main" val="20000"/>
                    </a:ext>
                  </a:extLst>
                </a:gridCol>
                <a:gridCol w="2387960">
                  <a:extLst>
                    <a:ext uri="{9D8B030D-6E8A-4147-A177-3AD203B41FA5}">
                      <a16:colId xmlns:a16="http://schemas.microsoft.com/office/drawing/2014/main" val="20001"/>
                    </a:ext>
                  </a:extLst>
                </a:gridCol>
                <a:gridCol w="2333288">
                  <a:extLst>
                    <a:ext uri="{9D8B030D-6E8A-4147-A177-3AD203B41FA5}">
                      <a16:colId xmlns:a16="http://schemas.microsoft.com/office/drawing/2014/main" val="20002"/>
                    </a:ext>
                  </a:extLst>
                </a:gridCol>
                <a:gridCol w="1251740">
                  <a:extLst>
                    <a:ext uri="{9D8B030D-6E8A-4147-A177-3AD203B41FA5}">
                      <a16:colId xmlns:a16="http://schemas.microsoft.com/office/drawing/2014/main" val="20003"/>
                    </a:ext>
                  </a:extLst>
                </a:gridCol>
                <a:gridCol w="2364592">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r>
                        <a:rPr lang="nb-NO" sz="900" b="0" dirty="0">
                          <a:solidFill>
                            <a:schemeClr val="tx1"/>
                          </a:solidFill>
                        </a:rPr>
                        <a:t>6*2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to mål mot hverandre.</a:t>
                      </a:r>
                      <a:r>
                        <a:rPr lang="nb-NO" sz="900" baseline="0" dirty="0">
                          <a:solidFill>
                            <a:schemeClr val="tx1"/>
                          </a:solidFill>
                        </a:rPr>
                        <a:t> </a:t>
                      </a:r>
                      <a:r>
                        <a:rPr lang="nb-NO" sz="900" baseline="0" dirty="0" err="1">
                          <a:solidFill>
                            <a:schemeClr val="tx1"/>
                          </a:solidFill>
                        </a:rPr>
                        <a:t>Ca</a:t>
                      </a:r>
                      <a:r>
                        <a:rPr lang="nb-NO" sz="900" baseline="0" dirty="0">
                          <a:solidFill>
                            <a:schemeClr val="tx1"/>
                          </a:solidFill>
                        </a:rPr>
                        <a:t> halv bane i lengde og 16m i bredde. Ha baller på v. side av begge målene. Spillerne er sammen to og to og står på hver sin side av målet. To spillere plassere mot midten for å bidra i pasningsspillet. Bytt på hvilke spillere som er i midten. Ballen går fra annenhver side. Slik foregår øvelsen: 1. pasning-støte-pasning til spilleren lengst unna-støtte til makker som skyter. </a:t>
                      </a:r>
                      <a:r>
                        <a:rPr lang="nb-NO" sz="900" baseline="0" dirty="0" err="1">
                          <a:solidFill>
                            <a:schemeClr val="tx1"/>
                          </a:solidFill>
                        </a:rPr>
                        <a:t>Rulering</a:t>
                      </a:r>
                      <a:r>
                        <a:rPr lang="nb-NO" sz="900" baseline="0" dirty="0">
                          <a:solidFill>
                            <a:schemeClr val="tx1"/>
                          </a:solidFill>
                        </a:rPr>
                        <a:t>: i firkant .</a:t>
                      </a:r>
                      <a:endParaRPr lang="nb-NO" sz="90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endParaRPr lang="nb-NO" sz="900" b="1" dirty="0"/>
                    </a:p>
                    <a:p>
                      <a:endParaRPr lang="nb-NO" sz="900" b="1" dirty="0"/>
                    </a:p>
                    <a:p>
                      <a:endParaRPr lang="nb-NO" sz="900" b="1" dirty="0"/>
                    </a:p>
                    <a:p>
                      <a:endParaRPr lang="nb-NO" sz="900" b="1" dirty="0"/>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r>
                        <a:rPr lang="nb-NO" sz="900" b="0" dirty="0" err="1">
                          <a:solidFill>
                            <a:schemeClr val="tx1"/>
                          </a:solidFill>
                          <a:latin typeface="+mn-lt"/>
                        </a:rPr>
                        <a:t>Ca</a:t>
                      </a:r>
                      <a:r>
                        <a:rPr lang="nb-NO" sz="900" b="0" dirty="0">
                          <a:solidFill>
                            <a:schemeClr val="tx1"/>
                          </a:solidFill>
                          <a:latin typeface="+mn-lt"/>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Pasning langs bakken på den ene siden av kjegla.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Medtak</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over til den andre og pasning til spilleren som gir vegg. Deretter skudd. Spillerne bytter så plasser. Etter hvert pasning i lufta. </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Kjør gjerne øvelsen mot to mål for å hindre kø.</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Kjør gjerne øvelsen mot flere mål for å unngå kø. La spillerne prøve ulike teknikker.</a:t>
                      </a:r>
                    </a:p>
                    <a:p>
                      <a:pPr marL="342900" marR="0" lvl="0" indent="-342900" algn="l" defTabSz="914400" rtl="0" eaLnBrk="1" fontAlgn="auto" latinLnBrk="0" hangingPunct="1">
                        <a:lnSpc>
                          <a:spcPct val="115000"/>
                        </a:lnSpc>
                        <a:spcBef>
                          <a:spcPts val="0"/>
                        </a:spcBef>
                        <a:spcAft>
                          <a:spcPts val="0"/>
                        </a:spcAft>
                        <a:buClrTx/>
                        <a:buSzTx/>
                        <a:buFont typeface="Symbol" panose="05050102010706020507" pitchFamily="18" charset="2"/>
                        <a:buChar char=""/>
                        <a:tabLst>
                          <a:tab pos="457200" algn="l"/>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Pasning langs bakken til spiller i midten, som legger igjen. Deretter slås ballen til spiller nærmest mål som legger igjen til spiller i midten som har kommet på løp. Vedkommende skyter. Rullering av plasser fremover</a:t>
                      </a: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Variasjon:</a:t>
                      </a:r>
                      <a:endPar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0"/>
                        </a:spcAft>
                        <a:buClrTx/>
                        <a:buSzTx/>
                        <a:buFont typeface="Symbol" panose="05050102010706020507" pitchFamily="18" charset="2"/>
                        <a:buChar char=""/>
                        <a:tabLst>
                          <a:tab pos="457200" algn="l"/>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Langpasninger</a:t>
                      </a: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r>
                        <a:rPr lang="nb-NO" sz="900" b="0" dirty="0" err="1">
                          <a:solidFill>
                            <a:schemeClr val="tx1"/>
                          </a:solidFill>
                          <a:latin typeface="+mn-lt"/>
                        </a:rPr>
                        <a:t>Ca</a:t>
                      </a:r>
                      <a:r>
                        <a:rPr lang="nb-NO" sz="900" b="0" dirty="0">
                          <a:solidFill>
                            <a:schemeClr val="tx1"/>
                          </a:solidFill>
                          <a:latin typeface="+mn-lt"/>
                        </a:rPr>
                        <a:t> 25 min</a:t>
                      </a:r>
                    </a:p>
                  </a:txBody>
                  <a:tcPr marL="68580" marR="68580">
                    <a:solidFill>
                      <a:schemeClr val="bg2">
                        <a:lumMod val="90000"/>
                      </a:schemeClr>
                    </a:solidFill>
                  </a:tcPr>
                </a:tc>
                <a:tc>
                  <a:txBody>
                    <a:bodyPr/>
                    <a:lstStyle/>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Skuddøvelse. Kjør gjerne mot flere mål, slik at det ikke blir kø. Pasning til medspiller som avslutter. </a:t>
                      </a:r>
                    </a:p>
                    <a:p>
                      <a:pPr algn="l">
                        <a:lnSpc>
                          <a:spcPct val="115000"/>
                        </a:lnSpc>
                        <a:spcAft>
                          <a:spcPts val="0"/>
                        </a:spcAft>
                      </a:pPr>
                      <a:r>
                        <a:rPr lang="nb-NO" sz="900" dirty="0">
                          <a:effectLst/>
                          <a:latin typeface="+mn-lt"/>
                          <a:ea typeface="Calibri" panose="020F0502020204030204" pitchFamily="34" charset="0"/>
                          <a:cs typeface="Times New Roman" panose="02020603050405020304" pitchFamily="18" charset="0"/>
                        </a:rPr>
                        <a:t>1. Avslutte på to touch</a:t>
                      </a:r>
                    </a:p>
                    <a:p>
                      <a:pPr marL="0" lvl="0" indent="0" algn="l">
                        <a:lnSpc>
                          <a:spcPct val="115000"/>
                        </a:lnSpc>
                        <a:spcAft>
                          <a:spcPts val="0"/>
                        </a:spcAft>
                        <a:buFont typeface="+mj-lt"/>
                        <a:buNone/>
                      </a:pPr>
                      <a:r>
                        <a:rPr lang="nb-NO" sz="900" dirty="0">
                          <a:effectLst/>
                          <a:latin typeface="+mn-lt"/>
                          <a:ea typeface="Calibri" panose="020F0502020204030204" pitchFamily="34" charset="0"/>
                          <a:cs typeface="Times New Roman" panose="02020603050405020304" pitchFamily="18" charset="0"/>
                        </a:rPr>
                        <a:t>2. Avslutte på en touch</a:t>
                      </a:r>
                    </a:p>
                    <a:p>
                      <a:pPr marL="0" lvl="0" indent="0" algn="l">
                        <a:lnSpc>
                          <a:spcPct val="115000"/>
                        </a:lnSpc>
                        <a:spcAft>
                          <a:spcPts val="0"/>
                        </a:spcAft>
                        <a:buFont typeface="+mj-lt"/>
                        <a:buNone/>
                      </a:pPr>
                      <a:r>
                        <a:rPr lang="nb-NO" sz="900" dirty="0">
                          <a:effectLst/>
                          <a:latin typeface="+mn-lt"/>
                          <a:ea typeface="Calibri" panose="020F0502020204030204" pitchFamily="34" charset="0"/>
                          <a:cs typeface="Times New Roman" panose="02020603050405020304" pitchFamily="18" charset="0"/>
                        </a:rPr>
                        <a:t>3. Fri touch, men første pasning i lufta.</a:t>
                      </a:r>
                    </a:p>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p>
                      <a:pPr marL="0" lvl="0" indent="0" algn="l">
                        <a:lnSpc>
                          <a:spcPct val="115000"/>
                        </a:lnSpc>
                        <a:spcAft>
                          <a:spcPts val="0"/>
                        </a:spcAft>
                        <a:buFont typeface="+mj-lt"/>
                        <a:buNone/>
                      </a:pPr>
                      <a:endParaRPr lang="nb-NO" sz="900" dirty="0">
                        <a:effectLst/>
                        <a:latin typeface="+mn-lt"/>
                        <a:ea typeface="Calibri" panose="020F0502020204030204" pitchFamily="34" charset="0"/>
                        <a:cs typeface="Times New Roman" panose="02020603050405020304" pitchFamily="18" charset="0"/>
                      </a:endParaRPr>
                    </a:p>
                  </a:txBody>
                  <a:tcPr marL="51435" marR="51435" marT="0" marB="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Lag gjerne konkurranser mellom spillere eller lag. Første til x antall mål, eller på tid.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48770222"/>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AVSLUTNINGER       </a:t>
                      </a:r>
                    </a:p>
                  </a:txBody>
                  <a:tcPr marL="68580" marR="68580"/>
                </a:tc>
                <a:extLst>
                  <a:ext uri="{0D108BD9-81ED-4DB2-BD59-A6C34878D82A}">
                    <a16:rowId xmlns:a16="http://schemas.microsoft.com/office/drawing/2014/main" val="10000"/>
                  </a:ext>
                </a:extLst>
              </a:tr>
            </a:tbl>
          </a:graphicData>
        </a:graphic>
      </p:graphicFrame>
      <p:pic>
        <p:nvPicPr>
          <p:cNvPr id="6" name="Bilde 5">
            <a:extLst>
              <a:ext uri="{FF2B5EF4-FFF2-40B4-BE49-F238E27FC236}">
                <a16:creationId xmlns:a16="http://schemas.microsoft.com/office/drawing/2014/main" id="{6CA91D10-DF19-4C1C-A8E5-E7AC4D0F864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r="34357"/>
          <a:stretch/>
        </p:blipFill>
        <p:spPr>
          <a:xfrm>
            <a:off x="3203838" y="1371603"/>
            <a:ext cx="2328282" cy="992283"/>
          </a:xfrm>
          <a:prstGeom prst="rect">
            <a:avLst/>
          </a:prstGeom>
        </p:spPr>
      </p:pic>
      <p:pic>
        <p:nvPicPr>
          <p:cNvPr id="7" name="Bilde 6" descr="Et bilde som inneholder krets, grønn, gate, ball&#10;&#10;Automatisk generert beskrivelse">
            <a:extLst>
              <a:ext uri="{FF2B5EF4-FFF2-40B4-BE49-F238E27FC236}">
                <a16:creationId xmlns:a16="http://schemas.microsoft.com/office/drawing/2014/main" id="{1B08AFC0-F121-4A10-A3CD-09B5C3697406}"/>
              </a:ext>
            </a:extLst>
          </p:cNvPr>
          <p:cNvPicPr>
            <a:picLocks noChangeAspect="1"/>
          </p:cNvPicPr>
          <p:nvPr/>
        </p:nvPicPr>
        <p:blipFill rotWithShape="1">
          <a:blip r:embed="rId3">
            <a:extLst>
              <a:ext uri="{28A0092B-C50C-407E-A947-70E740481C1C}">
                <a14:useLocalDpi xmlns:a14="http://schemas.microsoft.com/office/drawing/2010/main" val="0"/>
              </a:ext>
            </a:extLst>
          </a:blip>
          <a:srcRect l="66462" t="22510" b="39586"/>
          <a:stretch/>
        </p:blipFill>
        <p:spPr>
          <a:xfrm>
            <a:off x="3203838" y="2363887"/>
            <a:ext cx="2328282" cy="1241465"/>
          </a:xfrm>
          <a:prstGeom prst="rect">
            <a:avLst/>
          </a:prstGeom>
        </p:spPr>
      </p:pic>
      <p:pic>
        <p:nvPicPr>
          <p:cNvPr id="8" name="Bilde 7">
            <a:extLst>
              <a:ext uri="{FF2B5EF4-FFF2-40B4-BE49-F238E27FC236}">
                <a16:creationId xmlns:a16="http://schemas.microsoft.com/office/drawing/2014/main" id="{2245CD00-CA31-4B39-B139-41C5BD3FEE6B}"/>
              </a:ext>
            </a:extLst>
          </p:cNvPr>
          <p:cNvPicPr>
            <a:picLocks noChangeAspect="1"/>
          </p:cNvPicPr>
          <p:nvPr/>
        </p:nvPicPr>
        <p:blipFill rotWithShape="1">
          <a:blip r:embed="rId4"/>
          <a:srcRect l="58221" t="30676" b="26402"/>
          <a:stretch/>
        </p:blipFill>
        <p:spPr>
          <a:xfrm>
            <a:off x="3203838" y="3605349"/>
            <a:ext cx="2328282" cy="1401586"/>
          </a:xfrm>
          <a:prstGeom prst="rect">
            <a:avLst/>
          </a:prstGeom>
        </p:spPr>
      </p:pic>
      <p:pic>
        <p:nvPicPr>
          <p:cNvPr id="9" name="Bilde 8" descr="Et bilde som inneholder grønn, spill, krets, ball&#10;&#10;Automatisk generert beskrivelse">
            <a:extLst>
              <a:ext uri="{FF2B5EF4-FFF2-40B4-BE49-F238E27FC236}">
                <a16:creationId xmlns:a16="http://schemas.microsoft.com/office/drawing/2014/main" id="{C160DD66-9D36-40AC-AEC2-55971F4F80EB}"/>
              </a:ext>
            </a:extLst>
          </p:cNvPr>
          <p:cNvPicPr>
            <a:picLocks noChangeAspect="1"/>
          </p:cNvPicPr>
          <p:nvPr/>
        </p:nvPicPr>
        <p:blipFill rotWithShape="1">
          <a:blip r:embed="rId5">
            <a:extLst>
              <a:ext uri="{28A0092B-C50C-407E-A947-70E740481C1C}">
                <a14:useLocalDpi xmlns:a14="http://schemas.microsoft.com/office/drawing/2010/main" val="0"/>
              </a:ext>
            </a:extLst>
          </a:blip>
          <a:srcRect l="65699" t="26193" b="24015"/>
          <a:stretch/>
        </p:blipFill>
        <p:spPr>
          <a:xfrm>
            <a:off x="3203838" y="5006937"/>
            <a:ext cx="2328282" cy="1872445"/>
          </a:xfrm>
          <a:prstGeom prst="rect">
            <a:avLst/>
          </a:prstGeom>
        </p:spPr>
      </p:pic>
    </p:spTree>
    <p:extLst>
      <p:ext uri="{BB962C8B-B14F-4D97-AF65-F5344CB8AC3E}">
        <p14:creationId xmlns:p14="http://schemas.microsoft.com/office/powerpoint/2010/main" val="3099234943"/>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4"/>
          <a:ext cx="9144002" cy="6835347"/>
        </p:xfrm>
        <a:graphic>
          <a:graphicData uri="http://schemas.openxmlformats.org/drawingml/2006/table">
            <a:tbl>
              <a:tblPr firstRow="1" bandRow="1">
                <a:tableStyleId>{5C22544A-7EE6-4342-B048-85BDC9FD1C3A}</a:tableStyleId>
              </a:tblPr>
              <a:tblGrid>
                <a:gridCol w="806422">
                  <a:extLst>
                    <a:ext uri="{9D8B030D-6E8A-4147-A177-3AD203B41FA5}">
                      <a16:colId xmlns:a16="http://schemas.microsoft.com/office/drawing/2014/main" val="20000"/>
                    </a:ext>
                  </a:extLst>
                </a:gridCol>
                <a:gridCol w="2387960">
                  <a:extLst>
                    <a:ext uri="{9D8B030D-6E8A-4147-A177-3AD203B41FA5}">
                      <a16:colId xmlns:a16="http://schemas.microsoft.com/office/drawing/2014/main" val="20001"/>
                    </a:ext>
                  </a:extLst>
                </a:gridCol>
                <a:gridCol w="2333288">
                  <a:extLst>
                    <a:ext uri="{9D8B030D-6E8A-4147-A177-3AD203B41FA5}">
                      <a16:colId xmlns:a16="http://schemas.microsoft.com/office/drawing/2014/main" val="20002"/>
                    </a:ext>
                  </a:extLst>
                </a:gridCol>
                <a:gridCol w="1251740">
                  <a:extLst>
                    <a:ext uri="{9D8B030D-6E8A-4147-A177-3AD203B41FA5}">
                      <a16:colId xmlns:a16="http://schemas.microsoft.com/office/drawing/2014/main" val="20003"/>
                    </a:ext>
                  </a:extLst>
                </a:gridCol>
                <a:gridCol w="2364592">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r>
                        <a:rPr lang="nb-NO" sz="900" b="0" dirty="0" err="1">
                          <a:solidFill>
                            <a:schemeClr val="tx1"/>
                          </a:solidFill>
                        </a:rPr>
                        <a:t>Ca</a:t>
                      </a:r>
                      <a:r>
                        <a:rPr lang="nb-NO" sz="900" b="0" dirty="0">
                          <a:solidFill>
                            <a:schemeClr val="tx1"/>
                          </a:solidFill>
                        </a:rPr>
                        <a:t> 10 min.   15s på og 15 s pause.</a:t>
                      </a:r>
                    </a:p>
                    <a:p>
                      <a:pPr algn="ctr"/>
                      <a:r>
                        <a:rPr lang="nb-NO" sz="900" b="0" dirty="0" err="1">
                          <a:solidFill>
                            <a:schemeClr val="tx1"/>
                          </a:solidFill>
                        </a:rPr>
                        <a:t>Ca</a:t>
                      </a:r>
                      <a:r>
                        <a:rPr lang="nb-NO" sz="900" b="0" dirty="0">
                          <a:solidFill>
                            <a:schemeClr val="tx1"/>
                          </a:solidFill>
                        </a:rPr>
                        <a:t> 10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Flytte seg sideveis med korte skritt og bruke armene. 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sz="1000" b="1" dirty="0"/>
                    </a:p>
                    <a:p>
                      <a:endParaRPr lang="nb-NO" sz="1000" b="1"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 bruker begge bein.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p>
                    <a:p>
                      <a:endParaRPr lang="nb-NO" sz="900" b="0" dirty="0"/>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Spillerne slår pasninger seg i mellom, som vist på bildet. De bytter så plass. Den spilleren som er nærmest sidelinjen skal gjennomføre ulike </a:t>
                      </a:r>
                      <a:r>
                        <a:rPr lang="nb-NO" sz="900" dirty="0" err="1"/>
                        <a:t>koordinative</a:t>
                      </a:r>
                      <a:r>
                        <a:rPr lang="nb-NO" sz="900" dirty="0"/>
                        <a:t> sekvenser.  Hinke,</a:t>
                      </a:r>
                      <a:r>
                        <a:rPr lang="nb-NO" sz="900" baseline="0" dirty="0"/>
                        <a:t> sideveis, </a:t>
                      </a:r>
                      <a:r>
                        <a:rPr lang="nb-NO" sz="900" baseline="0" dirty="0" err="1"/>
                        <a:t>slalom</a:t>
                      </a:r>
                      <a:r>
                        <a:rPr lang="nb-NO" sz="900" baseline="0" dirty="0"/>
                        <a:t>, stige?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 baner som på bildet.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 utøvere på hver bane. Lengden på banen er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5m.</a:t>
                      </a: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0" dirty="0">
                          <a:solidFill>
                            <a:schemeClr val="tx1"/>
                          </a:solidFill>
                        </a:rPr>
                        <a:t>Flytte seg fram og tilbake med korte skritt og bruke armene. </a:t>
                      </a:r>
                      <a:r>
                        <a:rPr lang="nb-NO" sz="900" b="0" baseline="0" dirty="0">
                          <a:solidFill>
                            <a:schemeClr val="tx1"/>
                          </a:solidFill>
                        </a:rPr>
                        <a:t>Slå tilbake på 1 touch. 2 touch. Halvspretten. Volley. Bryst/lår-volley. Heading osv.   </a:t>
                      </a:r>
                      <a:endParaRPr lang="nb-NO" sz="900" b="0" dirty="0">
                        <a:solidFill>
                          <a:schemeClr val="tx1"/>
                        </a:solidFill>
                      </a:endParaRP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1-2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 bruker begge bein.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Hvileforhold</a:t>
                      </a:r>
                      <a:r>
                        <a:rPr lang="nb-NO" sz="900" b="0" baseline="0" dirty="0">
                          <a:solidFill>
                            <a:schemeClr val="tx1"/>
                          </a:solidFill>
                        </a:rPr>
                        <a:t> </a:t>
                      </a:r>
                      <a:r>
                        <a:rPr lang="nb-NO" sz="900" b="0" dirty="0">
                          <a:solidFill>
                            <a:schemeClr val="tx1"/>
                          </a:solidFill>
                        </a:rPr>
                        <a:t>1-5/6</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Spillerne bruker ball og skal forflytte seg som på bildet. Varier hvordan.  Legg gjerne inn teknisk involvering mot slutten også.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flere baner. 5-6 på hver stasjon.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extLst>
                  <a:ext uri="{0D108BD9-81ED-4DB2-BD59-A6C34878D82A}">
                    <a16:rowId xmlns:a16="http://schemas.microsoft.com/office/drawing/2014/main" val="3448770222"/>
                  </a:ext>
                </a:extLst>
              </a:tr>
              <a:tr h="6631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baseline="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45s på og 20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dirty="0"/>
                        <a:t>Kjøre en del konkurranser. Første til et visst antall.  1 touch og 2</a:t>
                      </a:r>
                      <a:r>
                        <a:rPr lang="nb-NO" sz="900" baseline="0" dirty="0"/>
                        <a:t> touch osv.</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To og to sammen.</a:t>
                      </a:r>
                      <a:r>
                        <a:rPr lang="nb-NO" sz="900" baseline="0" dirty="0"/>
                        <a:t> </a:t>
                      </a:r>
                      <a:r>
                        <a:rPr lang="nb-NO" sz="900" dirty="0"/>
                        <a:t>Kjegler med en avstand på </a:t>
                      </a:r>
                      <a:r>
                        <a:rPr lang="nb-NO" sz="900" dirty="0" err="1"/>
                        <a:t>ca</a:t>
                      </a:r>
                      <a:r>
                        <a:rPr lang="nb-NO" sz="900" baseline="0" dirty="0"/>
                        <a:t> 3-5m.</a:t>
                      </a:r>
                      <a:r>
                        <a:rPr kumimoji="0" lang="nb-NO" sz="900" b="0" i="0" u="none" strike="noStrike" kern="1200" cap="none" spc="0" normalizeH="0" baseline="0" noProof="0" dirty="0">
                          <a:ln>
                            <a:noFill/>
                          </a:ln>
                          <a:solidFill>
                            <a:prstClr val="black"/>
                          </a:solidFill>
                          <a:effectLst/>
                          <a:uLnTx/>
                          <a:uFillTx/>
                          <a:latin typeface="+mn-lt"/>
                          <a:ea typeface="+mn-ea"/>
                          <a:cs typeface="+mn-cs"/>
                        </a:rPr>
                        <a:t> Sette opp flere baner.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extLst>
                  <a:ext uri="{0D108BD9-81ED-4DB2-BD59-A6C34878D82A}">
                    <a16:rowId xmlns:a16="http://schemas.microsoft.com/office/drawing/2014/main" val="3224811002"/>
                  </a:ext>
                </a:extLst>
              </a:tr>
              <a:tr h="6631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Pasning på yttersiden og bruke aktiv touch forbi den andre kjegla. Deretter slå pasning tilbake. Skifte retninger. Spillerne står på samme side hele tiden. Variere med kort touch mellom kjeglene og mot utsiden som vist på bildet.  Kjøre konkurranser.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5-6 spillere i hvert rektangel. </a:t>
                      </a:r>
                      <a:r>
                        <a:rPr lang="nb-NO" sz="900" baseline="0" dirty="0" err="1">
                          <a:solidFill>
                            <a:schemeClr val="tx1"/>
                          </a:solidFill>
                        </a:rPr>
                        <a:t>Ca</a:t>
                      </a:r>
                      <a:r>
                        <a:rPr lang="nb-NO" sz="900" baseline="0" dirty="0">
                          <a:solidFill>
                            <a:schemeClr val="tx1"/>
                          </a:solidFill>
                        </a:rPr>
                        <a:t> 2 m mellom kjeglene i bredde. 5-8 m i lengde.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 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666500788"/>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       </a:t>
                      </a:r>
                    </a:p>
                  </a:txBody>
                  <a:tcPr marL="68580" marR="68580"/>
                </a:tc>
                <a:extLst>
                  <a:ext uri="{0D108BD9-81ED-4DB2-BD59-A6C34878D82A}">
                    <a16:rowId xmlns:a16="http://schemas.microsoft.com/office/drawing/2014/main" val="10000"/>
                  </a:ext>
                </a:extLst>
              </a:tr>
            </a:tbl>
          </a:graphicData>
        </a:graphic>
      </p:graphicFrame>
      <p:pic>
        <p:nvPicPr>
          <p:cNvPr id="6" name="Plassholder for innhold 4"/>
          <p:cNvPicPr>
            <a:picLocks noChangeAspect="1"/>
          </p:cNvPicPr>
          <p:nvPr/>
        </p:nvPicPr>
        <p:blipFill rotWithShape="1">
          <a:blip r:embed="rId2">
            <a:extLst>
              <a:ext uri="{28A0092B-C50C-407E-A947-70E740481C1C}">
                <a14:useLocalDpi xmlns:a14="http://schemas.microsoft.com/office/drawing/2010/main" val="0"/>
              </a:ext>
            </a:extLst>
          </a:blip>
          <a:srcRect l="48944" t="3996" r="30745" b="69782"/>
          <a:stretch/>
        </p:blipFill>
        <p:spPr>
          <a:xfrm>
            <a:off x="3201483" y="1354485"/>
            <a:ext cx="1880420" cy="782789"/>
          </a:xfrm>
          <a:prstGeom prst="rect">
            <a:avLst/>
          </a:prstGeom>
        </p:spPr>
      </p:pic>
      <p:pic>
        <p:nvPicPr>
          <p:cNvPr id="7" name="Plassholder for innhold 4">
            <a:extLst>
              <a:ext uri="{FF2B5EF4-FFF2-40B4-BE49-F238E27FC236}">
                <a16:creationId xmlns:a16="http://schemas.microsoft.com/office/drawing/2014/main" id="{67599DEA-BBB4-4255-8F56-27CE4F50FAC0}"/>
              </a:ext>
            </a:extLst>
          </p:cNvPr>
          <p:cNvPicPr>
            <a:picLocks noChangeAspect="1"/>
          </p:cNvPicPr>
          <p:nvPr/>
        </p:nvPicPr>
        <p:blipFill rotWithShape="1">
          <a:blip r:embed="rId3">
            <a:extLst>
              <a:ext uri="{28A0092B-C50C-407E-A947-70E740481C1C}">
                <a14:useLocalDpi xmlns:a14="http://schemas.microsoft.com/office/drawing/2010/main" val="0"/>
              </a:ext>
            </a:extLst>
          </a:blip>
          <a:srcRect l="50591" t="5423" r="3594" b="65533"/>
          <a:stretch/>
        </p:blipFill>
        <p:spPr>
          <a:xfrm>
            <a:off x="3201483" y="2137274"/>
            <a:ext cx="1880420" cy="917107"/>
          </a:xfrm>
          <a:prstGeom prst="rect">
            <a:avLst/>
          </a:prstGeom>
        </p:spPr>
      </p:pic>
      <p:pic>
        <p:nvPicPr>
          <p:cNvPr id="9" name="Plassholder for innhold 5">
            <a:extLst>
              <a:ext uri="{FF2B5EF4-FFF2-40B4-BE49-F238E27FC236}">
                <a16:creationId xmlns:a16="http://schemas.microsoft.com/office/drawing/2014/main" id="{22F1A54A-2BAA-4195-9848-A103396C7C93}"/>
              </a:ext>
            </a:extLst>
          </p:cNvPr>
          <p:cNvPicPr>
            <a:picLocks noChangeAspect="1"/>
          </p:cNvPicPr>
          <p:nvPr/>
        </p:nvPicPr>
        <p:blipFill rotWithShape="1">
          <a:blip r:embed="rId4">
            <a:extLst>
              <a:ext uri="{28A0092B-C50C-407E-A947-70E740481C1C}">
                <a14:useLocalDpi xmlns:a14="http://schemas.microsoft.com/office/drawing/2010/main" val="0"/>
              </a:ext>
            </a:extLst>
          </a:blip>
          <a:srcRect l="52552" t="5955" r="33238" b="71101"/>
          <a:stretch/>
        </p:blipFill>
        <p:spPr>
          <a:xfrm>
            <a:off x="3201482" y="3054381"/>
            <a:ext cx="1861257" cy="628389"/>
          </a:xfrm>
          <a:prstGeom prst="rect">
            <a:avLst/>
          </a:prstGeom>
        </p:spPr>
      </p:pic>
      <p:pic>
        <p:nvPicPr>
          <p:cNvPr id="11" name="Plassholder for innhold 4">
            <a:extLst>
              <a:ext uri="{FF2B5EF4-FFF2-40B4-BE49-F238E27FC236}">
                <a16:creationId xmlns:a16="http://schemas.microsoft.com/office/drawing/2014/main" id="{2902089B-9C41-41CC-BEE5-F639126225D4}"/>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113" t="2531" r="12783" b="65362"/>
          <a:stretch/>
        </p:blipFill>
        <p:spPr>
          <a:xfrm>
            <a:off x="3191901" y="3682770"/>
            <a:ext cx="1880420" cy="782789"/>
          </a:xfrm>
          <a:prstGeom prst="rect">
            <a:avLst/>
          </a:prstGeom>
        </p:spPr>
      </p:pic>
      <p:pic>
        <p:nvPicPr>
          <p:cNvPr id="12" name="Plassholder for innhold 4">
            <a:extLst>
              <a:ext uri="{FF2B5EF4-FFF2-40B4-BE49-F238E27FC236}">
                <a16:creationId xmlns:a16="http://schemas.microsoft.com/office/drawing/2014/main" id="{2D257124-7899-48E8-8360-DF41E10E8114}"/>
              </a:ext>
            </a:extLst>
          </p:cNvPr>
          <p:cNvPicPr>
            <a:picLocks noChangeAspect="1"/>
          </p:cNvPicPr>
          <p:nvPr/>
        </p:nvPicPr>
        <p:blipFill rotWithShape="1">
          <a:blip r:embed="rId6">
            <a:extLst>
              <a:ext uri="{28A0092B-C50C-407E-A947-70E740481C1C}">
                <a14:useLocalDpi xmlns:a14="http://schemas.microsoft.com/office/drawing/2010/main" val="0"/>
              </a:ext>
            </a:extLst>
          </a:blip>
          <a:srcRect l="54267" t="69343" r="17558" b="6931"/>
          <a:stretch/>
        </p:blipFill>
        <p:spPr>
          <a:xfrm>
            <a:off x="3191901" y="4465556"/>
            <a:ext cx="1880420" cy="1072826"/>
          </a:xfrm>
          <a:prstGeom prst="rect">
            <a:avLst/>
          </a:prstGeom>
        </p:spPr>
      </p:pic>
      <p:pic>
        <p:nvPicPr>
          <p:cNvPr id="13" name="Bilde 12">
            <a:extLst>
              <a:ext uri="{FF2B5EF4-FFF2-40B4-BE49-F238E27FC236}">
                <a16:creationId xmlns:a16="http://schemas.microsoft.com/office/drawing/2014/main" id="{3C1B52AA-7AB5-4F9B-A5A5-6F2464C4919C}"/>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58090" t="-1" r="14889" b="62386"/>
          <a:stretch/>
        </p:blipFill>
        <p:spPr>
          <a:xfrm>
            <a:off x="3191900" y="5503518"/>
            <a:ext cx="1870839" cy="933702"/>
          </a:xfrm>
          <a:prstGeom prst="rect">
            <a:avLst/>
          </a:prstGeom>
        </p:spPr>
      </p:pic>
    </p:spTree>
    <p:extLst>
      <p:ext uri="{BB962C8B-B14F-4D97-AF65-F5344CB8AC3E}">
        <p14:creationId xmlns:p14="http://schemas.microsoft.com/office/powerpoint/2010/main" val="33864556"/>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4"/>
          <a:ext cx="9144002" cy="7909560"/>
        </p:xfrm>
        <a:graphic>
          <a:graphicData uri="http://schemas.openxmlformats.org/drawingml/2006/table">
            <a:tbl>
              <a:tblPr firstRow="1" bandRow="1">
                <a:tableStyleId>{5C22544A-7EE6-4342-B048-85BDC9FD1C3A}</a:tableStyleId>
              </a:tblPr>
              <a:tblGrid>
                <a:gridCol w="806422">
                  <a:extLst>
                    <a:ext uri="{9D8B030D-6E8A-4147-A177-3AD203B41FA5}">
                      <a16:colId xmlns:a16="http://schemas.microsoft.com/office/drawing/2014/main" val="20000"/>
                    </a:ext>
                  </a:extLst>
                </a:gridCol>
                <a:gridCol w="2387960">
                  <a:extLst>
                    <a:ext uri="{9D8B030D-6E8A-4147-A177-3AD203B41FA5}">
                      <a16:colId xmlns:a16="http://schemas.microsoft.com/office/drawing/2014/main" val="20001"/>
                    </a:ext>
                  </a:extLst>
                </a:gridCol>
                <a:gridCol w="2333288">
                  <a:extLst>
                    <a:ext uri="{9D8B030D-6E8A-4147-A177-3AD203B41FA5}">
                      <a16:colId xmlns:a16="http://schemas.microsoft.com/office/drawing/2014/main" val="20002"/>
                    </a:ext>
                  </a:extLst>
                </a:gridCol>
                <a:gridCol w="1251740">
                  <a:extLst>
                    <a:ext uri="{9D8B030D-6E8A-4147-A177-3AD203B41FA5}">
                      <a16:colId xmlns:a16="http://schemas.microsoft.com/office/drawing/2014/main" val="20003"/>
                    </a:ext>
                  </a:extLst>
                </a:gridCol>
                <a:gridCol w="2364592">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Spillerne flytter seg til dit en slår pasning. Spillerne stiller seg mellom firkantene. Ballen skal gå i retning mellom firkantene. Spilleren skal alltid bruke 2 touch. Skifte retning etter hvert. </a:t>
                      </a: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5-6</a:t>
                      </a:r>
                      <a:r>
                        <a:rPr lang="nb-NO" sz="900" baseline="0" dirty="0">
                          <a:solidFill>
                            <a:schemeClr val="tx1"/>
                          </a:solidFill>
                        </a:rPr>
                        <a:t> spillere i hver firkant. Sette opp to firkanter. 3 m mellom kjeglene på den innerste firkanten.  Den ytterste firkanten er så stor at det er et mellomrom mellom de  er på </a:t>
                      </a:r>
                      <a:r>
                        <a:rPr lang="nb-NO" sz="900" baseline="0" dirty="0" err="1">
                          <a:solidFill>
                            <a:schemeClr val="tx1"/>
                          </a:solidFill>
                        </a:rPr>
                        <a:t>ca</a:t>
                      </a:r>
                      <a:r>
                        <a:rPr lang="nb-NO" sz="900" baseline="0" dirty="0">
                          <a:solidFill>
                            <a:schemeClr val="tx1"/>
                          </a:solidFill>
                        </a:rPr>
                        <a:t> 1-2 m.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a:t>
                      </a:r>
                      <a:r>
                        <a:rPr kumimoji="0" lang="nb-NO" sz="900" b="0" i="0" u="none" strike="noStrike" kern="1200" cap="none" spc="0" normalizeH="0" baseline="0" noProof="0" dirty="0" err="1">
                          <a:ln>
                            <a:noFill/>
                          </a:ln>
                          <a:solidFill>
                            <a:prstClr val="black"/>
                          </a:solidFill>
                          <a:effectLst/>
                          <a:uLnTx/>
                          <a:uFillTx/>
                          <a:latin typeface="+mn-lt"/>
                          <a:ea typeface="+mn-ea"/>
                          <a:cs typeface="+mn-cs"/>
                        </a:rPr>
                        <a:t>bevegelser.Blikket</a:t>
                      </a:r>
                      <a:r>
                        <a:rPr kumimoji="0" lang="nb-NO" sz="900" b="0" i="0" u="none" strike="noStrike" kern="1200" cap="none" spc="0" normalizeH="0" baseline="0" noProof="0" dirty="0">
                          <a:ln>
                            <a:noFill/>
                          </a:ln>
                          <a:solidFill>
                            <a:prstClr val="black"/>
                          </a:solidFill>
                          <a:effectLst/>
                          <a:uLnTx/>
                          <a:uFillTx/>
                          <a:latin typeface="+mn-lt"/>
                          <a:ea typeface="+mn-ea"/>
                          <a:cs typeface="+mn-cs"/>
                        </a:rPr>
                        <a:t> skal være oppe, hodet </a:t>
                      </a:r>
                      <a:r>
                        <a:rPr kumimoji="0" lang="nb-NO" sz="900" b="0" i="0" u="none" strike="noStrike" kern="1200" cap="none" spc="0" normalizeH="0" baseline="0" noProof="0" dirty="0" err="1">
                          <a:ln>
                            <a:noFill/>
                          </a:ln>
                          <a:solidFill>
                            <a:prstClr val="black"/>
                          </a:solidFill>
                          <a:effectLst/>
                          <a:uLnTx/>
                          <a:uFillTx/>
                          <a:latin typeface="+mn-lt"/>
                          <a:ea typeface="+mn-ea"/>
                          <a:cs typeface="+mn-cs"/>
                        </a:rPr>
                        <a:t>opp.Vær</a:t>
                      </a:r>
                      <a:r>
                        <a:rPr kumimoji="0" lang="nb-NO" sz="900" b="0" i="0" u="none" strike="noStrike" kern="1200" cap="none" spc="0" normalizeH="0" baseline="0" noProof="0" dirty="0">
                          <a:ln>
                            <a:noFill/>
                          </a:ln>
                          <a:solidFill>
                            <a:prstClr val="black"/>
                          </a:solidFill>
                          <a:effectLst/>
                          <a:uLnTx/>
                          <a:uFillTx/>
                          <a:latin typeface="+mn-lt"/>
                          <a:ea typeface="+mn-ea"/>
                          <a:cs typeface="+mn-cs"/>
                        </a:rPr>
                        <a:t>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r>
                        <a:rPr lang="nb-NO" sz="900" b="0" dirty="0">
                          <a:solidFill>
                            <a:schemeClr val="tx1"/>
                          </a:solidFill>
                        </a:rPr>
                        <a:t>3*3</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5-8</a:t>
                      </a:r>
                      <a:r>
                        <a:rPr lang="nb-NO" sz="900" baseline="0" dirty="0">
                          <a:solidFill>
                            <a:schemeClr val="tx1"/>
                          </a:solidFill>
                        </a:rPr>
                        <a:t> spillere i hver firkant. 5-8 m mellom kjeglene i kvadratet.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1-2 spillere i midten på firkanten. De som er utenfor firkanten har obligatorisk 3 touch. Spilleren i midten skal prøve å vinne ball, eller få den ut av firkanten. Spilleren som mister ball, bytter plass med den i midten.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t>Husk at det er obligatorisk 3 touch. Kan også variere med obligatorisk 2 touch.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t>Sett boksene ganske tett inntil  hverandre.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Konkurranse: Hver gang en spiller må inn i midten så får vedkommende en bokstav. Hvem blir først gris?</a:t>
                      </a: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35</a:t>
                      </a:r>
                      <a:r>
                        <a:rPr lang="nb-NO" sz="900" b="0" baseline="0" dirty="0">
                          <a:solidFill>
                            <a:schemeClr val="tx1"/>
                          </a:solidFill>
                        </a:rPr>
                        <a:t> s og 35 s hvile.</a:t>
                      </a:r>
                      <a:endParaRPr lang="nb-NO" sz="900" b="0" dirty="0">
                        <a:solidFill>
                          <a:schemeClr val="tx1"/>
                        </a:solidFill>
                      </a:endParaRPr>
                    </a:p>
                  </a:txBody>
                  <a:tcPr marL="68580" marR="68580">
                    <a:solidFill>
                      <a:schemeClr val="bg2">
                        <a:lumMod val="90000"/>
                      </a:schemeClr>
                    </a:solidFill>
                  </a:tcPr>
                </a:tc>
                <a:tc>
                  <a:txBody>
                    <a:bodyPr/>
                    <a:lstStyle/>
                    <a:p>
                      <a:pPr marL="0" indent="0">
                        <a:buNone/>
                      </a:pPr>
                      <a:r>
                        <a:rPr lang="nb-NO" sz="900" b="0" baseline="0" dirty="0">
                          <a:solidFill>
                            <a:schemeClr val="tx1"/>
                          </a:solidFill>
                        </a:rPr>
                        <a:t>Varm alltid opp med noen runder med føring av ball. </a:t>
                      </a:r>
                      <a:r>
                        <a:rPr lang="nb-NO" sz="900" dirty="0"/>
                        <a:t>De med ball setter</a:t>
                      </a:r>
                      <a:r>
                        <a:rPr lang="nb-NO" sz="900" baseline="0" dirty="0"/>
                        <a:t> i gang til en i midten som vil ha ball. Etter 35 s så bytter de roller. </a:t>
                      </a:r>
                      <a:r>
                        <a:rPr lang="nb-NO" sz="900" dirty="0"/>
                        <a:t>Kjøre forskjellige konkurranser mellom spillerne i midten etter hvert</a:t>
                      </a:r>
                    </a:p>
                    <a:p>
                      <a:pPr marL="0" indent="0">
                        <a:buNone/>
                      </a:pPr>
                      <a:r>
                        <a:rPr lang="nb-NO" sz="900" dirty="0"/>
                        <a:t>En touch langs bakken, to touch langs bakken,</a:t>
                      </a:r>
                      <a:r>
                        <a:rPr lang="nb-NO" sz="900" baseline="0" dirty="0"/>
                        <a:t> </a:t>
                      </a:r>
                      <a:r>
                        <a:rPr lang="nb-NO" sz="900" dirty="0"/>
                        <a:t>volley,</a:t>
                      </a:r>
                      <a:r>
                        <a:rPr lang="nb-NO" sz="900" baseline="0" dirty="0"/>
                        <a:t> </a:t>
                      </a:r>
                      <a:r>
                        <a:rPr lang="nb-NO" sz="900" dirty="0"/>
                        <a:t>halvspretten</a:t>
                      </a:r>
                      <a:r>
                        <a:rPr lang="nb-NO" sz="900" baseline="0" dirty="0"/>
                        <a:t>, </a:t>
                      </a:r>
                      <a:r>
                        <a:rPr lang="nb-NO" sz="900" dirty="0"/>
                        <a:t>fot-fot i lufta,</a:t>
                      </a:r>
                      <a:r>
                        <a:rPr lang="nb-NO" sz="900" baseline="0" dirty="0"/>
                        <a:t> </a:t>
                      </a:r>
                      <a:r>
                        <a:rPr lang="nb-NO" sz="900" dirty="0"/>
                        <a:t>fot-hodet i lufta, frie valg.</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Halvparten inne i sirkelen</a:t>
                      </a:r>
                      <a:r>
                        <a:rPr lang="nb-NO" sz="900" baseline="0" dirty="0"/>
                        <a:t> uten ball</a:t>
                      </a:r>
                      <a:r>
                        <a:rPr lang="nb-NO" sz="900" dirty="0"/>
                        <a:t> og resten rundt</a:t>
                      </a:r>
                      <a:r>
                        <a:rPr lang="nb-NO" sz="900" baseline="0" dirty="0"/>
                        <a:t> med baller.</a:t>
                      </a:r>
                      <a:r>
                        <a:rPr kumimoji="0" lang="nb-NO" sz="900" b="0" i="0" u="none" strike="noStrike" kern="1200" cap="none" spc="0" normalizeH="0" baseline="0" noProof="0" dirty="0">
                          <a:ln>
                            <a:noFill/>
                          </a:ln>
                          <a:solidFill>
                            <a:prstClr val="black"/>
                          </a:solidFill>
                          <a:effectLst/>
                          <a:uLnTx/>
                          <a:uFillTx/>
                          <a:latin typeface="+mn-lt"/>
                          <a:ea typeface="+mn-ea"/>
                          <a:cs typeface="+mn-cs"/>
                        </a:rPr>
                        <a:t>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 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endParaRPr lang="nb-NO" sz="900" b="0" dirty="0">
                        <a:solidFill>
                          <a:schemeClr val="tx1"/>
                        </a:solidFill>
                      </a:endParaRPr>
                    </a:p>
                    <a:p>
                      <a:pPr algn="ctr"/>
                      <a:r>
                        <a:rPr lang="nb-NO" sz="900" b="0" dirty="0" err="1">
                          <a:solidFill>
                            <a:schemeClr val="tx1"/>
                          </a:solidFill>
                        </a:rPr>
                        <a:t>Ca</a:t>
                      </a:r>
                      <a:r>
                        <a:rPr lang="nb-NO" sz="900" b="0" baseline="0" dirty="0">
                          <a:solidFill>
                            <a:schemeClr val="tx1"/>
                          </a:solidFill>
                        </a:rPr>
                        <a:t> 10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To</a:t>
                      </a:r>
                      <a:r>
                        <a:rPr lang="nb-NO" sz="900" baseline="0" dirty="0">
                          <a:solidFill>
                            <a:schemeClr val="tx1"/>
                          </a:solidFill>
                        </a:rPr>
                        <a:t> og to sammen, en ball per gruppe. Hver spiller stiller seg inne i et kvadrat med 2-3 m mellom kjeglene. Firkantene er </a:t>
                      </a:r>
                      <a:r>
                        <a:rPr lang="nb-NO" sz="900" baseline="0" dirty="0" err="1">
                          <a:solidFill>
                            <a:schemeClr val="tx1"/>
                          </a:solidFill>
                        </a:rPr>
                        <a:t>ca</a:t>
                      </a:r>
                      <a:r>
                        <a:rPr lang="nb-NO" sz="900" baseline="0" dirty="0">
                          <a:solidFill>
                            <a:schemeClr val="tx1"/>
                          </a:solidFill>
                        </a:rPr>
                        <a:t> 20-30 m fra hverandre. Spillerne skal slå pasninger i lufta til den andre spilleren i firkanten. Vedkommende som tar i mot ballen skal ta i mot den i lufta inne i firkanten. Deretter slås den pasningen over til den andre spilleren.  Første gruppe til 3 treff/mål vinner.</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Bortsett fra at vi ikke har cornere. Ballen går da fra keeper.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48770222"/>
                  </a:ext>
                </a:extLst>
              </a:tr>
              <a:tr h="663147">
                <a:tc>
                  <a:txBody>
                    <a:bodyPr/>
                    <a:lstStyle/>
                    <a:p>
                      <a:pPr algn="ctr"/>
                      <a:r>
                        <a:rPr lang="nb-NO" sz="900" b="0" dirty="0" err="1">
                          <a:solidFill>
                            <a:schemeClr val="tx1"/>
                          </a:solidFill>
                        </a:rPr>
                        <a:t>Ca</a:t>
                      </a:r>
                      <a:r>
                        <a:rPr lang="nb-NO" sz="900" b="0" dirty="0">
                          <a:solidFill>
                            <a:schemeClr val="tx1"/>
                          </a:solidFill>
                        </a:rPr>
                        <a:t> 10 min</a:t>
                      </a:r>
                    </a:p>
                    <a:p>
                      <a:pPr algn="ctr"/>
                      <a:r>
                        <a:rPr lang="nb-NO" sz="900" b="0" dirty="0">
                          <a:solidFill>
                            <a:schemeClr val="tx1"/>
                          </a:solidFill>
                        </a:rPr>
                        <a:t>15s på og 15 s pause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0" dirty="0">
                          <a:solidFill>
                            <a:schemeClr val="tx1"/>
                          </a:solidFill>
                        </a:rPr>
                        <a:t>Flytte seg fram og tilbake med korte skritt og bruke armene. </a:t>
                      </a:r>
                      <a:r>
                        <a:rPr lang="nb-NO" sz="900" b="0" baseline="0" dirty="0">
                          <a:solidFill>
                            <a:schemeClr val="tx1"/>
                          </a:solidFill>
                        </a:rPr>
                        <a:t>Slå tilbake på 1 touch. 2 touch. Halvspretten. Volley. Bryst/lår-volley. Heading osv.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1-2 m</a:t>
                      </a:r>
                      <a:r>
                        <a:rPr lang="nb-NO" sz="900" b="0" baseline="0" dirty="0">
                          <a:solidFill>
                            <a:schemeClr val="tx1"/>
                          </a:solidFill>
                        </a:rPr>
                        <a:t> mellom kjeglene. Kjøre to og to sammen som bytter på.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a:t>
                      </a:r>
                      <a:r>
                        <a:rPr kumimoji="0" lang="nb-NO" sz="900" b="1" i="0" u="none" strike="noStrike" kern="1200" cap="none" spc="0" normalizeH="0" baseline="0" noProof="0" dirty="0">
                          <a:ln>
                            <a:noFill/>
                          </a:ln>
                          <a:solidFill>
                            <a:prstClr val="black"/>
                          </a:solidFill>
                          <a:effectLst/>
                          <a:uLnTx/>
                          <a:uFillTx/>
                          <a:latin typeface="+mn-lt"/>
                          <a:ea typeface="+mn-ea"/>
                          <a:cs typeface="+mn-cs"/>
                        </a:rPr>
                        <a:t> </a:t>
                      </a: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extLst>
                  <a:ext uri="{0D108BD9-81ED-4DB2-BD59-A6C34878D82A}">
                    <a16:rowId xmlns:a16="http://schemas.microsoft.com/office/drawing/2014/main" val="3224811002"/>
                  </a:ext>
                </a:extLst>
              </a:tr>
              <a:tr h="6631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5-6 spillere i hvert rektangel. </a:t>
                      </a:r>
                      <a:r>
                        <a:rPr lang="nb-NO" sz="900" baseline="0" dirty="0" err="1">
                          <a:solidFill>
                            <a:schemeClr val="tx1"/>
                          </a:solidFill>
                        </a:rPr>
                        <a:t>Ca</a:t>
                      </a:r>
                      <a:r>
                        <a:rPr lang="nb-NO" sz="900" baseline="0" dirty="0">
                          <a:solidFill>
                            <a:schemeClr val="tx1"/>
                          </a:solidFill>
                        </a:rPr>
                        <a:t> 2 m mellom kjeglene i bredde. 5-8 m i lengde.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 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666500788"/>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BASISFERDIGHETER       </a:t>
                      </a:r>
                    </a:p>
                  </a:txBody>
                  <a:tcPr marL="68580" marR="68580"/>
                </a:tc>
                <a:extLst>
                  <a:ext uri="{0D108BD9-81ED-4DB2-BD59-A6C34878D82A}">
                    <a16:rowId xmlns:a16="http://schemas.microsoft.com/office/drawing/2014/main" val="10000"/>
                  </a:ext>
                </a:extLst>
              </a:tr>
            </a:tbl>
          </a:graphicData>
        </a:graphic>
      </p:graphicFrame>
      <p:pic>
        <p:nvPicPr>
          <p:cNvPr id="10" name="Bilde 9">
            <a:extLst>
              <a:ext uri="{FF2B5EF4-FFF2-40B4-BE49-F238E27FC236}">
                <a16:creationId xmlns:a16="http://schemas.microsoft.com/office/drawing/2014/main" id="{2770DFCF-8E14-41DC-8894-58C7F19D8FD0}"/>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58090" t="33965" r="20544" b="31335"/>
          <a:stretch/>
        </p:blipFill>
        <p:spPr>
          <a:xfrm>
            <a:off x="3196309" y="1336441"/>
            <a:ext cx="2340427" cy="1001329"/>
          </a:xfrm>
          <a:prstGeom prst="rect">
            <a:avLst/>
          </a:prstGeom>
        </p:spPr>
      </p:pic>
      <p:pic>
        <p:nvPicPr>
          <p:cNvPr id="14" name="Bilde 13">
            <a:extLst>
              <a:ext uri="{FF2B5EF4-FFF2-40B4-BE49-F238E27FC236}">
                <a16:creationId xmlns:a16="http://schemas.microsoft.com/office/drawing/2014/main" id="{73ABB06E-4027-449C-A17A-C7949D253A66}"/>
              </a:ext>
            </a:extLst>
          </p:cNvPr>
          <p:cNvPicPr>
            <a:picLocks noChangeAspect="1"/>
          </p:cNvPicPr>
          <p:nvPr/>
        </p:nvPicPr>
        <p:blipFill rotWithShape="1">
          <a:blip r:embed="rId3"/>
          <a:srcRect l="55295" b="54325"/>
          <a:stretch/>
        </p:blipFill>
        <p:spPr>
          <a:xfrm>
            <a:off x="3196307" y="2337770"/>
            <a:ext cx="2340426" cy="1091230"/>
          </a:xfrm>
          <a:prstGeom prst="rect">
            <a:avLst/>
          </a:prstGeom>
        </p:spPr>
      </p:pic>
      <p:pic>
        <p:nvPicPr>
          <p:cNvPr id="15" name="Plassholder for innhold 4">
            <a:extLst>
              <a:ext uri="{FF2B5EF4-FFF2-40B4-BE49-F238E27FC236}">
                <a16:creationId xmlns:a16="http://schemas.microsoft.com/office/drawing/2014/main" id="{3CFCF9FF-8144-4FC4-947A-53CCA412C0C3}"/>
              </a:ext>
            </a:extLst>
          </p:cNvPr>
          <p:cNvPicPr>
            <a:picLocks/>
          </p:cNvPicPr>
          <p:nvPr/>
        </p:nvPicPr>
        <p:blipFill rotWithShape="1">
          <a:blip r:embed="rId4"/>
          <a:srcRect l="6549" t="7146" r="8258" b="6174"/>
          <a:stretch/>
        </p:blipFill>
        <p:spPr>
          <a:xfrm>
            <a:off x="3196307" y="3436266"/>
            <a:ext cx="2340426" cy="1091230"/>
          </a:xfrm>
          <a:prstGeom prst="rect">
            <a:avLst/>
          </a:prstGeom>
        </p:spPr>
      </p:pic>
      <p:pic>
        <p:nvPicPr>
          <p:cNvPr id="16" name="Plassholder for innhold 4">
            <a:extLst>
              <a:ext uri="{FF2B5EF4-FFF2-40B4-BE49-F238E27FC236}">
                <a16:creationId xmlns:a16="http://schemas.microsoft.com/office/drawing/2014/main" id="{86DF03DB-BF5C-43AC-A001-C1F391385720}"/>
              </a:ext>
            </a:extLst>
          </p:cNvPr>
          <p:cNvPicPr>
            <a:picLocks noChangeAspect="1"/>
          </p:cNvPicPr>
          <p:nvPr/>
        </p:nvPicPr>
        <p:blipFill rotWithShape="1">
          <a:blip r:embed="rId5">
            <a:extLst>
              <a:ext uri="{28A0092B-C50C-407E-A947-70E740481C1C}">
                <a14:useLocalDpi xmlns:a14="http://schemas.microsoft.com/office/drawing/2010/main" val="0"/>
              </a:ext>
            </a:extLst>
          </a:blip>
          <a:srcRect l="54267" t="69343" r="17558" b="6931"/>
          <a:stretch/>
        </p:blipFill>
        <p:spPr>
          <a:xfrm>
            <a:off x="3196308" y="4527499"/>
            <a:ext cx="2340425" cy="900181"/>
          </a:xfrm>
          <a:prstGeom prst="rect">
            <a:avLst/>
          </a:prstGeom>
        </p:spPr>
      </p:pic>
      <p:pic>
        <p:nvPicPr>
          <p:cNvPr id="17" name="Plassholder for innhold 5">
            <a:extLst>
              <a:ext uri="{FF2B5EF4-FFF2-40B4-BE49-F238E27FC236}">
                <a16:creationId xmlns:a16="http://schemas.microsoft.com/office/drawing/2014/main" id="{30D701DF-EEDE-407B-B6E6-8D1699B5778C}"/>
              </a:ext>
            </a:extLst>
          </p:cNvPr>
          <p:cNvPicPr>
            <a:picLocks noChangeAspect="1"/>
          </p:cNvPicPr>
          <p:nvPr/>
        </p:nvPicPr>
        <p:blipFill rotWithShape="1">
          <a:blip r:embed="rId6">
            <a:extLst>
              <a:ext uri="{28A0092B-C50C-407E-A947-70E740481C1C}">
                <a14:useLocalDpi xmlns:a14="http://schemas.microsoft.com/office/drawing/2010/main" val="0"/>
              </a:ext>
            </a:extLst>
          </a:blip>
          <a:srcRect l="52552" t="5955" r="33238" b="71101"/>
          <a:stretch/>
        </p:blipFill>
        <p:spPr>
          <a:xfrm>
            <a:off x="3196306" y="5427677"/>
            <a:ext cx="2340425" cy="866694"/>
          </a:xfrm>
          <a:prstGeom prst="rect">
            <a:avLst/>
          </a:prstGeom>
        </p:spPr>
      </p:pic>
    </p:spTree>
    <p:extLst>
      <p:ext uri="{BB962C8B-B14F-4D97-AF65-F5344CB8AC3E}">
        <p14:creationId xmlns:p14="http://schemas.microsoft.com/office/powerpoint/2010/main" val="3110921480"/>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0" y="713464"/>
          <a:ext cx="9144000" cy="6219102"/>
        </p:xfrm>
        <a:graphic>
          <a:graphicData uri="http://schemas.openxmlformats.org/drawingml/2006/table">
            <a:tbl>
              <a:tblPr firstRow="1" bandRow="1">
                <a:tableStyleId>{5C22544A-7EE6-4342-B048-85BDC9FD1C3A}</a:tableStyleId>
              </a:tblPr>
              <a:tblGrid>
                <a:gridCol w="934323">
                  <a:extLst>
                    <a:ext uri="{9D8B030D-6E8A-4147-A177-3AD203B41FA5}">
                      <a16:colId xmlns:a16="http://schemas.microsoft.com/office/drawing/2014/main" val="20000"/>
                    </a:ext>
                  </a:extLst>
                </a:gridCol>
                <a:gridCol w="2766698">
                  <a:extLst>
                    <a:ext uri="{9D8B030D-6E8A-4147-A177-3AD203B41FA5}">
                      <a16:colId xmlns:a16="http://schemas.microsoft.com/office/drawing/2014/main" val="20001"/>
                    </a:ext>
                  </a:extLst>
                </a:gridCol>
                <a:gridCol w="2703355">
                  <a:extLst>
                    <a:ext uri="{9D8B030D-6E8A-4147-A177-3AD203B41FA5}">
                      <a16:colId xmlns:a16="http://schemas.microsoft.com/office/drawing/2014/main" val="20002"/>
                    </a:ext>
                  </a:extLst>
                </a:gridCol>
                <a:gridCol w="2739624">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Firkant. Må ha 3 touch. 1 midten og 2 i midten</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To</a:t>
                      </a:r>
                      <a:r>
                        <a:rPr lang="nb-NO" sz="900" baseline="0" dirty="0">
                          <a:solidFill>
                            <a:schemeClr val="tx1"/>
                          </a:solidFill>
                        </a:rPr>
                        <a:t> og to sammen, en ball per gruppe. Hver spiller stiller seg inne i et kvadrat med 2-3 m mellom kjeglene. Firkantene er </a:t>
                      </a:r>
                      <a:r>
                        <a:rPr lang="nb-NO" sz="900" baseline="0" dirty="0" err="1">
                          <a:solidFill>
                            <a:schemeClr val="tx1"/>
                          </a:solidFill>
                        </a:rPr>
                        <a:t>ca</a:t>
                      </a:r>
                      <a:r>
                        <a:rPr lang="nb-NO" sz="900" baseline="0" dirty="0">
                          <a:solidFill>
                            <a:schemeClr val="tx1"/>
                          </a:solidFill>
                        </a:rPr>
                        <a:t> 20-30 m fra hverandre. Spillerne skal slå pasninger i lufta til den andre spilleren i firkanten. Vedkommende som tar i mot ballen skal ta i mot den i lufta inne i firkanten. Deretter slås den pasningen over til den andre spilleren.  Første gruppe til 3 treff/mål vinner.</a:t>
                      </a:r>
                      <a:endParaRPr lang="nb-NO" sz="90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p>
                      <a:endParaRPr lang="nb-NO" sz="900" dirty="0"/>
                    </a:p>
                    <a:p>
                      <a:endParaRPr lang="nb-NO" sz="900" dirty="0"/>
                    </a:p>
                    <a:p>
                      <a:endParaRPr lang="nb-NO" sz="900" dirty="0"/>
                    </a:p>
                    <a:p>
                      <a:endParaRPr lang="nb-NO" sz="900" dirty="0"/>
                    </a:p>
                    <a:p>
                      <a:endParaRPr lang="nb-NO" sz="900" dirty="0"/>
                    </a:p>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4-10</a:t>
                      </a:r>
                      <a:r>
                        <a:rPr lang="nb-NO" sz="900" baseline="0" dirty="0">
                          <a:solidFill>
                            <a:schemeClr val="tx1"/>
                          </a:solidFill>
                        </a:rPr>
                        <a:t> spillere i hver øvelse. Kjør gjerne mot flere mål. 5m mellom kjeglene på siden og firkanten i midten. Baller på den ene siden. Spilleren fra motsatt side beveger seg inn i firkanten og får pasning. Spilleren tar en god touch rett ut av firkanten og avslutter helst på touch 2. Deretter bytter spillerne side.</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Konkurranser: Første spiller til et satt antall mål, eller det samme lagvis.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Spill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48770222"/>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FØRSTETOUCH       </a:t>
                      </a:r>
                    </a:p>
                  </a:txBody>
                  <a:tcPr marL="68580" marR="68580"/>
                </a:tc>
                <a:extLst>
                  <a:ext uri="{0D108BD9-81ED-4DB2-BD59-A6C34878D82A}">
                    <a16:rowId xmlns:a16="http://schemas.microsoft.com/office/drawing/2014/main" val="10000"/>
                  </a:ext>
                </a:extLst>
              </a:tr>
            </a:tbl>
          </a:graphicData>
        </a:graphic>
      </p:graphicFrame>
      <p:pic>
        <p:nvPicPr>
          <p:cNvPr id="6" name="Bilde 5">
            <a:extLst>
              <a:ext uri="{FF2B5EF4-FFF2-40B4-BE49-F238E27FC236}">
                <a16:creationId xmlns:a16="http://schemas.microsoft.com/office/drawing/2014/main" id="{C1B85D34-E352-40B4-B9D3-A0573556169A}"/>
              </a:ext>
            </a:extLst>
          </p:cNvPr>
          <p:cNvPicPr>
            <a:picLocks noChangeAspect="1"/>
          </p:cNvPicPr>
          <p:nvPr/>
        </p:nvPicPr>
        <p:blipFill rotWithShape="1">
          <a:blip r:embed="rId2"/>
          <a:srcRect l="57552"/>
          <a:stretch/>
        </p:blipFill>
        <p:spPr>
          <a:xfrm>
            <a:off x="3707904" y="3823015"/>
            <a:ext cx="2736304" cy="1576729"/>
          </a:xfrm>
          <a:prstGeom prst="rect">
            <a:avLst/>
          </a:prstGeom>
        </p:spPr>
      </p:pic>
      <p:pic>
        <p:nvPicPr>
          <p:cNvPr id="10" name="Bilde 9">
            <a:extLst>
              <a:ext uri="{FF2B5EF4-FFF2-40B4-BE49-F238E27FC236}">
                <a16:creationId xmlns:a16="http://schemas.microsoft.com/office/drawing/2014/main" id="{15451901-4001-C0E7-9DB9-CD5AE4A70DCC}"/>
              </a:ext>
            </a:extLst>
          </p:cNvPr>
          <p:cNvPicPr>
            <a:picLocks noChangeAspect="1"/>
          </p:cNvPicPr>
          <p:nvPr/>
        </p:nvPicPr>
        <p:blipFill rotWithShape="1">
          <a:blip r:embed="rId3"/>
          <a:srcRect l="55295" b="54325"/>
          <a:stretch/>
        </p:blipFill>
        <p:spPr>
          <a:xfrm>
            <a:off x="3707903" y="1198962"/>
            <a:ext cx="2736301" cy="1365941"/>
          </a:xfrm>
          <a:prstGeom prst="rect">
            <a:avLst/>
          </a:prstGeom>
        </p:spPr>
      </p:pic>
      <p:pic>
        <p:nvPicPr>
          <p:cNvPr id="11" name="Plassholder for innhold 4">
            <a:extLst>
              <a:ext uri="{FF2B5EF4-FFF2-40B4-BE49-F238E27FC236}">
                <a16:creationId xmlns:a16="http://schemas.microsoft.com/office/drawing/2014/main" id="{B275C3C7-A5C9-0FC1-3DAB-7B2B9E689853}"/>
              </a:ext>
            </a:extLst>
          </p:cNvPr>
          <p:cNvPicPr>
            <a:picLocks noChangeAspect="1"/>
          </p:cNvPicPr>
          <p:nvPr/>
        </p:nvPicPr>
        <p:blipFill rotWithShape="1">
          <a:blip r:embed="rId4">
            <a:extLst>
              <a:ext uri="{28A0092B-C50C-407E-A947-70E740481C1C}">
                <a14:useLocalDpi xmlns:a14="http://schemas.microsoft.com/office/drawing/2010/main" val="0"/>
              </a:ext>
            </a:extLst>
          </a:blip>
          <a:srcRect l="54267" t="69343" r="17558" b="6931"/>
          <a:stretch/>
        </p:blipFill>
        <p:spPr>
          <a:xfrm>
            <a:off x="3707902" y="2564902"/>
            <a:ext cx="2736304" cy="1258111"/>
          </a:xfrm>
          <a:prstGeom prst="rect">
            <a:avLst/>
          </a:prstGeom>
        </p:spPr>
      </p:pic>
      <p:pic>
        <p:nvPicPr>
          <p:cNvPr id="12" name="Bilde 11">
            <a:extLst>
              <a:ext uri="{FF2B5EF4-FFF2-40B4-BE49-F238E27FC236}">
                <a16:creationId xmlns:a16="http://schemas.microsoft.com/office/drawing/2014/main" id="{3193840D-19E4-F7FD-5171-DE6A8A3EDE74}"/>
              </a:ext>
            </a:extLst>
          </p:cNvPr>
          <p:cNvPicPr>
            <a:picLocks noChangeAspect="1"/>
          </p:cNvPicPr>
          <p:nvPr/>
        </p:nvPicPr>
        <p:blipFill>
          <a:blip r:embed="rId5"/>
          <a:stretch>
            <a:fillRect/>
          </a:stretch>
        </p:blipFill>
        <p:spPr>
          <a:xfrm>
            <a:off x="3707902" y="5401503"/>
            <a:ext cx="2736304" cy="1751495"/>
          </a:xfrm>
          <a:prstGeom prst="rect">
            <a:avLst/>
          </a:prstGeom>
        </p:spPr>
      </p:pic>
    </p:spTree>
    <p:extLst>
      <p:ext uri="{BB962C8B-B14F-4D97-AF65-F5344CB8AC3E}">
        <p14:creationId xmlns:p14="http://schemas.microsoft.com/office/powerpoint/2010/main" val="1872581481"/>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0" y="713464"/>
          <a:ext cx="9144000" cy="6237263"/>
        </p:xfrm>
        <a:graphic>
          <a:graphicData uri="http://schemas.openxmlformats.org/drawingml/2006/table">
            <a:tbl>
              <a:tblPr firstRow="1" bandRow="1">
                <a:tableStyleId>{5C22544A-7EE6-4342-B048-85BDC9FD1C3A}</a:tableStyleId>
              </a:tblPr>
              <a:tblGrid>
                <a:gridCol w="934323">
                  <a:extLst>
                    <a:ext uri="{9D8B030D-6E8A-4147-A177-3AD203B41FA5}">
                      <a16:colId xmlns:a16="http://schemas.microsoft.com/office/drawing/2014/main" val="20000"/>
                    </a:ext>
                  </a:extLst>
                </a:gridCol>
                <a:gridCol w="2766698">
                  <a:extLst>
                    <a:ext uri="{9D8B030D-6E8A-4147-A177-3AD203B41FA5}">
                      <a16:colId xmlns:a16="http://schemas.microsoft.com/office/drawing/2014/main" val="20001"/>
                    </a:ext>
                  </a:extLst>
                </a:gridCol>
                <a:gridCol w="2703355">
                  <a:extLst>
                    <a:ext uri="{9D8B030D-6E8A-4147-A177-3AD203B41FA5}">
                      <a16:colId xmlns:a16="http://schemas.microsoft.com/office/drawing/2014/main" val="20002"/>
                    </a:ext>
                  </a:extLst>
                </a:gridCol>
                <a:gridCol w="2739624">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r>
                        <a:rPr lang="nb-NO" sz="900" b="0" dirty="0" err="1">
                          <a:solidFill>
                            <a:schemeClr val="tx1"/>
                          </a:solidFill>
                          <a:latin typeface="+mn-lt"/>
                        </a:rPr>
                        <a:t>Ca</a:t>
                      </a:r>
                      <a:r>
                        <a:rPr lang="nb-NO" sz="900" b="0" dirty="0">
                          <a:solidFill>
                            <a:schemeClr val="tx1"/>
                          </a:solidFill>
                          <a:latin typeface="+mn-lt"/>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Tre og tre sammen, begge på sidene har ball. 6 vendinger fra hver side, </a:t>
                      </a:r>
                      <a:r>
                        <a:rPr kumimoji="0" lang="nb-NO" sz="900" b="0" i="0" u="none" strike="noStrike" kern="1200" cap="none" spc="0" normalizeH="0" baseline="0" noProof="0" dirty="0" err="1">
                          <a:ln>
                            <a:noFill/>
                          </a:ln>
                          <a:solidFill>
                            <a:prstClr val="black"/>
                          </a:solidFill>
                          <a:effectLst/>
                          <a:uLnTx/>
                          <a:uFillTx/>
                          <a:latin typeface="+mn-lt"/>
                          <a:ea typeface="Calibri" panose="020F0502020204030204" pitchFamily="34" charset="0"/>
                          <a:cs typeface="Times New Roman" panose="02020603050405020304" pitchFamily="18" charset="0"/>
                        </a:rPr>
                        <a:t>annenhvert</a:t>
                      </a: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 bein brukes:</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Bryst – fot</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Lår- fot</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Bryst- halvspretten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Lår- halvspretten</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Bryst- hode</a:t>
                      </a:r>
                    </a:p>
                    <a:p>
                      <a:pPr marL="342900" marR="0" lvl="0" indent="-342900" algn="l" defTabSz="914400" rtl="0" eaLnBrk="1" fontAlgn="auto" latinLnBrk="0" hangingPunct="1">
                        <a:lnSpc>
                          <a:spcPct val="115000"/>
                        </a:lnSpc>
                        <a:spcBef>
                          <a:spcPts val="0"/>
                        </a:spcBef>
                        <a:spcAft>
                          <a:spcPts val="0"/>
                        </a:spcAft>
                        <a:buClrTx/>
                        <a:buSzTx/>
                        <a:buFont typeface="+mj-lt"/>
                        <a:buAutoNum type="arabicPeriod"/>
                        <a:tabLst/>
                        <a:defRPr/>
                      </a:pPr>
                      <a:r>
                        <a:rPr kumimoji="0" lang="nb-NO" sz="900" b="0"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Lår- hode</a:t>
                      </a:r>
                      <a:endParaRPr lang="nb-NO" sz="900" b="0" dirty="0">
                        <a:solidFill>
                          <a:schemeClr val="tx1"/>
                        </a:solidFill>
                        <a:latin typeface="+mn-lt"/>
                      </a:endParaRPr>
                    </a:p>
                  </a:txBody>
                  <a:tcPr marL="68580" marR="68580">
                    <a:solidFill>
                      <a:schemeClr val="bg2">
                        <a:lumMod val="90000"/>
                      </a:schemeClr>
                    </a:solidFill>
                  </a:tcPr>
                </a:tc>
                <a:tc>
                  <a:txBody>
                    <a:bodyPr/>
                    <a:lstStyle/>
                    <a:p>
                      <a:endParaRPr lang="nb-NO" sz="900" dirty="0">
                        <a:latin typeface="+mn-lt"/>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det opp som konkurranser mot hverandre.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alle involveringer er i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Bytt i blant på hvem som møter hverandre. Differensiere?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latin typeface="+mn-lt"/>
                      </a:endParaRPr>
                    </a:p>
                    <a:p>
                      <a:endParaRPr lang="nb-NO" sz="900" b="1" dirty="0">
                        <a:latin typeface="+mn-lt"/>
                      </a:endParaRPr>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Pasning til medspiller. Og så skyte.</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nb-NO" sz="900" b="0" dirty="0">
                          <a:solidFill>
                            <a:schemeClr val="tx1"/>
                          </a:solidFill>
                        </a:rPr>
                        <a:t>Vegg</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nb-NO" sz="900" b="0" dirty="0">
                          <a:solidFill>
                            <a:schemeClr val="tx1"/>
                          </a:solidFill>
                        </a:rPr>
                        <a:t>To touch</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nb-NO" sz="900" b="0" dirty="0">
                          <a:solidFill>
                            <a:schemeClr val="tx1"/>
                          </a:solidFill>
                        </a:rPr>
                        <a:t>Kaste ballen over hodet til makker</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nb-NO" sz="900" b="0" dirty="0">
                          <a:solidFill>
                            <a:schemeClr val="tx1"/>
                          </a:solidFill>
                        </a:rPr>
                        <a:t>Halvspretten</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nb-NO" sz="900" b="0" dirty="0">
                          <a:solidFill>
                            <a:schemeClr val="tx1"/>
                          </a:solidFill>
                        </a:rPr>
                        <a:t>Hel volley</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Ballen går fra annen hver side. Pasning langs bakken. Må skyte utenfor kjegla. Spillerne bytter side etter endt sekvens.</a:t>
                      </a:r>
                    </a:p>
                  </a:txBody>
                  <a:tcPr marL="68580" marR="68580">
                    <a:solidFill>
                      <a:schemeClr val="bg2">
                        <a:lumMod val="90000"/>
                      </a:schemeClr>
                    </a:solidFill>
                  </a:tcPr>
                </a:tc>
                <a:tc>
                  <a:txBody>
                    <a:bodyPr/>
                    <a:lstStyle/>
                    <a:p>
                      <a:endParaRPr lang="nb-NO" sz="900" dirty="0"/>
                    </a:p>
                    <a:p>
                      <a:endParaRPr lang="nb-NO" sz="900" dirty="0"/>
                    </a:p>
                    <a:p>
                      <a:endParaRPr lang="nb-NO" sz="900" dirty="0"/>
                    </a:p>
                    <a:p>
                      <a:endParaRPr lang="nb-NO" sz="900" dirty="0"/>
                    </a:p>
                    <a:p>
                      <a:endParaRPr lang="nb-NO" sz="900" dirty="0"/>
                    </a:p>
                    <a:p>
                      <a:endParaRPr lang="nb-NO" sz="900" dirty="0"/>
                    </a:p>
                    <a:p>
                      <a:endParaRPr lang="nb-NO" sz="900" dirty="0"/>
                    </a:p>
                    <a:p>
                      <a:endParaRPr lang="nb-NO" sz="900" dirty="0"/>
                    </a:p>
                    <a:p>
                      <a:endParaRPr lang="nb-NO" sz="900" dirty="0"/>
                    </a:p>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Spill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3448770222"/>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SCORINGSTRENING</a:t>
                      </a:r>
                    </a:p>
                  </a:txBody>
                  <a:tcPr marL="68580" marR="68580"/>
                </a:tc>
                <a:extLst>
                  <a:ext uri="{0D108BD9-81ED-4DB2-BD59-A6C34878D82A}">
                    <a16:rowId xmlns:a16="http://schemas.microsoft.com/office/drawing/2014/main" val="10000"/>
                  </a:ext>
                </a:extLst>
              </a:tr>
            </a:tbl>
          </a:graphicData>
        </a:graphic>
      </p:graphicFrame>
      <p:pic>
        <p:nvPicPr>
          <p:cNvPr id="6" name="Bilde 5" descr="Et bilde som inneholder elektronikk, krets, grønn, gress&#10;&#10;Automatisk generert beskrivelse">
            <a:extLst>
              <a:ext uri="{FF2B5EF4-FFF2-40B4-BE49-F238E27FC236}">
                <a16:creationId xmlns:a16="http://schemas.microsoft.com/office/drawing/2014/main" id="{DCDD54BA-0D77-4B5D-83B2-34199FCB32B2}"/>
              </a:ext>
            </a:extLst>
          </p:cNvPr>
          <p:cNvPicPr>
            <a:picLocks noChangeAspect="1"/>
          </p:cNvPicPr>
          <p:nvPr/>
        </p:nvPicPr>
        <p:blipFill rotWithShape="1">
          <a:blip r:embed="rId2">
            <a:extLst>
              <a:ext uri="{28A0092B-C50C-407E-A947-70E740481C1C}">
                <a14:useLocalDpi xmlns:a14="http://schemas.microsoft.com/office/drawing/2010/main" val="0"/>
              </a:ext>
            </a:extLst>
          </a:blip>
          <a:srcRect l="53417" b="67468"/>
          <a:stretch/>
        </p:blipFill>
        <p:spPr>
          <a:xfrm>
            <a:off x="3707904" y="1196752"/>
            <a:ext cx="2736304" cy="1499479"/>
          </a:xfrm>
          <a:prstGeom prst="rect">
            <a:avLst/>
          </a:prstGeom>
        </p:spPr>
      </p:pic>
      <p:pic>
        <p:nvPicPr>
          <p:cNvPr id="7" name="Bilde 6" descr="Et bilde som inneholder krets, grønn, ball, mann&#10;&#10;Automatisk generert beskrivelse">
            <a:extLst>
              <a:ext uri="{FF2B5EF4-FFF2-40B4-BE49-F238E27FC236}">
                <a16:creationId xmlns:a16="http://schemas.microsoft.com/office/drawing/2014/main" id="{F9FA700D-AFFE-8102-E7F2-5B47D322D6FD}"/>
              </a:ext>
            </a:extLst>
          </p:cNvPr>
          <p:cNvPicPr>
            <a:picLocks noChangeAspect="1"/>
          </p:cNvPicPr>
          <p:nvPr/>
        </p:nvPicPr>
        <p:blipFill rotWithShape="1">
          <a:blip r:embed="rId3">
            <a:extLst>
              <a:ext uri="{28A0092B-C50C-407E-A947-70E740481C1C}">
                <a14:useLocalDpi xmlns:a14="http://schemas.microsoft.com/office/drawing/2010/main" val="0"/>
              </a:ext>
            </a:extLst>
          </a:blip>
          <a:srcRect l="67541" t="38881" r="-1" b="38220"/>
          <a:stretch/>
        </p:blipFill>
        <p:spPr>
          <a:xfrm>
            <a:off x="3701882" y="2615912"/>
            <a:ext cx="2736303" cy="1339094"/>
          </a:xfrm>
          <a:prstGeom prst="rect">
            <a:avLst/>
          </a:prstGeom>
        </p:spPr>
      </p:pic>
      <p:pic>
        <p:nvPicPr>
          <p:cNvPr id="8" name="Bilde 7">
            <a:extLst>
              <a:ext uri="{FF2B5EF4-FFF2-40B4-BE49-F238E27FC236}">
                <a16:creationId xmlns:a16="http://schemas.microsoft.com/office/drawing/2014/main" id="{9AFE88B9-08A8-CAB5-5EE8-8DCC39549C60}"/>
              </a:ext>
            </a:extLst>
          </p:cNvPr>
          <p:cNvPicPr>
            <a:picLocks noChangeAspect="1"/>
          </p:cNvPicPr>
          <p:nvPr/>
        </p:nvPicPr>
        <p:blipFill>
          <a:blip r:embed="rId4"/>
          <a:stretch>
            <a:fillRect/>
          </a:stretch>
        </p:blipFill>
        <p:spPr>
          <a:xfrm>
            <a:off x="3701880" y="5374166"/>
            <a:ext cx="2736304" cy="1576561"/>
          </a:xfrm>
          <a:prstGeom prst="rect">
            <a:avLst/>
          </a:prstGeom>
        </p:spPr>
      </p:pic>
      <p:pic>
        <p:nvPicPr>
          <p:cNvPr id="3" name="Bilde 2">
            <a:extLst>
              <a:ext uri="{FF2B5EF4-FFF2-40B4-BE49-F238E27FC236}">
                <a16:creationId xmlns:a16="http://schemas.microsoft.com/office/drawing/2014/main" id="{13A9D912-1AEC-72C9-FA12-4C763D645C8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707904" y="3883908"/>
            <a:ext cx="2730280" cy="1561356"/>
          </a:xfrm>
          <a:prstGeom prst="rect">
            <a:avLst/>
          </a:prstGeom>
        </p:spPr>
      </p:pic>
    </p:spTree>
    <p:extLst>
      <p:ext uri="{BB962C8B-B14F-4D97-AF65-F5344CB8AC3E}">
        <p14:creationId xmlns:p14="http://schemas.microsoft.com/office/powerpoint/2010/main" val="4289164940"/>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3464"/>
          <a:ext cx="9144002" cy="7315200"/>
        </p:xfrm>
        <a:graphic>
          <a:graphicData uri="http://schemas.openxmlformats.org/drawingml/2006/table">
            <a:tbl>
              <a:tblPr firstRow="1" bandRow="1">
                <a:tableStyleId>{5C22544A-7EE6-4342-B048-85BDC9FD1C3A}</a:tableStyleId>
              </a:tblPr>
              <a:tblGrid>
                <a:gridCol w="806422">
                  <a:extLst>
                    <a:ext uri="{9D8B030D-6E8A-4147-A177-3AD203B41FA5}">
                      <a16:colId xmlns:a16="http://schemas.microsoft.com/office/drawing/2014/main" val="20000"/>
                    </a:ext>
                  </a:extLst>
                </a:gridCol>
                <a:gridCol w="2387960">
                  <a:extLst>
                    <a:ext uri="{9D8B030D-6E8A-4147-A177-3AD203B41FA5}">
                      <a16:colId xmlns:a16="http://schemas.microsoft.com/office/drawing/2014/main" val="20001"/>
                    </a:ext>
                  </a:extLst>
                </a:gridCol>
                <a:gridCol w="2333288">
                  <a:extLst>
                    <a:ext uri="{9D8B030D-6E8A-4147-A177-3AD203B41FA5}">
                      <a16:colId xmlns:a16="http://schemas.microsoft.com/office/drawing/2014/main" val="20002"/>
                    </a:ext>
                  </a:extLst>
                </a:gridCol>
                <a:gridCol w="1251740">
                  <a:extLst>
                    <a:ext uri="{9D8B030D-6E8A-4147-A177-3AD203B41FA5}">
                      <a16:colId xmlns:a16="http://schemas.microsoft.com/office/drawing/2014/main" val="20003"/>
                    </a:ext>
                  </a:extLst>
                </a:gridCol>
                <a:gridCol w="2364592">
                  <a:extLst>
                    <a:ext uri="{9D8B030D-6E8A-4147-A177-3AD203B41FA5}">
                      <a16:colId xmlns:a16="http://schemas.microsoft.com/office/drawing/2014/main" val="20004"/>
                    </a:ext>
                  </a:extLst>
                </a:gridCol>
              </a:tblGrid>
              <a:tr h="504102">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0"/>
                  </a:ext>
                </a:extLst>
              </a:tr>
              <a:tr h="612124">
                <a:tc>
                  <a:txBody>
                    <a:bodyPr/>
                    <a:lstStyle/>
                    <a:p>
                      <a:pPr algn="ctr"/>
                      <a:r>
                        <a:rPr lang="nb-NO" sz="900" b="0" dirty="0">
                          <a:solidFill>
                            <a:schemeClr val="tx1"/>
                          </a:solidFill>
                        </a:rPr>
                        <a:t>2*5 min</a:t>
                      </a:r>
                    </a:p>
                    <a:p>
                      <a:pPr algn="ctr"/>
                      <a:r>
                        <a:rPr lang="nb-NO" sz="900" b="0" dirty="0">
                          <a:solidFill>
                            <a:schemeClr val="tx1"/>
                          </a:solidFill>
                        </a:rPr>
                        <a:t>1 min pause. </a:t>
                      </a: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4-10</a:t>
                      </a:r>
                      <a:r>
                        <a:rPr lang="nb-NO" sz="900" baseline="0" dirty="0">
                          <a:solidFill>
                            <a:schemeClr val="tx1"/>
                          </a:solidFill>
                        </a:rPr>
                        <a:t> spillere i hver øvelse. Kjør gjerne mot flere mål. 5m mellom kjeglene på siden og firkanten i midten. Baller på den ene siden. Spilleren fra motsatt side beveger seg inn i firkanten og får pasning. Spilleren tar en god touch rett ut av firkanten og avslutter helst på touch 2. Deretter bytter spillerne side.</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Konkurranser: Første spiller til et satt antall mål, eller det samme lagvis.</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1"/>
                  </a:ext>
                </a:extLst>
              </a:tr>
              <a:tr h="720146">
                <a:tc>
                  <a:txBody>
                    <a:bodyPr/>
                    <a:lstStyle/>
                    <a:p>
                      <a:pPr algn="ctr"/>
                      <a:r>
                        <a:rPr lang="nb-NO" sz="900" b="0" dirty="0" err="1">
                          <a:solidFill>
                            <a:schemeClr val="tx1"/>
                          </a:solidFill>
                        </a:rPr>
                        <a:t>Ca</a:t>
                      </a:r>
                      <a:r>
                        <a:rPr lang="nb-NO" sz="900" b="0" baseline="0" dirty="0">
                          <a:solidFill>
                            <a:schemeClr val="tx1"/>
                          </a:solidFill>
                        </a:rPr>
                        <a:t> 4*</a:t>
                      </a:r>
                      <a:r>
                        <a:rPr lang="nb-NO" sz="900" b="0" dirty="0">
                          <a:solidFill>
                            <a:schemeClr val="tx1"/>
                          </a:solidFill>
                        </a:rPr>
                        <a:t>4 min.ca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to stasjoner.</a:t>
                      </a:r>
                      <a:r>
                        <a:rPr lang="nb-NO" sz="900" baseline="0" dirty="0">
                          <a:solidFill>
                            <a:schemeClr val="tx1"/>
                          </a:solidFill>
                        </a:rPr>
                        <a:t> Som er </a:t>
                      </a:r>
                      <a:r>
                        <a:rPr lang="nb-NO" sz="900" baseline="0" dirty="0" err="1">
                          <a:solidFill>
                            <a:schemeClr val="tx1"/>
                          </a:solidFill>
                        </a:rPr>
                        <a:t>ca</a:t>
                      </a:r>
                      <a:r>
                        <a:rPr lang="nb-NO" sz="900" baseline="0" dirty="0">
                          <a:solidFill>
                            <a:schemeClr val="tx1"/>
                          </a:solidFill>
                        </a:rPr>
                        <a:t> 5-8 m fra hverandre. Baller på den ene siden. Sette gjenre opp to pappfigurer foran spillerne som på bildet. Spilleren som ikke har ball kommer i en bevegelse forbi markøren og får pasning. Spilleren gjør en rask touch inn i banen og skyter. Spillerne bytter plass slik at de slår pasning og skyter annenhver gang.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Gjerne kjøre konkurranse om hvem som gjør flest mål i hver periode. </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Sette opp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 baner som på bildet.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 utøvere på hver bane. Lengden på banen er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5m.</a:t>
                      </a:r>
                    </a:p>
                  </a:txBody>
                  <a:tcPr marL="68580" marR="68580">
                    <a:solidFill>
                      <a:schemeClr val="bg2">
                        <a:lumMod val="90000"/>
                      </a:schemeClr>
                    </a:solidFill>
                  </a:tcPr>
                </a:tc>
                <a:extLst>
                  <a:ext uri="{0D108BD9-81ED-4DB2-BD59-A6C34878D82A}">
                    <a16:rowId xmlns:a16="http://schemas.microsoft.com/office/drawing/2014/main" val="10002"/>
                  </a:ext>
                </a:extLst>
              </a:tr>
              <a:tr h="663147">
                <a:tc>
                  <a:txBody>
                    <a:bodyPr/>
                    <a:lstStyle/>
                    <a:p>
                      <a:pPr algn="ctr"/>
                      <a:r>
                        <a:rPr lang="nb-NO" sz="900" b="0" baseline="0" dirty="0">
                          <a:solidFill>
                            <a:schemeClr val="tx1"/>
                          </a:solidFill>
                        </a:rPr>
                        <a:t>2-3*4  min- 30 s pause.</a:t>
                      </a:r>
                    </a:p>
                    <a:p>
                      <a:pPr algn="ct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Avslutninger fra 3 stasjoner. Kjør gjerne mot to mål. Baller på alle stasjonene. Først fører en ball mellom kjeglene og avslutter fra </a:t>
                      </a:r>
                      <a:r>
                        <a:rPr lang="nb-NO" sz="900" baseline="0" dirty="0" err="1">
                          <a:solidFill>
                            <a:schemeClr val="tx1"/>
                          </a:solidFill>
                        </a:rPr>
                        <a:t>ca</a:t>
                      </a:r>
                      <a:r>
                        <a:rPr lang="nb-NO" sz="900" baseline="0" dirty="0">
                          <a:solidFill>
                            <a:schemeClr val="tx1"/>
                          </a:solidFill>
                        </a:rPr>
                        <a:t> 14 m. Deretter får samme spiller pasning fra spiller i midten som spiller vegg og skyter fra 16m. Til slutt slår en av spillerne på siden innlegg til de to som nettopp har avsluttet. Spillerne kan </a:t>
                      </a:r>
                      <a:r>
                        <a:rPr lang="nb-NO" sz="900" baseline="0" dirty="0" err="1">
                          <a:solidFill>
                            <a:schemeClr val="tx1"/>
                          </a:solidFill>
                        </a:rPr>
                        <a:t>rulere</a:t>
                      </a:r>
                      <a:r>
                        <a:rPr lang="nb-NO" sz="900" baseline="0" dirty="0">
                          <a:solidFill>
                            <a:schemeClr val="tx1"/>
                          </a:solidFill>
                        </a:rPr>
                        <a:t> på stasjonene. Kan kjøre innlegg fra andre siden også.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 Hvilken spiller gjør flest mål?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Unngå kø. Kjør gjerne mot flere mål.</a:t>
                      </a:r>
                    </a:p>
                  </a:txBody>
                  <a:tcPr marL="68580" marR="68580">
                    <a:solidFill>
                      <a:schemeClr val="bg2">
                        <a:lumMod val="90000"/>
                      </a:schemeClr>
                    </a:solidFill>
                  </a:tcPr>
                </a:tc>
                <a:extLst>
                  <a:ext uri="{0D108BD9-81ED-4DB2-BD59-A6C34878D82A}">
                    <a16:rowId xmlns:a16="http://schemas.microsoft.com/office/drawing/2014/main" val="10003"/>
                  </a:ext>
                </a:extLst>
              </a:tr>
              <a:tr h="663147">
                <a:tc>
                  <a:txBody>
                    <a:bodyPr/>
                    <a:lstStyle/>
                    <a:p>
                      <a:pPr algn="ctr"/>
                      <a:r>
                        <a:rPr lang="nb-NO" sz="900" b="0" dirty="0">
                          <a:solidFill>
                            <a:schemeClr val="tx1"/>
                          </a:solidFill>
                        </a:rPr>
                        <a:t>2*5 min</a:t>
                      </a:r>
                    </a:p>
                    <a:p>
                      <a:pPr algn="ctr"/>
                      <a:r>
                        <a:rPr lang="nb-NO" sz="900" b="0" dirty="0">
                          <a:solidFill>
                            <a:schemeClr val="tx1"/>
                          </a:solidFill>
                        </a:rPr>
                        <a:t>1 min pause.ca 15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Avslutningsøvelse. Fordele spillerne på fire stasjoner. Kan gjerne kjøre øvelsen mot to mål. Ballene fordeles som på bildet. Spillerne nærmest mål stiller seg </a:t>
                      </a:r>
                      <a:r>
                        <a:rPr lang="nb-NO" sz="900" baseline="0" dirty="0" err="1">
                          <a:solidFill>
                            <a:schemeClr val="tx1"/>
                          </a:solidFill>
                        </a:rPr>
                        <a:t>ca</a:t>
                      </a:r>
                      <a:r>
                        <a:rPr lang="nb-NO" sz="900" baseline="0" dirty="0">
                          <a:solidFill>
                            <a:schemeClr val="tx1"/>
                          </a:solidFill>
                        </a:rPr>
                        <a:t> 20m fra mål. De som slår pasningen står </a:t>
                      </a:r>
                      <a:r>
                        <a:rPr lang="nb-NO" sz="900" baseline="0" dirty="0" err="1">
                          <a:solidFill>
                            <a:schemeClr val="tx1"/>
                          </a:solidFill>
                        </a:rPr>
                        <a:t>ca</a:t>
                      </a:r>
                      <a:r>
                        <a:rPr lang="nb-NO" sz="900" baseline="0" dirty="0">
                          <a:solidFill>
                            <a:schemeClr val="tx1"/>
                          </a:solidFill>
                        </a:rPr>
                        <a:t> 35 m fra mål. Det slås diagonal pasning langs bakken til spiller som tar en god førstetouch og så avslutter mot mål. Så kommer det en diagonal pasning til ny spiller som avslutter på to touch.  Spillerne rullerer på posisjoner med klokka. I sekvens to, så slås pasningen i lufta.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Ha gjerne repeterte konkurranser: Første spiller til 3 mål.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Unngå kø, kjør gjerne mot flere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 på alle avslutninger</a:t>
                      </a:r>
                      <a:r>
                        <a:rPr kumimoji="0" lang="nb-NO" sz="900" b="1" i="0" u="none" strike="noStrike" kern="1200" cap="none" spc="0" normalizeH="0" baseline="0" noProof="0" dirty="0">
                          <a:ln>
                            <a:noFill/>
                          </a:ln>
                          <a:solidFill>
                            <a:prstClr val="black"/>
                          </a:solidFill>
                          <a:effectLst/>
                          <a:uLnTx/>
                          <a:uFillTx/>
                          <a:latin typeface="+mn-lt"/>
                          <a:ea typeface="+mn-ea"/>
                          <a:cs typeface="+mn-cs"/>
                        </a:rPr>
                        <a:t>.</a:t>
                      </a:r>
                    </a:p>
                  </a:txBody>
                  <a:tcPr marL="68580" marR="68580">
                    <a:solidFill>
                      <a:schemeClr val="bg2">
                        <a:lumMod val="90000"/>
                      </a:schemeClr>
                    </a:solidFill>
                  </a:tcPr>
                </a:tc>
                <a:extLst>
                  <a:ext uri="{0D108BD9-81ED-4DB2-BD59-A6C34878D82A}">
                    <a16:rowId xmlns:a16="http://schemas.microsoft.com/office/drawing/2014/main" val="3448770222"/>
                  </a:ext>
                </a:extLst>
              </a:tr>
            </a:tbl>
          </a:graphicData>
        </a:graphic>
      </p:graphicFrame>
      <p:graphicFrame>
        <p:nvGraphicFramePr>
          <p:cNvPr id="5" name="Tabell 4"/>
          <p:cNvGraphicFramePr>
            <a:graphicFrameLocks noGrp="1"/>
          </p:cNvGraphicFramePr>
          <p:nvPr/>
        </p:nvGraphicFramePr>
        <p:xfrm>
          <a:off x="-1" y="-6202"/>
          <a:ext cx="9144002" cy="719665"/>
        </p:xfrm>
        <a:graphic>
          <a:graphicData uri="http://schemas.openxmlformats.org/drawingml/2006/table">
            <a:tbl>
              <a:tblPr firstRow="1" bandRow="1">
                <a:tableStyleId>{073A0DAA-6AF3-43AB-8588-CEC1D06C72B9}</a:tableStyleId>
              </a:tblPr>
              <a:tblGrid>
                <a:gridCol w="9144002">
                  <a:extLst>
                    <a:ext uri="{9D8B030D-6E8A-4147-A177-3AD203B41FA5}">
                      <a16:colId xmlns:a16="http://schemas.microsoft.com/office/drawing/2014/main" val="20000"/>
                    </a:ext>
                  </a:extLst>
                </a:gridCol>
              </a:tblGrid>
              <a:tr h="719665">
                <a:tc>
                  <a:txBody>
                    <a:bodyPr/>
                    <a:lstStyle/>
                    <a:p>
                      <a:pPr algn="ctr"/>
                      <a:r>
                        <a:rPr lang="nb-NO" sz="2800" b="0" dirty="0"/>
                        <a:t>AVSLUTNINGER       </a:t>
                      </a:r>
                    </a:p>
                  </a:txBody>
                  <a:tcPr marL="68580" marR="68580"/>
                </a:tc>
                <a:extLst>
                  <a:ext uri="{0D108BD9-81ED-4DB2-BD59-A6C34878D82A}">
                    <a16:rowId xmlns:a16="http://schemas.microsoft.com/office/drawing/2014/main" val="10000"/>
                  </a:ext>
                </a:extLst>
              </a:tr>
            </a:tbl>
          </a:graphicData>
        </a:graphic>
      </p:graphicFrame>
      <p:pic>
        <p:nvPicPr>
          <p:cNvPr id="6" name="Bilde 5">
            <a:extLst>
              <a:ext uri="{FF2B5EF4-FFF2-40B4-BE49-F238E27FC236}">
                <a16:creationId xmlns:a16="http://schemas.microsoft.com/office/drawing/2014/main" id="{C1B85D34-E352-40B4-B9D3-A0573556169A}"/>
              </a:ext>
            </a:extLst>
          </p:cNvPr>
          <p:cNvPicPr>
            <a:picLocks noChangeAspect="1"/>
          </p:cNvPicPr>
          <p:nvPr/>
        </p:nvPicPr>
        <p:blipFill rotWithShape="1">
          <a:blip r:embed="rId2"/>
          <a:srcRect l="57552"/>
          <a:stretch/>
        </p:blipFill>
        <p:spPr>
          <a:xfrm>
            <a:off x="3202498" y="1344516"/>
            <a:ext cx="2334237" cy="1576729"/>
          </a:xfrm>
          <a:prstGeom prst="rect">
            <a:avLst/>
          </a:prstGeom>
        </p:spPr>
      </p:pic>
      <p:pic>
        <p:nvPicPr>
          <p:cNvPr id="7" name="Bilde 6">
            <a:extLst>
              <a:ext uri="{FF2B5EF4-FFF2-40B4-BE49-F238E27FC236}">
                <a16:creationId xmlns:a16="http://schemas.microsoft.com/office/drawing/2014/main" id="{4A4B4925-5401-4019-85ED-A4BC806BBA8C}"/>
              </a:ext>
            </a:extLst>
          </p:cNvPr>
          <p:cNvPicPr>
            <a:picLocks noChangeAspect="1"/>
          </p:cNvPicPr>
          <p:nvPr/>
        </p:nvPicPr>
        <p:blipFill rotWithShape="1">
          <a:blip r:embed="rId3"/>
          <a:srcRect l="66650"/>
          <a:stretch/>
        </p:blipFill>
        <p:spPr>
          <a:xfrm>
            <a:off x="3202498" y="2921243"/>
            <a:ext cx="2334237" cy="1356042"/>
          </a:xfrm>
          <a:prstGeom prst="rect">
            <a:avLst/>
          </a:prstGeom>
        </p:spPr>
      </p:pic>
      <p:pic>
        <p:nvPicPr>
          <p:cNvPr id="8" name="Bilde 7">
            <a:extLst>
              <a:ext uri="{FF2B5EF4-FFF2-40B4-BE49-F238E27FC236}">
                <a16:creationId xmlns:a16="http://schemas.microsoft.com/office/drawing/2014/main" id="{B0498255-847B-430D-A9F6-B60A22B62CD5}"/>
              </a:ext>
            </a:extLst>
          </p:cNvPr>
          <p:cNvPicPr>
            <a:picLocks noChangeAspect="1"/>
          </p:cNvPicPr>
          <p:nvPr/>
        </p:nvPicPr>
        <p:blipFill rotWithShape="1">
          <a:blip r:embed="rId4"/>
          <a:srcRect r="51714"/>
          <a:stretch/>
        </p:blipFill>
        <p:spPr>
          <a:xfrm>
            <a:off x="3202498" y="4277285"/>
            <a:ext cx="2334237" cy="1376896"/>
          </a:xfrm>
          <a:prstGeom prst="rect">
            <a:avLst/>
          </a:prstGeom>
        </p:spPr>
      </p:pic>
      <p:pic>
        <p:nvPicPr>
          <p:cNvPr id="9" name="Bilde 8">
            <a:extLst>
              <a:ext uri="{FF2B5EF4-FFF2-40B4-BE49-F238E27FC236}">
                <a16:creationId xmlns:a16="http://schemas.microsoft.com/office/drawing/2014/main" id="{D735AC32-561A-4DAC-8339-4AA24CD8DF40}"/>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4571"/>
          <a:stretch/>
        </p:blipFill>
        <p:spPr>
          <a:xfrm>
            <a:off x="3202498" y="5587619"/>
            <a:ext cx="2334237" cy="1376896"/>
          </a:xfrm>
          <a:prstGeom prst="rect">
            <a:avLst/>
          </a:prstGeom>
        </p:spPr>
      </p:pic>
    </p:spTree>
    <p:extLst>
      <p:ext uri="{BB962C8B-B14F-4D97-AF65-F5344CB8AC3E}">
        <p14:creationId xmlns:p14="http://schemas.microsoft.com/office/powerpoint/2010/main" val="1428226351"/>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endParaRPr lang="nb-NO" sz="2800" b="0" dirty="0"/>
                    </a:p>
                    <a:p>
                      <a:pPr algn="ctr"/>
                      <a:r>
                        <a:rPr lang="nb-NO" sz="2800" b="0" dirty="0"/>
                        <a:t>DØDBALLER</a:t>
                      </a:r>
                    </a:p>
                    <a:p>
                      <a:pPr algn="ctr"/>
                      <a:endParaRPr lang="nb-NO" sz="3600" b="0" dirty="0">
                        <a:solidFill>
                          <a:schemeClr val="bg1"/>
                        </a:solidFill>
                      </a:endParaRP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28101" y="1542554"/>
            <a:ext cx="5788654" cy="5315449"/>
          </a:xfrm>
          <a:prstGeom prst="rect">
            <a:avLst/>
          </a:prstGeom>
        </p:spPr>
      </p:pic>
    </p:spTree>
    <p:extLst>
      <p:ext uri="{BB962C8B-B14F-4D97-AF65-F5344CB8AC3E}">
        <p14:creationId xmlns:p14="http://schemas.microsoft.com/office/powerpoint/2010/main" val="300158542"/>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schemeClr val="bg1"/>
                </a:solidFill>
              </a:rPr>
              <a:t>DØDBALLER-FORSKNING TOPPNIVÅ SENIOR</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000" b="0" i="0" kern="1200" baseline="0" dirty="0">
                        <a:solidFill>
                          <a:schemeClr val="tx1"/>
                        </a:solidFill>
                        <a:effectLst/>
                        <a:latin typeface="+mn-lt"/>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De beste lagene slår ikke dødballer inn i boksen, når det er 30 m eller lenger fra mål. Da setter de i gang kort, fordi slike dødballer ofte blir kontringer i mot. Keepere og stoppere plukker disse ballene.</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På korridor frispark gjøres flest mål ved at de skytes inn mot mål. Mange bruker bakre stolpe og inn som regel. Det gjøres også mange mål med </a:t>
                      </a:r>
                      <a:r>
                        <a:rPr lang="nb-NO" sz="2000" b="0" i="0" kern="1200" baseline="0" dirty="0" err="1">
                          <a:solidFill>
                            <a:schemeClr val="tx1"/>
                          </a:solidFill>
                          <a:effectLst/>
                          <a:latin typeface="+mn-lt"/>
                          <a:ea typeface="+mn-ea"/>
                          <a:cs typeface="+mn-cs"/>
                        </a:rPr>
                        <a:t>utoverskrudde</a:t>
                      </a:r>
                      <a:r>
                        <a:rPr lang="nb-NO" sz="2000" b="0" i="0" kern="1200" baseline="0" dirty="0">
                          <a:solidFill>
                            <a:schemeClr val="tx1"/>
                          </a:solidFill>
                          <a:effectLst/>
                          <a:latin typeface="+mn-lt"/>
                          <a:ea typeface="+mn-ea"/>
                          <a:cs typeface="+mn-cs"/>
                        </a:rPr>
                        <a:t>, siden det da blir vanskeligere for keeper å nå frem til disse ballene.</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i="0" kern="1200" baseline="0" dirty="0">
                          <a:solidFill>
                            <a:schemeClr val="tx1"/>
                          </a:solidFill>
                          <a:effectLst/>
                          <a:latin typeface="+mn-lt"/>
                          <a:ea typeface="+mn-ea"/>
                          <a:cs typeface="+mn-cs"/>
                        </a:rPr>
                        <a:t>De beste lagene i verden setter sperrer for å få frem sine beste spillere på cornere. Det samme gjøres på cornere i mot. Da settes det sperrer på de beste spillerne, eventuelt på spiller i sone.</a:t>
                      </a: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0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mj-lt"/>
                        <a:buNone/>
                        <a:tabLst/>
                        <a:defRPr/>
                      </a:pPr>
                      <a:endParaRPr lang="nb-NO" sz="2800" b="1" i="1" kern="1200" baseline="0" dirty="0">
                        <a:solidFill>
                          <a:srgbClr val="FF0000"/>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153646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pic>
        <p:nvPicPr>
          <p:cNvPr id="4" name="Bilde 3">
            <a:extLst>
              <a:ext uri="{FF2B5EF4-FFF2-40B4-BE49-F238E27FC236}">
                <a16:creationId xmlns:a16="http://schemas.microsoft.com/office/drawing/2014/main" id="{D0EB8EA9-6B30-44F3-A025-80FC81D1AA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2660"/>
            <a:ext cx="9144000" cy="5755340"/>
          </a:xfrm>
          <a:prstGeom prst="rect">
            <a:avLst/>
          </a:prstGeom>
        </p:spPr>
      </p:pic>
    </p:spTree>
    <p:extLst>
      <p:ext uri="{BB962C8B-B14F-4D97-AF65-F5344CB8AC3E}">
        <p14:creationId xmlns:p14="http://schemas.microsoft.com/office/powerpoint/2010/main" val="251851493"/>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 y="1"/>
            <a:ext cx="9144001" cy="622300"/>
          </a:xfrm>
          <a:solidFill>
            <a:schemeClr val="tx1"/>
          </a:solidFill>
        </p:spPr>
        <p:txBody>
          <a:bodyPr>
            <a:normAutofit/>
          </a:bodyPr>
          <a:lstStyle/>
          <a:p>
            <a:pPr algn="ctr"/>
            <a:r>
              <a:rPr lang="nb-NO" sz="2800" dirty="0">
                <a:solidFill>
                  <a:schemeClr val="bg1"/>
                </a:solidFill>
              </a:rPr>
              <a:t>OFFENSIVE DØDBALLER-MOMENTER TIL PRINSIPPENE</a:t>
            </a:r>
          </a:p>
        </p:txBody>
      </p:sp>
      <p:graphicFrame>
        <p:nvGraphicFramePr>
          <p:cNvPr id="5" name="Tabell 4"/>
          <p:cNvGraphicFramePr>
            <a:graphicFrameLocks noGrp="1"/>
          </p:cNvGraphicFramePr>
          <p:nvPr/>
        </p:nvGraphicFramePr>
        <p:xfrm>
          <a:off x="0" y="622304"/>
          <a:ext cx="9144000" cy="6211848"/>
        </p:xfrm>
        <a:graphic>
          <a:graphicData uri="http://schemas.openxmlformats.org/drawingml/2006/table">
            <a:tbl>
              <a:tblPr firstRow="1" bandRow="1">
                <a:tableStyleId>{5C22544A-7EE6-4342-B048-85BDC9FD1C3A}</a:tableStyleId>
              </a:tblPr>
              <a:tblGrid>
                <a:gridCol w="4609577">
                  <a:extLst>
                    <a:ext uri="{9D8B030D-6E8A-4147-A177-3AD203B41FA5}">
                      <a16:colId xmlns:a16="http://schemas.microsoft.com/office/drawing/2014/main" val="20000"/>
                    </a:ext>
                  </a:extLst>
                </a:gridCol>
                <a:gridCol w="4534423">
                  <a:extLst>
                    <a:ext uri="{9D8B030D-6E8A-4147-A177-3AD203B41FA5}">
                      <a16:colId xmlns:a16="http://schemas.microsoft.com/office/drawing/2014/main" val="20001"/>
                    </a:ext>
                  </a:extLst>
                </a:gridCol>
              </a:tblGrid>
              <a:tr h="355582">
                <a:tc gridSpan="2">
                  <a:txBody>
                    <a:bodyPr/>
                    <a:lstStyle/>
                    <a:p>
                      <a:pPr algn="ctr"/>
                      <a:endParaRPr lang="nb-NO" sz="1800" b="1" dirty="0">
                        <a:solidFill>
                          <a:schemeClr val="bg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62401">
                <a:tc>
                  <a:txBody>
                    <a:body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DEFENSIVE DØDBALLER</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OFFENSIVE DØDBALLER</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38210">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125. (Ingen på stolpene) Bruke spisskompetansen i laget.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140. Kreativ og variert gjennomføring av dødballer. Bruke spisskompetansen i laget.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39988">
                <a:tc>
                  <a:txBody>
                    <a:bodyPr/>
                    <a:lstStyle/>
                    <a:p>
                      <a:pPr marL="0" marR="0" lvl="0" indent="0" algn="l" defTabSz="914400" rtl="0" eaLnBrk="1" fontAlgn="auto" latinLnBrk="0" hangingPunct="1">
                        <a:lnSpc>
                          <a:spcPct val="107000"/>
                        </a:lnSpc>
                        <a:spcBef>
                          <a:spcPts val="1000"/>
                        </a:spcBef>
                        <a:spcAft>
                          <a:spcPts val="800"/>
                        </a:spcAft>
                        <a:buClrTx/>
                        <a:buSzTx/>
                        <a:buFont typeface="Arial" panose="020B0604020202020204" pitchFamily="34" charset="0"/>
                        <a:buNone/>
                        <a:tabLst>
                          <a:tab pos="670560" algn="l"/>
                        </a:tabLst>
                        <a:defRPr/>
                      </a:pPr>
                      <a:r>
                        <a:rPr lang="nb-NO" sz="900" dirty="0">
                          <a:solidFill>
                            <a:prstClr val="black"/>
                          </a:solidFill>
                        </a:rPr>
                        <a:t>126. Markeringsorientert</a:t>
                      </a:r>
                      <a:r>
                        <a:rPr lang="nb-NO" sz="900" baseline="0" dirty="0">
                          <a:solidFill>
                            <a:prstClr val="black"/>
                          </a:solidFill>
                        </a:rPr>
                        <a:t>.  Eventuelt en spiller i først sone.</a:t>
                      </a:r>
                      <a:r>
                        <a:rPr kumimoji="0" lang="nb-NO" sz="9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nb-NO"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141. Skape målsituasjoner ved å overraske motstanderen. </a:t>
                      </a:r>
                      <a:r>
                        <a:rPr kumimoji="0" lang="nb-NO"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Finne motspiller om de har egne soner de dekker(som regel de beste på hodet), for å blokkere så vi får «fri bane»</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3213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127. Raskt på plass. </a:t>
                      </a:r>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b-NO" sz="900" dirty="0">
                          <a:solidFill>
                            <a:prstClr val="black"/>
                          </a:solidFill>
                        </a:rPr>
                        <a:t>142. Variere mellom kort/langt og utover/innover på cornere og frispark.</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2911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128. Stå ute med en linje ved frispark korridor i mot, slik at keeperen har rom å jobbe i.</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143. Skyte frispark korridor mot bakre stolpe og inn.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129. Hold posisjonene/ta ut din spiller til situasjonen er klarert.</a:t>
                      </a:r>
                    </a:p>
                    <a:p>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144. Utfordre</a:t>
                      </a:r>
                      <a:r>
                        <a:rPr lang="nb-NO" sz="900" baseline="0" dirty="0"/>
                        <a:t> spillerne til å finne på egne dødballer?</a:t>
                      </a:r>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130. Lyd og tydelighet fra den spilleren som går på ballen.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145. Variere mellom lange og korte innkast.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131. Stå mellom ball og eget mål og mann og eget mål. Fysisk  kontakt med motspiller.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146. Innløp foran, bak og mellom motstanderne.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1170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132. Skråstille med ansiktet mot motstanders mål. Flytte blikket kontinuerlig mellom spiller og ball.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147. Tempoforandringer i bevegelsene på innløpene. Komme i situasjoner der vi kan løpe ballen i mål.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3204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133. Bruke de lengste spillerne som mur ved skuddhold. En spiller stuper inn i skuddet.</a:t>
                      </a:r>
                    </a:p>
                    <a:p>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148. Evne å skyte frisparkskudd/straffer.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134. Sette i gang kontring for å skape egne målsituasjoner.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149. Stå i balanse og ta ut kontringspunkter, ha en spiller i overtall bak.</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05611870"/>
                  </a:ext>
                </a:extLst>
              </a:tr>
              <a:tr h="2506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135. Skape pressøyeblikk.</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150. Evne å skyte inn korridorfrispark.</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06981144"/>
                  </a:ext>
                </a:extLst>
              </a:tr>
              <a:tr h="2949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136. Klarere i bakrom, eventuelt til sidene bort fra mål.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151. Raske dødballer for å overraske motstander og utnytte eventuell ubalanse.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18500636"/>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137. Variere på hvor mange spillere en har i returrom og oppe mot motstandernes mål. Evne å variere balansen ut i fra resultat og situasjon.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152. Vurdere om vi kan spille rett i bakrom.</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02265623"/>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138. Få ut laget ved spill/klarering i lengderetning. Bevege oss fremover til motstander har touch på ballen.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153. Sette i gang kort på alle dødballer</a:t>
                      </a:r>
                      <a:r>
                        <a:rPr lang="nb-NO" sz="900" baseline="0" dirty="0">
                          <a:solidFill>
                            <a:prstClr val="black"/>
                          </a:solidFill>
                        </a:rPr>
                        <a:t> inntil vi er 30 m fra motstanders mål</a:t>
                      </a:r>
                      <a:r>
                        <a:rPr lang="nb-NO" sz="900" dirty="0">
                          <a:solidFill>
                            <a:prstClr val="black"/>
                          </a:solidFill>
                        </a:rPr>
                        <a: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5798538"/>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139. Stå igjen med mange på topp på slutten av kamper og vi trenger mål.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b-NO" sz="900" dirty="0">
                          <a:solidFill>
                            <a:prstClr val="black"/>
                          </a:solidFill>
                        </a:rPr>
                        <a:t>154. Gjøre unntak i enkelte faser i kampen ut i fra resultat og situasjon. Stå i hjørnene med ball, ved ledelse og nært slutt.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80459361"/>
                  </a:ext>
                </a:extLst>
              </a:tr>
            </a:tbl>
          </a:graphicData>
        </a:graphic>
      </p:graphicFrame>
    </p:spTree>
    <p:extLst>
      <p:ext uri="{BB962C8B-B14F-4D97-AF65-F5344CB8AC3E}">
        <p14:creationId xmlns:p14="http://schemas.microsoft.com/office/powerpoint/2010/main" val="1690672462"/>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4066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61520">
                  <a:extLst>
                    <a:ext uri="{9D8B030D-6E8A-4147-A177-3AD203B41FA5}">
                      <a16:colId xmlns:a16="http://schemas.microsoft.com/office/drawing/2014/main" val="20001"/>
                    </a:ext>
                  </a:extLst>
                </a:gridCol>
                <a:gridCol w="172819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92396">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a:solidFill>
                            <a:schemeClr val="tx1"/>
                          </a:solidFill>
                        </a:rPr>
                        <a:t>2 min*4.</a:t>
                      </a:r>
                    </a:p>
                    <a:p>
                      <a:pPr algn="ctr"/>
                      <a:r>
                        <a:rPr lang="nb-NO" sz="900" b="0" dirty="0" err="1">
                          <a:solidFill>
                            <a:schemeClr val="tx1"/>
                          </a:solidFill>
                        </a:rPr>
                        <a:t>Ca</a:t>
                      </a:r>
                      <a:r>
                        <a:rPr lang="nb-NO" sz="900" b="0" dirty="0">
                          <a:solidFill>
                            <a:schemeClr val="tx1"/>
                          </a:solidFill>
                        </a:rPr>
                        <a:t> 10 min.</a:t>
                      </a:r>
                    </a:p>
                  </a:txBody>
                  <a:tcPr marL="68580" marR="68580">
                    <a:solidFill>
                      <a:schemeClr val="bg2">
                        <a:lumMod val="90000"/>
                      </a:schemeClr>
                    </a:solidFill>
                  </a:tcPr>
                </a:tc>
                <a:tc>
                  <a:txBody>
                    <a:bodyPr/>
                    <a:lstStyle/>
                    <a:p>
                      <a:r>
                        <a:rPr lang="nb-NO" sz="900" b="0" baseline="0" dirty="0">
                          <a:solidFill>
                            <a:schemeClr val="tx1"/>
                          </a:solidFill>
                        </a:rPr>
                        <a:t>Varm alltid opp med noen runder med føring av ball. Pasningsøvelse.</a:t>
                      </a:r>
                      <a:endParaRPr lang="nb-NO" sz="900" dirty="0"/>
                    </a:p>
                  </a:txBody>
                  <a:tcPr marL="68580" marR="68580">
                    <a:solidFill>
                      <a:schemeClr val="bg2">
                        <a:lumMod val="90000"/>
                      </a:schemeClr>
                    </a:solidFill>
                  </a:tcPr>
                </a:tc>
                <a:tc>
                  <a:txBody>
                    <a:bodyPr/>
                    <a:lstStyle/>
                    <a:p>
                      <a:endParaRPr lang="nb-NO" dirty="0"/>
                    </a:p>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10-12 spillere i hver øvelse. Korte avstander. Sørg for kvikke bevegelser. Blikket skal være oppe, hodet opp. 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6*3</a:t>
                      </a:r>
                      <a:r>
                        <a:rPr lang="nb-NO" sz="900" b="0" baseline="0" dirty="0">
                          <a:solidFill>
                            <a:schemeClr val="tx1"/>
                          </a:solidFill>
                        </a:rPr>
                        <a:t> runder. Hver sekvens varer i 1.30 </a:t>
                      </a:r>
                      <a:r>
                        <a:rPr lang="nb-NO" sz="900" b="0" dirty="0">
                          <a:solidFill>
                            <a:schemeClr val="tx1"/>
                          </a:solidFill>
                        </a:rPr>
                        <a:t>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a:t>
                      </a:r>
                    </a:p>
                    <a:p>
                      <a:pPr algn="ctr"/>
                      <a:r>
                        <a:rPr lang="nb-NO" sz="900" b="0" dirty="0" err="1">
                          <a:solidFill>
                            <a:schemeClr val="tx1"/>
                          </a:solidFill>
                        </a:rPr>
                        <a:t>Ca</a:t>
                      </a:r>
                      <a:r>
                        <a:rPr lang="nb-NO" sz="900" b="0" dirty="0">
                          <a:solidFill>
                            <a:schemeClr val="tx1"/>
                          </a:solidFill>
                        </a:rPr>
                        <a:t> 25 min.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inne i 16 m. 5-5/4-4 eller 3-3. Kan gjerne dele inn i flere lag der to lag hele tiden spiller mot hverandre, 1 lag får hele tiden ballen og skal gjøre mål, mens det andre laget hele tiden skal forsvare seg sammen med keeper. Etter endt sekvens så går et lag ut og gult kommer inn for å spille mot det andre laget. En runde blir da at et lag angriper, forsvarer seg og slår inn baller. Ballene slås fra dødball. </a:t>
                      </a:r>
                      <a:r>
                        <a:rPr lang="nb-NO" sz="900" b="1" baseline="0" dirty="0">
                          <a:solidFill>
                            <a:schemeClr val="tx1"/>
                          </a:solidFill>
                        </a:rPr>
                        <a:t>De som slår fra siden skal slå fra corner</a:t>
                      </a:r>
                      <a:r>
                        <a:rPr lang="nb-NO" sz="900" baseline="0" dirty="0">
                          <a:solidFill>
                            <a:schemeClr val="tx1"/>
                          </a:solidFill>
                        </a:rPr>
                        <a:t>. Bytte på rollene.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totalt?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1" baseline="0" dirty="0">
                        <a:solidFill>
                          <a:schemeClr val="tx1"/>
                        </a:solidFill>
                      </a:endParaRP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slik at det blir flyt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lang="nb-NO" sz="900" baseline="0" dirty="0">
                          <a:solidFill>
                            <a:schemeClr val="tx1"/>
                          </a:solidFill>
                        </a:rPr>
                        <a:t>Trenere skriker navnet på den som skal slå inn ballene fra utsiden og varierer. </a:t>
                      </a:r>
                    </a:p>
                    <a:p>
                      <a:endParaRPr lang="nb-NO" sz="900" b="1" baseline="0" dirty="0">
                        <a:solidFill>
                          <a:schemeClr val="tx1"/>
                        </a:solidFill>
                      </a:endParaRPr>
                    </a:p>
                    <a:p>
                      <a:r>
                        <a:rPr lang="nb-NO" sz="900" b="0" baseline="0" dirty="0">
                          <a:solidFill>
                            <a:schemeClr val="tx1"/>
                          </a:solidFill>
                        </a:rPr>
                        <a:t>De på sidene skal slå inn fra  korridor. Kan også sette en person til å skyte i blant fra midten.</a:t>
                      </a:r>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a:solidFill>
                            <a:schemeClr val="tx1"/>
                          </a:solidFill>
                        </a:rPr>
                        <a:t>4 kamper </a:t>
                      </a:r>
                      <a:r>
                        <a:rPr lang="nb-NO" sz="900" b="0" dirty="0">
                          <a:solidFill>
                            <a:schemeClr val="tx1"/>
                          </a:solidFill>
                        </a:rPr>
                        <a:t>*</a:t>
                      </a:r>
                      <a:r>
                        <a:rPr lang="nb-NO" sz="900" b="0" baseline="0" dirty="0">
                          <a:solidFill>
                            <a:schemeClr val="tx1"/>
                          </a:solidFill>
                        </a:rPr>
                        <a:t>6 min- 1 min pause. </a:t>
                      </a:r>
                      <a:r>
                        <a:rPr lang="nb-NO" sz="900" b="0" baseline="0" dirty="0" err="1">
                          <a:solidFill>
                            <a:schemeClr val="tx1"/>
                          </a:solidFill>
                        </a:rPr>
                        <a:t>Ca</a:t>
                      </a:r>
                      <a:r>
                        <a:rPr lang="nb-NO" sz="900" b="0" baseline="0" dirty="0">
                          <a:solidFill>
                            <a:schemeClr val="tx1"/>
                          </a:solidFill>
                        </a:rPr>
                        <a:t> 55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to lag 6-6 til 11-11.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Hver spiller har en ball hver og skal ta et frispark fra 20 m. Hvilken spiller kommer nærmest krysset på skudd?  Kan gjerne kjøre flere runder.</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men det slås 3-5 korridorfrispark ved starten av hver kamp. Det samme gjør vi med skudd.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De spiller 2 touch i den første kampen.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Sørg for at det blir nok frispark på skudd og fra korridor.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utfordre spillerne på frisparkvarianter etter treningen.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74. DØDBALLER</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cstate="print">
            <a:extLst>
              <a:ext uri="{28A0092B-C50C-407E-A947-70E740481C1C}">
                <a14:useLocalDpi xmlns:a14="http://schemas.microsoft.com/office/drawing/2010/main" val="0"/>
              </a:ext>
            </a:extLst>
          </a:blip>
          <a:srcRect l="61240"/>
          <a:stretch/>
        </p:blipFill>
        <p:spPr>
          <a:xfrm>
            <a:off x="3610006" y="2985799"/>
            <a:ext cx="1722813" cy="1836719"/>
          </a:xfrm>
          <a:prstGeom prst="rect">
            <a:avLst/>
          </a:prstGeom>
        </p:spPr>
      </p:pic>
      <p:pic>
        <p:nvPicPr>
          <p:cNvPr id="10" name="Bilde 9"/>
          <p:cNvPicPr>
            <a:picLocks noChangeAspect="1"/>
          </p:cNvPicPr>
          <p:nvPr/>
        </p:nvPicPr>
        <p:blipFill rotWithShape="1">
          <a:blip r:embed="rId3" cstate="print">
            <a:extLst>
              <a:ext uri="{28A0092B-C50C-407E-A947-70E740481C1C}">
                <a14:useLocalDpi xmlns:a14="http://schemas.microsoft.com/office/drawing/2010/main" val="0"/>
              </a:ext>
            </a:extLst>
          </a:blip>
          <a:srcRect l="45524"/>
          <a:stretch/>
        </p:blipFill>
        <p:spPr>
          <a:xfrm>
            <a:off x="3617946" y="4822518"/>
            <a:ext cx="1722814" cy="2035485"/>
          </a:xfrm>
          <a:prstGeom prst="rect">
            <a:avLst/>
          </a:prstGeom>
        </p:spPr>
      </p:pic>
      <p:pic>
        <p:nvPicPr>
          <p:cNvPr id="6" name="Plassholder for innhold 4"/>
          <p:cNvPicPr>
            <a:picLocks noChangeAspect="1"/>
          </p:cNvPicPr>
          <p:nvPr/>
        </p:nvPicPr>
        <p:blipFill rotWithShape="1">
          <a:blip r:embed="rId4">
            <a:extLst>
              <a:ext uri="{28A0092B-C50C-407E-A947-70E740481C1C}">
                <a14:useLocalDpi xmlns:a14="http://schemas.microsoft.com/office/drawing/2010/main" val="0"/>
              </a:ext>
            </a:extLst>
          </a:blip>
          <a:srcRect l="50581" t="60818" r="19133" b="7047"/>
          <a:stretch/>
        </p:blipFill>
        <p:spPr>
          <a:xfrm>
            <a:off x="4451487" y="1393502"/>
            <a:ext cx="1089540" cy="1592297"/>
          </a:xfrm>
          <a:prstGeom prst="rect">
            <a:avLst/>
          </a:prstGeom>
        </p:spPr>
      </p:pic>
      <p:pic>
        <p:nvPicPr>
          <p:cNvPr id="8" name="Plassholder for innhold 4"/>
          <p:cNvPicPr>
            <a:picLocks noChangeAspect="1"/>
          </p:cNvPicPr>
          <p:nvPr/>
        </p:nvPicPr>
        <p:blipFill rotWithShape="1">
          <a:blip r:embed="rId5">
            <a:extLst>
              <a:ext uri="{28A0092B-C50C-407E-A947-70E740481C1C}">
                <a14:useLocalDpi xmlns:a14="http://schemas.microsoft.com/office/drawing/2010/main" val="0"/>
              </a:ext>
            </a:extLst>
          </a:blip>
          <a:srcRect l="50140" t="61697" r="17363" b="6225"/>
          <a:stretch/>
        </p:blipFill>
        <p:spPr>
          <a:xfrm>
            <a:off x="3351569" y="1402606"/>
            <a:ext cx="1099919" cy="1637439"/>
          </a:xfrm>
          <a:prstGeom prst="rect">
            <a:avLst/>
          </a:prstGeom>
        </p:spPr>
      </p:pic>
    </p:spTree>
    <p:extLst>
      <p:ext uri="{BB962C8B-B14F-4D97-AF65-F5344CB8AC3E}">
        <p14:creationId xmlns:p14="http://schemas.microsoft.com/office/powerpoint/2010/main" val="3687058235"/>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8790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541639">
                  <a:extLst>
                    <a:ext uri="{9D8B030D-6E8A-4147-A177-3AD203B41FA5}">
                      <a16:colId xmlns:a16="http://schemas.microsoft.com/office/drawing/2014/main" val="20001"/>
                    </a:ext>
                  </a:extLst>
                </a:gridCol>
                <a:gridCol w="1957848">
                  <a:extLst>
                    <a:ext uri="{9D8B030D-6E8A-4147-A177-3AD203B41FA5}">
                      <a16:colId xmlns:a16="http://schemas.microsoft.com/office/drawing/2014/main" val="20002"/>
                    </a:ext>
                  </a:extLst>
                </a:gridCol>
                <a:gridCol w="818536">
                  <a:extLst>
                    <a:ext uri="{9D8B030D-6E8A-4147-A177-3AD203B41FA5}">
                      <a16:colId xmlns:a16="http://schemas.microsoft.com/office/drawing/2014/main" val="20003"/>
                    </a:ext>
                  </a:extLst>
                </a:gridCol>
                <a:gridCol w="1637071">
                  <a:extLst>
                    <a:ext uri="{9D8B030D-6E8A-4147-A177-3AD203B41FA5}">
                      <a16:colId xmlns:a16="http://schemas.microsoft.com/office/drawing/2014/main" val="20004"/>
                    </a:ext>
                  </a:extLst>
                </a:gridCol>
                <a:gridCol w="1655507">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Halvparten av spillerne står</a:t>
                      </a:r>
                      <a:r>
                        <a:rPr lang="nb-NO" sz="900" baseline="0" dirty="0">
                          <a:solidFill>
                            <a:schemeClr val="tx1"/>
                          </a:solidFill>
                        </a:rPr>
                        <a:t> i en sirkel med ball i hånda. Resten går inn i midten uten ball. Spillerne bytter roller etter 1 min. Spillerne som står utenfor skal kaste inn ballen som ved et innkast. De i midten løper til nye spillere hele tiden og utfører tekniske handlinger. Innside volley, to touch fot, headinger, bryst-fot, lår-fot, fot-hodet. Ha gjerne flere varianter. </a:t>
                      </a:r>
                    </a:p>
                  </a:txBody>
                  <a:tcPr marL="68580" marR="68580">
                    <a:solidFill>
                      <a:schemeClr val="bg2">
                        <a:lumMod val="90000"/>
                      </a:schemeClr>
                    </a:solidFill>
                  </a:tcPr>
                </a:tc>
                <a:tc>
                  <a:txBody>
                    <a:bodyPr/>
                    <a:lstStyle/>
                    <a:p>
                      <a:endParaRPr lang="nb-NO" dirty="0"/>
                    </a:p>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på begge endene, slik at det blir flyt i firkanten.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spillerne kaster ballen som ved et innkast.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2*5 min</a:t>
                      </a:r>
                    </a:p>
                    <a:p>
                      <a:pPr algn="ctr"/>
                      <a:r>
                        <a:rPr lang="nb-NO" sz="900" b="0" dirty="0">
                          <a:solidFill>
                            <a:schemeClr val="tx1"/>
                          </a:solidFill>
                        </a:rPr>
                        <a:t>1 min pause. </a:t>
                      </a: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Dele inn i to lag. Antall er ikke så farlig. Det er spill mot to mål uten keepere. Poenget med øvelsen er at det må kastes og heades annenhver gang. Det skal kastes som på et vanlig innkast. Hvilket lag klarer å heade flest baller i mål? Motstander kan fange ball som brudd med hendene.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baseline="0" dirty="0">
                        <a:solidFill>
                          <a:schemeClr val="tx1"/>
                        </a:solidFill>
                      </a:endParaRPr>
                    </a:p>
                  </a:txBody>
                  <a:tcPr marL="68580" marR="68580">
                    <a:solidFill>
                      <a:schemeClr val="bg2">
                        <a:lumMod val="90000"/>
                      </a:schemeClr>
                    </a:solidFill>
                  </a:tcPr>
                </a:tc>
                <a:tc>
                  <a:txBody>
                    <a:bodyPr/>
                    <a:lstStyle/>
                    <a:p>
                      <a:endParaRPr lang="nb-NO" dirty="0"/>
                    </a:p>
                    <a:p>
                      <a:endParaRPr lang="nb-NO" dirty="0"/>
                    </a:p>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spillerne kaster ballen som ved et innkast.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a:solidFill>
                            <a:schemeClr val="tx1"/>
                          </a:solidFill>
                        </a:rPr>
                        <a:t>4 kamper </a:t>
                      </a:r>
                      <a:r>
                        <a:rPr lang="nb-NO" sz="900" b="0" dirty="0">
                          <a:solidFill>
                            <a:schemeClr val="tx1"/>
                          </a:solidFill>
                        </a:rPr>
                        <a:t>*8</a:t>
                      </a:r>
                      <a:r>
                        <a:rPr lang="nb-NO" sz="900" b="0" baseline="0" dirty="0">
                          <a:solidFill>
                            <a:schemeClr val="tx1"/>
                          </a:solidFill>
                        </a:rPr>
                        <a:t> min- 1 min pause. </a:t>
                      </a:r>
                      <a:r>
                        <a:rPr lang="nb-NO" sz="900" b="0" baseline="0" dirty="0" err="1">
                          <a:solidFill>
                            <a:schemeClr val="tx1"/>
                          </a:solidFill>
                        </a:rPr>
                        <a:t>Ca</a:t>
                      </a:r>
                      <a:r>
                        <a:rPr lang="nb-NO" sz="900" b="0" baseline="0" dirty="0">
                          <a:solidFill>
                            <a:schemeClr val="tx1"/>
                          </a:solidFill>
                        </a:rPr>
                        <a:t> 60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to lag 6-6 til 11-11.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Etter det vanlig spill og bruk av dødballer.</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Alle stiller seg med en ball hver på 16 m streken. Hvilken spiller kaster lengst ved et vanlig innkast?</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Vi bruker ikke cornere(da går ballen fra keepere’), men har innkast som vanlig.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 første kampene: Det er innkast hver gang ballen er ute av spill til det laget som skal ha det.</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De spiller 2 i de første kampene.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Oppmuntre spillerne til å ta raske innkast. Sett gjerne opp noen innkastvarianter.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be de om å komme med forslag til gode innkastvarianter. </a:t>
                      </a:r>
                      <a:r>
                        <a:rPr kumimoji="0" lang="nb-NO" sz="900" b="0" i="0" u="none" strike="noStrike" kern="1200" cap="none" spc="0" normalizeH="0" baseline="0" noProof="0" dirty="0">
                          <a:ln>
                            <a:noFill/>
                          </a:ln>
                          <a:solidFill>
                            <a:prstClr val="black"/>
                          </a:solidFill>
                          <a:effectLst/>
                          <a:uLnTx/>
                          <a:uFillTx/>
                          <a:latin typeface="+mn-lt"/>
                          <a:ea typeface="+mn-ea"/>
                          <a:cs typeface="+mn-cs"/>
                        </a:rPr>
                        <a:t> </a:t>
                      </a:r>
                      <a:r>
                        <a:rPr kumimoji="0" lang="nb-NO" sz="900" b="1" i="0" u="none" strike="noStrike" kern="1200" cap="none" spc="0" normalizeH="0" baseline="0" noProof="0" dirty="0">
                          <a:ln>
                            <a:noFill/>
                          </a:ln>
                          <a:solidFill>
                            <a:prstClr val="black"/>
                          </a:solidFill>
                          <a:effectLst/>
                          <a:uLnTx/>
                          <a:uFillTx/>
                          <a:latin typeface="+mn-lt"/>
                          <a:ea typeface="+mn-ea"/>
                          <a:cs typeface="+mn-cs"/>
                        </a:rPr>
                        <a:t>Gjennomgå klubbens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 75. DØDBALLER</a:t>
                      </a:r>
                    </a:p>
                  </a:txBody>
                  <a:tcPr marL="68580" marR="68580"/>
                </a:tc>
                <a:extLst>
                  <a:ext uri="{0D108BD9-81ED-4DB2-BD59-A6C34878D82A}">
                    <a16:rowId xmlns:a16="http://schemas.microsoft.com/office/drawing/2014/main" val="10000"/>
                  </a:ext>
                </a:extLst>
              </a:tr>
            </a:tbl>
          </a:graphicData>
        </a:graphic>
      </p:graphicFrame>
      <p:pic>
        <p:nvPicPr>
          <p:cNvPr id="6" name="Bilde 5"/>
          <p:cNvPicPr>
            <a:picLocks noChangeAspect="1"/>
          </p:cNvPicPr>
          <p:nvPr/>
        </p:nvPicPr>
        <p:blipFill rotWithShape="1">
          <a:blip r:embed="rId3" cstate="print">
            <a:extLst>
              <a:ext uri="{28A0092B-C50C-407E-A947-70E740481C1C}">
                <a14:useLocalDpi xmlns:a14="http://schemas.microsoft.com/office/drawing/2010/main" val="0"/>
              </a:ext>
            </a:extLst>
          </a:blip>
          <a:srcRect l="37750" r="31883"/>
          <a:stretch/>
        </p:blipFill>
        <p:spPr>
          <a:xfrm>
            <a:off x="3093100" y="1380599"/>
            <a:ext cx="1993927" cy="1873878"/>
          </a:xfrm>
          <a:prstGeom prst="rect">
            <a:avLst/>
          </a:prstGeom>
        </p:spPr>
      </p:pic>
      <p:pic>
        <p:nvPicPr>
          <p:cNvPr id="8" name="Bilde 7"/>
          <p:cNvPicPr>
            <a:picLocks noChangeAspect="1"/>
          </p:cNvPicPr>
          <p:nvPr/>
        </p:nvPicPr>
        <p:blipFill rotWithShape="1">
          <a:blip r:embed="rId4" cstate="print">
            <a:extLst>
              <a:ext uri="{28A0092B-C50C-407E-A947-70E740481C1C}">
                <a14:useLocalDpi xmlns:a14="http://schemas.microsoft.com/office/drawing/2010/main" val="0"/>
              </a:ext>
            </a:extLst>
          </a:blip>
          <a:srcRect l="61610"/>
          <a:stretch/>
        </p:blipFill>
        <p:spPr>
          <a:xfrm>
            <a:off x="3093100" y="3254478"/>
            <a:ext cx="1993927" cy="1632093"/>
          </a:xfrm>
          <a:prstGeom prst="rect">
            <a:avLst/>
          </a:prstGeom>
        </p:spPr>
      </p:pic>
      <p:pic>
        <p:nvPicPr>
          <p:cNvPr id="9" name="Bilde 8"/>
          <p:cNvPicPr>
            <a:picLocks noChangeAspect="1"/>
          </p:cNvPicPr>
          <p:nvPr/>
        </p:nvPicPr>
        <p:blipFill rotWithShape="1">
          <a:blip r:embed="rId5" cstate="print">
            <a:extLst>
              <a:ext uri="{28A0092B-C50C-407E-A947-70E740481C1C}">
                <a14:useLocalDpi xmlns:a14="http://schemas.microsoft.com/office/drawing/2010/main" val="0"/>
              </a:ext>
            </a:extLst>
          </a:blip>
          <a:srcRect l="46788"/>
          <a:stretch/>
        </p:blipFill>
        <p:spPr>
          <a:xfrm>
            <a:off x="3093100" y="4886572"/>
            <a:ext cx="1993927" cy="1971428"/>
          </a:xfrm>
          <a:prstGeom prst="rect">
            <a:avLst/>
          </a:prstGeom>
        </p:spPr>
      </p:pic>
    </p:spTree>
    <p:extLst>
      <p:ext uri="{BB962C8B-B14F-4D97-AF65-F5344CB8AC3E}">
        <p14:creationId xmlns:p14="http://schemas.microsoft.com/office/powerpoint/2010/main" val="4110471911"/>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4980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96497">
                  <a:extLst>
                    <a:ext uri="{9D8B030D-6E8A-4147-A177-3AD203B41FA5}">
                      <a16:colId xmlns:a16="http://schemas.microsoft.com/office/drawing/2014/main" val="20001"/>
                    </a:ext>
                  </a:extLst>
                </a:gridCol>
                <a:gridCol w="1791929">
                  <a:extLst>
                    <a:ext uri="{9D8B030D-6E8A-4147-A177-3AD203B41FA5}">
                      <a16:colId xmlns:a16="http://schemas.microsoft.com/office/drawing/2014/main" val="20002"/>
                    </a:ext>
                  </a:extLst>
                </a:gridCol>
                <a:gridCol w="851720">
                  <a:extLst>
                    <a:ext uri="{9D8B030D-6E8A-4147-A177-3AD203B41FA5}">
                      <a16:colId xmlns:a16="http://schemas.microsoft.com/office/drawing/2014/main" val="20003"/>
                    </a:ext>
                  </a:extLst>
                </a:gridCol>
                <a:gridCol w="1736622">
                  <a:extLst>
                    <a:ext uri="{9D8B030D-6E8A-4147-A177-3AD203B41FA5}">
                      <a16:colId xmlns:a16="http://schemas.microsoft.com/office/drawing/2014/main" val="20004"/>
                    </a:ext>
                  </a:extLst>
                </a:gridCol>
                <a:gridCol w="153383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Pasning på yttersiden og bruke aktiv touch forbi den andre kjegla. Deretter slå pasning tilbake. Skifte retninger. Spillerne står på samme side hele tiden. Variere med kort touch mellom kjeglene og mot utsiden som vist på bildet.  Kjøre konkurranser.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5-6 spillere i hvert rektangel. </a:t>
                      </a:r>
                      <a:r>
                        <a:rPr lang="nb-NO" sz="900" baseline="0" dirty="0" err="1">
                          <a:solidFill>
                            <a:schemeClr val="tx1"/>
                          </a:solidFill>
                        </a:rPr>
                        <a:t>Ca</a:t>
                      </a:r>
                      <a:r>
                        <a:rPr lang="nb-NO" sz="900" baseline="0" dirty="0">
                          <a:solidFill>
                            <a:schemeClr val="tx1"/>
                          </a:solidFill>
                        </a:rPr>
                        <a:t> 2 m mellom kjeglene i bredde. 5-8 m i lengde. </a:t>
                      </a: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 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6*3</a:t>
                      </a:r>
                      <a:r>
                        <a:rPr lang="nb-NO" sz="900" b="0" baseline="0" dirty="0">
                          <a:solidFill>
                            <a:schemeClr val="tx1"/>
                          </a:solidFill>
                        </a:rPr>
                        <a:t> runder. Hver sekvens varer i 1.30 </a:t>
                      </a:r>
                      <a:r>
                        <a:rPr lang="nb-NO" sz="900" b="0" dirty="0">
                          <a:solidFill>
                            <a:schemeClr val="tx1"/>
                          </a:solidFill>
                        </a:rPr>
                        <a:t>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inne i 16 m. 5-5/4-4 eller 3-3. Kan gjerne dele inn i flere lag der to lag hele tiden spiller mot hverandre, 1 lag får hele tiden ballen og skal gjøre mål, mens det andre laget hele tiden skal forsvare seg sammen med keeper. Etter endt sekvens så går et lag ut og gult kommer inn for å spille mot det andre laget. En runde blir da at et lag angriper, forsvarer seg og slår inn baller. Ballene slås fra dødball. </a:t>
                      </a:r>
                      <a:r>
                        <a:rPr lang="nb-NO" sz="900" b="1" baseline="0" dirty="0">
                          <a:solidFill>
                            <a:schemeClr val="tx1"/>
                          </a:solidFill>
                        </a:rPr>
                        <a:t>De som slår fra siden skal slå fra corner</a:t>
                      </a:r>
                      <a:r>
                        <a:rPr lang="nb-NO" sz="900" baseline="0" dirty="0">
                          <a:solidFill>
                            <a:schemeClr val="tx1"/>
                          </a:solidFill>
                        </a:rPr>
                        <a:t>. Bytte på rollene.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Konkurranser: Hvilket lag gjør flest mål totalt?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slik at det blir flyt i øvelsen.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r>
                        <a:rPr lang="nb-NO" sz="900" baseline="0" dirty="0">
                          <a:solidFill>
                            <a:schemeClr val="tx1"/>
                          </a:solidFill>
                        </a:rPr>
                        <a:t>Trenere skriker navnet på den som skal slå inn ballene fra utsiden og varierer. </a:t>
                      </a:r>
                    </a:p>
                    <a:p>
                      <a:endParaRPr lang="nb-NO" sz="900" b="1" baseline="0" dirty="0">
                        <a:solidFill>
                          <a:schemeClr val="tx1"/>
                        </a:solidFill>
                      </a:endParaRPr>
                    </a:p>
                    <a:p>
                      <a:r>
                        <a:rPr lang="nb-NO" sz="900" b="0" baseline="0" dirty="0">
                          <a:solidFill>
                            <a:schemeClr val="tx1"/>
                          </a:solidFill>
                        </a:rPr>
                        <a:t>De på sidene skal slå inn fra dødlinja, men trenger ikke gå helt ut til cornermerket.</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baseline="0" dirty="0">
                          <a:solidFill>
                            <a:schemeClr val="tx1"/>
                          </a:solidFill>
                        </a:rPr>
                        <a:t>8 kamper </a:t>
                      </a:r>
                      <a:r>
                        <a:rPr lang="nb-NO" sz="900" b="0" dirty="0">
                          <a:solidFill>
                            <a:schemeClr val="tx1"/>
                          </a:solidFill>
                        </a:rPr>
                        <a:t>*5</a:t>
                      </a:r>
                      <a:r>
                        <a:rPr lang="nb-NO" sz="900" b="0" baseline="0" dirty="0">
                          <a:solidFill>
                            <a:schemeClr val="tx1"/>
                          </a:solidFill>
                        </a:rPr>
                        <a:t>min- 1 min pause. </a:t>
                      </a:r>
                      <a:r>
                        <a:rPr lang="nb-NO" sz="900" b="0" baseline="0" dirty="0" err="1">
                          <a:solidFill>
                            <a:schemeClr val="tx1"/>
                          </a:solidFill>
                        </a:rPr>
                        <a:t>Ca</a:t>
                      </a:r>
                      <a:r>
                        <a:rPr lang="nb-NO" sz="900" b="0" baseline="0" dirty="0">
                          <a:solidFill>
                            <a:schemeClr val="tx1"/>
                          </a:solidFill>
                        </a:rPr>
                        <a:t> 55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to lag 6-6 til 11-11.</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Hver spiller skal ta corner og prøve og skru den inn i mål. Hvilken spiller klarer det? Kjøre det fra begge sider og gjerne flere konkurranser.</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Spille med maks 3 touch i den første kampen, deretter fritt.</a:t>
                      </a:r>
                    </a:p>
                    <a:p>
                      <a:endParaRPr lang="nb-NO" sz="900" b="1"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Vanlige kampregler.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Ha baller klare ved hvert cornermerke,  slik at spillerne kan ta hurtige dødballer.</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2 første kampene: Det er corner hver gang ballen er ute av spill eller det er avblåsning til det laget som skal ha det. Det slås alltid 2 cornere om gangen. Hvis det blir  mål tildeles alltid laget en ekstra corner.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gjør flest dødballmål?</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gjerne opp noen cornervarianter som gjennomføres.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deretter flytende tilbakemeldinger på gjennomførelsen av cornerne.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endParaRPr lang="nb-NO" sz="900" b="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Varier gjerne på hvilke spillere som tar dødballer.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Skryt av de høfligste spillerne i gruppa. Utfordre på forslag til cornervarianter.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400" b="1" dirty="0"/>
                        <a:t> </a:t>
                      </a:r>
                      <a:r>
                        <a:rPr lang="nb-NO" sz="2800" b="0" dirty="0"/>
                        <a:t>76. DØDBALLER</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cstate="print">
            <a:extLst>
              <a:ext uri="{28A0092B-C50C-407E-A947-70E740481C1C}">
                <a14:useLocalDpi xmlns:a14="http://schemas.microsoft.com/office/drawing/2010/main" val="0"/>
              </a:ext>
            </a:extLst>
          </a:blip>
          <a:srcRect l="65955"/>
          <a:stretch/>
        </p:blipFill>
        <p:spPr>
          <a:xfrm>
            <a:off x="3242361" y="2425959"/>
            <a:ext cx="1768402" cy="1787332"/>
          </a:xfrm>
          <a:prstGeom prst="rect">
            <a:avLst/>
          </a:prstGeom>
        </p:spPr>
      </p:pic>
      <p:pic>
        <p:nvPicPr>
          <p:cNvPr id="10" name="Bilde 9"/>
          <p:cNvPicPr>
            <a:picLocks noChangeAspect="1"/>
          </p:cNvPicPr>
          <p:nvPr/>
        </p:nvPicPr>
        <p:blipFill rotWithShape="1">
          <a:blip r:embed="rId3" cstate="print">
            <a:extLst>
              <a:ext uri="{28A0092B-C50C-407E-A947-70E740481C1C}">
                <a14:useLocalDpi xmlns:a14="http://schemas.microsoft.com/office/drawing/2010/main" val="0"/>
              </a:ext>
            </a:extLst>
          </a:blip>
          <a:srcRect l="38650"/>
          <a:stretch/>
        </p:blipFill>
        <p:spPr>
          <a:xfrm>
            <a:off x="3242361" y="4142792"/>
            <a:ext cx="1768402" cy="2750312"/>
          </a:xfrm>
          <a:prstGeom prst="rect">
            <a:avLst/>
          </a:prstGeom>
        </p:spPr>
      </p:pic>
      <p:pic>
        <p:nvPicPr>
          <p:cNvPr id="6" name="Bilde 5"/>
          <p:cNvPicPr>
            <a:picLocks noChangeAspect="1"/>
          </p:cNvPicPr>
          <p:nvPr/>
        </p:nvPicPr>
        <p:blipFill rotWithShape="1">
          <a:blip r:embed="rId4" cstate="print">
            <a:extLst>
              <a:ext uri="{28A0092B-C50C-407E-A947-70E740481C1C}">
                <a14:useLocalDpi xmlns:a14="http://schemas.microsoft.com/office/drawing/2010/main" val="0"/>
              </a:ext>
            </a:extLst>
          </a:blip>
          <a:srcRect l="58090" t="-1" r="14889" b="62386"/>
          <a:stretch/>
        </p:blipFill>
        <p:spPr>
          <a:xfrm>
            <a:off x="3242361" y="1370251"/>
            <a:ext cx="1768402" cy="1055708"/>
          </a:xfrm>
          <a:prstGeom prst="rect">
            <a:avLst/>
          </a:prstGeom>
        </p:spPr>
      </p:pic>
    </p:spTree>
    <p:extLst>
      <p:ext uri="{BB962C8B-B14F-4D97-AF65-F5344CB8AC3E}">
        <p14:creationId xmlns:p14="http://schemas.microsoft.com/office/powerpoint/2010/main" val="1085159394"/>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6352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641190">
                  <a:extLst>
                    <a:ext uri="{9D8B030D-6E8A-4147-A177-3AD203B41FA5}">
                      <a16:colId xmlns:a16="http://schemas.microsoft.com/office/drawing/2014/main" val="20001"/>
                    </a:ext>
                  </a:extLst>
                </a:gridCol>
                <a:gridCol w="1957849">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777181">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Spillerne får tid til fri disposisjon</a:t>
                      </a:r>
                      <a:r>
                        <a:rPr lang="nb-NO" sz="900" b="0" baseline="0" dirty="0">
                          <a:solidFill>
                            <a:schemeClr val="tx1"/>
                          </a:solidFill>
                        </a:rPr>
                        <a:t> for å jobbe med utviklingsmål. Påvirke mange til å jobbe med dødballer sammen. </a:t>
                      </a:r>
                      <a:endParaRPr lang="nb-NO" sz="900" b="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3 kamper </a:t>
                      </a:r>
                      <a:r>
                        <a:rPr lang="nb-NO" sz="900" b="0" dirty="0">
                          <a:solidFill>
                            <a:schemeClr val="tx1"/>
                          </a:solidFill>
                        </a:rPr>
                        <a:t>*12</a:t>
                      </a:r>
                      <a:r>
                        <a:rPr lang="nb-NO" sz="900" b="0" baseline="0" dirty="0">
                          <a:solidFill>
                            <a:schemeClr val="tx1"/>
                          </a:solidFill>
                        </a:rPr>
                        <a:t> min- 1/2 min pause. </a:t>
                      </a:r>
                      <a:r>
                        <a:rPr lang="nb-NO" sz="900" b="0" baseline="0" dirty="0" err="1">
                          <a:solidFill>
                            <a:schemeClr val="tx1"/>
                          </a:solidFill>
                        </a:rPr>
                        <a:t>Ca</a:t>
                      </a:r>
                      <a:r>
                        <a:rPr lang="nb-NO" sz="900" b="0" baseline="0" dirty="0">
                          <a:solidFill>
                            <a:schemeClr val="tx1"/>
                          </a:solidFill>
                        </a:rPr>
                        <a:t> 50 min. </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Spill to lag 6-6 til 11-11.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Spille med maks 3 touch i den første kampen, deretter fritt.</a:t>
                      </a:r>
                    </a:p>
                    <a:p>
                      <a:endParaRPr lang="nb-NO" sz="900" b="1"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gjør flest dødballmål?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Hver gang det er cornere så kjører vi to om gangen.</a:t>
                      </a:r>
                    </a:p>
                  </a:txBody>
                  <a:tcPr marL="68580" marR="68580">
                    <a:solidFill>
                      <a:schemeClr val="bg2">
                        <a:lumMod val="90000"/>
                      </a:schemeClr>
                    </a:solidFill>
                  </a:tcPr>
                </a:tc>
                <a:tc>
                  <a:txBody>
                    <a:bodyPr/>
                    <a:lstStyle/>
                    <a:p>
                      <a:r>
                        <a:rPr lang="nb-NO" sz="900" b="0" baseline="0" dirty="0">
                          <a:solidFill>
                            <a:schemeClr val="tx1"/>
                          </a:solidFill>
                        </a:rPr>
                        <a:t>Ha noen baller i henda klare, slik at spillerne får raskt ball og kan hurtige dødballer.</a:t>
                      </a:r>
                    </a:p>
                    <a:p>
                      <a:endParaRPr lang="nb-NO" sz="900" b="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Ha noen baller klare ved hvert cornerflaggene og på sidene,  slik at spillerne får raskt ball og kan ta hurtige dødballer.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Vis gjerne noen dødballer ved første mulighet.</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rPr>
                        <a:t>Ca</a:t>
                      </a:r>
                      <a:r>
                        <a:rPr lang="nb-NO" sz="900" b="0" dirty="0">
                          <a:solidFill>
                            <a:schemeClr val="tx1"/>
                          </a:solidFill>
                        </a:rPr>
                        <a:t> 15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Konkurranse mellom to lag. Kan gjerne kjøre det mot flere mål. Fordele gruppen i to. En-to spillere fra hvert lag går ut på sidene med baller for å slå innlegg fra dødball til medspiller. Medspilleren skal gjøre mål utenfor kjeglene på keeper. Det laget som først kommer til et visst antall poeng vinner. Det slås inn til annen hver side. Halv-veis bytter de side å slå fra. Det må gjøre mål på en touch mot keeper.  Variere på avstanden ved dødballene. Poengene fordeles slik:</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3 poeng: heading i mål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2 poeng: hel volley i mål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 poeng : mål på 1 touch</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Fremhev spillere som var gode på dødballer. Utfordre spillerne på hva som er viktig på dødballer. Gjennomgå klubbens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 77. D</a:t>
                      </a:r>
                      <a:r>
                        <a:rPr lang="nb-NO" sz="2800" b="0" baseline="0" dirty="0"/>
                        <a:t>ØDBALLER</a:t>
                      </a:r>
                      <a:endParaRPr lang="nb-NO" sz="2800" b="0" dirty="0"/>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86778" y="2127383"/>
            <a:ext cx="1923539" cy="2061163"/>
          </a:xfrm>
          <a:prstGeom prst="rect">
            <a:avLst/>
          </a:prstGeom>
        </p:spPr>
      </p:pic>
      <p:pic>
        <p:nvPicPr>
          <p:cNvPr id="6" name="Bild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186778" y="4188545"/>
            <a:ext cx="1923539" cy="2650315"/>
          </a:xfrm>
          <a:prstGeom prst="rect">
            <a:avLst/>
          </a:prstGeom>
        </p:spPr>
      </p:pic>
    </p:spTree>
    <p:extLst>
      <p:ext uri="{BB962C8B-B14F-4D97-AF65-F5344CB8AC3E}">
        <p14:creationId xmlns:p14="http://schemas.microsoft.com/office/powerpoint/2010/main" val="2270762737"/>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endParaRPr lang="nb-NO" sz="3600" b="1" dirty="0"/>
                    </a:p>
                    <a:p>
                      <a:pPr algn="ctr"/>
                      <a:r>
                        <a:rPr lang="nb-NO" sz="2800" b="0" dirty="0"/>
                        <a:t>SPILLESTIL-OFFENSIVE DØDBALLER</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28101" y="1569448"/>
            <a:ext cx="5788654" cy="5315449"/>
          </a:xfrm>
          <a:prstGeom prst="rect">
            <a:avLst/>
          </a:prstGeom>
        </p:spPr>
      </p:pic>
    </p:spTree>
    <p:extLst>
      <p:ext uri="{BB962C8B-B14F-4D97-AF65-F5344CB8AC3E}">
        <p14:creationId xmlns:p14="http://schemas.microsoft.com/office/powerpoint/2010/main" val="2784819440"/>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schemeClr val="bg1"/>
                </a:solidFill>
              </a:rPr>
              <a:t>OFFENSIVE DØDBALLER-INNKAST</a:t>
            </a: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8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variant på kast er at vi gjør motsatte bevegelser. Det betyr at en spiller møter opp for å få ball, mens medspiller samtidig løper inn bak det rommet den møtende spilleren kom fra.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Kasteren velger selv hvilket alternativ som er best. </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56348337"/>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OFFENSIVE DØDBALLER-INNKAST</a:t>
            </a:r>
            <a:endParaRPr lang="nb-NO" sz="2800"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spill&#10;&#10;Automatisk generert beskrivelse">
            <a:extLst>
              <a:ext uri="{FF2B5EF4-FFF2-40B4-BE49-F238E27FC236}">
                <a16:creationId xmlns:a16="http://schemas.microsoft.com/office/drawing/2014/main" id="{49F151B4-6C22-4C28-B523-A3B10C1CD5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963038"/>
            <a:ext cx="9143999" cy="5903259"/>
          </a:xfrm>
          <a:prstGeom prst="rect">
            <a:avLst/>
          </a:prstGeom>
        </p:spPr>
      </p:pic>
    </p:spTree>
    <p:extLst>
      <p:ext uri="{BB962C8B-B14F-4D97-AF65-F5344CB8AC3E}">
        <p14:creationId xmlns:p14="http://schemas.microsoft.com/office/powerpoint/2010/main" val="3942498233"/>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schemeClr val="bg1"/>
                </a:solidFill>
              </a:rPr>
              <a:t>OFFENSIVE DØDBALLER-INNKAST</a:t>
            </a: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å kaste på fot til medspiller. Det er viktig å holde ballen i laget etter kast.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Setter å ha fått ballen på en fot er det ofte hensiktsmessig å komme over på motsatt side etter kast på en side. Deretter er det muligheter angripe i lengderetning.</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84526028"/>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OFFENSIVE DØDBALLER-INNKAST</a:t>
            </a:r>
            <a:endParaRPr lang="nb-NO" sz="2800"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gress, bygning, spill&#10;&#10;Automatisk generert beskrivelse">
            <a:extLst>
              <a:ext uri="{FF2B5EF4-FFF2-40B4-BE49-F238E27FC236}">
                <a16:creationId xmlns:a16="http://schemas.microsoft.com/office/drawing/2014/main" id="{07AAB15F-DB56-4EFD-BBFB-37CA78E3035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27846"/>
            <a:ext cx="9144000" cy="5930154"/>
          </a:xfrm>
          <a:prstGeom prst="rect">
            <a:avLst/>
          </a:prstGeom>
        </p:spPr>
      </p:pic>
    </p:spTree>
    <p:extLst>
      <p:ext uri="{BB962C8B-B14F-4D97-AF65-F5344CB8AC3E}">
        <p14:creationId xmlns:p14="http://schemas.microsoft.com/office/powerpoint/2010/main" val="21694484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ell 1"/>
          <p:cNvGraphicFramePr>
            <a:graphicFrameLocks noGrp="1"/>
          </p:cNvGraphicFramePr>
          <p:nvPr/>
        </p:nvGraphicFramePr>
        <p:xfrm>
          <a:off x="0" y="1203497"/>
          <a:ext cx="9144001" cy="4797253"/>
        </p:xfrm>
        <a:graphic>
          <a:graphicData uri="http://schemas.openxmlformats.org/drawingml/2006/table">
            <a:tbl>
              <a:tblPr firstRow="1" bandRow="1">
                <a:tableStyleId>{073A0DAA-6AF3-43AB-8588-CEC1D06C72B9}</a:tableStyleId>
              </a:tblPr>
              <a:tblGrid>
                <a:gridCol w="1492898">
                  <a:extLst>
                    <a:ext uri="{9D8B030D-6E8A-4147-A177-3AD203B41FA5}">
                      <a16:colId xmlns:a16="http://schemas.microsoft.com/office/drawing/2014/main" val="20000"/>
                    </a:ext>
                  </a:extLst>
                </a:gridCol>
                <a:gridCol w="1343609">
                  <a:extLst>
                    <a:ext uri="{9D8B030D-6E8A-4147-A177-3AD203B41FA5}">
                      <a16:colId xmlns:a16="http://schemas.microsoft.com/office/drawing/2014/main" val="20001"/>
                    </a:ext>
                  </a:extLst>
                </a:gridCol>
                <a:gridCol w="1119674">
                  <a:extLst>
                    <a:ext uri="{9D8B030D-6E8A-4147-A177-3AD203B41FA5}">
                      <a16:colId xmlns:a16="http://schemas.microsoft.com/office/drawing/2014/main" val="20002"/>
                    </a:ext>
                  </a:extLst>
                </a:gridCol>
                <a:gridCol w="1287104">
                  <a:extLst>
                    <a:ext uri="{9D8B030D-6E8A-4147-A177-3AD203B41FA5}">
                      <a16:colId xmlns:a16="http://schemas.microsoft.com/office/drawing/2014/main" val="20003"/>
                    </a:ext>
                  </a:extLst>
                </a:gridCol>
                <a:gridCol w="3900716">
                  <a:extLst>
                    <a:ext uri="{9D8B030D-6E8A-4147-A177-3AD203B41FA5}">
                      <a16:colId xmlns:a16="http://schemas.microsoft.com/office/drawing/2014/main" val="20004"/>
                    </a:ext>
                  </a:extLst>
                </a:gridCol>
              </a:tblGrid>
              <a:tr h="394307">
                <a:tc>
                  <a:txBody>
                    <a:bodyPr/>
                    <a:lstStyle/>
                    <a:p>
                      <a:r>
                        <a:rPr lang="nb-NO" sz="1400" dirty="0"/>
                        <a:t>Tema</a:t>
                      </a:r>
                    </a:p>
                  </a:txBody>
                  <a:tcPr marL="51435" marR="51435" marT="34290" marB="34290">
                    <a:lnB w="12700" cap="flat" cmpd="sng" algn="ctr">
                      <a:solidFill>
                        <a:schemeClr val="tx1"/>
                      </a:solidFill>
                      <a:prstDash val="solid"/>
                      <a:round/>
                      <a:headEnd type="none" w="med" len="med"/>
                      <a:tailEnd type="none" w="med" len="med"/>
                    </a:lnB>
                  </a:tcPr>
                </a:tc>
                <a:tc>
                  <a:txBody>
                    <a:bodyPr/>
                    <a:lstStyle/>
                    <a:p>
                      <a:r>
                        <a:rPr lang="nb-NO" sz="1400" dirty="0"/>
                        <a:t>Økt</a:t>
                      </a:r>
                      <a:r>
                        <a:rPr lang="nb-NO" sz="1400" baseline="0" dirty="0"/>
                        <a:t> 1</a:t>
                      </a:r>
                      <a:endParaRPr lang="nb-NO" sz="1400" dirty="0"/>
                    </a:p>
                  </a:txBody>
                  <a:tcPr marL="51435" marR="51435" marT="34290" marB="34290">
                    <a:lnB w="12700" cap="flat" cmpd="sng" algn="ctr">
                      <a:solidFill>
                        <a:schemeClr val="tx1"/>
                      </a:solidFill>
                      <a:prstDash val="solid"/>
                      <a:round/>
                      <a:headEnd type="none" w="med" len="med"/>
                      <a:tailEnd type="none" w="med" len="med"/>
                    </a:lnB>
                  </a:tcPr>
                </a:tc>
                <a:tc>
                  <a:txBody>
                    <a:bodyPr/>
                    <a:lstStyle/>
                    <a:p>
                      <a:r>
                        <a:rPr lang="nb-NO" sz="1400" dirty="0"/>
                        <a:t>Økt 2</a:t>
                      </a:r>
                    </a:p>
                  </a:txBody>
                  <a:tcPr marL="51435" marR="51435" marT="34290" marB="34290">
                    <a:lnB w="12700" cap="flat" cmpd="sng" algn="ctr">
                      <a:solidFill>
                        <a:schemeClr val="tx1"/>
                      </a:solidFill>
                      <a:prstDash val="solid"/>
                      <a:round/>
                      <a:headEnd type="none" w="med" len="med"/>
                      <a:tailEnd type="none" w="med" len="med"/>
                    </a:lnB>
                  </a:tcPr>
                </a:tc>
                <a:tc>
                  <a:txBody>
                    <a:bodyPr/>
                    <a:lstStyle/>
                    <a:p>
                      <a:r>
                        <a:rPr lang="nb-NO" sz="1400" dirty="0"/>
                        <a:t>Økt 3,-</a:t>
                      </a:r>
                    </a:p>
                  </a:txBody>
                  <a:tcPr marL="51435" marR="51435" marT="34290" marB="34290">
                    <a:lnB w="12700" cap="flat" cmpd="sng" algn="ctr">
                      <a:solidFill>
                        <a:schemeClr val="tx1"/>
                      </a:solidFill>
                      <a:prstDash val="solid"/>
                      <a:round/>
                      <a:headEnd type="none" w="med" len="med"/>
                      <a:tailEnd type="none" w="med" len="med"/>
                    </a:lnB>
                  </a:tcPr>
                </a:tc>
                <a:tc>
                  <a:txBody>
                    <a:bodyPr/>
                    <a:lstStyle/>
                    <a:p>
                      <a:r>
                        <a:rPr lang="nb-NO" sz="1400" dirty="0"/>
                        <a:t>Kommentar</a:t>
                      </a:r>
                    </a:p>
                  </a:txBody>
                  <a:tcPr marL="51435" marR="51435" marT="34290" marB="3429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796393">
                <a:tc>
                  <a:txBody>
                    <a:bodyPr/>
                    <a:lstStyle/>
                    <a:p>
                      <a:r>
                        <a:rPr lang="nb-NO" sz="1400" b="0" dirty="0" err="1">
                          <a:solidFill>
                            <a:schemeClr val="tx1"/>
                          </a:solidFill>
                        </a:rPr>
                        <a:t>Spillfase</a:t>
                      </a:r>
                      <a:endParaRPr lang="nb-NO" sz="1400" b="0" dirty="0">
                        <a:solidFill>
                          <a:schemeClr val="tx1"/>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Samme fase hele uka</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nb-NO" sz="1400" dirty="0"/>
                        <a:t>Samme fase hele uka</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nb-NO" sz="1400" dirty="0"/>
                        <a:t>Samme fase </a:t>
                      </a:r>
                    </a:p>
                    <a:p>
                      <a:pPr marL="0" marR="0" indent="0" algn="ctr" defTabSz="914400" rtl="0" eaLnBrk="1" fontAlgn="auto" latinLnBrk="0" hangingPunct="1">
                        <a:lnSpc>
                          <a:spcPct val="100000"/>
                        </a:lnSpc>
                        <a:spcBef>
                          <a:spcPts val="0"/>
                        </a:spcBef>
                        <a:spcAft>
                          <a:spcPts val="0"/>
                        </a:spcAft>
                        <a:buClrTx/>
                        <a:buSzTx/>
                        <a:buFontTx/>
                        <a:buNone/>
                        <a:tabLst/>
                        <a:defRPr/>
                      </a:pPr>
                      <a:r>
                        <a:rPr lang="nb-NO" sz="1400" dirty="0"/>
                        <a:t>hele uka</a:t>
                      </a:r>
                    </a:p>
                    <a:p>
                      <a:pPr algn="ctr"/>
                      <a:endParaRPr lang="nb-NO" sz="14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Vi</a:t>
                      </a:r>
                      <a:r>
                        <a:rPr lang="nb-NO" sz="1400" baseline="0" dirty="0"/>
                        <a:t> jobber med samme </a:t>
                      </a:r>
                      <a:r>
                        <a:rPr lang="nb-NO" sz="1400" baseline="0" dirty="0" err="1"/>
                        <a:t>spillfase</a:t>
                      </a:r>
                      <a:r>
                        <a:rPr lang="nb-NO" sz="1400" baseline="0" dirty="0"/>
                        <a:t> i en uke av gangen.</a:t>
                      </a:r>
                    </a:p>
                    <a:p>
                      <a:pPr algn="ctr"/>
                      <a:r>
                        <a:rPr lang="nb-NO" sz="1400" baseline="0" dirty="0"/>
                        <a:t>Syklusen er vektet utfra alder.</a:t>
                      </a:r>
                    </a:p>
                    <a:p>
                      <a:pPr algn="ctr"/>
                      <a:endParaRPr lang="nb-NO" sz="1400" dirty="0"/>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557475">
                <a:tc>
                  <a:txBody>
                    <a:bodyPr/>
                    <a:lstStyle/>
                    <a:p>
                      <a:r>
                        <a:rPr lang="nb-NO" sz="1400" b="0" dirty="0">
                          <a:solidFill>
                            <a:schemeClr val="tx1"/>
                          </a:solidFill>
                        </a:rPr>
                        <a:t>Prinsipper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1-2</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1-2</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1-2</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Bruk de to</a:t>
                      </a:r>
                      <a:r>
                        <a:rPr lang="nb-NO" sz="1400" baseline="0" dirty="0"/>
                        <a:t> uka gjennom. Gå videre neste gang </a:t>
                      </a:r>
                      <a:r>
                        <a:rPr lang="nb-NO" sz="1400" baseline="0" dirty="0" err="1"/>
                        <a:t>spillfasen</a:t>
                      </a:r>
                      <a:r>
                        <a:rPr lang="nb-NO" sz="1400" baseline="0" dirty="0"/>
                        <a:t> kommer igjen</a:t>
                      </a:r>
                      <a:endParaRPr lang="nb-NO" sz="1400" dirty="0"/>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83179">
                <a:tc>
                  <a:txBody>
                    <a:bodyPr/>
                    <a:lstStyle/>
                    <a:p>
                      <a:r>
                        <a:rPr lang="nb-NO" sz="1400" b="0" dirty="0">
                          <a:solidFill>
                            <a:schemeClr val="tx1"/>
                          </a:solidFill>
                        </a:rPr>
                        <a:t>Momenter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1-2</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1-2</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1-2</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Bruk momenter utfra hva spillerne trenger.</a:t>
                      </a:r>
                      <a:r>
                        <a:rPr lang="nb-NO" sz="1400" baseline="0" dirty="0"/>
                        <a:t> Legg inn progresjon/bytt momenter i løpet av uka.</a:t>
                      </a:r>
                      <a:endParaRPr lang="nb-NO" sz="1400" dirty="0"/>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796393">
                <a:tc>
                  <a:txBody>
                    <a:bodyPr/>
                    <a:lstStyle/>
                    <a:p>
                      <a:r>
                        <a:rPr lang="nb-NO" sz="1400" b="0" dirty="0">
                          <a:solidFill>
                            <a:schemeClr val="tx1"/>
                          </a:solidFill>
                        </a:rPr>
                        <a:t>Fotballhurtighet/</a:t>
                      </a:r>
                      <a:br>
                        <a:rPr lang="nb-NO" sz="1400" b="0" dirty="0">
                          <a:solidFill>
                            <a:schemeClr val="tx1"/>
                          </a:solidFill>
                        </a:rPr>
                      </a:br>
                      <a:r>
                        <a:rPr lang="nb-NO" sz="1400" b="0" dirty="0">
                          <a:solidFill>
                            <a:schemeClr val="tx1"/>
                          </a:solidFill>
                        </a:rPr>
                        <a:t>utholdenhet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Samme type</a:t>
                      </a:r>
                      <a:r>
                        <a:rPr lang="nb-NO" sz="1400" baseline="0" dirty="0"/>
                        <a:t> hele </a:t>
                      </a:r>
                      <a:r>
                        <a:rPr lang="nb-NO" sz="1400" dirty="0"/>
                        <a:t>uka</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Samme type</a:t>
                      </a:r>
                      <a:r>
                        <a:rPr lang="nb-NO" sz="1400" baseline="0" dirty="0"/>
                        <a:t> hele </a:t>
                      </a:r>
                      <a:r>
                        <a:rPr lang="nb-NO" sz="1400" dirty="0"/>
                        <a:t>uka</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nb-NO" sz="1400" dirty="0"/>
                        <a:t>Samme type</a:t>
                      </a:r>
                      <a:r>
                        <a:rPr lang="nb-NO" sz="1400" baseline="0" dirty="0"/>
                        <a:t> </a:t>
                      </a:r>
                    </a:p>
                    <a:p>
                      <a:pPr marL="0" marR="0" indent="0" algn="ctr" defTabSz="914400" rtl="0" eaLnBrk="1" fontAlgn="auto" latinLnBrk="0" hangingPunct="1">
                        <a:lnSpc>
                          <a:spcPct val="100000"/>
                        </a:lnSpc>
                        <a:spcBef>
                          <a:spcPts val="0"/>
                        </a:spcBef>
                        <a:spcAft>
                          <a:spcPts val="0"/>
                        </a:spcAft>
                        <a:buClrTx/>
                        <a:buSzTx/>
                        <a:buFontTx/>
                        <a:buNone/>
                        <a:tabLst/>
                        <a:defRPr/>
                      </a:pPr>
                      <a:r>
                        <a:rPr lang="nb-NO" sz="1400" baseline="0" dirty="0"/>
                        <a:t>hele </a:t>
                      </a:r>
                      <a:r>
                        <a:rPr lang="nb-NO" sz="1400" dirty="0"/>
                        <a:t>uka</a:t>
                      </a:r>
                    </a:p>
                    <a:p>
                      <a:pPr algn="ctr"/>
                      <a:endParaRPr lang="nb-NO" sz="14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Ny type hver uke. Type</a:t>
                      </a:r>
                      <a:r>
                        <a:rPr lang="nb-NO" sz="1400" baseline="0" dirty="0"/>
                        <a:t> utholdenhet/hurtighet angir at man skal ha dette i kortere deler av økta</a:t>
                      </a:r>
                      <a:endParaRPr lang="nb-NO" sz="1400" dirty="0"/>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40751">
                <a:tc>
                  <a:txBody>
                    <a:bodyPr/>
                    <a:lstStyle/>
                    <a:p>
                      <a:r>
                        <a:rPr lang="nb-NO" sz="1400" b="0" dirty="0">
                          <a:solidFill>
                            <a:schemeClr val="tx1"/>
                          </a:solidFill>
                        </a:rPr>
                        <a:t>Fysisk belastning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1</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3</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3(2)</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lang="nb-NO" sz="1400" dirty="0"/>
                        <a:t>Må sees i sammenheng med hverandre, og i forhold til hvilken dag kampen er på.</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439797">
                <a:tc>
                  <a:txBody>
                    <a:bodyPr/>
                    <a:lstStyle/>
                    <a:p>
                      <a:r>
                        <a:rPr lang="nb-NO" sz="1400" b="0" dirty="0">
                          <a:solidFill>
                            <a:schemeClr val="tx1"/>
                          </a:solidFill>
                        </a:rPr>
                        <a:t>Mental belastning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3</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1</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400" dirty="0"/>
                        <a:t>1(2)</a:t>
                      </a:r>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nb-NO"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588958">
                <a:tc>
                  <a:txBody>
                    <a:bodyPr/>
                    <a:lstStyle/>
                    <a:p>
                      <a:r>
                        <a:rPr lang="nb-NO" sz="1400" b="0" dirty="0">
                          <a:solidFill>
                            <a:schemeClr val="tx1"/>
                          </a:solidFill>
                        </a:rPr>
                        <a:t>Innramming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4">
                  <a:txBody>
                    <a:bodyPr/>
                    <a:lstStyle/>
                    <a:p>
                      <a:pPr algn="ctr"/>
                      <a:r>
                        <a:rPr lang="nb-NO" sz="1400" baseline="0" dirty="0"/>
                        <a:t>Samling før og etter trening. Skryter av noen etter treningen. Gjennomgang/bevisstgjøring med video/</a:t>
                      </a:r>
                      <a:r>
                        <a:rPr lang="nb-NO" sz="1400" baseline="0" dirty="0">
                          <a:solidFill>
                            <a:schemeClr val="tx1"/>
                          </a:solidFill>
                        </a:rPr>
                        <a:t>tavle</a:t>
                      </a:r>
                      <a:r>
                        <a:rPr lang="nb-NO" sz="1400" baseline="0" dirty="0"/>
                        <a:t> før treningen.</a:t>
                      </a:r>
                      <a:endParaRPr lang="nb-NO" sz="1400" dirty="0"/>
                    </a:p>
                  </a:txBody>
                  <a:tcPr marL="51435" marR="51435"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nb-NO"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nb-NO"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nb-NO"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bl>
          </a:graphicData>
        </a:graphic>
      </p:graphicFrame>
      <p:sp>
        <p:nvSpPr>
          <p:cNvPr id="3" name="TekstSylinder 2"/>
          <p:cNvSpPr txBox="1"/>
          <p:nvPr/>
        </p:nvSpPr>
        <p:spPr>
          <a:xfrm>
            <a:off x="-1" y="845003"/>
            <a:ext cx="9144001" cy="415498"/>
          </a:xfrm>
          <a:prstGeom prst="rect">
            <a:avLst/>
          </a:prstGeom>
          <a:solidFill>
            <a:schemeClr val="tx1"/>
          </a:solidFill>
        </p:spPr>
        <p:txBody>
          <a:bodyPr wrap="square" rtlCol="0">
            <a:spAutoFit/>
          </a:bodyPr>
          <a:lstStyle/>
          <a:p>
            <a:pPr algn="ctr">
              <a:defRPr/>
            </a:pPr>
            <a:r>
              <a:rPr lang="nb-NO" sz="2100" dirty="0">
                <a:solidFill>
                  <a:prstClr val="white"/>
                </a:solidFill>
              </a:rPr>
              <a:t>FORKLARING OG OPPBYGGING AV ØKTENE</a:t>
            </a:r>
          </a:p>
        </p:txBody>
      </p:sp>
    </p:spTree>
    <p:extLst>
      <p:ext uri="{BB962C8B-B14F-4D97-AF65-F5344CB8AC3E}">
        <p14:creationId xmlns:p14="http://schemas.microsoft.com/office/powerpoint/2010/main" val="21941559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CB4A421F-DE7E-4B3C-A52F-024AC34F5383}"/>
              </a:ext>
            </a:extLst>
          </p:cNvPr>
          <p:cNvSpPr>
            <a:spLocks noGrp="1"/>
          </p:cNvSpPr>
          <p:nvPr>
            <p:ph sz="half" idx="1"/>
          </p:nvPr>
        </p:nvSpPr>
        <p:spPr>
          <a:xfrm>
            <a:off x="0" y="1102659"/>
            <a:ext cx="3388660" cy="5755340"/>
          </a:xfrm>
        </p:spPr>
        <p:txBody>
          <a:bodyPr/>
          <a:lstStyle/>
          <a:p>
            <a:endParaRPr lang="nb-NO" dirty="0"/>
          </a:p>
          <a:p>
            <a:r>
              <a:rPr lang="nb-NO" sz="2000" dirty="0"/>
              <a:t>Stopper-anker-indreløper.</a:t>
            </a:r>
          </a:p>
          <a:p>
            <a:r>
              <a:rPr lang="nb-NO" sz="2000" dirty="0"/>
              <a:t>Backer-stoppere-spiss-indreløper.</a:t>
            </a:r>
          </a:p>
        </p:txBody>
      </p:sp>
      <p:pic>
        <p:nvPicPr>
          <p:cNvPr id="8" name="Plassholder for innhold 7">
            <a:extLst>
              <a:ext uri="{FF2B5EF4-FFF2-40B4-BE49-F238E27FC236}">
                <a16:creationId xmlns:a16="http://schemas.microsoft.com/office/drawing/2014/main" id="{BDD82C63-DEAB-4820-99A1-A04A69A21CE9}"/>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8660" y="1102659"/>
            <a:ext cx="5755340" cy="5755340"/>
          </a:xfrm>
        </p:spPr>
      </p:pic>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spTree>
    <p:extLst>
      <p:ext uri="{BB962C8B-B14F-4D97-AF65-F5344CB8AC3E}">
        <p14:creationId xmlns:p14="http://schemas.microsoft.com/office/powerpoint/2010/main" val="1538755929"/>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OFFENSIVE DØDBALLER-CORNER</a:t>
            </a:r>
            <a:endParaRPr lang="nb-NO" sz="2800" dirty="0">
              <a:solidFill>
                <a:schemeClr val="bg1"/>
              </a:solidFill>
            </a:endParaRP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at spillerne får lov til å være kreative og finne gode løsninger selv.</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tar gjerne korte cornere.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variant kan være at vi pakker inn keeper med fire spillere.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To spillere kommer i stor fart inn for å gjøre mål.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av de fire som pakker inn, står på keeper. Ha armene nede.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slås da </a:t>
                      </a:r>
                      <a:r>
                        <a:rPr lang="nb-NO" sz="2000" b="0" kern="1200" dirty="0" err="1">
                          <a:solidFill>
                            <a:schemeClr val="tx1"/>
                          </a:solidFill>
                          <a:effectLst/>
                          <a:latin typeface="+mn-lt"/>
                          <a:ea typeface="+mn-ea"/>
                          <a:cs typeface="+mn-cs"/>
                        </a:rPr>
                        <a:t>innoverskrudd</a:t>
                      </a:r>
                      <a:r>
                        <a:rPr lang="nb-NO" sz="2000" b="0" kern="1200" dirty="0">
                          <a:solidFill>
                            <a:schemeClr val="tx1"/>
                          </a:solidFill>
                          <a:effectLst/>
                          <a:latin typeface="+mn-lt"/>
                          <a:ea typeface="+mn-ea"/>
                          <a:cs typeface="+mn-cs"/>
                        </a:rPr>
                        <a:t> corner.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Keeper har ofte problemer med å komme seg ut, når vi pakker inn på cornere.</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3190958"/>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dirty="0">
                <a:solidFill>
                  <a:schemeClr val="bg1"/>
                </a:solidFill>
              </a:rPr>
              <a:t>OFFENSIVE DØDBALLER-CORNER</a:t>
            </a:r>
          </a:p>
        </p:txBody>
      </p:sp>
      <p:sp>
        <p:nvSpPr>
          <p:cNvPr id="3" name="Plassholder for innhold 2"/>
          <p:cNvSpPr>
            <a:spLocks noGrp="1"/>
          </p:cNvSpPr>
          <p:nvPr>
            <p:ph sz="half" idx="1"/>
          </p:nvPr>
        </p:nvSpPr>
        <p:spPr>
          <a:xfrm>
            <a:off x="1" y="1102660"/>
            <a:ext cx="9143999" cy="5895040"/>
          </a:xfrm>
        </p:spPr>
        <p:txBody>
          <a:bodyPr>
            <a:normAutofit/>
          </a:bodyPr>
          <a:lstStyle/>
          <a:p>
            <a:endParaRPr lang="nb-NO" dirty="0"/>
          </a:p>
          <a:p>
            <a:pPr marL="0" indent="0">
              <a:buNone/>
            </a:pPr>
            <a:endParaRPr lang="nb-NO" dirty="0"/>
          </a:p>
        </p:txBody>
      </p:sp>
      <p:pic>
        <p:nvPicPr>
          <p:cNvPr id="5" name="Bilde 4" descr="Et bilde som inneholder krets&#10;&#10;Automatisk generert beskrivelse">
            <a:extLst>
              <a:ext uri="{FF2B5EF4-FFF2-40B4-BE49-F238E27FC236}">
                <a16:creationId xmlns:a16="http://schemas.microsoft.com/office/drawing/2014/main" id="{B7BA55E0-9940-41DC-9A52-6FD067153FB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02661"/>
            <a:ext cx="9143999" cy="5755341"/>
          </a:xfrm>
          <a:prstGeom prst="rect">
            <a:avLst/>
          </a:prstGeom>
        </p:spPr>
      </p:pic>
    </p:spTree>
    <p:extLst>
      <p:ext uri="{BB962C8B-B14F-4D97-AF65-F5344CB8AC3E}">
        <p14:creationId xmlns:p14="http://schemas.microsoft.com/office/powerpoint/2010/main" val="39456172"/>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OFFENSIVE DØDBALLER-CORNER</a:t>
            </a:r>
            <a:endParaRPr lang="nb-NO" sz="2800" dirty="0">
              <a:solidFill>
                <a:schemeClr val="bg1"/>
              </a:solidFill>
            </a:endParaRP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at spillerne får lov til å være kreative og finne gode løsninger selv.</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tar gjerne korte cornere.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variant kan være at vi stiller en spiller på keeper, som sperre keeperen i å komme ut i feltet.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fem spillere kommer i stor fart inn for å gjøre mål.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kan da slås både innover og </a:t>
                      </a:r>
                      <a:r>
                        <a:rPr lang="nb-NO" sz="2000" b="0" kern="1200" dirty="0" err="1">
                          <a:solidFill>
                            <a:schemeClr val="tx1"/>
                          </a:solidFill>
                          <a:effectLst/>
                          <a:latin typeface="+mn-lt"/>
                          <a:ea typeface="+mn-ea"/>
                          <a:cs typeface="+mn-cs"/>
                        </a:rPr>
                        <a:t>utoverskrudd</a:t>
                      </a:r>
                      <a:r>
                        <a:rPr lang="nb-NO" sz="2000" b="0" kern="1200" dirty="0">
                          <a:solidFill>
                            <a:schemeClr val="tx1"/>
                          </a:solidFill>
                          <a:effectLst/>
                          <a:latin typeface="+mn-lt"/>
                          <a:ea typeface="+mn-ea"/>
                          <a:cs typeface="+mn-cs"/>
                        </a:rPr>
                        <a:t> corner.</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11762637"/>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dirty="0">
                <a:solidFill>
                  <a:schemeClr val="bg1"/>
                </a:solidFill>
              </a:rPr>
              <a:t>OFFENSIVE DØDBALLER-CORNER</a:t>
            </a:r>
          </a:p>
        </p:txBody>
      </p:sp>
      <p:sp>
        <p:nvSpPr>
          <p:cNvPr id="3" name="Plassholder for innhold 2"/>
          <p:cNvSpPr>
            <a:spLocks noGrp="1"/>
          </p:cNvSpPr>
          <p:nvPr>
            <p:ph sz="half" idx="1"/>
          </p:nvPr>
        </p:nvSpPr>
        <p:spPr>
          <a:xfrm>
            <a:off x="1" y="1102660"/>
            <a:ext cx="9143999" cy="5895040"/>
          </a:xfrm>
        </p:spPr>
        <p:txBody>
          <a:bodyPr>
            <a:normAutofit/>
          </a:bodyPr>
          <a:lstStyle/>
          <a:p>
            <a:endParaRPr lang="nb-NO" dirty="0"/>
          </a:p>
          <a:p>
            <a:pPr marL="0" indent="0">
              <a:buNone/>
            </a:pPr>
            <a:endParaRPr lang="nb-NO" dirty="0"/>
          </a:p>
        </p:txBody>
      </p:sp>
      <p:pic>
        <p:nvPicPr>
          <p:cNvPr id="5" name="Bilde 4" descr="Et bilde som inneholder krets&#10;&#10;Automatisk generert beskrivelse">
            <a:extLst>
              <a:ext uri="{FF2B5EF4-FFF2-40B4-BE49-F238E27FC236}">
                <a16:creationId xmlns:a16="http://schemas.microsoft.com/office/drawing/2014/main" id="{7A5A5BBE-D015-4B1A-A335-F7DB7DF8ED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1102659"/>
            <a:ext cx="9144002" cy="5782235"/>
          </a:xfrm>
          <a:prstGeom prst="rect">
            <a:avLst/>
          </a:prstGeom>
        </p:spPr>
      </p:pic>
    </p:spTree>
    <p:extLst>
      <p:ext uri="{BB962C8B-B14F-4D97-AF65-F5344CB8AC3E}">
        <p14:creationId xmlns:p14="http://schemas.microsoft.com/office/powerpoint/2010/main" val="3528744159"/>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OFFENSIVE DØDBALLER-CORNERVARIANT</a:t>
            </a:r>
            <a:br>
              <a:rPr lang="nb-NO" sz="2800" dirty="0">
                <a:solidFill>
                  <a:prstClr val="white"/>
                </a:solidFill>
              </a:rPr>
            </a:br>
            <a:endParaRPr lang="nb-NO" sz="2800" dirty="0">
              <a:solidFill>
                <a:schemeClr val="bg1"/>
              </a:solidFill>
            </a:endParaRP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Brukes ofte som 2. eller 3. dødball i løpet av kampen.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Den beste skytteren går og stiller seg sammen med stopperne og later som om en er uinteressert.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Spilleren som er i returrommet beveger seg ned og får ballen. Vedkommende spiller vegg med den som slo corneren. Samtidig kommer spiller som skal skyte bakfra og får ballen på skudd fra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16-20 m.</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61238540"/>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dirty="0">
                <a:solidFill>
                  <a:schemeClr val="bg1"/>
                </a:solidFill>
              </a:rPr>
              <a:t>OFFENSIVE DØDBALLER-CORNERVARIANT</a:t>
            </a:r>
          </a:p>
        </p:txBody>
      </p:sp>
      <p:sp>
        <p:nvSpPr>
          <p:cNvPr id="3" name="Plassholder for innhold 2"/>
          <p:cNvSpPr>
            <a:spLocks noGrp="1"/>
          </p:cNvSpPr>
          <p:nvPr>
            <p:ph sz="half" idx="1"/>
          </p:nvPr>
        </p:nvSpPr>
        <p:spPr>
          <a:xfrm>
            <a:off x="1" y="1102660"/>
            <a:ext cx="9143999" cy="5895040"/>
          </a:xfrm>
        </p:spPr>
        <p:txBody>
          <a:bodyPr>
            <a:normAutofit/>
          </a:bodyPr>
          <a:lstStyle/>
          <a:p>
            <a:endParaRPr lang="nb-NO" dirty="0"/>
          </a:p>
          <a:p>
            <a:pPr marL="0" indent="0">
              <a:buNone/>
            </a:pPr>
            <a:endParaRPr lang="nb-NO" dirty="0"/>
          </a:p>
        </p:txBody>
      </p:sp>
      <p:pic>
        <p:nvPicPr>
          <p:cNvPr id="5" name="Bilde 4">
            <a:extLst>
              <a:ext uri="{FF2B5EF4-FFF2-40B4-BE49-F238E27FC236}">
                <a16:creationId xmlns:a16="http://schemas.microsoft.com/office/drawing/2014/main" id="{AE02054E-8413-40F2-BF00-1D550176ACD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82488"/>
            <a:ext cx="9143999" cy="5775512"/>
          </a:xfrm>
          <a:prstGeom prst="rect">
            <a:avLst/>
          </a:prstGeom>
        </p:spPr>
      </p:pic>
    </p:spTree>
    <p:extLst>
      <p:ext uri="{BB962C8B-B14F-4D97-AF65-F5344CB8AC3E}">
        <p14:creationId xmlns:p14="http://schemas.microsoft.com/office/powerpoint/2010/main" val="1064026145"/>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0632"/>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CORNERVARIANT</a:t>
            </a:r>
          </a:p>
        </p:txBody>
      </p:sp>
      <p:pic>
        <p:nvPicPr>
          <p:cNvPr id="6" name="Bilde 5" descr="Et bilde som inneholder krets, elektronikk, grønn, gress&#10;&#10;Automatisk generert beskrivelse">
            <a:extLst>
              <a:ext uri="{FF2B5EF4-FFF2-40B4-BE49-F238E27FC236}">
                <a16:creationId xmlns:a16="http://schemas.microsoft.com/office/drawing/2014/main" id="{1854825D-4989-4224-900B-1DE8A6497B5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92026"/>
            <a:ext cx="9144000" cy="5765974"/>
          </a:xfrm>
          <a:prstGeom prst="rect">
            <a:avLst/>
          </a:prstGeom>
        </p:spPr>
      </p:pic>
    </p:spTree>
    <p:extLst>
      <p:ext uri="{BB962C8B-B14F-4D97-AF65-F5344CB8AC3E}">
        <p14:creationId xmlns:p14="http://schemas.microsoft.com/office/powerpoint/2010/main" val="2328101011"/>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OFFENSIVE DØDBALLER-FRISPARK KORRIDOR</a:t>
            </a:r>
            <a:br>
              <a:rPr lang="nb-NO" sz="2800" dirty="0">
                <a:solidFill>
                  <a:prstClr val="white"/>
                </a:solidFill>
              </a:rPr>
            </a:br>
            <a:endParaRPr lang="nb-NO" sz="2800"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å skyte frisparkene inn fra siden. De skal helst skytes på bakre stolpe og inn.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Spillerne skal stille seg opp og sprinte inn. Vi dekker da soner mellom stolpene.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er viktig å bryte ballbanen, slik at hvis ingen rører ballen så går den rett i mål.</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923236964"/>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dirty="0">
                <a:solidFill>
                  <a:schemeClr val="bg1"/>
                </a:solidFill>
              </a:rPr>
              <a:t>OFFENSIVE DØDBALLER-FRISPARK KORRIDOR</a:t>
            </a:r>
          </a:p>
        </p:txBody>
      </p:sp>
      <p:sp>
        <p:nvSpPr>
          <p:cNvPr id="3" name="Plassholder for innhold 2"/>
          <p:cNvSpPr>
            <a:spLocks noGrp="1"/>
          </p:cNvSpPr>
          <p:nvPr>
            <p:ph sz="half" idx="1"/>
          </p:nvPr>
        </p:nvSpPr>
        <p:spPr>
          <a:xfrm>
            <a:off x="1" y="1102660"/>
            <a:ext cx="9143999" cy="5895040"/>
          </a:xfrm>
        </p:spPr>
        <p:txBody>
          <a:bodyPr>
            <a:normAutofit/>
          </a:bodyPr>
          <a:lstStyle/>
          <a:p>
            <a:endParaRPr lang="nb-NO" dirty="0"/>
          </a:p>
          <a:p>
            <a:pPr marL="0" indent="0">
              <a:buNone/>
            </a:pPr>
            <a:endParaRPr lang="nb-NO" dirty="0"/>
          </a:p>
        </p:txBody>
      </p:sp>
      <p:pic>
        <p:nvPicPr>
          <p:cNvPr id="5" name="Bilde 4" descr="Et bilde som inneholder drage, ball&#10;&#10;Automatisk generert beskrivelse">
            <a:extLst>
              <a:ext uri="{FF2B5EF4-FFF2-40B4-BE49-F238E27FC236}">
                <a16:creationId xmlns:a16="http://schemas.microsoft.com/office/drawing/2014/main" id="{E7E5FD84-2CB2-4418-94D2-C5AEECF5E1C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 y="1102661"/>
            <a:ext cx="9143999" cy="5755341"/>
          </a:xfrm>
          <a:prstGeom prst="rect">
            <a:avLst/>
          </a:prstGeom>
        </p:spPr>
      </p:pic>
    </p:spTree>
    <p:extLst>
      <p:ext uri="{BB962C8B-B14F-4D97-AF65-F5344CB8AC3E}">
        <p14:creationId xmlns:p14="http://schemas.microsoft.com/office/powerpoint/2010/main" val="3462706941"/>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OFFENSIVE DØDBALLER-LANGE INNKAST</a:t>
            </a:r>
            <a:br>
              <a:rPr lang="nb-NO" sz="2800" dirty="0">
                <a:solidFill>
                  <a:prstClr val="white"/>
                </a:solidFill>
              </a:rPr>
            </a:br>
            <a:endParaRPr lang="nb-NO" sz="2800"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stiller alltid opp med en spiller som kan kastes på. Hvis den spilleren er alene, så kaster vi kort.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kaster langt mot 1-2 spillere, som skal forlenge kastene.</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skal så ha 4-5 spillere som setter fart bakfra og sprinter ballen i mål. Vi dekker da alle sonene mellom stolpene. </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5733680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lassholder for innhold 7">
            <a:extLst>
              <a:ext uri="{FF2B5EF4-FFF2-40B4-BE49-F238E27FC236}">
                <a16:creationId xmlns:a16="http://schemas.microsoft.com/office/drawing/2014/main" id="{45BB6C2F-49E5-4726-919D-B5A602B24371}"/>
              </a:ext>
            </a:extLst>
          </p:cNvPr>
          <p:cNvSpPr>
            <a:spLocks noGrp="1"/>
          </p:cNvSpPr>
          <p:nvPr>
            <p:ph sz="half" idx="1"/>
          </p:nvPr>
        </p:nvSpPr>
        <p:spPr>
          <a:xfrm>
            <a:off x="0" y="1027766"/>
            <a:ext cx="3395382" cy="4351338"/>
          </a:xfrm>
        </p:spPr>
        <p:txBody>
          <a:bodyPr>
            <a:normAutofit/>
          </a:bodyPr>
          <a:lstStyle/>
          <a:p>
            <a:endParaRPr lang="nb-NO" sz="2000" dirty="0"/>
          </a:p>
          <a:p>
            <a:r>
              <a:rPr lang="nb-NO" sz="2000" dirty="0"/>
              <a:t>Keeper setter alltid i gang ball til blått lag.</a:t>
            </a:r>
          </a:p>
          <a:p>
            <a:r>
              <a:rPr lang="nb-NO" sz="2000" dirty="0"/>
              <a:t>Blått lag skal spille seg ut.</a:t>
            </a:r>
          </a:p>
          <a:p>
            <a:r>
              <a:rPr lang="nb-NO" sz="2000" dirty="0"/>
              <a:t>Rødt lag skal stille seg i høy utgangsposisjon og prøve å vinne ball og så gjøre mål.</a:t>
            </a:r>
          </a:p>
          <a:p>
            <a:r>
              <a:rPr lang="nb-NO" sz="2000" dirty="0"/>
              <a:t>Blått lag får poeng ved 8 pasninger i laget.</a:t>
            </a:r>
          </a:p>
          <a:p>
            <a:r>
              <a:rPr lang="nb-NO" sz="2000" dirty="0" err="1"/>
              <a:t>Ca</a:t>
            </a:r>
            <a:r>
              <a:rPr lang="nb-NO" sz="2000" dirty="0"/>
              <a:t> 2 min. Så kan lagene bytte roller.</a:t>
            </a:r>
          </a:p>
        </p:txBody>
      </p:sp>
      <p:sp>
        <p:nvSpPr>
          <p:cNvPr id="9" name="Plassholder for innhold 8">
            <a:extLst>
              <a:ext uri="{FF2B5EF4-FFF2-40B4-BE49-F238E27FC236}">
                <a16:creationId xmlns:a16="http://schemas.microsoft.com/office/drawing/2014/main" id="{17C8E339-CCF8-4020-83E4-2F022B7F2D86}"/>
              </a:ext>
            </a:extLst>
          </p:cNvPr>
          <p:cNvSpPr>
            <a:spLocks noGrp="1"/>
          </p:cNvSpPr>
          <p:nvPr>
            <p:ph sz="half" idx="2"/>
          </p:nvPr>
        </p:nvSpPr>
        <p:spPr/>
        <p:txBody>
          <a:bodyPr>
            <a:normAutofit/>
          </a:bodyPr>
          <a:lstStyle/>
          <a:p>
            <a:endParaRPr lang="nb-NO"/>
          </a:p>
        </p:txBody>
      </p:sp>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pic>
        <p:nvPicPr>
          <p:cNvPr id="6" name="Bilde 5">
            <a:extLst>
              <a:ext uri="{FF2B5EF4-FFF2-40B4-BE49-F238E27FC236}">
                <a16:creationId xmlns:a16="http://schemas.microsoft.com/office/drawing/2014/main" id="{C01390A6-FF83-4C43-917A-136FCB5CCCC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95382" y="1109382"/>
            <a:ext cx="5748618" cy="5748618"/>
          </a:xfrm>
          <a:prstGeom prst="rect">
            <a:avLst/>
          </a:prstGeom>
        </p:spPr>
      </p:pic>
    </p:spTree>
    <p:extLst>
      <p:ext uri="{BB962C8B-B14F-4D97-AF65-F5344CB8AC3E}">
        <p14:creationId xmlns:p14="http://schemas.microsoft.com/office/powerpoint/2010/main" val="507382415"/>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dirty="0">
                <a:solidFill>
                  <a:schemeClr val="bg1"/>
                </a:solidFill>
              </a:rPr>
              <a:t>OFFENSIVE INNKAST-LANGE KAST</a:t>
            </a:r>
          </a:p>
        </p:txBody>
      </p:sp>
      <p:sp>
        <p:nvSpPr>
          <p:cNvPr id="3" name="Plassholder for innhold 2"/>
          <p:cNvSpPr>
            <a:spLocks noGrp="1"/>
          </p:cNvSpPr>
          <p:nvPr>
            <p:ph sz="half" idx="1"/>
          </p:nvPr>
        </p:nvSpPr>
        <p:spPr>
          <a:xfrm>
            <a:off x="1" y="1102660"/>
            <a:ext cx="9143999" cy="5895040"/>
          </a:xfrm>
        </p:spPr>
        <p:txBody>
          <a:bodyPr>
            <a:normAutofit/>
          </a:bodyPr>
          <a:lstStyle/>
          <a:p>
            <a:endParaRPr lang="nb-NO" dirty="0"/>
          </a:p>
          <a:p>
            <a:pPr marL="0" indent="0">
              <a:buNone/>
            </a:pPr>
            <a:endParaRPr lang="nb-NO" dirty="0"/>
          </a:p>
        </p:txBody>
      </p:sp>
      <p:pic>
        <p:nvPicPr>
          <p:cNvPr id="5" name="Bilde 4" descr="Et bilde som inneholder gress, grønn, vann, ball&#10;&#10;Automatisk generert beskrivelse">
            <a:extLst>
              <a:ext uri="{FF2B5EF4-FFF2-40B4-BE49-F238E27FC236}">
                <a16:creationId xmlns:a16="http://schemas.microsoft.com/office/drawing/2014/main" id="{6F971E8F-2EFF-4999-89F2-7444E125B32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 y="1082487"/>
            <a:ext cx="9143999" cy="5775512"/>
          </a:xfrm>
          <a:prstGeom prst="rect">
            <a:avLst/>
          </a:prstGeom>
        </p:spPr>
      </p:pic>
    </p:spTree>
    <p:extLst>
      <p:ext uri="{BB962C8B-B14F-4D97-AF65-F5344CB8AC3E}">
        <p14:creationId xmlns:p14="http://schemas.microsoft.com/office/powerpoint/2010/main" val="850734904"/>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47362" cy="6858000"/>
        </p:xfrm>
        <a:graphic>
          <a:graphicData uri="http://schemas.openxmlformats.org/drawingml/2006/table">
            <a:tbl>
              <a:tblPr firstRow="1" bandRow="1">
                <a:tableStyleId>{073A0DAA-6AF3-43AB-8588-CEC1D06C72B9}</a:tableStyleId>
              </a:tblPr>
              <a:tblGrid>
                <a:gridCol w="8829203">
                  <a:extLst>
                    <a:ext uri="{9D8B030D-6E8A-4147-A177-3AD203B41FA5}">
                      <a16:colId xmlns:a16="http://schemas.microsoft.com/office/drawing/2014/main" val="20000"/>
                    </a:ext>
                  </a:extLst>
                </a:gridCol>
                <a:gridCol w="318159">
                  <a:extLst>
                    <a:ext uri="{9D8B030D-6E8A-4147-A177-3AD203B41FA5}">
                      <a16:colId xmlns:a16="http://schemas.microsoft.com/office/drawing/2014/main" val="20001"/>
                    </a:ext>
                  </a:extLst>
                </a:gridCol>
              </a:tblGrid>
              <a:tr h="1557490">
                <a:tc gridSpan="2">
                  <a:txBody>
                    <a:bodyPr/>
                    <a:lstStyle/>
                    <a:p>
                      <a:pPr algn="ctr"/>
                      <a:endParaRPr lang="nb-NO" sz="3600" b="1" dirty="0"/>
                    </a:p>
                    <a:p>
                      <a:pPr algn="ctr"/>
                      <a:r>
                        <a:rPr lang="nb-NO" sz="2800" b="0" dirty="0"/>
                        <a:t>SPILLESTIL-DEFENSIVE DØDBALLER</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00510">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a:stretch>
            <a:fillRect/>
          </a:stretch>
        </p:blipFill>
        <p:spPr>
          <a:xfrm>
            <a:off x="1728101" y="1542554"/>
            <a:ext cx="5788654" cy="5315449"/>
          </a:xfrm>
          <a:prstGeom prst="rect">
            <a:avLst/>
          </a:prstGeom>
        </p:spPr>
      </p:pic>
      <p:sp>
        <p:nvSpPr>
          <p:cNvPr id="3" name="Plassholder for bunntekst 2"/>
          <p:cNvSpPr>
            <a:spLocks noGrp="1"/>
          </p:cNvSpPr>
          <p:nvPr>
            <p:ph type="ftr" sz="quarter" idx="11"/>
          </p:nvPr>
        </p:nvSpPr>
        <p:spPr/>
        <p:txBody>
          <a:bodyPr/>
          <a:lstStyle/>
          <a:p>
            <a:pPr>
              <a:defRPr/>
            </a:pPr>
            <a:r>
              <a:rPr lang="nb-NO" dirty="0">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4107008201"/>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 y="1"/>
            <a:ext cx="9144001" cy="622300"/>
          </a:xfrm>
          <a:solidFill>
            <a:schemeClr val="tx1"/>
          </a:solidFill>
        </p:spPr>
        <p:txBody>
          <a:bodyPr>
            <a:normAutofit/>
          </a:bodyPr>
          <a:lstStyle/>
          <a:p>
            <a:pPr algn="ctr"/>
            <a:r>
              <a:rPr lang="nb-NO" sz="2800" dirty="0">
                <a:solidFill>
                  <a:schemeClr val="bg1"/>
                </a:solidFill>
              </a:rPr>
              <a:t>DEFENSIVE DØDBALLER-MOMENTER TIL PRINSIPPENE</a:t>
            </a:r>
          </a:p>
        </p:txBody>
      </p:sp>
      <p:graphicFrame>
        <p:nvGraphicFramePr>
          <p:cNvPr id="5" name="Tabell 4"/>
          <p:cNvGraphicFramePr>
            <a:graphicFrameLocks noGrp="1"/>
          </p:cNvGraphicFramePr>
          <p:nvPr/>
        </p:nvGraphicFramePr>
        <p:xfrm>
          <a:off x="0" y="622304"/>
          <a:ext cx="9144000" cy="6349875"/>
        </p:xfrm>
        <a:graphic>
          <a:graphicData uri="http://schemas.openxmlformats.org/drawingml/2006/table">
            <a:tbl>
              <a:tblPr firstRow="1" bandRow="1">
                <a:tableStyleId>{5C22544A-7EE6-4342-B048-85BDC9FD1C3A}</a:tableStyleId>
              </a:tblPr>
              <a:tblGrid>
                <a:gridCol w="4609577">
                  <a:extLst>
                    <a:ext uri="{9D8B030D-6E8A-4147-A177-3AD203B41FA5}">
                      <a16:colId xmlns:a16="http://schemas.microsoft.com/office/drawing/2014/main" val="20000"/>
                    </a:ext>
                  </a:extLst>
                </a:gridCol>
                <a:gridCol w="4534423">
                  <a:extLst>
                    <a:ext uri="{9D8B030D-6E8A-4147-A177-3AD203B41FA5}">
                      <a16:colId xmlns:a16="http://schemas.microsoft.com/office/drawing/2014/main" val="20001"/>
                    </a:ext>
                  </a:extLst>
                </a:gridCol>
              </a:tblGrid>
              <a:tr h="355582">
                <a:tc gridSpan="2">
                  <a:txBody>
                    <a:bodyPr/>
                    <a:lstStyle/>
                    <a:p>
                      <a:pPr algn="ctr"/>
                      <a:endParaRPr lang="nb-NO" sz="1800" b="1" dirty="0">
                        <a:solidFill>
                          <a:schemeClr val="bg1"/>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62401">
                <a:tc>
                  <a:txBody>
                    <a:body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DEFENSIVE DØDBALLER</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600" b="1" i="0" u="none" strike="noStrike" kern="1200" cap="none" spc="0" normalizeH="0" baseline="0" noProof="0" dirty="0">
                          <a:ln>
                            <a:noFill/>
                          </a:ln>
                          <a:solidFill>
                            <a:prstClr val="black"/>
                          </a:solidFill>
                          <a:effectLst/>
                          <a:uLnTx/>
                          <a:uFillTx/>
                          <a:latin typeface="+mn-lt"/>
                          <a:ea typeface="+mn-ea"/>
                          <a:cs typeface="+mn-cs"/>
                        </a:rPr>
                        <a:t>OFFENSIVE DØDBALLER</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38210">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125. (Ingen på stolpene) Bruke spisskompetansen i laget.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140. Kreativ og variert gjennomføring av dødballer. Bruke spisskompetansen i laget.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39988">
                <a:tc>
                  <a:txBody>
                    <a:bodyPr/>
                    <a:lstStyle/>
                    <a:p>
                      <a:pPr marL="0" marR="0" lvl="0" indent="0" algn="l" defTabSz="914400" rtl="0" eaLnBrk="1" fontAlgn="auto" latinLnBrk="0" hangingPunct="1">
                        <a:lnSpc>
                          <a:spcPct val="107000"/>
                        </a:lnSpc>
                        <a:spcBef>
                          <a:spcPts val="1000"/>
                        </a:spcBef>
                        <a:spcAft>
                          <a:spcPts val="800"/>
                        </a:spcAft>
                        <a:buClrTx/>
                        <a:buSzTx/>
                        <a:buFont typeface="Arial" panose="020B0604020202020204" pitchFamily="34" charset="0"/>
                        <a:buNone/>
                        <a:tabLst>
                          <a:tab pos="670560" algn="l"/>
                        </a:tabLst>
                        <a:defRPr/>
                      </a:pPr>
                      <a:r>
                        <a:rPr lang="nb-NO" sz="900" dirty="0">
                          <a:solidFill>
                            <a:prstClr val="black"/>
                          </a:solidFill>
                        </a:rPr>
                        <a:t>126. Markeringsorientert</a:t>
                      </a:r>
                      <a:r>
                        <a:rPr lang="nb-NO" sz="900" baseline="0" dirty="0">
                          <a:solidFill>
                            <a:prstClr val="black"/>
                          </a:solidFill>
                        </a:rPr>
                        <a:t>.  Eventuelt en spiller i først sone.</a:t>
                      </a:r>
                      <a:r>
                        <a:rPr kumimoji="0" lang="nb-NO" sz="9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nb-NO"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prstClr val="black"/>
                        </a:solidFill>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141. Skape målsituasjoner ved å overraske motstanderen. </a:t>
                      </a:r>
                      <a:r>
                        <a:rPr kumimoji="0" lang="nb-NO" sz="9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Finne motspiller om de har egne soner de dekker(som regel de beste på hodet), for å blokkere så vi får «fri bane»</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3213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127. Raskt på plass. </a:t>
                      </a:r>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nb-NO" sz="900" dirty="0">
                          <a:solidFill>
                            <a:prstClr val="black"/>
                          </a:solidFill>
                        </a:rPr>
                        <a:t>142. Variere mellom kort/langt og utover/innover på cornere og frispark.</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2911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128. Stå ute med en linje ved frispark korridor i mot, slik at keeperen har rom å jobbe i.</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143. Skyte frispark korridor mot bakre stolpe og inn.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129. Hold posisjonene/ta ut din spiller til situasjonen er klarert.</a:t>
                      </a:r>
                    </a:p>
                    <a:p>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144. Utfordre</a:t>
                      </a:r>
                      <a:r>
                        <a:rPr lang="nb-NO" sz="900" baseline="0" dirty="0"/>
                        <a:t> spillerne til å finne på egne dødballer?</a:t>
                      </a:r>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130. Lyd og tydelighet fra den spilleren som går på ballen.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145. Variere mellom lange og korte innkast.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131. Stå mellom ball og eget mål og mann og eget mål. Fysisk  kontakt med motspiller.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146. Innløp foran, bak og mellom motstanderne.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1170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132. Skråstille med ansiktet mot motstanders mål. Flytte blikket kontinuerlig mellom spiller og ball.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147. Tempoforandringer i bevegelsene på innløpene. Komme i situasjoner der vi kan løpe ballen i mål.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3204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133. Bruke de lengste spillerne som mur ved skuddhold. En spiller stuper inn i skuddet.</a:t>
                      </a:r>
                    </a:p>
                    <a:p>
                      <a:endParaRPr lang="nb-NO" sz="9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148. Evne å skyte frisparkskudd/straffer.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t>134. Sette i gang kontring for å skape egne målsituasjoner.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149. Stå i balanse og ta ut kontringspunkter, ha en spiller i overtall bak.</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05611870"/>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135. Skape pressøyeblikk.</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150. Evne å skyte inn korridorfrispark.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06981144"/>
                  </a:ext>
                </a:extLst>
              </a:tr>
              <a:tr h="2949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136. Klarere i bakrom, eventuelt til sidene bort fra mål.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151. Raske dødballer for å overraske motstander og utnytte eventuell ubalanse.</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18500636"/>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137. Variere på hvor mange spillere en har i returrom og oppe mot motstandernes mål. Evne å variere balansen ut i fra resultat og situasjon.</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152. Vurdere om vi kan spille rett i bakrom.</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02265623"/>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138. Få ut laget ved spill/klarering i lengderetning. Bevege oss fremover til motstander har touch på ballen. </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153. Sette i gang kort på alle dødballer</a:t>
                      </a:r>
                      <a:r>
                        <a:rPr lang="nb-NO" sz="900" baseline="0" dirty="0">
                          <a:solidFill>
                            <a:prstClr val="black"/>
                          </a:solidFill>
                        </a:rPr>
                        <a:t> inntil vi er 30 m fra motstanders mål</a:t>
                      </a:r>
                      <a:r>
                        <a:rPr lang="nb-NO" sz="900" dirty="0">
                          <a:solidFill>
                            <a:prstClr val="black"/>
                          </a:solidFill>
                        </a:rPr>
                        <a: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5798538"/>
                  </a:ext>
                </a:extLst>
              </a:tr>
              <a:tr h="3886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prstClr val="black"/>
                          </a:solidFill>
                        </a:rPr>
                        <a:t>139. Stå igjen med mange på topp på slutten av kamper og vi trenger mål.</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b-NO" sz="900" dirty="0">
                          <a:solidFill>
                            <a:prstClr val="black"/>
                          </a:solidFill>
                        </a:rPr>
                        <a:t>154. Gjøre unntak i enkelte faser i kampen ut i fra resultat og situasjon. Stå i hjørnene med ball, ved ledelse og nært slutt.</a:t>
                      </a:r>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80459361"/>
                  </a:ext>
                </a:extLst>
              </a:tr>
            </a:tbl>
          </a:graphicData>
        </a:graphic>
      </p:graphicFrame>
    </p:spTree>
    <p:extLst>
      <p:ext uri="{BB962C8B-B14F-4D97-AF65-F5344CB8AC3E}">
        <p14:creationId xmlns:p14="http://schemas.microsoft.com/office/powerpoint/2010/main" val="3677381712"/>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DEFENSIVE DØDBALLER-CORNER</a:t>
            </a:r>
            <a:br>
              <a:rPr lang="nb-NO" sz="2800" dirty="0">
                <a:solidFill>
                  <a:prstClr val="white"/>
                </a:solidFill>
              </a:rPr>
            </a:br>
            <a:r>
              <a:rPr lang="nb-NO" sz="2800" dirty="0">
                <a:solidFill>
                  <a:prstClr val="white"/>
                </a:solidFill>
              </a:rPr>
              <a:t> </a:t>
            </a:r>
            <a:endParaRPr lang="nb-NO" sz="2800"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kan velge å spille markeringsorientert eller soneorientert på dødballer i mot. På cornere kan en også gjøre en miks.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Her er det to hodesterke spillere som står i første og bakre sone. Disse spillerne skal alltid gå på ball, hvis den lander i deres sone.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5-6 spillere gjør mannsmarkering.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kan også velge å stå igjen med 1-3 spillere ut i fra eget lag og faser i kampen.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stiller også en på første stolpe.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Hvis motstanderen tar kort corner, så skal spilleren fra stolpen og den som har mannen som stikker ut bli med for å demme opp for den korte corneren. </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64243720"/>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dirty="0">
                <a:solidFill>
                  <a:schemeClr val="bg1"/>
                </a:solidFill>
              </a:rPr>
              <a:t>DEFENSIVE DØDBALLER-CORNER </a:t>
            </a:r>
          </a:p>
        </p:txBody>
      </p:sp>
      <p:sp>
        <p:nvSpPr>
          <p:cNvPr id="3" name="Plassholder for innhold 2"/>
          <p:cNvSpPr>
            <a:spLocks noGrp="1"/>
          </p:cNvSpPr>
          <p:nvPr>
            <p:ph sz="half" idx="1"/>
          </p:nvPr>
        </p:nvSpPr>
        <p:spPr>
          <a:xfrm>
            <a:off x="1" y="1102660"/>
            <a:ext cx="9143999" cy="5895040"/>
          </a:xfrm>
        </p:spPr>
        <p:txBody>
          <a:bodyPr>
            <a:normAutofit/>
          </a:bodyPr>
          <a:lstStyle/>
          <a:p>
            <a:endParaRPr lang="nb-NO" dirty="0"/>
          </a:p>
          <a:p>
            <a:pPr marL="0" indent="0">
              <a:buNone/>
            </a:pPr>
            <a:endParaRPr lang="nb-NO" dirty="0"/>
          </a:p>
        </p:txBody>
      </p:sp>
      <p:pic>
        <p:nvPicPr>
          <p:cNvPr id="5" name="Bilde 4" descr="Et bilde som inneholder gress, krets, grønn&#10;&#10;Automatisk generert beskrivelse">
            <a:extLst>
              <a:ext uri="{FF2B5EF4-FFF2-40B4-BE49-F238E27FC236}">
                <a16:creationId xmlns:a16="http://schemas.microsoft.com/office/drawing/2014/main" id="{84208D7E-2201-49DD-A7A3-C9DB083FAF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119595"/>
            <a:ext cx="9143999" cy="5755341"/>
          </a:xfrm>
          <a:prstGeom prst="rect">
            <a:avLst/>
          </a:prstGeom>
        </p:spPr>
      </p:pic>
    </p:spTree>
    <p:extLst>
      <p:ext uri="{BB962C8B-B14F-4D97-AF65-F5344CB8AC3E}">
        <p14:creationId xmlns:p14="http://schemas.microsoft.com/office/powerpoint/2010/main" val="447006703"/>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DEFENSIVE DØDBALLER-SKUDD</a:t>
            </a:r>
            <a:br>
              <a:rPr lang="nb-NO" sz="2800" dirty="0">
                <a:solidFill>
                  <a:prstClr val="white"/>
                </a:solidFill>
              </a:rPr>
            </a:br>
            <a:r>
              <a:rPr lang="nb-NO" sz="2800" dirty="0">
                <a:solidFill>
                  <a:prstClr val="white"/>
                </a:solidFill>
              </a:rPr>
              <a:t> </a:t>
            </a:r>
            <a:endParaRPr lang="nb-NO" sz="2800"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stiller midtbanen i mur,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spiller er innretningsmann for keeper.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Keeperen stiller muren.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bruker som regel at 1 ½ mann skal være mellom ballen og 1.stolpe.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har de lengste som nummer 2, 3 og 4 i muren.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spiller skal rett inn og blokke skudd.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Keeperen tar alt i keeperhjørnet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69457397"/>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DEFENSIVE DØDBALLER-SKUDD</a:t>
            </a:r>
            <a:br>
              <a:rPr lang="nb-NO" sz="2800" dirty="0">
                <a:solidFill>
                  <a:prstClr val="white"/>
                </a:solidFill>
              </a:rPr>
            </a:br>
            <a:r>
              <a:rPr lang="nb-NO" sz="2800" dirty="0">
                <a:solidFill>
                  <a:prstClr val="white"/>
                </a:solidFill>
              </a:rPr>
              <a:t> </a:t>
            </a:r>
            <a:endParaRPr lang="nb-NO" sz="2800"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stiller midtbanen i mur,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spiller er innretningsmann for keeper.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Keeperen stiller muren.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bruker som regel at 1 ½ mann skal være mellom ballen og 1.stolpe.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har de lengste som nummer 2, 3 og 4 i muren.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En spiller skal rett inn og blokke skudd.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Keeperen tar alt i keeperhjørnet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11795453"/>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dirty="0">
                <a:solidFill>
                  <a:schemeClr val="bg1"/>
                </a:solidFill>
              </a:rPr>
              <a:t>DEFENSIVE DØDBALLER-FRISPARK</a:t>
            </a:r>
          </a:p>
        </p:txBody>
      </p:sp>
      <p:sp>
        <p:nvSpPr>
          <p:cNvPr id="3" name="Plassholder for innhold 2"/>
          <p:cNvSpPr>
            <a:spLocks noGrp="1"/>
          </p:cNvSpPr>
          <p:nvPr>
            <p:ph sz="half" idx="1"/>
          </p:nvPr>
        </p:nvSpPr>
        <p:spPr>
          <a:xfrm>
            <a:off x="1" y="1102660"/>
            <a:ext cx="9143999" cy="5895040"/>
          </a:xfrm>
        </p:spPr>
        <p:txBody>
          <a:bodyPr>
            <a:normAutofit/>
          </a:bodyPr>
          <a:lstStyle/>
          <a:p>
            <a:endParaRPr lang="nb-NO" dirty="0"/>
          </a:p>
          <a:p>
            <a:pPr marL="0" indent="0">
              <a:buNone/>
            </a:pPr>
            <a:endParaRPr lang="nb-NO" dirty="0"/>
          </a:p>
        </p:txBody>
      </p:sp>
      <p:pic>
        <p:nvPicPr>
          <p:cNvPr id="5" name="Bilde 4" descr="Et bilde som inneholder spill&#10;&#10;Automatisk generert beskrivelse">
            <a:extLst>
              <a:ext uri="{FF2B5EF4-FFF2-40B4-BE49-F238E27FC236}">
                <a16:creationId xmlns:a16="http://schemas.microsoft.com/office/drawing/2014/main" id="{AE7FD733-1202-4242-AC30-DD17C950223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 y="1102661"/>
            <a:ext cx="9143999" cy="5768789"/>
          </a:xfrm>
          <a:prstGeom prst="rect">
            <a:avLst/>
          </a:prstGeom>
        </p:spPr>
      </p:pic>
    </p:spTree>
    <p:extLst>
      <p:ext uri="{BB962C8B-B14F-4D97-AF65-F5344CB8AC3E}">
        <p14:creationId xmlns:p14="http://schemas.microsoft.com/office/powerpoint/2010/main" val="495871056"/>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DEFENSIVE DØDBALLER-FRISPARK KORRIDOR</a:t>
            </a:r>
            <a:br>
              <a:rPr lang="nb-NO" sz="2800" dirty="0">
                <a:solidFill>
                  <a:prstClr val="white"/>
                </a:solidFill>
              </a:rPr>
            </a:br>
            <a:endParaRPr lang="nb-NO" sz="2800"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stiller en spiller foran ball. Kan være to, når det er nærmere mål.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setter linja ganske langt ute, slik at keeper får rom å jobbe 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Back på samme side, står på første sone.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er viktig å ha de beste duellspillerne rundt midten av våre spillere. Siden det ofte er der ballen lander.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Når frisparket slås, så faller linja ned.</a:t>
                      </a: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35608522"/>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dirty="0">
                <a:solidFill>
                  <a:schemeClr val="bg1"/>
                </a:solidFill>
              </a:rPr>
              <a:t>DEFENSIVE DØDBALLER-FRISPARK KORRIDOR</a:t>
            </a:r>
          </a:p>
        </p:txBody>
      </p:sp>
      <p:sp>
        <p:nvSpPr>
          <p:cNvPr id="3" name="Plassholder for innhold 2"/>
          <p:cNvSpPr>
            <a:spLocks noGrp="1"/>
          </p:cNvSpPr>
          <p:nvPr>
            <p:ph sz="half" idx="1"/>
          </p:nvPr>
        </p:nvSpPr>
        <p:spPr>
          <a:xfrm>
            <a:off x="1" y="1102660"/>
            <a:ext cx="9143999" cy="5895040"/>
          </a:xfrm>
        </p:spPr>
        <p:txBody>
          <a:bodyPr>
            <a:normAutofit/>
          </a:bodyPr>
          <a:lstStyle/>
          <a:p>
            <a:endParaRPr lang="nb-NO" dirty="0"/>
          </a:p>
          <a:p>
            <a:pPr marL="0" indent="0">
              <a:buNone/>
            </a:pPr>
            <a:endParaRPr lang="nb-NO" dirty="0"/>
          </a:p>
        </p:txBody>
      </p:sp>
      <p:pic>
        <p:nvPicPr>
          <p:cNvPr id="5" name="Bilde 4" descr="Et bilde som inneholder gress, drage, grønn, spill&#10;&#10;Automatisk generert beskrivelse">
            <a:extLst>
              <a:ext uri="{FF2B5EF4-FFF2-40B4-BE49-F238E27FC236}">
                <a16:creationId xmlns:a16="http://schemas.microsoft.com/office/drawing/2014/main" id="{EB0386E4-B232-4B83-8487-D2AC5EABB2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3983"/>
            <a:ext cx="9144000" cy="5788959"/>
          </a:xfrm>
          <a:prstGeom prst="rect">
            <a:avLst/>
          </a:prstGeom>
        </p:spPr>
      </p:pic>
    </p:spTree>
    <p:extLst>
      <p:ext uri="{BB962C8B-B14F-4D97-AF65-F5344CB8AC3E}">
        <p14:creationId xmlns:p14="http://schemas.microsoft.com/office/powerpoint/2010/main" val="133829011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pic>
        <p:nvPicPr>
          <p:cNvPr id="9" name="Plassholder for innhold 8">
            <a:extLst>
              <a:ext uri="{FF2B5EF4-FFF2-40B4-BE49-F238E27FC236}">
                <a16:creationId xmlns:a16="http://schemas.microsoft.com/office/drawing/2014/main" id="{ACD07F85-75CD-41C6-9628-CCB7CA617D50}"/>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1" y="1092201"/>
            <a:ext cx="9143999" cy="5765799"/>
          </a:xfrm>
        </p:spPr>
      </p:pic>
    </p:spTree>
    <p:extLst>
      <p:ext uri="{BB962C8B-B14F-4D97-AF65-F5344CB8AC3E}">
        <p14:creationId xmlns:p14="http://schemas.microsoft.com/office/powerpoint/2010/main" val="3809024323"/>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DEFENSIVE DØDBALLER-LANGE KAST</a:t>
            </a:r>
            <a:br>
              <a:rPr lang="nb-NO" sz="2800" dirty="0">
                <a:solidFill>
                  <a:prstClr val="white"/>
                </a:solidFill>
              </a:rPr>
            </a:br>
            <a:endParaRPr lang="nb-NO" sz="2800" dirty="0">
              <a:solidFill>
                <a:schemeClr val="bg1"/>
              </a:solidFill>
            </a:endParaRP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stiller nærmeste indreløper foran spilleren som skal duellere og stopper på samme side bak. Hvis det er stor forskjell på indreløperne i duellspill, så gjør vi unntak.</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Kanten tar ansvaret for kasteren.</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717750188"/>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102658"/>
          </a:xfrm>
          <a:solidFill>
            <a:schemeClr val="tx1"/>
          </a:solidFill>
        </p:spPr>
        <p:txBody>
          <a:bodyPr>
            <a:normAutofit/>
          </a:bodyPr>
          <a:lstStyle/>
          <a:p>
            <a:pPr algn="ctr"/>
            <a:r>
              <a:rPr lang="nb-NO" sz="2800" dirty="0">
                <a:solidFill>
                  <a:schemeClr val="bg1"/>
                </a:solidFill>
              </a:rPr>
              <a:t>DEFENSIVE DØDBALLER-LANGE KAST</a:t>
            </a:r>
          </a:p>
        </p:txBody>
      </p:sp>
      <p:sp>
        <p:nvSpPr>
          <p:cNvPr id="3" name="Plassholder for innhold 2"/>
          <p:cNvSpPr>
            <a:spLocks noGrp="1"/>
          </p:cNvSpPr>
          <p:nvPr>
            <p:ph sz="half" idx="1"/>
          </p:nvPr>
        </p:nvSpPr>
        <p:spPr>
          <a:xfrm>
            <a:off x="1" y="1102660"/>
            <a:ext cx="9143999" cy="5895040"/>
          </a:xfrm>
        </p:spPr>
        <p:txBody>
          <a:bodyPr>
            <a:normAutofit/>
          </a:bodyPr>
          <a:lstStyle/>
          <a:p>
            <a:endParaRPr lang="nb-NO" dirty="0"/>
          </a:p>
          <a:p>
            <a:pPr marL="0" indent="0">
              <a:buNone/>
            </a:pPr>
            <a:endParaRPr lang="nb-NO" dirty="0"/>
          </a:p>
        </p:txBody>
      </p:sp>
      <p:pic>
        <p:nvPicPr>
          <p:cNvPr id="5" name="Bilde 4" descr="Et bilde som inneholder gress, spill, leker, grønn&#10;&#10;Automatisk generert beskrivelse">
            <a:extLst>
              <a:ext uri="{FF2B5EF4-FFF2-40B4-BE49-F238E27FC236}">
                <a16:creationId xmlns:a16="http://schemas.microsoft.com/office/drawing/2014/main" id="{A0F1D5BC-C889-4DB7-B87F-A477E5DCF00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 y="1102661"/>
            <a:ext cx="9143999" cy="5755341"/>
          </a:xfrm>
          <a:prstGeom prst="rect">
            <a:avLst/>
          </a:prstGeom>
        </p:spPr>
      </p:pic>
    </p:spTree>
    <p:extLst>
      <p:ext uri="{BB962C8B-B14F-4D97-AF65-F5344CB8AC3E}">
        <p14:creationId xmlns:p14="http://schemas.microsoft.com/office/powerpoint/2010/main" val="3458106511"/>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schemeClr val="bg1"/>
                </a:solidFill>
              </a:rPr>
              <a:t>DEFENSIVE DØDBALLER-INNKAST I MOT</a:t>
            </a:r>
            <a:br>
              <a:rPr lang="nb-NO" sz="2800" dirty="0">
                <a:solidFill>
                  <a:schemeClr val="bg1"/>
                </a:solidFill>
              </a:rPr>
            </a:br>
            <a:endParaRPr lang="nb-NO" sz="2800" dirty="0">
              <a:solidFill>
                <a:schemeClr val="bg1"/>
              </a:solidFill>
            </a:endParaRPr>
          </a:p>
        </p:txBody>
      </p:sp>
      <p:graphicFrame>
        <p:nvGraphicFramePr>
          <p:cNvPr id="3" name="Tabell 2"/>
          <p:cNvGraphicFramePr>
            <a:graphicFrameLocks noGrp="1"/>
          </p:cNvGraphicFramePr>
          <p:nvPr/>
        </p:nvGraphicFramePr>
        <p:xfrm>
          <a:off x="26895" y="963038"/>
          <a:ext cx="9117106" cy="7609462"/>
        </p:xfrm>
        <a:graphic>
          <a:graphicData uri="http://schemas.openxmlformats.org/drawingml/2006/table">
            <a:tbl>
              <a:tblPr firstRow="1" bandRow="1">
                <a:tableStyleId>{5C22544A-7EE6-4342-B048-85BDC9FD1C3A}</a:tableStyleId>
              </a:tblPr>
              <a:tblGrid>
                <a:gridCol w="9117106">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Innkast i mot er en situasjon der vi skal vinne ball. Det er et direkte pressøyeblikk.</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stiller opp i mann-mann slik at ingen får ball og har god tid.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Spillerne våre skal stå på ballside. Det vil si mellom spilleren og ballen. Det er best for å vinne ball.</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21131784"/>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dirty="0">
                <a:solidFill>
                  <a:prstClr val="white"/>
                </a:solidFill>
              </a:rPr>
              <a:t>DEFENSIVE DØDBALLER-INNKAST I MOT</a:t>
            </a:r>
            <a:br>
              <a:rPr lang="nb-NO" sz="2800" dirty="0">
                <a:solidFill>
                  <a:prstClr val="white"/>
                </a:solidFill>
              </a:rPr>
            </a:br>
            <a:endParaRPr lang="nb-NO" sz="2800"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a:extLst>
              <a:ext uri="{FF2B5EF4-FFF2-40B4-BE49-F238E27FC236}">
                <a16:creationId xmlns:a16="http://schemas.microsoft.com/office/drawing/2014/main" id="{97778196-5D2C-41ED-9FF1-33C5B9C68E3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811513166"/>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ld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82987" y="1578311"/>
            <a:ext cx="5085525" cy="3699630"/>
          </a:xfrm>
          <a:prstGeom prst="rect">
            <a:avLst/>
          </a:prstGeom>
        </p:spPr>
      </p:pic>
      <p:sp>
        <p:nvSpPr>
          <p:cNvPr id="8" name="Down Arrow 7">
            <a:extLst>
              <a:ext uri="{FF2B5EF4-FFF2-40B4-BE49-F238E27FC236}">
                <a16:creationId xmlns:a16="http://schemas.microsoft.com/office/drawing/2014/main" id="{D4771268-CB57-404A-9271-370EB28F6090}"/>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600075" y="1975758"/>
            <a:ext cx="2500312" cy="2624327"/>
          </a:xfrm>
          <a:prstGeom prst="downArrow">
            <a:avLst>
              <a:gd name="adj1" fmla="val 100000"/>
              <a:gd name="adj2" fmla="val 15788"/>
            </a:avLst>
          </a:prstGeom>
          <a:solidFill>
            <a:schemeClr val="tx1">
              <a:lumMod val="85000"/>
              <a:lumOff val="15000"/>
            </a:schemeClr>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2" name="Tittel 1"/>
          <p:cNvSpPr>
            <a:spLocks noGrp="1"/>
          </p:cNvSpPr>
          <p:nvPr>
            <p:ph type="title"/>
          </p:nvPr>
        </p:nvSpPr>
        <p:spPr>
          <a:xfrm>
            <a:off x="538066" y="2153842"/>
            <a:ext cx="2384497" cy="2089301"/>
          </a:xfrm>
          <a:noFill/>
        </p:spPr>
        <p:txBody>
          <a:bodyPr anchor="ctr">
            <a:normAutofit/>
          </a:bodyPr>
          <a:lstStyle/>
          <a:p>
            <a:pPr algn="ctr"/>
            <a:r>
              <a:rPr lang="nb-NO" sz="2100" b="1" cap="all" dirty="0">
                <a:solidFill>
                  <a:schemeClr val="bg1"/>
                </a:solidFill>
              </a:rPr>
              <a:t>7. Periodisering/ tema for våre ferdige treninger. </a:t>
            </a:r>
          </a:p>
        </p:txBody>
      </p:sp>
      <p:sp>
        <p:nvSpPr>
          <p:cNvPr id="4" name="Plassholder for bunntekst 3"/>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165375355"/>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57250"/>
          <a:ext cx="9144000" cy="5324989"/>
        </p:xfrm>
        <a:graphic>
          <a:graphicData uri="http://schemas.openxmlformats.org/drawingml/2006/table">
            <a:tbl>
              <a:tblPr firstRow="1" bandRow="1">
                <a:tableStyleId>{073A0DAA-6AF3-43AB-8588-CEC1D06C72B9}</a:tableStyleId>
              </a:tblPr>
              <a:tblGrid>
                <a:gridCol w="811199">
                  <a:extLst>
                    <a:ext uri="{9D8B030D-6E8A-4147-A177-3AD203B41FA5}">
                      <a16:colId xmlns:a16="http://schemas.microsoft.com/office/drawing/2014/main" val="20000"/>
                    </a:ext>
                  </a:extLst>
                </a:gridCol>
                <a:gridCol w="792362">
                  <a:extLst>
                    <a:ext uri="{9D8B030D-6E8A-4147-A177-3AD203B41FA5}">
                      <a16:colId xmlns:a16="http://schemas.microsoft.com/office/drawing/2014/main" val="20001"/>
                    </a:ext>
                  </a:extLst>
                </a:gridCol>
                <a:gridCol w="700298">
                  <a:extLst>
                    <a:ext uri="{9D8B030D-6E8A-4147-A177-3AD203B41FA5}">
                      <a16:colId xmlns:a16="http://schemas.microsoft.com/office/drawing/2014/main" val="20002"/>
                    </a:ext>
                  </a:extLst>
                </a:gridCol>
                <a:gridCol w="701559">
                  <a:extLst>
                    <a:ext uri="{9D8B030D-6E8A-4147-A177-3AD203B41FA5}">
                      <a16:colId xmlns:a16="http://schemas.microsoft.com/office/drawing/2014/main" val="20003"/>
                    </a:ext>
                  </a:extLst>
                </a:gridCol>
                <a:gridCol w="705971">
                  <a:extLst>
                    <a:ext uri="{9D8B030D-6E8A-4147-A177-3AD203B41FA5}">
                      <a16:colId xmlns:a16="http://schemas.microsoft.com/office/drawing/2014/main" val="20004"/>
                    </a:ext>
                  </a:extLst>
                </a:gridCol>
                <a:gridCol w="736226">
                  <a:extLst>
                    <a:ext uri="{9D8B030D-6E8A-4147-A177-3AD203B41FA5}">
                      <a16:colId xmlns:a16="http://schemas.microsoft.com/office/drawing/2014/main" val="20005"/>
                    </a:ext>
                  </a:extLst>
                </a:gridCol>
                <a:gridCol w="726141">
                  <a:extLst>
                    <a:ext uri="{9D8B030D-6E8A-4147-A177-3AD203B41FA5}">
                      <a16:colId xmlns:a16="http://schemas.microsoft.com/office/drawing/2014/main" val="20006"/>
                    </a:ext>
                  </a:extLst>
                </a:gridCol>
                <a:gridCol w="816909">
                  <a:extLst>
                    <a:ext uri="{9D8B030D-6E8A-4147-A177-3AD203B41FA5}">
                      <a16:colId xmlns:a16="http://schemas.microsoft.com/office/drawing/2014/main" val="20007"/>
                    </a:ext>
                  </a:extLst>
                </a:gridCol>
                <a:gridCol w="786653">
                  <a:extLst>
                    <a:ext uri="{9D8B030D-6E8A-4147-A177-3AD203B41FA5}">
                      <a16:colId xmlns:a16="http://schemas.microsoft.com/office/drawing/2014/main" val="20008"/>
                    </a:ext>
                  </a:extLst>
                </a:gridCol>
                <a:gridCol w="776567">
                  <a:extLst>
                    <a:ext uri="{9D8B030D-6E8A-4147-A177-3AD203B41FA5}">
                      <a16:colId xmlns:a16="http://schemas.microsoft.com/office/drawing/2014/main" val="20009"/>
                    </a:ext>
                  </a:extLst>
                </a:gridCol>
                <a:gridCol w="826994">
                  <a:extLst>
                    <a:ext uri="{9D8B030D-6E8A-4147-A177-3AD203B41FA5}">
                      <a16:colId xmlns:a16="http://schemas.microsoft.com/office/drawing/2014/main" val="20010"/>
                    </a:ext>
                  </a:extLst>
                </a:gridCol>
                <a:gridCol w="763121">
                  <a:extLst>
                    <a:ext uri="{9D8B030D-6E8A-4147-A177-3AD203B41FA5}">
                      <a16:colId xmlns:a16="http://schemas.microsoft.com/office/drawing/2014/main" val="20011"/>
                    </a:ext>
                  </a:extLst>
                </a:gridCol>
              </a:tblGrid>
              <a:tr h="807244">
                <a:tc>
                  <a:txBody>
                    <a:bodyPr/>
                    <a:lstStyle/>
                    <a:p>
                      <a:r>
                        <a:rPr lang="nb-NO" sz="1000" dirty="0">
                          <a:solidFill>
                            <a:schemeClr val="bg1"/>
                          </a:solidFill>
                          <a:latin typeface="+mn-lt"/>
                        </a:rPr>
                        <a:t>Alder/ ant økter</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endParaRPr lang="nb-NO" sz="1000" dirty="0">
                        <a:solidFill>
                          <a:schemeClr val="tx1"/>
                        </a:solidFill>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100" b="1" dirty="0">
                          <a:solidFill>
                            <a:schemeClr val="tx1"/>
                          </a:solidFill>
                          <a:latin typeface="+mn-lt"/>
                        </a:rPr>
                        <a:t>   ETABLERT</a:t>
                      </a:r>
                      <a:r>
                        <a:rPr lang="nb-NO" sz="1100" b="1" baseline="0" dirty="0">
                          <a:solidFill>
                            <a:schemeClr val="tx1"/>
                          </a:solidFill>
                          <a:latin typeface="+mn-lt"/>
                        </a:rPr>
                        <a:t> ANGREP</a:t>
                      </a:r>
                      <a:endParaRPr lang="nb-NO" sz="1100" b="1" dirty="0">
                        <a:solidFill>
                          <a:schemeClr val="tx1"/>
                        </a:solidFill>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endParaRPr lang="nb-NO" sz="1100" b="1" dirty="0">
                        <a:solidFill>
                          <a:schemeClr val="tx1"/>
                        </a:solidFill>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nb-NO" sz="1100" b="1" u="none" strike="noStrike" baseline="0" dirty="0">
                          <a:solidFill>
                            <a:schemeClr val="tx1"/>
                          </a:solidFill>
                          <a:effectLst/>
                          <a:latin typeface="+mn-lt"/>
                        </a:rPr>
                        <a:t> ETABLERT FORSVAR</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nb-NO" sz="1100" b="1" u="none" strike="noStrike" baseline="0" dirty="0">
                          <a:solidFill>
                            <a:schemeClr val="tx1"/>
                          </a:solidFill>
                          <a:effectLst/>
                          <a:latin typeface="+mn-lt"/>
                        </a:rPr>
                        <a:t>INDIVIDUELT FOKUS ETABLERT ANGREP</a:t>
                      </a:r>
                    </a:p>
                    <a:p>
                      <a:pPr marL="0" marR="0" lvl="0" indent="0" algn="l" defTabSz="914400" rtl="0" eaLnBrk="1" fontAlgn="b" latinLnBrk="0" hangingPunct="1">
                        <a:lnSpc>
                          <a:spcPct val="100000"/>
                        </a:lnSpc>
                        <a:spcBef>
                          <a:spcPts val="0"/>
                        </a:spcBef>
                        <a:spcAft>
                          <a:spcPts val="0"/>
                        </a:spcAft>
                        <a:buClrTx/>
                        <a:buSzTx/>
                        <a:buFontTx/>
                        <a:buNone/>
                        <a:tabLst/>
                        <a:defRPr/>
                      </a:pPr>
                      <a:r>
                        <a:rPr lang="nb-NO" sz="1100" b="1" u="none" strike="noStrike" baseline="0" dirty="0">
                          <a:solidFill>
                            <a:schemeClr val="tx1"/>
                          </a:solidFill>
                          <a:effectLst/>
                          <a:latin typeface="+mn-lt"/>
                        </a:rPr>
                        <a:t>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nb-NO" sz="1100" b="1" i="0" u="none" strike="noStrike" kern="1200" cap="none" spc="0" normalizeH="0" baseline="0" noProof="0" dirty="0">
                          <a:ln>
                            <a:noFill/>
                          </a:ln>
                          <a:solidFill>
                            <a:schemeClr val="tx1"/>
                          </a:solidFill>
                          <a:effectLst/>
                          <a:uLnTx/>
                          <a:uFillTx/>
                          <a:latin typeface="+mn-lt"/>
                          <a:ea typeface="+mn-ea"/>
                          <a:cs typeface="+mn-cs"/>
                        </a:rPr>
                        <a:t>INDIVIDUELT FOKUS ETABLERT FORSVAR</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1" u="none" strike="noStrike" baseline="0" dirty="0">
                          <a:solidFill>
                            <a:schemeClr val="tx1"/>
                          </a:solidFill>
                          <a:effectLst/>
                          <a:latin typeface="+mn-lt"/>
                        </a:rPr>
                        <a:t>KONTRING FOR</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1" u="none" strike="noStrike" baseline="0" dirty="0">
                          <a:solidFill>
                            <a:schemeClr val="tx1"/>
                          </a:solidFill>
                          <a:effectLst/>
                          <a:latin typeface="+mn-lt"/>
                        </a:rPr>
                        <a:t>KONTRING  MOT</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1" u="none" strike="noStrike" baseline="0" dirty="0">
                          <a:solidFill>
                            <a:schemeClr val="tx1"/>
                          </a:solidFill>
                          <a:effectLst/>
                          <a:latin typeface="+mn-lt"/>
                        </a:rPr>
                        <a:t>DØDBALLER</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1" u="none" strike="noStrike" baseline="0" dirty="0">
                          <a:solidFill>
                            <a:schemeClr val="tx1"/>
                          </a:solidFill>
                          <a:effectLst/>
                          <a:latin typeface="+mn-lt"/>
                        </a:rPr>
                        <a:t>GJENVINNING</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1" u="none" strike="noStrike" baseline="0" dirty="0">
                          <a:solidFill>
                            <a:schemeClr val="tx1"/>
                          </a:solidFill>
                          <a:effectLst/>
                          <a:latin typeface="+mn-lt"/>
                        </a:rPr>
                        <a:t>TRENERENS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42449">
                <a:tc>
                  <a:txBody>
                    <a:bodyPr/>
                    <a:lstStyle/>
                    <a:p>
                      <a:endParaRPr lang="nb-NO" sz="1100" dirty="0">
                        <a:solidFill>
                          <a:schemeClr val="bg1"/>
                        </a:solidFill>
                        <a:latin typeface="+mn-lt"/>
                      </a:endParaRP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900" b="1" u="none" strike="noStrike" baseline="0" dirty="0">
                          <a:solidFill>
                            <a:schemeClr val="tx1"/>
                          </a:solidFill>
                          <a:effectLst/>
                          <a:latin typeface="+mn-lt"/>
                        </a:rPr>
                        <a:t>Bearbeiding</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Inn i prioriterte rom</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siste 3.del</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effectLst/>
                          <a:latin typeface="+mn-lt"/>
                        </a:rPr>
                        <a:t>Høyt press/ lave</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100" dirty="0">
                          <a:solidFill>
                            <a:schemeClr val="bg1"/>
                          </a:solidFill>
                          <a:latin typeface="+mn-lt"/>
                        </a:rPr>
                        <a:t>G-13: </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bg1"/>
                          </a:solidFill>
                          <a:latin typeface="+mn-lt"/>
                        </a:rPr>
                        <a:t>150 økter</a:t>
                      </a:r>
                      <a:endParaRPr lang="nb-NO" sz="900" dirty="0">
                        <a:solidFill>
                          <a:schemeClr val="bg1"/>
                        </a:solidFill>
                        <a:latin typeface="+mn-lt"/>
                      </a:endParaRP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1100" b="0" u="none" strike="noStrike" baseline="0" dirty="0">
                          <a:solidFill>
                            <a:schemeClr val="dk1"/>
                          </a:solidFill>
                          <a:effectLst/>
                          <a:latin typeface="+mn-lt"/>
                        </a:rPr>
                        <a:t>16=</a:t>
                      </a:r>
                      <a:endParaRPr lang="nb-NO" sz="1100" b="0" u="none" strike="noStrike" baseline="0" dirty="0">
                        <a:solidFill>
                          <a:srgbClr val="FF0000"/>
                        </a:solidFill>
                        <a:effectLst/>
                        <a:latin typeface="+mn-lt"/>
                      </a:endParaRPr>
                    </a:p>
                    <a:p>
                      <a:pPr algn="ctr" fontAlgn="b"/>
                      <a:r>
                        <a:rPr lang="nb-NO" sz="1100" b="0" u="none" strike="noStrike" baseline="0" dirty="0">
                          <a:effectLst/>
                          <a:latin typeface="+mn-lt"/>
                        </a:rPr>
                        <a:t> 11%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dk1"/>
                          </a:solidFill>
                          <a:effectLst/>
                          <a:latin typeface="+mn-lt"/>
                        </a:rPr>
                        <a:t>12</a:t>
                      </a:r>
                      <a:endParaRPr lang="nb-NO" sz="1100" b="1" u="none" strike="noStrike" baseline="0" dirty="0">
                        <a:solidFill>
                          <a:srgbClr val="FF0000"/>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 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dk1"/>
                          </a:solidFill>
                          <a:effectLst/>
                          <a:latin typeface="+mn-lt"/>
                        </a:rPr>
                        <a:t>12</a:t>
                      </a:r>
                      <a:r>
                        <a:rPr lang="nb-NO" sz="1100" b="0" u="none" strike="noStrike" baseline="0" dirty="0">
                          <a:solidFill>
                            <a:srgbClr val="FF0000"/>
                          </a:solidFill>
                          <a:effectLst/>
                          <a:latin typeface="+mn-lt"/>
                        </a:rPr>
                        <a:t> </a:t>
                      </a:r>
                      <a:r>
                        <a:rPr lang="nb-NO" sz="1100" b="0" u="none" strike="noStrike" baseline="0" dirty="0">
                          <a:effectLst/>
                          <a:latin typeface="+mn-lt"/>
                        </a:rPr>
                        <a:t>=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4=</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50=</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33%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65760">
                <a:tc>
                  <a:txBody>
                    <a:bodyPr/>
                    <a:lstStyle/>
                    <a:p>
                      <a:r>
                        <a:rPr lang="nb-NO" sz="1100" dirty="0">
                          <a:solidFill>
                            <a:schemeClr val="bg1"/>
                          </a:solidFill>
                          <a:latin typeface="+mn-lt"/>
                        </a:rPr>
                        <a:t>G-14:</a:t>
                      </a:r>
                    </a:p>
                    <a:p>
                      <a:r>
                        <a:rPr lang="nb-NO" sz="900" baseline="0" dirty="0">
                          <a:solidFill>
                            <a:schemeClr val="bg1"/>
                          </a:solidFill>
                          <a:latin typeface="+mn-lt"/>
                        </a:rPr>
                        <a:t>150 økter</a:t>
                      </a:r>
                      <a:endParaRPr lang="nb-NO" sz="900" dirty="0">
                        <a:solidFill>
                          <a:schemeClr val="bg1"/>
                        </a:solidFill>
                        <a:latin typeface="+mn-lt"/>
                      </a:endParaRP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1100" b="0" u="none" strike="noStrike" baseline="0" dirty="0">
                          <a:effectLst/>
                          <a:latin typeface="+mn-lt"/>
                        </a:rPr>
                        <a:t>16= </a:t>
                      </a:r>
                    </a:p>
                    <a:p>
                      <a:pPr algn="ctr" fontAlgn="b"/>
                      <a:r>
                        <a:rPr lang="nb-NO" sz="1100" b="0" u="none" strike="noStrike" baseline="0" dirty="0">
                          <a:effectLst/>
                          <a:latin typeface="+mn-lt"/>
                        </a:rPr>
                        <a:t>11%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20= </a:t>
                      </a:r>
                    </a:p>
                    <a:p>
                      <a:pPr algn="ctr" fontAlgn="b"/>
                      <a:r>
                        <a:rPr lang="nb-NO" sz="1100" b="0" u="none" strike="noStrike" baseline="0" dirty="0">
                          <a:effectLst/>
                          <a:latin typeface="+mn-lt"/>
                        </a:rPr>
                        <a:t>14%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solidFill>
                            <a:schemeClr val="dk1"/>
                          </a:solidFill>
                          <a:effectLst/>
                          <a:latin typeface="+mn-lt"/>
                        </a:rPr>
                        <a:t>8</a:t>
                      </a:r>
                      <a:endParaRPr lang="nb-NO" sz="1100" b="0" u="none" strike="noStrike" baseline="0" dirty="0">
                        <a:solidFill>
                          <a:srgbClr val="FF0000"/>
                        </a:solidFill>
                        <a:effectLst/>
                        <a:latin typeface="+mn-lt"/>
                      </a:endParaRPr>
                    </a:p>
                    <a:p>
                      <a:pPr algn="ctr" fontAlgn="b"/>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12</a:t>
                      </a:r>
                    </a:p>
                    <a:p>
                      <a:pPr algn="ctr" fontAlgn="b"/>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8=</a:t>
                      </a:r>
                    </a:p>
                    <a:p>
                      <a:pPr algn="ctr" fontAlgn="b"/>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8=</a:t>
                      </a:r>
                    </a:p>
                    <a:p>
                      <a:pPr algn="ctr" fontAlgn="b"/>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solidFill>
                            <a:schemeClr val="tx1"/>
                          </a:solidFill>
                          <a:effectLst/>
                          <a:latin typeface="+mn-lt"/>
                        </a:rPr>
                        <a:t>8=</a:t>
                      </a:r>
                    </a:p>
                    <a:p>
                      <a:pPr algn="ctr" fontAlgn="b"/>
                      <a:r>
                        <a:rPr lang="nb-NO" sz="1100" b="0" u="none" strike="noStrike" baseline="0" dirty="0">
                          <a:solidFill>
                            <a:schemeClr val="tx1"/>
                          </a:solidFill>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solidFill>
                            <a:schemeClr val="tx1"/>
                          </a:solidFill>
                          <a:effectLst/>
                          <a:latin typeface="+mn-lt"/>
                        </a:rPr>
                        <a:t>4=</a:t>
                      </a:r>
                    </a:p>
                    <a:p>
                      <a:pPr algn="ctr" fontAlgn="b"/>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solidFill>
                            <a:schemeClr val="tx1"/>
                          </a:solidFill>
                          <a:effectLst/>
                          <a:latin typeface="+mn-lt"/>
                        </a:rPr>
                        <a:t>4=</a:t>
                      </a:r>
                    </a:p>
                    <a:p>
                      <a:pPr algn="ctr" fontAlgn="b"/>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12 =</a:t>
                      </a:r>
                    </a:p>
                    <a:p>
                      <a:pPr algn="ctr" fontAlgn="b"/>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50=</a:t>
                      </a:r>
                    </a:p>
                    <a:p>
                      <a:pPr algn="ctr" fontAlgn="b"/>
                      <a:r>
                        <a:rPr lang="nb-NO" sz="1100" b="0" u="none" strike="noStrike" baseline="0" dirty="0">
                          <a:effectLst/>
                          <a:latin typeface="+mn-lt"/>
                        </a:rPr>
                        <a:t>33%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886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100" dirty="0">
                          <a:solidFill>
                            <a:schemeClr val="bg1"/>
                          </a:solidFill>
                          <a:latin typeface="+mn-lt"/>
                        </a:rPr>
                        <a:t>G-15:</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1100" baseline="0" dirty="0">
                          <a:solidFill>
                            <a:schemeClr val="bg1"/>
                          </a:solidFill>
                          <a:latin typeface="+mn-lt"/>
                        </a:rPr>
                        <a:t>150 økter</a:t>
                      </a:r>
                      <a:endParaRPr lang="nb-NO" sz="1100" dirty="0">
                        <a:solidFill>
                          <a:schemeClr val="bg1"/>
                        </a:solidFill>
                        <a:latin typeface="+mn-lt"/>
                      </a:endParaRP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1100" b="0" u="none" strike="noStrike" baseline="0" dirty="0">
                          <a:effectLst/>
                          <a:latin typeface="+mn-lt"/>
                        </a:rPr>
                        <a:t>12=</a:t>
                      </a:r>
                    </a:p>
                    <a:p>
                      <a:pPr algn="ctr" fontAlgn="b"/>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a:t>
                      </a:r>
                      <a:endParaRPr lang="nb-NO" sz="1100" b="0" u="none" strike="noStrike" baseline="0" dirty="0">
                        <a:solidFill>
                          <a:srgbClr val="FF0000"/>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4=</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50=</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33% </a:t>
                      </a:r>
                      <a:r>
                        <a:rPr lang="nb-NO" sz="1100" b="0" u="none" strike="noStrike" baseline="0" dirty="0">
                          <a:solidFill>
                            <a:srgbClr val="FF0000"/>
                          </a:solidFill>
                          <a:effectLst/>
                          <a:latin typeface="+mn-lt"/>
                        </a:rPr>
                        <a:t>+1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88620">
                <a:tc>
                  <a:txBody>
                    <a:bodyPr/>
                    <a:lstStyle/>
                    <a:p>
                      <a:r>
                        <a:rPr lang="nb-NO" sz="1100" dirty="0">
                          <a:solidFill>
                            <a:schemeClr val="bg1"/>
                          </a:solidFill>
                          <a:latin typeface="+mn-lt"/>
                        </a:rPr>
                        <a:t>G-16:</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1100" baseline="0" dirty="0">
                          <a:solidFill>
                            <a:schemeClr val="bg1"/>
                          </a:solidFill>
                          <a:latin typeface="+mn-lt"/>
                        </a:rPr>
                        <a:t>200 økter</a:t>
                      </a:r>
                      <a:endParaRPr lang="nb-NO" sz="1100" dirty="0">
                        <a:solidFill>
                          <a:schemeClr val="bg1"/>
                        </a:solidFill>
                        <a:latin typeface="+mn-lt"/>
                      </a:endParaRP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1100" b="0" u="none" strike="noStrike" baseline="0" dirty="0">
                          <a:solidFill>
                            <a:schemeClr val="tx1"/>
                          </a:solidFill>
                          <a:effectLst/>
                          <a:latin typeface="+mn-lt"/>
                        </a:rPr>
                        <a:t>18=</a:t>
                      </a:r>
                    </a:p>
                    <a:p>
                      <a:pPr algn="ctr" fontAlgn="b"/>
                      <a:r>
                        <a:rPr lang="nb-NO" sz="1100" b="0" u="none" strike="noStrike" baseline="0" dirty="0">
                          <a:solidFill>
                            <a:schemeClr val="tx1"/>
                          </a:solidFill>
                          <a:effectLst/>
                          <a:latin typeface="+mn-lt"/>
                        </a:rPr>
                        <a:t>9%</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18=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9%</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24=</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9%</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6=</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6=</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9%</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12=</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9%</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50=</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25%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88620">
                <a:tc>
                  <a:txBody>
                    <a:bodyPr/>
                    <a:lstStyle/>
                    <a:p>
                      <a:r>
                        <a:rPr lang="nb-NO" sz="1100" dirty="0">
                          <a:solidFill>
                            <a:schemeClr val="bg1"/>
                          </a:solidFill>
                          <a:latin typeface="+mn-lt"/>
                        </a:rPr>
                        <a:t>G-16-19:</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1100" baseline="0" dirty="0">
                          <a:solidFill>
                            <a:schemeClr val="bg1"/>
                          </a:solidFill>
                          <a:latin typeface="+mn-lt"/>
                        </a:rPr>
                        <a:t>200 økter</a:t>
                      </a:r>
                      <a:endParaRPr lang="nb-NO" sz="1100" dirty="0">
                        <a:solidFill>
                          <a:schemeClr val="bg1"/>
                        </a:solidFill>
                        <a:latin typeface="+mn-lt"/>
                      </a:endParaRP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1100" b="0" u="none" strike="noStrike" baseline="0" dirty="0">
                          <a:effectLst/>
                          <a:latin typeface="+mn-lt"/>
                        </a:rPr>
                        <a:t>12*3= 36</a:t>
                      </a:r>
                    </a:p>
                    <a:p>
                      <a:pPr algn="ctr" fontAlgn="b"/>
                      <a:r>
                        <a:rPr lang="nb-NO" sz="1100" b="0" u="none" strike="noStrike" baseline="0" dirty="0">
                          <a:effectLst/>
                          <a:latin typeface="+mn-lt"/>
                        </a:rPr>
                        <a:t>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10*3 =30</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16*3= 48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9*3=27</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4,5%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4*3=12</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6*3=18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9*3=27</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4,5%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schemeClr val="dk1"/>
                          </a:solidFill>
                          <a:effectLst/>
                          <a:uLnTx/>
                          <a:uFillTx/>
                          <a:latin typeface="+mn-lt"/>
                          <a:ea typeface="+mn-ea"/>
                          <a:cs typeface="+mn-cs"/>
                        </a:rPr>
                        <a:t>4*3</a:t>
                      </a:r>
                      <a:r>
                        <a:rPr kumimoji="0" lang="nb-NO" sz="1100" b="0" i="0" u="none" strike="noStrike" kern="1200" cap="none" spc="0" normalizeH="0" baseline="0" noProof="0" dirty="0">
                          <a:ln>
                            <a:noFill/>
                          </a:ln>
                          <a:solidFill>
                            <a:prstClr val="black"/>
                          </a:solidFill>
                          <a:effectLst/>
                          <a:uLnTx/>
                          <a:uFillTx/>
                          <a:latin typeface="+mn-lt"/>
                          <a:ea typeface="+mn-ea"/>
                          <a:cs typeface="+mn-cs"/>
                        </a:rPr>
                        <a:t>=12</a:t>
                      </a:r>
                      <a:endParaRPr lang="nb-NO" sz="11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6*3=18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       8*3=24</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100*3=300</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50%</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65772">
                <a:tc>
                  <a:txBody>
                    <a:bodyPr/>
                    <a:lstStyle/>
                    <a:p>
                      <a:r>
                        <a:rPr lang="nb-NO" sz="1200" b="1" dirty="0">
                          <a:solidFill>
                            <a:schemeClr val="tx1"/>
                          </a:solidFill>
                          <a:latin typeface="+mn-lt"/>
                        </a:rPr>
                        <a:t>Totalt</a:t>
                      </a:r>
                    </a:p>
                  </a:txBody>
                  <a:tcPr marL="68580" marR="68580" marT="34290" marB="34290">
                    <a:lnR w="12700" cap="flat" cmpd="sng" algn="ctr">
                      <a:solidFill>
                        <a:schemeClr val="tx1"/>
                      </a:solidFill>
                      <a:prstDash val="solid"/>
                      <a:round/>
                      <a:headEnd type="none" w="med" len="med"/>
                      <a:tailEnd type="none" w="med" len="med"/>
                    </a:lnR>
                    <a:solidFill>
                      <a:schemeClr val="bg2">
                        <a:lumMod val="90000"/>
                      </a:schemeClr>
                    </a:solidFill>
                  </a:tcPr>
                </a:tc>
                <a:tc>
                  <a:txBody>
                    <a:bodyPr/>
                    <a:lstStyle/>
                    <a:p>
                      <a:pPr algn="ctr" fontAlgn="b"/>
                      <a:r>
                        <a:rPr lang="nb-NO" sz="800" b="1" u="none" strike="noStrike" baseline="0" dirty="0">
                          <a:effectLst/>
                          <a:latin typeface="+mn-lt"/>
                        </a:rPr>
                        <a:t>98/1250=7%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92/1250=7%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104/1250=8%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81/1250=6%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46/1250=3%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52/1250=4%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73/1250=5%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32/1250=2%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46/1250=3%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78/1250=5%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1" u="none" strike="noStrike" baseline="0" dirty="0">
                          <a:effectLst/>
                          <a:latin typeface="+mn-lt"/>
                        </a:rPr>
                        <a:t>500/1250=40%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7"/>
                  </a:ext>
                </a:extLst>
              </a:tr>
              <a:tr h="365760">
                <a:tc>
                  <a:txBody>
                    <a:bodyPr/>
                    <a:lstStyle/>
                    <a:p>
                      <a:r>
                        <a:rPr lang="nb-NO" sz="1100" dirty="0">
                          <a:solidFill>
                            <a:schemeClr val="bg1"/>
                          </a:solidFill>
                          <a:latin typeface="+mn-lt"/>
                        </a:rPr>
                        <a:t>J-13: </a:t>
                      </a:r>
                    </a:p>
                    <a:p>
                      <a:r>
                        <a:rPr lang="nb-NO" sz="900" baseline="0" dirty="0">
                          <a:solidFill>
                            <a:schemeClr val="bg1"/>
                          </a:solidFill>
                          <a:latin typeface="+mn-lt"/>
                        </a:rPr>
                        <a:t>150 økter</a:t>
                      </a:r>
                      <a:endParaRPr lang="nb-NO" sz="900" dirty="0">
                        <a:solidFill>
                          <a:schemeClr val="bg1"/>
                        </a:solidFill>
                        <a:latin typeface="+mn-lt"/>
                      </a:endParaRP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1100" b="0" u="none" strike="noStrike" baseline="0" dirty="0">
                          <a:solidFill>
                            <a:schemeClr val="dk1"/>
                          </a:solidFill>
                          <a:effectLst/>
                          <a:latin typeface="+mn-lt"/>
                        </a:rPr>
                        <a:t>16=</a:t>
                      </a:r>
                      <a:endParaRPr lang="nb-NO" sz="1100" b="0" u="none" strike="noStrike" baseline="0" dirty="0">
                        <a:solidFill>
                          <a:srgbClr val="FF0000"/>
                        </a:solidFill>
                        <a:effectLst/>
                        <a:latin typeface="+mn-lt"/>
                      </a:endParaRPr>
                    </a:p>
                    <a:p>
                      <a:pPr algn="ctr" fontAlgn="b"/>
                      <a:r>
                        <a:rPr lang="nb-NO" sz="1100" b="0" u="none" strike="noStrike" baseline="0" dirty="0">
                          <a:effectLst/>
                          <a:latin typeface="+mn-lt"/>
                        </a:rPr>
                        <a:t> 11%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dk1"/>
                          </a:solidFill>
                          <a:effectLst/>
                          <a:latin typeface="+mn-lt"/>
                        </a:rPr>
                        <a:t>12</a:t>
                      </a:r>
                      <a:endParaRPr lang="nb-NO" sz="1100" b="1" u="none" strike="noStrike" baseline="0" dirty="0">
                        <a:solidFill>
                          <a:srgbClr val="FF0000"/>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 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dk1"/>
                          </a:solidFill>
                          <a:effectLst/>
                          <a:latin typeface="+mn-lt"/>
                        </a:rPr>
                        <a:t>12</a:t>
                      </a:r>
                      <a:r>
                        <a:rPr lang="nb-NO" sz="1100" b="0" u="none" strike="noStrike" baseline="0" dirty="0">
                          <a:solidFill>
                            <a:srgbClr val="FF0000"/>
                          </a:solidFill>
                          <a:effectLst/>
                          <a:latin typeface="+mn-lt"/>
                        </a:rPr>
                        <a:t> </a:t>
                      </a:r>
                      <a:r>
                        <a:rPr lang="nb-NO" sz="1100" b="0" u="none" strike="noStrike" baseline="0" dirty="0">
                          <a:effectLst/>
                          <a:latin typeface="+mn-lt"/>
                        </a:rPr>
                        <a:t>=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8=</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4=</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50=</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33%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100" dirty="0">
                          <a:solidFill>
                            <a:schemeClr val="bg1"/>
                          </a:solidFill>
                          <a:latin typeface="+mn-lt"/>
                        </a:rPr>
                        <a:t>J-14: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white"/>
                          </a:solidFill>
                          <a:effectLst/>
                          <a:uLnTx/>
                          <a:uFillTx/>
                          <a:latin typeface="+mn-lt"/>
                          <a:ea typeface="+mn-ea"/>
                          <a:cs typeface="+mn-cs"/>
                        </a:rPr>
                        <a:t>150 økter</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1100" b="0" u="none" strike="noStrike" baseline="0" dirty="0">
                          <a:effectLst/>
                          <a:latin typeface="+mn-lt"/>
                        </a:rPr>
                        <a:t>16= </a:t>
                      </a:r>
                    </a:p>
                    <a:p>
                      <a:pPr algn="ctr" fontAlgn="b"/>
                      <a:r>
                        <a:rPr lang="nb-NO" sz="1100" b="0" u="none" strike="noStrike" baseline="0" dirty="0">
                          <a:effectLst/>
                          <a:latin typeface="+mn-lt"/>
                        </a:rPr>
                        <a:t>11%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20= </a:t>
                      </a:r>
                    </a:p>
                    <a:p>
                      <a:pPr algn="ctr" fontAlgn="b"/>
                      <a:r>
                        <a:rPr lang="nb-NO" sz="1100" b="0" u="none" strike="noStrike" baseline="0" dirty="0">
                          <a:effectLst/>
                          <a:latin typeface="+mn-lt"/>
                        </a:rPr>
                        <a:t>14%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solidFill>
                            <a:schemeClr val="dk1"/>
                          </a:solidFill>
                          <a:effectLst/>
                          <a:latin typeface="+mn-lt"/>
                        </a:rPr>
                        <a:t>8</a:t>
                      </a:r>
                      <a:endParaRPr lang="nb-NO" sz="1100" b="0" u="none" strike="noStrike" baseline="0" dirty="0">
                        <a:solidFill>
                          <a:srgbClr val="FF0000"/>
                        </a:solidFill>
                        <a:effectLst/>
                        <a:latin typeface="+mn-lt"/>
                      </a:endParaRPr>
                    </a:p>
                    <a:p>
                      <a:pPr algn="ctr" fontAlgn="b"/>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12</a:t>
                      </a:r>
                    </a:p>
                    <a:p>
                      <a:pPr algn="ctr" fontAlgn="b"/>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8=</a:t>
                      </a:r>
                    </a:p>
                    <a:p>
                      <a:pPr algn="ctr" fontAlgn="b"/>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8=</a:t>
                      </a:r>
                    </a:p>
                    <a:p>
                      <a:pPr algn="ctr" fontAlgn="b"/>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solidFill>
                            <a:schemeClr val="tx1"/>
                          </a:solidFill>
                          <a:effectLst/>
                          <a:latin typeface="+mn-lt"/>
                        </a:rPr>
                        <a:t>8=</a:t>
                      </a:r>
                    </a:p>
                    <a:p>
                      <a:pPr algn="ctr" fontAlgn="b"/>
                      <a:r>
                        <a:rPr lang="nb-NO" sz="1100" b="0" u="none" strike="noStrike" baseline="0" dirty="0">
                          <a:solidFill>
                            <a:schemeClr val="tx1"/>
                          </a:solidFill>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solidFill>
                            <a:schemeClr val="tx1"/>
                          </a:solidFill>
                          <a:effectLst/>
                          <a:latin typeface="+mn-lt"/>
                        </a:rPr>
                        <a:t>4=</a:t>
                      </a:r>
                    </a:p>
                    <a:p>
                      <a:pPr algn="ctr" fontAlgn="b"/>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solidFill>
                            <a:schemeClr val="tx1"/>
                          </a:solidFill>
                          <a:effectLst/>
                          <a:latin typeface="+mn-lt"/>
                        </a:rPr>
                        <a:t>4=</a:t>
                      </a:r>
                    </a:p>
                    <a:p>
                      <a:pPr algn="ctr" fontAlgn="b"/>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12 =</a:t>
                      </a:r>
                    </a:p>
                    <a:p>
                      <a:pPr algn="ctr" fontAlgn="b"/>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50=</a:t>
                      </a:r>
                    </a:p>
                    <a:p>
                      <a:pPr algn="ctr" fontAlgn="b"/>
                      <a:r>
                        <a:rPr lang="nb-NO" sz="1100" b="0" u="none" strike="noStrike" baseline="0" dirty="0">
                          <a:effectLst/>
                          <a:latin typeface="+mn-lt"/>
                        </a:rPr>
                        <a:t>33%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65760">
                <a:tc>
                  <a:txBody>
                    <a:bodyPr/>
                    <a:lstStyle/>
                    <a:p>
                      <a:r>
                        <a:rPr lang="nb-NO" sz="1100" dirty="0">
                          <a:solidFill>
                            <a:schemeClr val="bg1"/>
                          </a:solidFill>
                          <a:latin typeface="+mn-lt"/>
                        </a:rPr>
                        <a:t>J-15-17: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white"/>
                          </a:solidFill>
                          <a:effectLst/>
                          <a:uLnTx/>
                          <a:uFillTx/>
                          <a:latin typeface="+mn-lt"/>
                          <a:ea typeface="+mn-ea"/>
                          <a:cs typeface="+mn-cs"/>
                        </a:rPr>
                        <a:t>150 økter</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1100" b="0" u="none" strike="noStrike" baseline="0" dirty="0">
                          <a:effectLst/>
                          <a:latin typeface="+mn-lt"/>
                        </a:rPr>
                        <a:t>12*3=36</a:t>
                      </a:r>
                    </a:p>
                    <a:p>
                      <a:pPr algn="ctr" fontAlgn="b"/>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12*3=36</a:t>
                      </a:r>
                    </a:p>
                    <a:p>
                      <a:pPr algn="ctr" fontAlgn="b"/>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12*3=36</a:t>
                      </a:r>
                    </a:p>
                    <a:p>
                      <a:pPr algn="ctr" fontAlgn="b"/>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nb-NO" sz="1100" b="0" u="none" strike="noStrike" baseline="0" dirty="0">
                          <a:effectLst/>
                          <a:latin typeface="+mn-lt"/>
                        </a:rPr>
                        <a:t>12*3=36</a:t>
                      </a:r>
                    </a:p>
                    <a:p>
                      <a:pPr algn="ctr" fontAlgn="b"/>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8*3=24</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8*3=24</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12*3=36</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4*3=12</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8*3=24</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solidFill>
                            <a:schemeClr val="tx1"/>
                          </a:solidFill>
                          <a:effectLst/>
                          <a:latin typeface="+mn-lt"/>
                        </a:rPr>
                        <a:t>5%</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12*3 =36</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8%</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50*3=150</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33% </a:t>
                      </a:r>
                      <a:r>
                        <a:rPr lang="nb-NO" sz="1100" b="0" u="none" strike="noStrike" baseline="0" dirty="0">
                          <a:solidFill>
                            <a:srgbClr val="FF0000"/>
                          </a:solidFill>
                          <a:effectLst/>
                          <a:latin typeface="+mn-lt"/>
                        </a:rPr>
                        <a:t>+1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692944">
                <a:tc>
                  <a:txBody>
                    <a:bodyPr/>
                    <a:lstStyle/>
                    <a:p>
                      <a:r>
                        <a:rPr lang="nb-NO" sz="1100" b="1" dirty="0">
                          <a:solidFill>
                            <a:schemeClr val="tx2">
                              <a:lumMod val="40000"/>
                              <a:lumOff val="60000"/>
                            </a:schemeClr>
                          </a:solidFill>
                          <a:latin typeface="+mn-lt"/>
                        </a:rPr>
                        <a:t>TOTALT</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a:txBody>
                    <a:bodyPr/>
                    <a:lstStyle/>
                    <a:p>
                      <a:pPr algn="ctr" fontAlgn="b"/>
                      <a:r>
                        <a:rPr lang="nb-NO" sz="900" b="1" u="none" strike="noStrike" baseline="0" dirty="0">
                          <a:solidFill>
                            <a:schemeClr val="tx1"/>
                          </a:solidFill>
                          <a:effectLst/>
                          <a:latin typeface="+mn-lt"/>
                        </a:rPr>
                        <a:t>68/750= 9%</a:t>
                      </a:r>
                    </a:p>
                    <a:p>
                      <a:pPr algn="ctr" fontAlgn="b"/>
                      <a:endParaRPr lang="nb-NO" sz="900" b="1" u="none" strike="noStrike" baseline="0" dirty="0">
                        <a:solidFill>
                          <a:schemeClr val="tx1"/>
                        </a:solidFill>
                        <a:effectLst/>
                        <a:latin typeface="+mn-lt"/>
                      </a:endParaRPr>
                    </a:p>
                    <a:p>
                      <a:pPr algn="ctr" fontAlgn="b"/>
                      <a:endParaRPr lang="nb-NO" sz="900" b="1" u="none" strike="noStrike" baseline="0" dirty="0">
                        <a:solidFill>
                          <a:schemeClr val="tx1"/>
                        </a:solidFill>
                        <a:effectLst/>
                        <a:latin typeface="+mn-lt"/>
                      </a:endParaRPr>
                    </a:p>
                    <a:p>
                      <a:pPr algn="ctr" fontAlgn="b"/>
                      <a:endParaRPr lang="nb-NO" sz="900" b="1" u="none" strike="noStrike" baseline="0" dirty="0">
                        <a:solidFill>
                          <a:schemeClr val="tx1"/>
                        </a:solidFill>
                        <a:effectLst/>
                        <a:latin typeface="+mn-lt"/>
                      </a:endParaRPr>
                    </a:p>
                    <a:p>
                      <a:pPr algn="ctr" fontAlgn="b"/>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68/750= 9%</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56/750= 7,5%</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60/750= 8%</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44/750= 6,5%</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44/750= 6,5%</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48/750= 6%</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16/750= 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32/750= 4,5%</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60/750= 8%</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1" u="none" strike="noStrike" baseline="0" dirty="0">
                          <a:solidFill>
                            <a:schemeClr val="tx1"/>
                          </a:solidFill>
                          <a:effectLst/>
                          <a:latin typeface="+mn-lt"/>
                        </a:rPr>
                        <a:t>250/750= 33%</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1" u="none" strike="noStrike" baseline="0" dirty="0">
                        <a:solidFill>
                          <a:schemeClr val="tx1"/>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692842934"/>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3504584" y="2878778"/>
            <a:ext cx="2015000" cy="994172"/>
          </a:xfrm>
        </p:spPr>
        <p:txBody>
          <a:bodyPr>
            <a:noAutofit/>
          </a:bodyPr>
          <a:lstStyle/>
          <a:p>
            <a:r>
              <a:rPr lang="nb-NO" sz="7200" b="1" dirty="0"/>
              <a:t>G 13</a:t>
            </a:r>
          </a:p>
        </p:txBody>
      </p:sp>
      <p:sp>
        <p:nvSpPr>
          <p:cNvPr id="3" name="Plassholder for bunntekst 2"/>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342068759"/>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57251"/>
          <a:ext cx="9143999" cy="5213405"/>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298870">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1-3</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51460">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418624">
                <a:tc>
                  <a:txBody>
                    <a:bodyPr/>
                    <a:lstStyle/>
                    <a:p>
                      <a:r>
                        <a:rPr lang="nb-NO" sz="1200" dirty="0">
                          <a:solidFill>
                            <a:schemeClr val="bg1"/>
                          </a:solidFill>
                          <a:latin typeface="+mn-lt"/>
                        </a:rPr>
                        <a:t>1-2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a:t>
                      </a:r>
                    </a:p>
                    <a:p>
                      <a:pPr algn="ctr" fontAlgn="b"/>
                      <a:r>
                        <a:rPr lang="nb-NO" sz="9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8624">
                <a:tc>
                  <a:txBody>
                    <a:bodyPr/>
                    <a:lstStyle/>
                    <a:p>
                      <a:r>
                        <a:rPr lang="nb-NO" sz="1200" dirty="0">
                          <a:solidFill>
                            <a:schemeClr val="bg1"/>
                          </a:solidFill>
                          <a:latin typeface="+mn-lt"/>
                        </a:rPr>
                        <a:t>3-27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a:t>
                      </a:r>
                    </a:p>
                    <a:p>
                      <a:pPr algn="ctr" fontAlgn="b"/>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  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9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55379">
                <a:tc>
                  <a:txBody>
                    <a:bodyPr/>
                    <a:lstStyle/>
                    <a:p>
                      <a:r>
                        <a:rPr lang="nb-NO" sz="1200" dirty="0">
                          <a:solidFill>
                            <a:schemeClr val="bg1"/>
                          </a:solidFill>
                          <a:latin typeface="+mn-lt"/>
                        </a:rPr>
                        <a:t>4-28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81464">
                <a:tc>
                  <a:txBody>
                    <a:bodyPr/>
                    <a:lstStyle/>
                    <a:p>
                      <a:r>
                        <a:rPr lang="nb-NO" sz="1200" dirty="0">
                          <a:solidFill>
                            <a:schemeClr val="bg1"/>
                          </a:solidFill>
                          <a:latin typeface="+mn-lt"/>
                        </a:rPr>
                        <a:t>5-29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a:t>
                      </a:r>
                    </a:p>
                    <a:p>
                      <a:pPr algn="ctr" fontAlgn="b"/>
                      <a:r>
                        <a:rPr lang="nb-NO" sz="900" b="0" u="none" strike="noStrike" baseline="0" dirty="0">
                          <a:effectLst/>
                          <a:latin typeface="+mn-lt"/>
                        </a:rPr>
                        <a:t>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51460">
                <a:tc>
                  <a:txBody>
                    <a:bodyPr/>
                    <a:lstStyle/>
                    <a:p>
                      <a:r>
                        <a:rPr lang="nb-NO" sz="1200" dirty="0">
                          <a:solidFill>
                            <a:schemeClr val="bg1"/>
                          </a:solidFill>
                          <a:latin typeface="+mn-lt"/>
                        </a:rPr>
                        <a:t>6-30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18624">
                <a:tc>
                  <a:txBody>
                    <a:bodyPr/>
                    <a:lstStyle/>
                    <a:p>
                      <a:r>
                        <a:rPr lang="nb-NO" sz="1200" dirty="0">
                          <a:solidFill>
                            <a:schemeClr val="bg1"/>
                          </a:solidFill>
                          <a:latin typeface="+mn-lt"/>
                        </a:rPr>
                        <a:t>7-31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a:t>
                      </a:r>
                    </a:p>
                    <a:p>
                      <a:pPr algn="ctr" fontAlgn="b"/>
                      <a:r>
                        <a:rPr lang="nb-NO" sz="900" b="0" u="none" strike="noStrike" baseline="0" dirty="0">
                          <a:effectLst/>
                          <a:latin typeface="+mn-l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latin typeface="+mn-lt"/>
                        </a:rPr>
                        <a:t>Angrepsspill </a:t>
                      </a:r>
                    </a:p>
                    <a:p>
                      <a:pPr algn="ctr" fontAlgn="b"/>
                      <a:r>
                        <a:rPr lang="nb-NO" sz="900" b="0" u="none" strike="noStrike" baseline="0" dirty="0">
                          <a:effectLst/>
                          <a:latin typeface="+mn-l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18624">
                <a:tc>
                  <a:txBody>
                    <a:bodyPr/>
                    <a:lstStyle/>
                    <a:p>
                      <a:r>
                        <a:rPr lang="nb-NO" sz="1200" dirty="0">
                          <a:solidFill>
                            <a:schemeClr val="bg1"/>
                          </a:solidFill>
                          <a:latin typeface="+mn-lt"/>
                        </a:rPr>
                        <a:t>8-32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Gjenvinning 42-42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51460">
                <a:tc>
                  <a:txBody>
                    <a:bodyPr/>
                    <a:lstStyle/>
                    <a:p>
                      <a:r>
                        <a:rPr lang="nb-NO" sz="1200" dirty="0">
                          <a:solidFill>
                            <a:schemeClr val="bg1"/>
                          </a:solidFill>
                          <a:latin typeface="+mn-lt"/>
                        </a:rPr>
                        <a:t>9-33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81464">
                <a:tc>
                  <a:txBody>
                    <a:bodyPr/>
                    <a:lstStyle/>
                    <a:p>
                      <a:r>
                        <a:rPr lang="nb-NO" sz="1200" dirty="0">
                          <a:solidFill>
                            <a:schemeClr val="bg1"/>
                          </a:solidFill>
                          <a:latin typeface="+mn-lt"/>
                        </a:rPr>
                        <a:t>10-34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a:t>
                      </a:r>
                    </a:p>
                    <a:p>
                      <a:pPr algn="ctr" fontAlgn="b"/>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418624">
                <a:tc>
                  <a:txBody>
                    <a:bodyPr/>
                    <a:lstStyle/>
                    <a:p>
                      <a:r>
                        <a:rPr lang="nb-NO" sz="1200" dirty="0">
                          <a:solidFill>
                            <a:schemeClr val="bg1"/>
                          </a:solidFill>
                          <a:latin typeface="+mn-lt"/>
                        </a:rPr>
                        <a:t>11-35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a:t>
                      </a:r>
                    </a:p>
                    <a:p>
                      <a:pPr algn="ctr" fontAlgn="b"/>
                      <a:r>
                        <a:rPr lang="nb-NO" sz="900" b="0" u="none" strike="noStrike" baseline="0" dirty="0">
                          <a:effectLst/>
                          <a:latin typeface="+mn-lt"/>
                        </a:rPr>
                        <a:t>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418624">
                <a:tc>
                  <a:txBody>
                    <a:bodyPr/>
                    <a:lstStyle/>
                    <a:p>
                      <a:r>
                        <a:rPr lang="nb-NO" sz="1200" dirty="0">
                          <a:solidFill>
                            <a:schemeClr val="bg1"/>
                          </a:solidFill>
                          <a:latin typeface="+mn-lt"/>
                        </a:rPr>
                        <a:t>12-36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a:t>
                      </a:r>
                    </a:p>
                    <a:p>
                      <a:pPr algn="ctr" fontAlgn="b"/>
                      <a:r>
                        <a:rPr lang="nb-NO" sz="900" b="0" u="none" strike="noStrike" baseline="0" dirty="0">
                          <a:effectLst/>
                          <a:latin typeface="+mn-lt"/>
                        </a:rPr>
                        <a:t>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830104">
                <a:tc>
                  <a:txBody>
                    <a:bodyPr/>
                    <a:lstStyle/>
                    <a:p>
                      <a:r>
                        <a:rPr lang="nb-NO" sz="1200" dirty="0">
                          <a:solidFill>
                            <a:schemeClr val="bg1"/>
                          </a:solidFill>
                          <a:latin typeface="+mn-lt"/>
                        </a:rPr>
                        <a:t>13-37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33-41</a:t>
                      </a: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3337024497"/>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57251"/>
          <a:ext cx="9143999" cy="5332185"/>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400085">
                <a:tc rowSpan="2">
                  <a:txBody>
                    <a:bodyPr/>
                    <a:lstStyle/>
                    <a:p>
                      <a:r>
                        <a:rPr lang="nb-NO" sz="1200" dirty="0">
                          <a:solidFill>
                            <a:schemeClr val="bg1"/>
                          </a:solidFill>
                          <a:latin typeface="+mn-lt"/>
                        </a:rPr>
                        <a:t>Uke </a:t>
                      </a:r>
                    </a:p>
                  </a:txBody>
                  <a:tcPr marL="68580" marR="68580" marT="34290" marB="34290">
                    <a:solidFill>
                      <a:schemeClr val="tx1"/>
                    </a:solidFill>
                  </a:tcPr>
                </a:tc>
                <a:tc gridSpan="2">
                  <a:txBody>
                    <a:bodyPr/>
                    <a:lstStyle/>
                    <a:p>
                      <a:pPr algn="ctr"/>
                      <a:r>
                        <a:rPr lang="nb-NO" sz="1200" dirty="0">
                          <a:solidFill>
                            <a:schemeClr val="bg1"/>
                          </a:solidFill>
                          <a:latin typeface="+mn-lt"/>
                        </a:rPr>
                        <a:t>Økt</a:t>
                      </a:r>
                      <a:r>
                        <a:rPr lang="nb-NO" sz="1200" baseline="0" dirty="0">
                          <a:solidFill>
                            <a:schemeClr val="bg1"/>
                          </a:solidFill>
                          <a:latin typeface="+mn-lt"/>
                        </a:rPr>
                        <a:t> 1-3</a:t>
                      </a:r>
                      <a:endParaRPr lang="nb-NO" sz="1200" dirty="0">
                        <a:solidFill>
                          <a:schemeClr val="bg1"/>
                        </a:solidFill>
                        <a:latin typeface="+mn-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80637">
                <a:tc vMerge="1">
                  <a:txBody>
                    <a:bodyPr/>
                    <a:lstStyle/>
                    <a:p>
                      <a:endParaRPr lang="nb-NO"/>
                    </a:p>
                  </a:txBody>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270550">
                <a:tc>
                  <a:txBody>
                    <a:bodyPr/>
                    <a:lstStyle/>
                    <a:p>
                      <a:r>
                        <a:rPr lang="nb-NO" sz="1200" dirty="0">
                          <a:solidFill>
                            <a:schemeClr val="bg1"/>
                          </a:solidFill>
                          <a:latin typeface="+mn-lt"/>
                        </a:rPr>
                        <a:t>14-38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solidFill>
                            <a:schemeClr val="tx1"/>
                          </a:solidFill>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solidFill>
                            <a:schemeClr val="tx1"/>
                          </a:solidFill>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solidFill>
                            <a:schemeClr val="tx1"/>
                          </a:solidFill>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1200" b="0" i="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67189">
                <a:tc>
                  <a:txBody>
                    <a:bodyPr/>
                    <a:lstStyle/>
                    <a:p>
                      <a:r>
                        <a:rPr lang="nb-NO" sz="1200" dirty="0">
                          <a:solidFill>
                            <a:schemeClr val="bg1"/>
                          </a:solidFill>
                          <a:latin typeface="+mn-lt"/>
                        </a:rPr>
                        <a:t>15-39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67189">
                <a:tc>
                  <a:txBody>
                    <a:bodyPr/>
                    <a:lstStyle/>
                    <a:p>
                      <a:r>
                        <a:rPr lang="nb-NO" sz="1200" dirty="0">
                          <a:solidFill>
                            <a:schemeClr val="bg1"/>
                          </a:solidFill>
                          <a:latin typeface="+mn-lt"/>
                        </a:rPr>
                        <a:t>16-40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err="1">
                          <a:effectLst/>
                          <a:latin typeface="+mn-lt"/>
                        </a:rPr>
                        <a:t>Angrepsspill.siste</a:t>
                      </a:r>
                      <a:r>
                        <a:rPr lang="nb-NO" sz="800" b="0" u="none" strike="noStrike" baseline="0" dirty="0">
                          <a:effectLst/>
                          <a:latin typeface="+mn-lt"/>
                        </a:rPr>
                        <a:t> 3.del 18-32</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800" b="0" u="none" strike="noStrike" baseline="0" dirty="0">
                          <a:effectLst/>
                          <a:latin typeface="+mn-lt"/>
                        </a:rPr>
                        <a:t>Angrepsspill  siste 3.del 18-32</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67189">
                <a:tc>
                  <a:txBody>
                    <a:bodyPr/>
                    <a:lstStyle/>
                    <a:p>
                      <a:r>
                        <a:rPr lang="nb-NO" sz="1200" dirty="0">
                          <a:solidFill>
                            <a:schemeClr val="bg1"/>
                          </a:solidFill>
                          <a:latin typeface="+mn-lt"/>
                        </a:rPr>
                        <a:t> 17-41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67189">
                <a:tc>
                  <a:txBody>
                    <a:bodyPr/>
                    <a:lstStyle/>
                    <a:p>
                      <a:r>
                        <a:rPr lang="nb-NO" sz="1200" dirty="0">
                          <a:solidFill>
                            <a:schemeClr val="bg1"/>
                          </a:solidFill>
                          <a:latin typeface="+mn-lt"/>
                        </a:rPr>
                        <a:t>18-42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67189">
                <a:tc>
                  <a:txBody>
                    <a:bodyPr/>
                    <a:lstStyle/>
                    <a:p>
                      <a:r>
                        <a:rPr lang="nb-NO" sz="1200" dirty="0">
                          <a:solidFill>
                            <a:schemeClr val="bg1"/>
                          </a:solidFill>
                          <a:latin typeface="+mn-lt"/>
                        </a:rPr>
                        <a:t>19-43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Individuelt fokus/utviklingsmål 45-56</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Individuelt </a:t>
                      </a:r>
                      <a:r>
                        <a:rPr lang="nb-NO" sz="800" b="0" u="none" strike="noStrike" baseline="0" dirty="0" err="1">
                          <a:effectLst/>
                          <a:latin typeface="+mn-lt"/>
                        </a:rPr>
                        <a:t>fokua</a:t>
                      </a:r>
                      <a:r>
                        <a:rPr lang="nb-NO" sz="800" b="0" u="none" strike="noStrike" baseline="0" dirty="0">
                          <a:effectLst/>
                          <a:latin typeface="+mn-lt"/>
                        </a:rPr>
                        <a:t>/utviklingsmål 45-56</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67189">
                <a:tc>
                  <a:txBody>
                    <a:bodyPr/>
                    <a:lstStyle/>
                    <a:p>
                      <a:r>
                        <a:rPr lang="nb-NO" sz="1200" dirty="0">
                          <a:solidFill>
                            <a:schemeClr val="bg1"/>
                          </a:solidFill>
                          <a:latin typeface="+mn-lt"/>
                        </a:rPr>
                        <a:t>20-44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 33-41</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67189">
                <a:tc>
                  <a:txBody>
                    <a:bodyPr/>
                    <a:lstStyle/>
                    <a:p>
                      <a:r>
                        <a:rPr lang="nb-NO" sz="1200" dirty="0">
                          <a:solidFill>
                            <a:schemeClr val="bg1"/>
                          </a:solidFill>
                          <a:latin typeface="+mn-lt"/>
                        </a:rPr>
                        <a:t>21-45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67189">
                <a:tc>
                  <a:txBody>
                    <a:bodyPr/>
                    <a:lstStyle/>
                    <a:p>
                      <a:r>
                        <a:rPr lang="nb-NO" sz="1200" dirty="0">
                          <a:solidFill>
                            <a:schemeClr val="bg1"/>
                          </a:solidFill>
                          <a:latin typeface="+mn-lt"/>
                        </a:rPr>
                        <a:t>22-46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a:t>
                      </a:r>
                    </a:p>
                    <a:p>
                      <a:pPr algn="ctr" fontAlgn="b"/>
                      <a:r>
                        <a:rPr lang="nb-NO" sz="800" b="0" u="none" strike="noStrike" baseline="0" dirty="0">
                          <a:effectLst/>
                          <a:latin typeface="+mn-lt"/>
                        </a:rPr>
                        <a:t>Individuelt fokus/utviklingsmål 57-63</a:t>
                      </a: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fokus/utviklingsmål 57-63</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367189">
                <a:tc>
                  <a:txBody>
                    <a:bodyPr/>
                    <a:lstStyle/>
                    <a:p>
                      <a:r>
                        <a:rPr lang="nb-NO" sz="1200" dirty="0">
                          <a:solidFill>
                            <a:schemeClr val="bg1"/>
                          </a:solidFill>
                          <a:latin typeface="+mn-lt"/>
                        </a:rPr>
                        <a:t>23-47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Gjenvinning  42-44</a:t>
                      </a: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Gjenvinning 42-44</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78969">
                <a:tc>
                  <a:txBody>
                    <a:bodyPr/>
                    <a:lstStyle/>
                    <a:p>
                      <a:r>
                        <a:rPr lang="nb-NO" sz="1200" dirty="0">
                          <a:solidFill>
                            <a:schemeClr val="bg1"/>
                          </a:solidFill>
                          <a:latin typeface="+mn-lt"/>
                        </a:rPr>
                        <a:t>24-48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inn i prioriterte rom 7-17</a:t>
                      </a: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367189">
                <a:tc>
                  <a:txBody>
                    <a:bodyPr/>
                    <a:lstStyle/>
                    <a:p>
                      <a:r>
                        <a:rPr lang="nb-NO" sz="1200" dirty="0">
                          <a:solidFill>
                            <a:schemeClr val="bg1"/>
                          </a:solidFill>
                          <a:latin typeface="+mn-lt"/>
                        </a:rPr>
                        <a:t>25-49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a:t>
                      </a:r>
                    </a:p>
                    <a:p>
                      <a:pPr algn="ctr" fontAlgn="b"/>
                      <a:r>
                        <a:rPr lang="nb-NO" sz="800" b="0" u="none" strike="noStrike" baseline="0" dirty="0">
                          <a:effectLst/>
                          <a:latin typeface="+mn-lt"/>
                        </a:rPr>
                        <a:t>Individuelt fokus/utviklingsmål 45-56</a:t>
                      </a: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fokus/utviklingsmål 45-56</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367189">
                <a:tc>
                  <a:txBody>
                    <a:bodyPr/>
                    <a:lstStyle/>
                    <a:p>
                      <a:r>
                        <a:rPr lang="nb-NO" sz="1200" dirty="0">
                          <a:solidFill>
                            <a:schemeClr val="bg1"/>
                          </a:solidFill>
                          <a:latin typeface="+mn-lt"/>
                        </a:rPr>
                        <a:t>26-50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siste 3.del 18-32</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4223640648"/>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3681565" y="2867717"/>
            <a:ext cx="1716345" cy="994172"/>
          </a:xfrm>
        </p:spPr>
        <p:txBody>
          <a:bodyPr>
            <a:noAutofit/>
          </a:bodyPr>
          <a:lstStyle/>
          <a:p>
            <a:r>
              <a:rPr lang="nb-NO" sz="7200" b="1" dirty="0"/>
              <a:t>J 13</a:t>
            </a:r>
          </a:p>
        </p:txBody>
      </p:sp>
      <p:sp>
        <p:nvSpPr>
          <p:cNvPr id="3" name="Plassholder for bunntekst 2"/>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410728523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36392B07-2538-4F05-9781-FF0481516834}"/>
              </a:ext>
            </a:extLst>
          </p:cNvPr>
          <p:cNvSpPr>
            <a:spLocks noGrp="1"/>
          </p:cNvSpPr>
          <p:nvPr>
            <p:ph sz="half" idx="1"/>
          </p:nvPr>
        </p:nvSpPr>
        <p:spPr>
          <a:xfrm>
            <a:off x="2" y="1132307"/>
            <a:ext cx="3365921" cy="4351338"/>
          </a:xfrm>
        </p:spPr>
        <p:txBody>
          <a:bodyPr>
            <a:normAutofit/>
          </a:bodyPr>
          <a:lstStyle/>
          <a:p>
            <a:endParaRPr lang="nb-NO" sz="2000" dirty="0"/>
          </a:p>
          <a:p>
            <a:r>
              <a:rPr lang="nb-NO" sz="2000" dirty="0" err="1"/>
              <a:t>Posession</a:t>
            </a:r>
            <a:r>
              <a:rPr lang="nb-NO" sz="2000" dirty="0"/>
              <a:t> med keepere.</a:t>
            </a:r>
          </a:p>
          <a:p>
            <a:r>
              <a:rPr lang="nb-NO" sz="2000" dirty="0"/>
              <a:t>Ballen går alltid fra en av keeperne.</a:t>
            </a:r>
          </a:p>
          <a:p>
            <a:r>
              <a:rPr lang="nb-NO" sz="2000" dirty="0"/>
              <a:t>Spille bort press.</a:t>
            </a:r>
          </a:p>
          <a:p>
            <a:r>
              <a:rPr lang="nb-NO" sz="2000" dirty="0"/>
              <a:t>Gule er jokere. Kan bruke flere eller færre.</a:t>
            </a:r>
          </a:p>
          <a:p>
            <a:r>
              <a:rPr lang="nb-NO" sz="2000" dirty="0"/>
              <a:t>8 pasninger i laget gir poeng.</a:t>
            </a:r>
          </a:p>
        </p:txBody>
      </p:sp>
      <p:pic>
        <p:nvPicPr>
          <p:cNvPr id="8" name="Plassholder for innhold 7">
            <a:extLst>
              <a:ext uri="{FF2B5EF4-FFF2-40B4-BE49-F238E27FC236}">
                <a16:creationId xmlns:a16="http://schemas.microsoft.com/office/drawing/2014/main" id="{568CF55D-96B9-47F7-BA5C-3B2B22843B42}"/>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65921" y="1079922"/>
            <a:ext cx="5778079" cy="5778079"/>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spTree>
    <p:extLst>
      <p:ext uri="{BB962C8B-B14F-4D97-AF65-F5344CB8AC3E}">
        <p14:creationId xmlns:p14="http://schemas.microsoft.com/office/powerpoint/2010/main" val="2837660891"/>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57250"/>
          <a:ext cx="9143999" cy="5743256"/>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320897">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1-3</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82156">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418624">
                <a:tc>
                  <a:txBody>
                    <a:bodyPr/>
                    <a:lstStyle/>
                    <a:p>
                      <a:r>
                        <a:rPr lang="nb-NO" sz="1200" dirty="0">
                          <a:solidFill>
                            <a:schemeClr val="bg1"/>
                          </a:solidFill>
                          <a:latin typeface="+mn-lt"/>
                        </a:rPr>
                        <a:t>1-2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a:t>
                      </a:r>
                    </a:p>
                    <a:p>
                      <a:pPr algn="ctr" fontAlgn="b"/>
                      <a:r>
                        <a:rPr lang="nb-NO" sz="9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8624">
                <a:tc>
                  <a:txBody>
                    <a:bodyPr/>
                    <a:lstStyle/>
                    <a:p>
                      <a:r>
                        <a:rPr lang="nb-NO" sz="1200" dirty="0">
                          <a:solidFill>
                            <a:schemeClr val="bg1"/>
                          </a:solidFill>
                          <a:latin typeface="+mn-lt"/>
                        </a:rPr>
                        <a:t>3-27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a:t>
                      </a:r>
                    </a:p>
                    <a:p>
                      <a:pPr algn="ctr" fontAlgn="b"/>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  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9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85077">
                <a:tc>
                  <a:txBody>
                    <a:bodyPr/>
                    <a:lstStyle/>
                    <a:p>
                      <a:r>
                        <a:rPr lang="nb-NO" sz="1200" dirty="0">
                          <a:solidFill>
                            <a:schemeClr val="bg1"/>
                          </a:solidFill>
                          <a:latin typeface="+mn-lt"/>
                        </a:rPr>
                        <a:t>4-28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66787">
                <a:tc>
                  <a:txBody>
                    <a:bodyPr/>
                    <a:lstStyle/>
                    <a:p>
                      <a:r>
                        <a:rPr lang="nb-NO" sz="1200" dirty="0">
                          <a:solidFill>
                            <a:schemeClr val="bg1"/>
                          </a:solidFill>
                          <a:latin typeface="+mn-lt"/>
                        </a:rPr>
                        <a:t>5-29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a:t>
                      </a:r>
                    </a:p>
                    <a:p>
                      <a:pPr algn="ctr" fontAlgn="b"/>
                      <a:r>
                        <a:rPr lang="nb-NO" sz="900" b="0" u="none" strike="noStrike" baseline="0" dirty="0">
                          <a:effectLst/>
                          <a:latin typeface="+mn-lt"/>
                        </a:rPr>
                        <a:t>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66787">
                <a:tc>
                  <a:txBody>
                    <a:bodyPr/>
                    <a:lstStyle/>
                    <a:p>
                      <a:r>
                        <a:rPr lang="nb-NO" sz="1200" dirty="0">
                          <a:solidFill>
                            <a:schemeClr val="bg1"/>
                          </a:solidFill>
                          <a:latin typeface="+mn-lt"/>
                        </a:rPr>
                        <a:t>6-30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18624">
                <a:tc>
                  <a:txBody>
                    <a:bodyPr/>
                    <a:lstStyle/>
                    <a:p>
                      <a:r>
                        <a:rPr lang="nb-NO" sz="1200" dirty="0">
                          <a:solidFill>
                            <a:schemeClr val="bg1"/>
                          </a:solidFill>
                          <a:latin typeface="+mn-lt"/>
                        </a:rPr>
                        <a:t>7-31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a:t>
                      </a:r>
                    </a:p>
                    <a:p>
                      <a:pPr algn="ctr" fontAlgn="b"/>
                      <a:r>
                        <a:rPr lang="nb-NO" sz="900" b="0" u="none" strike="noStrike" baseline="0" dirty="0">
                          <a:effectLst/>
                          <a:latin typeface="+mn-l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latin typeface="+mn-lt"/>
                        </a:rPr>
                        <a:t>Angrepsspill </a:t>
                      </a:r>
                    </a:p>
                    <a:p>
                      <a:pPr algn="ctr" fontAlgn="b"/>
                      <a:r>
                        <a:rPr lang="nb-NO" sz="900" b="0" u="none" strike="noStrike" baseline="0" dirty="0">
                          <a:effectLst/>
                          <a:latin typeface="+mn-l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18624">
                <a:tc>
                  <a:txBody>
                    <a:bodyPr/>
                    <a:lstStyle/>
                    <a:p>
                      <a:r>
                        <a:rPr lang="nb-NO" sz="1200" dirty="0">
                          <a:solidFill>
                            <a:schemeClr val="bg1"/>
                          </a:solidFill>
                          <a:latin typeface="+mn-lt"/>
                        </a:rPr>
                        <a:t>8-32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Gjenvinning 42-42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20897">
                <a:tc>
                  <a:txBody>
                    <a:bodyPr/>
                    <a:lstStyle/>
                    <a:p>
                      <a:r>
                        <a:rPr lang="nb-NO" sz="1200" dirty="0">
                          <a:solidFill>
                            <a:schemeClr val="bg1"/>
                          </a:solidFill>
                          <a:latin typeface="+mn-lt"/>
                        </a:rPr>
                        <a:t>9-33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58807">
                <a:tc>
                  <a:txBody>
                    <a:bodyPr/>
                    <a:lstStyle/>
                    <a:p>
                      <a:r>
                        <a:rPr lang="nb-NO" sz="1200" dirty="0">
                          <a:solidFill>
                            <a:schemeClr val="bg1"/>
                          </a:solidFill>
                          <a:latin typeface="+mn-lt"/>
                        </a:rPr>
                        <a:t>10-34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a:t>
                      </a:r>
                    </a:p>
                    <a:p>
                      <a:pPr algn="ctr" fontAlgn="b"/>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418624">
                <a:tc>
                  <a:txBody>
                    <a:bodyPr/>
                    <a:lstStyle/>
                    <a:p>
                      <a:r>
                        <a:rPr lang="nb-NO" sz="1200" dirty="0">
                          <a:solidFill>
                            <a:schemeClr val="bg1"/>
                          </a:solidFill>
                          <a:latin typeface="+mn-lt"/>
                        </a:rPr>
                        <a:t>11-35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a:t>
                      </a:r>
                    </a:p>
                    <a:p>
                      <a:pPr algn="ctr" fontAlgn="b"/>
                      <a:r>
                        <a:rPr lang="nb-NO" sz="900" b="0" u="none" strike="noStrike" baseline="0" dirty="0">
                          <a:effectLst/>
                          <a:latin typeface="+mn-lt"/>
                        </a:rPr>
                        <a:t>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418624">
                <a:tc>
                  <a:txBody>
                    <a:bodyPr/>
                    <a:lstStyle/>
                    <a:p>
                      <a:r>
                        <a:rPr lang="nb-NO" sz="1200" dirty="0">
                          <a:solidFill>
                            <a:schemeClr val="bg1"/>
                          </a:solidFill>
                          <a:latin typeface="+mn-lt"/>
                        </a:rPr>
                        <a:t>12-36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a:t>
                      </a:r>
                    </a:p>
                    <a:p>
                      <a:pPr algn="ctr" fontAlgn="b"/>
                      <a:r>
                        <a:rPr lang="nb-NO" sz="900" b="0" u="none" strike="noStrike" baseline="0" dirty="0">
                          <a:effectLst/>
                          <a:latin typeface="+mn-lt"/>
                        </a:rPr>
                        <a:t>siste 3.del 18-32</a:t>
                      </a:r>
                    </a:p>
                    <a:p>
                      <a:pPr algn="ctr" fontAlgn="b"/>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830104">
                <a:tc>
                  <a:txBody>
                    <a:bodyPr/>
                    <a:lstStyle/>
                    <a:p>
                      <a:r>
                        <a:rPr lang="nb-NO" sz="1200" dirty="0">
                          <a:solidFill>
                            <a:schemeClr val="bg1"/>
                          </a:solidFill>
                          <a:latin typeface="+mn-lt"/>
                        </a:rPr>
                        <a:t>13-37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33-41</a:t>
                      </a: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2222046744"/>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57250"/>
          <a:ext cx="9143999" cy="5313095"/>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400085">
                <a:tc rowSpan="2">
                  <a:txBody>
                    <a:bodyPr/>
                    <a:lstStyle/>
                    <a:p>
                      <a:r>
                        <a:rPr lang="nb-NO" sz="1200" dirty="0">
                          <a:solidFill>
                            <a:schemeClr val="bg1"/>
                          </a:solidFill>
                          <a:latin typeface="+mn-lt"/>
                        </a:rPr>
                        <a:t>Uke </a:t>
                      </a:r>
                    </a:p>
                  </a:txBody>
                  <a:tcPr marL="68580" marR="68580" marT="34290" marB="34290">
                    <a:solidFill>
                      <a:schemeClr val="tx1"/>
                    </a:solidFill>
                  </a:tcPr>
                </a:tc>
                <a:tc gridSpan="2">
                  <a:txBody>
                    <a:bodyPr/>
                    <a:lstStyle/>
                    <a:p>
                      <a:pPr algn="ctr"/>
                      <a:r>
                        <a:rPr lang="nb-NO" sz="1200" dirty="0">
                          <a:solidFill>
                            <a:schemeClr val="bg1"/>
                          </a:solidFill>
                          <a:latin typeface="+mn-lt"/>
                        </a:rPr>
                        <a:t>Økt</a:t>
                      </a:r>
                      <a:r>
                        <a:rPr lang="nb-NO" sz="1200" baseline="0" dirty="0">
                          <a:solidFill>
                            <a:schemeClr val="bg1"/>
                          </a:solidFill>
                          <a:latin typeface="+mn-lt"/>
                        </a:rPr>
                        <a:t> 1-3</a:t>
                      </a:r>
                      <a:endParaRPr lang="nb-NO" sz="1200" dirty="0">
                        <a:solidFill>
                          <a:schemeClr val="bg1"/>
                        </a:solidFill>
                        <a:latin typeface="+mn-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80637">
                <a:tc vMerge="1">
                  <a:txBody>
                    <a:bodyPr/>
                    <a:lstStyle/>
                    <a:p>
                      <a:endParaRPr lang="nb-NO"/>
                    </a:p>
                  </a:txBody>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251460">
                <a:tc>
                  <a:txBody>
                    <a:bodyPr/>
                    <a:lstStyle/>
                    <a:p>
                      <a:r>
                        <a:rPr lang="nb-NO" sz="1200" dirty="0">
                          <a:solidFill>
                            <a:schemeClr val="bg1"/>
                          </a:solidFill>
                          <a:latin typeface="+mn-lt"/>
                        </a:rPr>
                        <a:t>14-38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67189">
                <a:tc>
                  <a:txBody>
                    <a:bodyPr/>
                    <a:lstStyle/>
                    <a:p>
                      <a:r>
                        <a:rPr lang="nb-NO" sz="1200" dirty="0">
                          <a:solidFill>
                            <a:schemeClr val="bg1"/>
                          </a:solidFill>
                          <a:latin typeface="+mn-lt"/>
                        </a:rPr>
                        <a:t>15-39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67189">
                <a:tc>
                  <a:txBody>
                    <a:bodyPr/>
                    <a:lstStyle/>
                    <a:p>
                      <a:r>
                        <a:rPr lang="nb-NO" sz="1200" dirty="0">
                          <a:solidFill>
                            <a:schemeClr val="bg1"/>
                          </a:solidFill>
                          <a:latin typeface="+mn-lt"/>
                        </a:rPr>
                        <a:t>16-40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err="1">
                          <a:effectLst/>
                          <a:latin typeface="+mn-lt"/>
                        </a:rPr>
                        <a:t>Angrepsspill.siste</a:t>
                      </a:r>
                      <a:r>
                        <a:rPr lang="nb-NO" sz="800" b="0" u="none" strike="noStrike" baseline="0" dirty="0">
                          <a:effectLst/>
                          <a:latin typeface="+mn-lt"/>
                        </a:rPr>
                        <a:t>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800" b="0" u="none" strike="noStrike" baseline="0" dirty="0">
                          <a:effectLst/>
                          <a:latin typeface="+mn-lt"/>
                        </a:rPr>
                        <a:t>Angrepsspill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67189">
                <a:tc>
                  <a:txBody>
                    <a:bodyPr/>
                    <a:lstStyle/>
                    <a:p>
                      <a:r>
                        <a:rPr lang="nb-NO" sz="1200" dirty="0">
                          <a:solidFill>
                            <a:schemeClr val="bg1"/>
                          </a:solidFill>
                          <a:latin typeface="+mn-lt"/>
                        </a:rPr>
                        <a:t> 17-41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67189">
                <a:tc>
                  <a:txBody>
                    <a:bodyPr/>
                    <a:lstStyle/>
                    <a:p>
                      <a:r>
                        <a:rPr lang="nb-NO" sz="1200" dirty="0">
                          <a:solidFill>
                            <a:schemeClr val="bg1"/>
                          </a:solidFill>
                          <a:latin typeface="+mn-lt"/>
                        </a:rPr>
                        <a:t>18-42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67189">
                <a:tc>
                  <a:txBody>
                    <a:bodyPr/>
                    <a:lstStyle/>
                    <a:p>
                      <a:r>
                        <a:rPr lang="nb-NO" sz="1200" dirty="0">
                          <a:solidFill>
                            <a:schemeClr val="bg1"/>
                          </a:solidFill>
                          <a:latin typeface="+mn-lt"/>
                        </a:rPr>
                        <a:t>19-43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Individuelt </a:t>
                      </a:r>
                      <a:r>
                        <a:rPr lang="nb-NO" sz="800" b="0" u="none" strike="noStrike" baseline="0" dirty="0" err="1">
                          <a:effectLst/>
                          <a:latin typeface="+mn-lt"/>
                        </a:rPr>
                        <a:t>fokua</a:t>
                      </a:r>
                      <a:r>
                        <a:rPr lang="nb-NO" sz="800" b="0" u="none" strike="noStrike" baseline="0" dirty="0">
                          <a:effectLst/>
                          <a:latin typeface="+mn-lt"/>
                        </a:rPr>
                        <a:t>/utviklingsmål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67189">
                <a:tc>
                  <a:txBody>
                    <a:bodyPr/>
                    <a:lstStyle/>
                    <a:p>
                      <a:r>
                        <a:rPr lang="nb-NO" sz="1200" dirty="0">
                          <a:solidFill>
                            <a:schemeClr val="bg1"/>
                          </a:solidFill>
                          <a:latin typeface="+mn-lt"/>
                        </a:rPr>
                        <a:t>20-44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67189">
                <a:tc>
                  <a:txBody>
                    <a:bodyPr/>
                    <a:lstStyle/>
                    <a:p>
                      <a:r>
                        <a:rPr lang="nb-NO" sz="1200" dirty="0">
                          <a:solidFill>
                            <a:schemeClr val="bg1"/>
                          </a:solidFill>
                          <a:latin typeface="+mn-lt"/>
                        </a:rPr>
                        <a:t>21-45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67189">
                <a:tc>
                  <a:txBody>
                    <a:bodyPr/>
                    <a:lstStyle/>
                    <a:p>
                      <a:r>
                        <a:rPr lang="nb-NO" sz="1200" dirty="0">
                          <a:solidFill>
                            <a:schemeClr val="bg1"/>
                          </a:solidFill>
                          <a:latin typeface="+mn-lt"/>
                        </a:rPr>
                        <a:t>22-46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a:t>
                      </a:r>
                    </a:p>
                    <a:p>
                      <a:pPr algn="ctr" fontAlgn="b"/>
                      <a:r>
                        <a:rPr lang="nb-NO" sz="8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367189">
                <a:tc>
                  <a:txBody>
                    <a:bodyPr/>
                    <a:lstStyle/>
                    <a:p>
                      <a:r>
                        <a:rPr lang="nb-NO" sz="1200" dirty="0">
                          <a:solidFill>
                            <a:schemeClr val="bg1"/>
                          </a:solidFill>
                          <a:latin typeface="+mn-lt"/>
                        </a:rPr>
                        <a:t>23-47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78969">
                <a:tc>
                  <a:txBody>
                    <a:bodyPr/>
                    <a:lstStyle/>
                    <a:p>
                      <a:r>
                        <a:rPr lang="nb-NO" sz="1200" dirty="0">
                          <a:solidFill>
                            <a:schemeClr val="bg1"/>
                          </a:solidFill>
                          <a:latin typeface="+mn-lt"/>
                        </a:rPr>
                        <a:t>24-48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367189">
                <a:tc>
                  <a:txBody>
                    <a:bodyPr/>
                    <a:lstStyle/>
                    <a:p>
                      <a:r>
                        <a:rPr lang="nb-NO" sz="1200" dirty="0">
                          <a:solidFill>
                            <a:schemeClr val="bg1"/>
                          </a:solidFill>
                          <a:latin typeface="+mn-lt"/>
                        </a:rPr>
                        <a:t>25-49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a:t>
                      </a:r>
                    </a:p>
                    <a:p>
                      <a:pPr algn="ctr" fontAlgn="b"/>
                      <a:r>
                        <a:rPr lang="nb-NO" sz="800" b="0" u="none" strike="noStrike" baseline="0" dirty="0">
                          <a:effectLst/>
                          <a:latin typeface="+mn-lt"/>
                        </a:rPr>
                        <a:t>Individuelt fokus/utviklingsmål 45-56</a:t>
                      </a: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fokus/utviklingsmål 45-56</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367189">
                <a:tc>
                  <a:txBody>
                    <a:bodyPr/>
                    <a:lstStyle/>
                    <a:p>
                      <a:r>
                        <a:rPr lang="nb-NO" sz="1200" dirty="0">
                          <a:solidFill>
                            <a:schemeClr val="bg1"/>
                          </a:solidFill>
                          <a:latin typeface="+mn-lt"/>
                        </a:rPr>
                        <a:t>26-50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siste 3.del 18-32</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3072083954"/>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3593075" y="2867717"/>
            <a:ext cx="2026061" cy="994172"/>
          </a:xfrm>
        </p:spPr>
        <p:txBody>
          <a:bodyPr>
            <a:noAutofit/>
          </a:bodyPr>
          <a:lstStyle/>
          <a:p>
            <a:r>
              <a:rPr lang="nb-NO" sz="7200" b="1" dirty="0"/>
              <a:t>G 14</a:t>
            </a:r>
          </a:p>
        </p:txBody>
      </p:sp>
      <p:sp>
        <p:nvSpPr>
          <p:cNvPr id="3" name="Plassholder for bunntekst 2"/>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2520628036"/>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57250"/>
          <a:ext cx="9143999" cy="5743256"/>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320897">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1-3</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82156">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418624">
                <a:tc>
                  <a:txBody>
                    <a:bodyPr/>
                    <a:lstStyle/>
                    <a:p>
                      <a:r>
                        <a:rPr lang="nb-NO" sz="1100" dirty="0">
                          <a:solidFill>
                            <a:schemeClr val="bg1"/>
                          </a:solidFill>
                          <a:latin typeface="+mn-lt"/>
                        </a:rPr>
                        <a:t>1-2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a:t>
                      </a:r>
                    </a:p>
                    <a:p>
                      <a:pPr algn="ctr" fontAlgn="b"/>
                      <a:r>
                        <a:rPr lang="nb-NO" sz="9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8624">
                <a:tc>
                  <a:txBody>
                    <a:bodyPr/>
                    <a:lstStyle/>
                    <a:p>
                      <a:r>
                        <a:rPr lang="nb-NO" sz="1100" dirty="0">
                          <a:solidFill>
                            <a:schemeClr val="bg1"/>
                          </a:solidFill>
                          <a:latin typeface="+mn-lt"/>
                        </a:rPr>
                        <a:t>3-27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a:t>
                      </a:r>
                    </a:p>
                    <a:p>
                      <a:pPr algn="ctr" fontAlgn="b"/>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9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85077">
                <a:tc>
                  <a:txBody>
                    <a:bodyPr/>
                    <a:lstStyle/>
                    <a:p>
                      <a:r>
                        <a:rPr lang="nb-NO" sz="1100" dirty="0">
                          <a:solidFill>
                            <a:schemeClr val="bg1"/>
                          </a:solidFill>
                          <a:latin typeface="+mn-lt"/>
                        </a:rPr>
                        <a:t>4-28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66787">
                <a:tc>
                  <a:txBody>
                    <a:bodyPr/>
                    <a:lstStyle/>
                    <a:p>
                      <a:r>
                        <a:rPr lang="nb-NO" sz="1100" dirty="0">
                          <a:solidFill>
                            <a:schemeClr val="bg1"/>
                          </a:solidFill>
                          <a:latin typeface="+mn-lt"/>
                        </a:rPr>
                        <a:t>5-29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66787">
                <a:tc>
                  <a:txBody>
                    <a:bodyPr/>
                    <a:lstStyle/>
                    <a:p>
                      <a:r>
                        <a:rPr lang="nb-NO" sz="1100" dirty="0">
                          <a:solidFill>
                            <a:schemeClr val="bg1"/>
                          </a:solidFill>
                          <a:latin typeface="+mn-lt"/>
                        </a:rPr>
                        <a:t>6-30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18624">
                <a:tc>
                  <a:txBody>
                    <a:bodyPr/>
                    <a:lstStyle/>
                    <a:p>
                      <a:r>
                        <a:rPr lang="nb-NO" sz="1100" dirty="0">
                          <a:solidFill>
                            <a:schemeClr val="bg1"/>
                          </a:solidFill>
                          <a:latin typeface="+mn-lt"/>
                        </a:rPr>
                        <a:t>7-31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err="1">
                          <a:effectLst/>
                          <a:latin typeface="+mn-lt"/>
                        </a:rPr>
                        <a:t>Angrepspill</a:t>
                      </a:r>
                      <a:r>
                        <a:rPr lang="nb-NO" sz="900" b="0" u="none" strike="noStrike" baseline="0" dirty="0">
                          <a:effectLst/>
                          <a:latin typeface="+mn-l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18624">
                <a:tc>
                  <a:txBody>
                    <a:bodyPr/>
                    <a:lstStyle/>
                    <a:p>
                      <a:r>
                        <a:rPr lang="nb-NO" sz="1100" dirty="0">
                          <a:solidFill>
                            <a:schemeClr val="bg1"/>
                          </a:solidFill>
                          <a:latin typeface="+mn-lt"/>
                        </a:rPr>
                        <a:t>8-32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20897">
                <a:tc>
                  <a:txBody>
                    <a:bodyPr/>
                    <a:lstStyle/>
                    <a:p>
                      <a:r>
                        <a:rPr lang="nb-NO" sz="1100" dirty="0">
                          <a:solidFill>
                            <a:schemeClr val="bg1"/>
                          </a:solidFill>
                          <a:latin typeface="+mn-lt"/>
                        </a:rPr>
                        <a:t>9-33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58807">
                <a:tc>
                  <a:txBody>
                    <a:bodyPr/>
                    <a:lstStyle/>
                    <a:p>
                      <a:r>
                        <a:rPr lang="nb-NO" sz="1100" dirty="0">
                          <a:solidFill>
                            <a:schemeClr val="bg1"/>
                          </a:solidFill>
                          <a:latin typeface="+mn-lt"/>
                        </a:rPr>
                        <a:t>10-34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a:t>
                      </a:r>
                    </a:p>
                    <a:p>
                      <a:pPr algn="ctr" fontAlgn="b"/>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418624">
                <a:tc>
                  <a:txBody>
                    <a:bodyPr/>
                    <a:lstStyle/>
                    <a:p>
                      <a:r>
                        <a:rPr lang="nb-NO" sz="1100" dirty="0">
                          <a:solidFill>
                            <a:schemeClr val="bg1"/>
                          </a:solidFill>
                          <a:latin typeface="+mn-lt"/>
                        </a:rPr>
                        <a:t>11-35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418624">
                <a:tc>
                  <a:txBody>
                    <a:bodyPr/>
                    <a:lstStyle/>
                    <a:p>
                      <a:r>
                        <a:rPr lang="nb-NO" sz="1100" dirty="0">
                          <a:solidFill>
                            <a:schemeClr val="bg1"/>
                          </a:solidFill>
                          <a:latin typeface="+mn-lt"/>
                        </a:rPr>
                        <a:t>12-36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err="1">
                          <a:effectLst/>
                          <a:latin typeface="+mn-lt"/>
                        </a:rPr>
                        <a:t>Angrepsspi</a:t>
                      </a:r>
                      <a:r>
                        <a:rPr lang="nb-NO" sz="900" b="0" u="none" strike="noStrike" baseline="0" dirty="0">
                          <a:effectLst/>
                          <a:latin typeface="+mn-lt"/>
                        </a:rPr>
                        <a:t>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830104">
                <a:tc>
                  <a:txBody>
                    <a:bodyPr/>
                    <a:lstStyle/>
                    <a:p>
                      <a:r>
                        <a:rPr lang="nb-NO" sz="1100" dirty="0">
                          <a:solidFill>
                            <a:schemeClr val="bg1"/>
                          </a:solidFill>
                          <a:latin typeface="+mn-lt"/>
                        </a:rPr>
                        <a:t>13-37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33-41</a:t>
                      </a: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2761282263"/>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12868"/>
          <a:ext cx="9143999" cy="5343383"/>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400085">
                <a:tc rowSpan="2">
                  <a:txBody>
                    <a:bodyPr/>
                    <a:lstStyle/>
                    <a:p>
                      <a:r>
                        <a:rPr lang="nb-NO" sz="1200" dirty="0">
                          <a:solidFill>
                            <a:schemeClr val="bg1"/>
                          </a:solidFill>
                          <a:latin typeface="+mn-lt"/>
                        </a:rPr>
                        <a:t>Uke </a:t>
                      </a:r>
                    </a:p>
                  </a:txBody>
                  <a:tcPr marL="68580" marR="68580" marT="34290" marB="34290">
                    <a:solidFill>
                      <a:schemeClr val="tx1"/>
                    </a:solidFill>
                  </a:tcPr>
                </a:tc>
                <a:tc gridSpan="2">
                  <a:txBody>
                    <a:bodyPr/>
                    <a:lstStyle/>
                    <a:p>
                      <a:pPr algn="ctr"/>
                      <a:r>
                        <a:rPr lang="nb-NO" sz="1200" dirty="0">
                          <a:solidFill>
                            <a:schemeClr val="bg1"/>
                          </a:solidFill>
                          <a:latin typeface="+mn-lt"/>
                        </a:rPr>
                        <a:t>Økt</a:t>
                      </a:r>
                      <a:r>
                        <a:rPr lang="nb-NO" sz="1200" baseline="0" dirty="0">
                          <a:solidFill>
                            <a:schemeClr val="bg1"/>
                          </a:solidFill>
                          <a:latin typeface="+mn-lt"/>
                        </a:rPr>
                        <a:t> 1-3</a:t>
                      </a:r>
                      <a:endParaRPr lang="nb-NO" sz="1200" dirty="0">
                        <a:solidFill>
                          <a:schemeClr val="bg1"/>
                        </a:solidFill>
                        <a:latin typeface="+mn-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80637">
                <a:tc vMerge="1">
                  <a:txBody>
                    <a:bodyPr/>
                    <a:lstStyle/>
                    <a:p>
                      <a:endParaRPr lang="nb-NO"/>
                    </a:p>
                  </a:txBody>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281748">
                <a:tc>
                  <a:txBody>
                    <a:bodyPr/>
                    <a:lstStyle/>
                    <a:p>
                      <a:r>
                        <a:rPr lang="nb-NO" sz="1100" dirty="0">
                          <a:solidFill>
                            <a:schemeClr val="bg1"/>
                          </a:solidFill>
                          <a:latin typeface="+mn-lt"/>
                        </a:rPr>
                        <a:t>14-38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0044">
                <a:tc>
                  <a:txBody>
                    <a:bodyPr/>
                    <a:lstStyle/>
                    <a:p>
                      <a:r>
                        <a:rPr lang="nb-NO" sz="1100" dirty="0">
                          <a:solidFill>
                            <a:schemeClr val="bg1"/>
                          </a:solidFill>
                          <a:latin typeface="+mn-lt"/>
                        </a:rPr>
                        <a:t>15-39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0044">
                <a:tc>
                  <a:txBody>
                    <a:bodyPr/>
                    <a:lstStyle/>
                    <a:p>
                      <a:r>
                        <a:rPr lang="nb-NO" sz="1100" dirty="0">
                          <a:solidFill>
                            <a:schemeClr val="bg1"/>
                          </a:solidFill>
                          <a:latin typeface="+mn-lt"/>
                        </a:rPr>
                        <a:t>16-40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800" b="0" u="none" strike="noStrike" baseline="0" dirty="0">
                          <a:effectLst/>
                          <a:latin typeface="+mn-lt"/>
                        </a:rPr>
                        <a:t>Angrepsspillsiste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50044">
                <a:tc>
                  <a:txBody>
                    <a:bodyPr/>
                    <a:lstStyle/>
                    <a:p>
                      <a:r>
                        <a:rPr lang="nb-NO" sz="1100" dirty="0">
                          <a:solidFill>
                            <a:schemeClr val="bg1"/>
                          </a:solidFill>
                          <a:latin typeface="+mn-lt"/>
                        </a:rPr>
                        <a:t> 17-41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50044">
                <a:tc>
                  <a:txBody>
                    <a:bodyPr/>
                    <a:lstStyle/>
                    <a:p>
                      <a:r>
                        <a:rPr lang="nb-NO" sz="1100" dirty="0">
                          <a:solidFill>
                            <a:schemeClr val="bg1"/>
                          </a:solidFill>
                          <a:latin typeface="+mn-lt"/>
                        </a:rPr>
                        <a:t>18-42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50044">
                <a:tc>
                  <a:txBody>
                    <a:bodyPr/>
                    <a:lstStyle/>
                    <a:p>
                      <a:r>
                        <a:rPr lang="nb-NO" sz="1100" dirty="0">
                          <a:solidFill>
                            <a:schemeClr val="bg1"/>
                          </a:solidFill>
                          <a:latin typeface="+mn-lt"/>
                        </a:rPr>
                        <a:t>19-43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a:t>
                      </a:r>
                    </a:p>
                    <a:p>
                      <a:pPr algn="ctr" fontAlgn="b"/>
                      <a:r>
                        <a:rPr lang="nb-NO" sz="8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a:t>
                      </a:r>
                      <a:r>
                        <a:rPr lang="nb-NO" sz="800" b="0" u="none" strike="noStrike" baseline="0" dirty="0" err="1">
                          <a:effectLst/>
                          <a:latin typeface="+mn-lt"/>
                        </a:rPr>
                        <a:t>fokua</a:t>
                      </a:r>
                      <a:r>
                        <a:rPr lang="nb-NO" sz="800" b="0" u="none" strike="noStrike" baseline="0" dirty="0">
                          <a:effectLst/>
                          <a:latin typeface="+mn-lt"/>
                        </a:rPr>
                        <a:t>/utviklingsmål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50044">
                <a:tc>
                  <a:txBody>
                    <a:bodyPr/>
                    <a:lstStyle/>
                    <a:p>
                      <a:r>
                        <a:rPr lang="nb-NO" sz="1100" dirty="0">
                          <a:solidFill>
                            <a:schemeClr val="bg1"/>
                          </a:solidFill>
                          <a:latin typeface="+mn-lt"/>
                        </a:rPr>
                        <a:t>20-44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50044">
                <a:tc>
                  <a:txBody>
                    <a:bodyPr/>
                    <a:lstStyle/>
                    <a:p>
                      <a:r>
                        <a:rPr lang="nb-NO" sz="1100" dirty="0">
                          <a:solidFill>
                            <a:schemeClr val="bg1"/>
                          </a:solidFill>
                          <a:latin typeface="+mn-lt"/>
                        </a:rPr>
                        <a:t>21-45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50044">
                <a:tc>
                  <a:txBody>
                    <a:bodyPr/>
                    <a:lstStyle/>
                    <a:p>
                      <a:r>
                        <a:rPr lang="nb-NO" sz="1100" dirty="0">
                          <a:solidFill>
                            <a:schemeClr val="bg1"/>
                          </a:solidFill>
                          <a:latin typeface="+mn-lt"/>
                        </a:rPr>
                        <a:t>22-46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a:t>
                      </a:r>
                    </a:p>
                    <a:p>
                      <a:pPr algn="ctr" fontAlgn="b"/>
                      <a:r>
                        <a:rPr lang="nb-NO" sz="8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Individuelt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350044">
                <a:tc>
                  <a:txBody>
                    <a:bodyPr/>
                    <a:lstStyle/>
                    <a:p>
                      <a:r>
                        <a:rPr lang="nb-NO" sz="1100" dirty="0">
                          <a:solidFill>
                            <a:schemeClr val="bg1"/>
                          </a:solidFill>
                          <a:latin typeface="+mn-lt"/>
                        </a:rPr>
                        <a:t>23-47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78969">
                <a:tc>
                  <a:txBody>
                    <a:bodyPr/>
                    <a:lstStyle/>
                    <a:p>
                      <a:r>
                        <a:rPr lang="nb-NO" sz="1100" dirty="0">
                          <a:solidFill>
                            <a:schemeClr val="bg1"/>
                          </a:solidFill>
                          <a:latin typeface="+mn-lt"/>
                        </a:rPr>
                        <a:t>24-48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350044">
                <a:tc>
                  <a:txBody>
                    <a:bodyPr/>
                    <a:lstStyle/>
                    <a:p>
                      <a:r>
                        <a:rPr lang="nb-NO" sz="1100" dirty="0">
                          <a:solidFill>
                            <a:schemeClr val="bg1"/>
                          </a:solidFill>
                          <a:latin typeface="+mn-lt"/>
                        </a:rPr>
                        <a:t>25-49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a:t>
                      </a:r>
                    </a:p>
                    <a:p>
                      <a:pPr algn="ctr" fontAlgn="b"/>
                      <a:r>
                        <a:rPr lang="nb-NO" sz="8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fokus/utvikling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350044">
                <a:tc>
                  <a:txBody>
                    <a:bodyPr/>
                    <a:lstStyle/>
                    <a:p>
                      <a:r>
                        <a:rPr lang="nb-NO" sz="1100" dirty="0">
                          <a:solidFill>
                            <a:schemeClr val="bg1"/>
                          </a:solidFill>
                          <a:latin typeface="+mn-lt"/>
                        </a:rPr>
                        <a:t>26-50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siste 3.del 18-32</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err="1">
                          <a:effectLst/>
                          <a:latin typeface="+mn-lt"/>
                        </a:rPr>
                        <a:t>Angrepssp</a:t>
                      </a:r>
                      <a:r>
                        <a:rPr lang="nb-NO" sz="800" b="0" u="none" strike="noStrike" baseline="0" dirty="0">
                          <a:effectLst/>
                          <a:latin typeface="+mn-lt"/>
                        </a:rPr>
                        <a:t>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3797654538"/>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3593075" y="2867717"/>
            <a:ext cx="2026061" cy="994172"/>
          </a:xfrm>
        </p:spPr>
        <p:txBody>
          <a:bodyPr>
            <a:noAutofit/>
          </a:bodyPr>
          <a:lstStyle/>
          <a:p>
            <a:r>
              <a:rPr lang="nb-NO" sz="7200" b="1" dirty="0"/>
              <a:t>J 14</a:t>
            </a:r>
          </a:p>
        </p:txBody>
      </p:sp>
      <p:sp>
        <p:nvSpPr>
          <p:cNvPr id="3" name="Plassholder for bunntekst 2"/>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680925887"/>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57250"/>
          <a:ext cx="9144000" cy="5743253"/>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320897">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1-3</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82156">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418624">
                <a:tc>
                  <a:txBody>
                    <a:bodyPr/>
                    <a:lstStyle/>
                    <a:p>
                      <a:r>
                        <a:rPr lang="nb-NO" sz="1100" dirty="0">
                          <a:solidFill>
                            <a:schemeClr val="bg1"/>
                          </a:solidFill>
                          <a:latin typeface="+mn-lt"/>
                        </a:rPr>
                        <a:t>1-2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a:t>
                      </a:r>
                    </a:p>
                    <a:p>
                      <a:pPr algn="ctr" fontAlgn="b"/>
                      <a:r>
                        <a:rPr lang="nb-NO" sz="9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8624">
                <a:tc>
                  <a:txBody>
                    <a:bodyPr/>
                    <a:lstStyle/>
                    <a:p>
                      <a:r>
                        <a:rPr lang="nb-NO" sz="1100" dirty="0">
                          <a:solidFill>
                            <a:schemeClr val="bg1"/>
                          </a:solidFill>
                          <a:latin typeface="+mn-lt"/>
                        </a:rPr>
                        <a:t>3-27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a:t>
                      </a:r>
                    </a:p>
                    <a:p>
                      <a:pPr algn="ctr" fontAlgn="b"/>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9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85077">
                <a:tc>
                  <a:txBody>
                    <a:bodyPr/>
                    <a:lstStyle/>
                    <a:p>
                      <a:r>
                        <a:rPr lang="nb-NO" sz="1100" dirty="0">
                          <a:solidFill>
                            <a:schemeClr val="bg1"/>
                          </a:solidFill>
                          <a:latin typeface="+mn-lt"/>
                        </a:rPr>
                        <a:t>4-28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66787">
                <a:tc>
                  <a:txBody>
                    <a:bodyPr/>
                    <a:lstStyle/>
                    <a:p>
                      <a:r>
                        <a:rPr lang="nb-NO" sz="1100" dirty="0">
                          <a:solidFill>
                            <a:schemeClr val="bg1"/>
                          </a:solidFill>
                          <a:latin typeface="+mn-lt"/>
                        </a:rPr>
                        <a:t>5-29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66787">
                <a:tc>
                  <a:txBody>
                    <a:bodyPr/>
                    <a:lstStyle/>
                    <a:p>
                      <a:r>
                        <a:rPr lang="nb-NO" sz="1100" dirty="0">
                          <a:solidFill>
                            <a:schemeClr val="bg1"/>
                          </a:solidFill>
                          <a:latin typeface="+mn-lt"/>
                        </a:rPr>
                        <a:t>6-30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18624">
                <a:tc>
                  <a:txBody>
                    <a:bodyPr/>
                    <a:lstStyle/>
                    <a:p>
                      <a:r>
                        <a:rPr lang="nb-NO" sz="1100" dirty="0">
                          <a:solidFill>
                            <a:schemeClr val="bg1"/>
                          </a:solidFill>
                          <a:latin typeface="+mn-lt"/>
                        </a:rPr>
                        <a:t>7-31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err="1">
                          <a:effectLst/>
                          <a:latin typeface="+mn-lt"/>
                        </a:rPr>
                        <a:t>Angrepspill</a:t>
                      </a:r>
                      <a:r>
                        <a:rPr lang="nb-NO" sz="900" b="0" u="none" strike="noStrike" baseline="0" dirty="0">
                          <a:effectLst/>
                          <a:latin typeface="+mn-l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18624">
                <a:tc>
                  <a:txBody>
                    <a:bodyPr/>
                    <a:lstStyle/>
                    <a:p>
                      <a:r>
                        <a:rPr lang="nb-NO" sz="1100" dirty="0">
                          <a:solidFill>
                            <a:schemeClr val="bg1"/>
                          </a:solidFill>
                          <a:latin typeface="+mn-lt"/>
                        </a:rPr>
                        <a:t>8-32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20897">
                <a:tc>
                  <a:txBody>
                    <a:bodyPr/>
                    <a:lstStyle/>
                    <a:p>
                      <a:r>
                        <a:rPr lang="nb-NO" sz="1100" dirty="0">
                          <a:solidFill>
                            <a:schemeClr val="bg1"/>
                          </a:solidFill>
                          <a:latin typeface="+mn-lt"/>
                        </a:rPr>
                        <a:t>9-33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58807">
                <a:tc>
                  <a:txBody>
                    <a:bodyPr/>
                    <a:lstStyle/>
                    <a:p>
                      <a:r>
                        <a:rPr lang="nb-NO" sz="1100" dirty="0">
                          <a:solidFill>
                            <a:schemeClr val="bg1"/>
                          </a:solidFill>
                          <a:latin typeface="+mn-lt"/>
                        </a:rPr>
                        <a:t>10-34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a:t>
                      </a:r>
                    </a:p>
                    <a:p>
                      <a:pPr algn="ctr" fontAlgn="b"/>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418624">
                <a:tc>
                  <a:txBody>
                    <a:bodyPr/>
                    <a:lstStyle/>
                    <a:p>
                      <a:r>
                        <a:rPr lang="nb-NO" sz="1100" dirty="0">
                          <a:solidFill>
                            <a:schemeClr val="bg1"/>
                          </a:solidFill>
                          <a:latin typeface="+mn-lt"/>
                        </a:rPr>
                        <a:t>11-35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418624">
                <a:tc>
                  <a:txBody>
                    <a:bodyPr/>
                    <a:lstStyle/>
                    <a:p>
                      <a:r>
                        <a:rPr lang="nb-NO" sz="1100" dirty="0">
                          <a:solidFill>
                            <a:schemeClr val="bg1"/>
                          </a:solidFill>
                          <a:latin typeface="+mn-lt"/>
                        </a:rPr>
                        <a:t>12-36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err="1">
                          <a:effectLst/>
                          <a:latin typeface="+mn-lt"/>
                        </a:rPr>
                        <a:t>Angrepsspi</a:t>
                      </a:r>
                      <a:r>
                        <a:rPr lang="nb-NO" sz="900" b="0" u="none" strike="noStrike" baseline="0" dirty="0">
                          <a:effectLst/>
                          <a:latin typeface="+mn-lt"/>
                        </a:rPr>
                        <a:t>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Angrepsspill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830104">
                <a:tc>
                  <a:txBody>
                    <a:bodyPr/>
                    <a:lstStyle/>
                    <a:p>
                      <a:r>
                        <a:rPr lang="nb-NO" sz="1100" dirty="0">
                          <a:solidFill>
                            <a:schemeClr val="bg1"/>
                          </a:solidFill>
                          <a:latin typeface="+mn-lt"/>
                        </a:rPr>
                        <a:t>13-37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latin typeface="+mn-lt"/>
                        </a:rPr>
                        <a:t>Forsvarsspill 33-41</a:t>
                      </a: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p>
                      <a:pPr algn="ctr" fontAlgn="b"/>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Forsvarsspill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294523147"/>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12868"/>
          <a:ext cx="9144000" cy="5069797"/>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400085">
                <a:tc rowSpan="2">
                  <a:txBody>
                    <a:bodyPr/>
                    <a:lstStyle/>
                    <a:p>
                      <a:r>
                        <a:rPr lang="nb-NO" sz="1200" dirty="0">
                          <a:solidFill>
                            <a:schemeClr val="bg1"/>
                          </a:solidFill>
                          <a:latin typeface="+mn-lt"/>
                        </a:rPr>
                        <a:t>Uke </a:t>
                      </a:r>
                    </a:p>
                  </a:txBody>
                  <a:tcPr marL="68580" marR="68580" marT="34290" marB="34290">
                    <a:solidFill>
                      <a:schemeClr val="tx1"/>
                    </a:solidFill>
                  </a:tcPr>
                </a:tc>
                <a:tc gridSpan="2">
                  <a:txBody>
                    <a:bodyPr/>
                    <a:lstStyle/>
                    <a:p>
                      <a:pPr algn="ctr"/>
                      <a:r>
                        <a:rPr lang="nb-NO" sz="1200" dirty="0">
                          <a:solidFill>
                            <a:schemeClr val="bg1"/>
                          </a:solidFill>
                          <a:latin typeface="+mn-lt"/>
                        </a:rPr>
                        <a:t>Økt</a:t>
                      </a:r>
                      <a:r>
                        <a:rPr lang="nb-NO" sz="1200" baseline="0" dirty="0">
                          <a:solidFill>
                            <a:schemeClr val="bg1"/>
                          </a:solidFill>
                          <a:latin typeface="+mn-lt"/>
                        </a:rPr>
                        <a:t> 1-3</a:t>
                      </a:r>
                      <a:endParaRPr lang="nb-NO" sz="1200" dirty="0">
                        <a:solidFill>
                          <a:schemeClr val="bg1"/>
                        </a:solidFill>
                        <a:latin typeface="+mn-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80637">
                <a:tc vMerge="1">
                  <a:txBody>
                    <a:bodyPr/>
                    <a:lstStyle/>
                    <a:p>
                      <a:endParaRPr lang="nb-NO"/>
                    </a:p>
                  </a:txBody>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259625">
                <a:tc>
                  <a:txBody>
                    <a:bodyPr/>
                    <a:lstStyle/>
                    <a:p>
                      <a:r>
                        <a:rPr lang="nb-NO" sz="1100" dirty="0">
                          <a:solidFill>
                            <a:schemeClr val="bg1"/>
                          </a:solidFill>
                          <a:latin typeface="+mn-lt"/>
                        </a:rPr>
                        <a:t>14-38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0044">
                <a:tc>
                  <a:txBody>
                    <a:bodyPr/>
                    <a:lstStyle/>
                    <a:p>
                      <a:r>
                        <a:rPr lang="nb-NO" sz="1100" dirty="0">
                          <a:solidFill>
                            <a:schemeClr val="bg1"/>
                          </a:solidFill>
                          <a:latin typeface="+mn-lt"/>
                        </a:rPr>
                        <a:t>15-39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0044">
                <a:tc>
                  <a:txBody>
                    <a:bodyPr/>
                    <a:lstStyle/>
                    <a:p>
                      <a:r>
                        <a:rPr lang="nb-NO" sz="1100" dirty="0">
                          <a:solidFill>
                            <a:schemeClr val="bg1"/>
                          </a:solidFill>
                          <a:latin typeface="+mn-lt"/>
                        </a:rPr>
                        <a:t>16-40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800" b="0" u="none" strike="noStrike" baseline="0" dirty="0">
                          <a:effectLst/>
                          <a:latin typeface="+mn-lt"/>
                        </a:rPr>
                        <a:t>Angrepsspillsiste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50044">
                <a:tc>
                  <a:txBody>
                    <a:bodyPr/>
                    <a:lstStyle/>
                    <a:p>
                      <a:r>
                        <a:rPr lang="nb-NO" sz="1100" dirty="0">
                          <a:solidFill>
                            <a:schemeClr val="bg1"/>
                          </a:solidFill>
                          <a:latin typeface="+mn-lt"/>
                        </a:rPr>
                        <a:t> 17-41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50044">
                <a:tc>
                  <a:txBody>
                    <a:bodyPr/>
                    <a:lstStyle/>
                    <a:p>
                      <a:r>
                        <a:rPr lang="nb-NO" sz="1100" dirty="0">
                          <a:solidFill>
                            <a:schemeClr val="bg1"/>
                          </a:solidFill>
                          <a:latin typeface="+mn-lt"/>
                        </a:rPr>
                        <a:t>18-42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50044">
                <a:tc>
                  <a:txBody>
                    <a:bodyPr/>
                    <a:lstStyle/>
                    <a:p>
                      <a:r>
                        <a:rPr lang="nb-NO" sz="1100" dirty="0">
                          <a:solidFill>
                            <a:schemeClr val="bg1"/>
                          </a:solidFill>
                          <a:latin typeface="+mn-lt"/>
                        </a:rPr>
                        <a:t>19-43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a:t>
                      </a:r>
                    </a:p>
                    <a:p>
                      <a:pPr algn="ctr" fontAlgn="b"/>
                      <a:r>
                        <a:rPr lang="nb-NO" sz="8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a:t>
                      </a:r>
                      <a:r>
                        <a:rPr lang="nb-NO" sz="800" b="0" u="none" strike="noStrike" baseline="0" dirty="0" err="1">
                          <a:effectLst/>
                          <a:latin typeface="+mn-lt"/>
                        </a:rPr>
                        <a:t>fokua</a:t>
                      </a:r>
                      <a:r>
                        <a:rPr lang="nb-NO" sz="800" b="0" u="none" strike="noStrike" baseline="0" dirty="0">
                          <a:effectLst/>
                          <a:latin typeface="+mn-lt"/>
                        </a:rPr>
                        <a:t>/utviklingsmål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50044">
                <a:tc>
                  <a:txBody>
                    <a:bodyPr/>
                    <a:lstStyle/>
                    <a:p>
                      <a:r>
                        <a:rPr lang="nb-NO" sz="1100" dirty="0">
                          <a:solidFill>
                            <a:schemeClr val="bg1"/>
                          </a:solidFill>
                          <a:latin typeface="+mn-lt"/>
                        </a:rPr>
                        <a:t>20-44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50044">
                <a:tc>
                  <a:txBody>
                    <a:bodyPr/>
                    <a:lstStyle/>
                    <a:p>
                      <a:r>
                        <a:rPr lang="nb-NO" sz="1100" dirty="0">
                          <a:solidFill>
                            <a:schemeClr val="bg1"/>
                          </a:solidFill>
                          <a:latin typeface="+mn-lt"/>
                        </a:rPr>
                        <a:t>21-45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50044">
                <a:tc>
                  <a:txBody>
                    <a:bodyPr/>
                    <a:lstStyle/>
                    <a:p>
                      <a:r>
                        <a:rPr lang="nb-NO" sz="1100" dirty="0">
                          <a:solidFill>
                            <a:schemeClr val="bg1"/>
                          </a:solidFill>
                          <a:latin typeface="+mn-lt"/>
                        </a:rPr>
                        <a:t>22-46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a:t>
                      </a:r>
                    </a:p>
                    <a:p>
                      <a:pPr algn="ctr" fontAlgn="b"/>
                      <a:r>
                        <a:rPr lang="nb-NO" sz="8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Individuelt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350044">
                <a:tc>
                  <a:txBody>
                    <a:bodyPr/>
                    <a:lstStyle/>
                    <a:p>
                      <a:r>
                        <a:rPr lang="nb-NO" sz="1100" dirty="0">
                          <a:solidFill>
                            <a:schemeClr val="bg1"/>
                          </a:solidFill>
                          <a:latin typeface="+mn-lt"/>
                        </a:rPr>
                        <a:t>23-47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78969">
                <a:tc>
                  <a:txBody>
                    <a:bodyPr/>
                    <a:lstStyle/>
                    <a:p>
                      <a:r>
                        <a:rPr lang="nb-NO" sz="1100" dirty="0">
                          <a:solidFill>
                            <a:schemeClr val="bg1"/>
                          </a:solidFill>
                          <a:latin typeface="+mn-lt"/>
                        </a:rPr>
                        <a:t>24-48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350044">
                <a:tc>
                  <a:txBody>
                    <a:bodyPr/>
                    <a:lstStyle/>
                    <a:p>
                      <a:r>
                        <a:rPr lang="nb-NO" sz="1100" dirty="0">
                          <a:solidFill>
                            <a:schemeClr val="bg1"/>
                          </a:solidFill>
                          <a:latin typeface="+mn-lt"/>
                        </a:rPr>
                        <a:t>25-49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a:t>
                      </a:r>
                    </a:p>
                    <a:p>
                      <a:pPr algn="ctr" fontAlgn="b"/>
                      <a:r>
                        <a:rPr lang="nb-NO" sz="8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fokus/utvikling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350044">
                <a:tc>
                  <a:txBody>
                    <a:bodyPr/>
                    <a:lstStyle/>
                    <a:p>
                      <a:r>
                        <a:rPr lang="nb-NO" sz="1100" dirty="0">
                          <a:solidFill>
                            <a:schemeClr val="bg1"/>
                          </a:solidFill>
                          <a:latin typeface="+mn-lt"/>
                        </a:rPr>
                        <a:t>26-50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siste 3.del 18-32</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err="1">
                          <a:effectLst/>
                          <a:latin typeface="+mn-lt"/>
                        </a:rPr>
                        <a:t>Angrepssp</a:t>
                      </a:r>
                      <a:r>
                        <a:rPr lang="nb-NO" sz="800" b="0" u="none" strike="noStrike" baseline="0" dirty="0">
                          <a:effectLst/>
                          <a:latin typeface="+mn-lt"/>
                        </a:rPr>
                        <a:t>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712308446"/>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3305481" y="2867717"/>
            <a:ext cx="2512758" cy="994172"/>
          </a:xfrm>
        </p:spPr>
        <p:txBody>
          <a:bodyPr>
            <a:noAutofit/>
          </a:bodyPr>
          <a:lstStyle/>
          <a:p>
            <a:r>
              <a:rPr lang="nb-NO" sz="7200" b="1" dirty="0"/>
              <a:t>G 15</a:t>
            </a:r>
          </a:p>
        </p:txBody>
      </p:sp>
      <p:sp>
        <p:nvSpPr>
          <p:cNvPr id="3" name="Plassholder for bunntekst 2"/>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818364256"/>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67486"/>
          <a:ext cx="9144000" cy="5383179"/>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296434">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p>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1-3</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83982">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362373">
                <a:tc>
                  <a:txBody>
                    <a:bodyPr/>
                    <a:lstStyle/>
                    <a:p>
                      <a:r>
                        <a:rPr lang="nb-NO" sz="1200" dirty="0">
                          <a:solidFill>
                            <a:schemeClr val="bg1"/>
                          </a:solidFill>
                          <a:latin typeface="+mn-lt"/>
                        </a:rPr>
                        <a:t>1-2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Angrepsspill</a:t>
                      </a:r>
                    </a:p>
                    <a:p>
                      <a:pPr algn="ctr" fontAlgn="b"/>
                      <a:r>
                        <a:rPr lang="nb-NO" sz="11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62373">
                <a:tc>
                  <a:txBody>
                    <a:bodyPr/>
                    <a:lstStyle/>
                    <a:p>
                      <a:r>
                        <a:rPr lang="nb-NO" sz="1200" dirty="0">
                          <a:solidFill>
                            <a:schemeClr val="bg1"/>
                          </a:solidFill>
                          <a:latin typeface="+mn-lt"/>
                        </a:rPr>
                        <a:t>3-27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11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5722">
                <a:tc>
                  <a:txBody>
                    <a:bodyPr/>
                    <a:lstStyle/>
                    <a:p>
                      <a:r>
                        <a:rPr lang="nb-NO" sz="1200" dirty="0">
                          <a:solidFill>
                            <a:schemeClr val="bg1"/>
                          </a:solidFill>
                          <a:latin typeface="+mn-lt"/>
                        </a:rPr>
                        <a:t>4-28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38826">
                <a:tc>
                  <a:txBody>
                    <a:bodyPr/>
                    <a:lstStyle/>
                    <a:p>
                      <a:r>
                        <a:rPr lang="nb-NO" sz="1200" dirty="0">
                          <a:solidFill>
                            <a:schemeClr val="bg1"/>
                          </a:solidFill>
                          <a:latin typeface="+mn-lt"/>
                        </a:rPr>
                        <a:t>5-29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38826">
                <a:tc>
                  <a:txBody>
                    <a:bodyPr/>
                    <a:lstStyle/>
                    <a:p>
                      <a:r>
                        <a:rPr lang="nb-NO" sz="1200" dirty="0">
                          <a:solidFill>
                            <a:schemeClr val="bg1"/>
                          </a:solidFill>
                          <a:latin typeface="+mn-lt"/>
                        </a:rPr>
                        <a:t>6-30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62373">
                <a:tc>
                  <a:txBody>
                    <a:bodyPr/>
                    <a:lstStyle/>
                    <a:p>
                      <a:r>
                        <a:rPr lang="nb-NO" sz="1200" dirty="0">
                          <a:solidFill>
                            <a:schemeClr val="bg1"/>
                          </a:solidFill>
                          <a:latin typeface="+mn-lt"/>
                        </a:rPr>
                        <a:t>7-31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1100" b="0" u="none" strike="noStrike" baseline="0" dirty="0" err="1">
                          <a:effectLst/>
                          <a:latin typeface="+mn-lt"/>
                        </a:rPr>
                        <a:t>Angrepsspillinn</a:t>
                      </a:r>
                      <a:r>
                        <a:rPr lang="nb-NO" sz="1100" b="0" u="none" strike="noStrike" baseline="0" dirty="0">
                          <a:effectLst/>
                          <a:latin typeface="+mn-lt"/>
                        </a:rPr>
                        <a:t>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62373">
                <a:tc>
                  <a:txBody>
                    <a:bodyPr/>
                    <a:lstStyle/>
                    <a:p>
                      <a:r>
                        <a:rPr lang="nb-NO" sz="1200" dirty="0">
                          <a:solidFill>
                            <a:schemeClr val="bg1"/>
                          </a:solidFill>
                          <a:latin typeface="+mn-lt"/>
                        </a:rPr>
                        <a:t>8-32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96434">
                <a:tc>
                  <a:txBody>
                    <a:bodyPr/>
                    <a:lstStyle/>
                    <a:p>
                      <a:r>
                        <a:rPr lang="nb-NO" sz="1200" dirty="0">
                          <a:solidFill>
                            <a:schemeClr val="bg1"/>
                          </a:solidFill>
                          <a:latin typeface="+mn-lt"/>
                        </a:rPr>
                        <a:t>9-33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31454">
                <a:tc>
                  <a:txBody>
                    <a:bodyPr/>
                    <a:lstStyle/>
                    <a:p>
                      <a:r>
                        <a:rPr lang="nb-NO" sz="1200" dirty="0">
                          <a:solidFill>
                            <a:schemeClr val="bg1"/>
                          </a:solidFill>
                          <a:latin typeface="+mn-lt"/>
                        </a:rPr>
                        <a:t>10-34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Forsvarsspill </a:t>
                      </a: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p>
                      <a:pPr algn="ctr" fontAlgn="b"/>
                      <a:r>
                        <a:rPr lang="nb-NO" sz="11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362373">
                <a:tc>
                  <a:txBody>
                    <a:bodyPr/>
                    <a:lstStyle/>
                    <a:p>
                      <a:r>
                        <a:rPr lang="nb-NO" sz="1200" dirty="0">
                          <a:solidFill>
                            <a:schemeClr val="bg1"/>
                          </a:solidFill>
                          <a:latin typeface="+mn-lt"/>
                        </a:rPr>
                        <a:t>11-35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362373">
                <a:tc>
                  <a:txBody>
                    <a:bodyPr/>
                    <a:lstStyle/>
                    <a:p>
                      <a:r>
                        <a:rPr lang="nb-NO" sz="1200" dirty="0">
                          <a:solidFill>
                            <a:schemeClr val="bg1"/>
                          </a:solidFill>
                          <a:latin typeface="+mn-lt"/>
                        </a:rPr>
                        <a:t>12-36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Angrepsspill </a:t>
                      </a:r>
                      <a:r>
                        <a:rPr lang="nb-NO" sz="1100" dirty="0">
                          <a:solidFill>
                            <a:schemeClr val="bg1"/>
                          </a:solidFill>
                          <a:latin typeface="+mn-lt"/>
                        </a:rPr>
                        <a:t>5</a:t>
                      </a:r>
                      <a:r>
                        <a:rPr lang="nb-NO" sz="1100" b="0" u="none" strike="noStrike" baseline="0" dirty="0">
                          <a:effectLst/>
                          <a:latin typeface="+mn-lt"/>
                        </a:rPr>
                        <a:t>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967264">
                <a:tc>
                  <a:txBody>
                    <a:bodyPr/>
                    <a:lstStyle/>
                    <a:p>
                      <a:r>
                        <a:rPr lang="nb-NO" sz="1200" dirty="0">
                          <a:solidFill>
                            <a:schemeClr val="bg1"/>
                          </a:solidFill>
                          <a:latin typeface="+mn-lt"/>
                        </a:rPr>
                        <a:t>13-37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endParaRPr lang="nb-NO" sz="1100" b="0" u="none" strike="noStrike" baseline="0" dirty="0">
                        <a:effectLst/>
                        <a:latin typeface="+mn-lt"/>
                      </a:endParaRPr>
                    </a:p>
                    <a:p>
                      <a:pPr algn="ctr" fontAlgn="b"/>
                      <a:r>
                        <a:rPr lang="nb-NO" sz="1100" b="0" u="none" strike="noStrike" baseline="0" dirty="0">
                          <a:effectLst/>
                          <a:latin typeface="+mn-lt"/>
                        </a:rPr>
                        <a:t>Forsvarsspill  33-41</a:t>
                      </a:r>
                    </a:p>
                    <a:p>
                      <a:pPr algn="ctr" fontAlgn="b"/>
                      <a:endParaRPr lang="nb-NO" sz="1100" b="0" u="none" strike="noStrike" baseline="0" dirty="0">
                        <a:effectLst/>
                        <a:latin typeface="+mn-lt"/>
                      </a:endParaRPr>
                    </a:p>
                    <a:p>
                      <a:pPr algn="ctr" fontAlgn="b"/>
                      <a:endParaRPr lang="nb-NO" sz="1100" b="0" u="none" strike="noStrike" baseline="0" dirty="0">
                        <a:effectLst/>
                        <a:latin typeface="+mn-lt"/>
                      </a:endParaRPr>
                    </a:p>
                    <a:p>
                      <a:pPr algn="ctr" fontAlgn="b"/>
                      <a:endParaRPr lang="nb-NO" sz="1100" b="0" u="none" strike="noStrike" baseline="0" dirty="0">
                        <a:effectLst/>
                        <a:latin typeface="+mn-lt"/>
                      </a:endParaRPr>
                    </a:p>
                    <a:p>
                      <a:pPr algn="ctr" fontAlgn="b"/>
                      <a:endParaRPr lang="nb-NO" sz="11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Forsvarsspill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33059696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F427213A-C121-49BC-9488-1A93C6ED17DA}"/>
              </a:ext>
            </a:extLst>
          </p:cNvPr>
          <p:cNvSpPr>
            <a:spLocks noGrp="1"/>
          </p:cNvSpPr>
          <p:nvPr>
            <p:ph sz="half" idx="1"/>
          </p:nvPr>
        </p:nvSpPr>
        <p:spPr>
          <a:xfrm>
            <a:off x="1" y="1137582"/>
            <a:ext cx="3388659" cy="4351338"/>
          </a:xfrm>
        </p:spPr>
        <p:txBody>
          <a:bodyPr>
            <a:normAutofit/>
          </a:bodyPr>
          <a:lstStyle/>
          <a:p>
            <a:r>
              <a:rPr lang="nb-NO" sz="2000" dirty="0"/>
              <a:t>To lag mot hverandre. </a:t>
            </a:r>
          </a:p>
          <a:p>
            <a:r>
              <a:rPr lang="nb-NO" sz="2000" dirty="0"/>
              <a:t>Det ene laget er passive og det andre skal spille ut motstanderen. De skal gjøre mål når det er naturlig og spillet sitter.</a:t>
            </a:r>
          </a:p>
          <a:p>
            <a:r>
              <a:rPr lang="nb-NO" sz="2000" dirty="0"/>
              <a:t>Deretter skal det andre laget angripe. Altså annen hver gang.</a:t>
            </a:r>
          </a:p>
          <a:p>
            <a:r>
              <a:rPr lang="nb-NO" sz="2000" dirty="0"/>
              <a:t>Her skal vi jobbe med de offensive spilleprinsippene. </a:t>
            </a:r>
          </a:p>
        </p:txBody>
      </p:sp>
      <p:pic>
        <p:nvPicPr>
          <p:cNvPr id="10" name="Plassholder for innhold 9" descr="Et bilde som inneholder grønn, gress, krets, fotball&#10;&#10;Automatisk generert beskrivelse">
            <a:extLst>
              <a:ext uri="{FF2B5EF4-FFF2-40B4-BE49-F238E27FC236}">
                <a16:creationId xmlns:a16="http://schemas.microsoft.com/office/drawing/2014/main" id="{223619A6-2538-45FE-8F2B-700BB3B82A67}"/>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8660" y="1102659"/>
            <a:ext cx="5755341"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spTree>
    <p:extLst>
      <p:ext uri="{BB962C8B-B14F-4D97-AF65-F5344CB8AC3E}">
        <p14:creationId xmlns:p14="http://schemas.microsoft.com/office/powerpoint/2010/main" val="2286232647"/>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12868"/>
          <a:ext cx="9144000" cy="5505032"/>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400085">
                <a:tc rowSpan="2">
                  <a:txBody>
                    <a:bodyPr/>
                    <a:lstStyle/>
                    <a:p>
                      <a:r>
                        <a:rPr lang="nb-NO" sz="1200" dirty="0">
                          <a:solidFill>
                            <a:schemeClr val="bg1"/>
                          </a:solidFill>
                          <a:latin typeface="+mn-lt"/>
                        </a:rPr>
                        <a:t>Uke </a:t>
                      </a:r>
                    </a:p>
                    <a:p>
                      <a:endParaRPr lang="nb-NO" sz="1200" dirty="0">
                        <a:solidFill>
                          <a:schemeClr val="bg1"/>
                        </a:solidFill>
                        <a:latin typeface="+mn-lt"/>
                      </a:endParaRPr>
                    </a:p>
                  </a:txBody>
                  <a:tcPr marL="68580" marR="68580" marT="34290" marB="34290">
                    <a:solidFill>
                      <a:schemeClr val="tx1"/>
                    </a:solidFill>
                  </a:tcPr>
                </a:tc>
                <a:tc gridSpan="2">
                  <a:txBody>
                    <a:bodyPr/>
                    <a:lstStyle/>
                    <a:p>
                      <a:pPr algn="ctr"/>
                      <a:r>
                        <a:rPr lang="nb-NO" sz="1200" dirty="0">
                          <a:solidFill>
                            <a:schemeClr val="bg1"/>
                          </a:solidFill>
                          <a:latin typeface="+mn-lt"/>
                        </a:rPr>
                        <a:t>Økt</a:t>
                      </a:r>
                      <a:r>
                        <a:rPr lang="nb-NO" sz="1200" baseline="0" dirty="0">
                          <a:solidFill>
                            <a:schemeClr val="bg1"/>
                          </a:solidFill>
                          <a:latin typeface="+mn-lt"/>
                        </a:rPr>
                        <a:t> 1</a:t>
                      </a:r>
                      <a:endParaRPr lang="nb-NO" sz="1200" dirty="0">
                        <a:solidFill>
                          <a:schemeClr val="bg1"/>
                        </a:solidFill>
                        <a:latin typeface="+mn-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2</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51460">
                <a:tc vMerge="1">
                  <a:txBody>
                    <a:bodyPr/>
                    <a:lstStyle/>
                    <a:p>
                      <a:endParaRPr lang="nb-NO"/>
                    </a:p>
                  </a:txBody>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251460">
                <a:tc>
                  <a:txBody>
                    <a:bodyPr/>
                    <a:lstStyle/>
                    <a:p>
                      <a:r>
                        <a:rPr lang="nb-NO" sz="1200" dirty="0">
                          <a:solidFill>
                            <a:schemeClr val="bg1"/>
                          </a:solidFill>
                          <a:latin typeface="+mn-lt"/>
                        </a:rPr>
                        <a:t>14-38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0044">
                <a:tc>
                  <a:txBody>
                    <a:bodyPr/>
                    <a:lstStyle/>
                    <a:p>
                      <a:r>
                        <a:rPr lang="nb-NO" sz="1200" dirty="0">
                          <a:solidFill>
                            <a:schemeClr val="bg1"/>
                          </a:solidFill>
                          <a:latin typeface="+mn-lt"/>
                        </a:rPr>
                        <a:t>15-39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0044">
                <a:tc>
                  <a:txBody>
                    <a:bodyPr/>
                    <a:lstStyle/>
                    <a:p>
                      <a:r>
                        <a:rPr lang="nb-NO" sz="1200" dirty="0">
                          <a:solidFill>
                            <a:schemeClr val="bg1"/>
                          </a:solidFill>
                          <a:latin typeface="+mn-lt"/>
                        </a:rPr>
                        <a:t>16-40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50044">
                <a:tc>
                  <a:txBody>
                    <a:bodyPr/>
                    <a:lstStyle/>
                    <a:p>
                      <a:r>
                        <a:rPr lang="nb-NO" sz="1200" dirty="0">
                          <a:solidFill>
                            <a:schemeClr val="bg1"/>
                          </a:solidFill>
                          <a:latin typeface="+mn-lt"/>
                        </a:rPr>
                        <a:t> 17-41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50044">
                <a:tc>
                  <a:txBody>
                    <a:bodyPr/>
                    <a:lstStyle/>
                    <a:p>
                      <a:r>
                        <a:rPr lang="nb-NO" sz="1200" dirty="0">
                          <a:solidFill>
                            <a:schemeClr val="bg1"/>
                          </a:solidFill>
                          <a:latin typeface="+mn-lt"/>
                        </a:rPr>
                        <a:t>18-42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50044">
                <a:tc>
                  <a:txBody>
                    <a:bodyPr/>
                    <a:lstStyle/>
                    <a:p>
                      <a:r>
                        <a:rPr lang="nb-NO" sz="1200" dirty="0">
                          <a:solidFill>
                            <a:schemeClr val="bg1"/>
                          </a:solidFill>
                          <a:latin typeface="+mn-lt"/>
                        </a:rPr>
                        <a:t>19-43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50044">
                <a:tc>
                  <a:txBody>
                    <a:bodyPr/>
                    <a:lstStyle/>
                    <a:p>
                      <a:r>
                        <a:rPr lang="nb-NO" sz="1200" dirty="0">
                          <a:solidFill>
                            <a:schemeClr val="bg1"/>
                          </a:solidFill>
                          <a:latin typeface="+mn-lt"/>
                        </a:rPr>
                        <a:t>20-44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78969">
                <a:tc>
                  <a:txBody>
                    <a:bodyPr/>
                    <a:lstStyle/>
                    <a:p>
                      <a:r>
                        <a:rPr lang="nb-NO" sz="1200" dirty="0">
                          <a:solidFill>
                            <a:schemeClr val="bg1"/>
                          </a:solidFill>
                          <a:latin typeface="+mn-lt"/>
                        </a:rPr>
                        <a:t>21-45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78969">
                <a:tc>
                  <a:txBody>
                    <a:bodyPr/>
                    <a:lstStyle/>
                    <a:p>
                      <a:r>
                        <a:rPr lang="nb-NO" sz="1200" dirty="0">
                          <a:solidFill>
                            <a:schemeClr val="bg1"/>
                          </a:solidFill>
                          <a:latin typeface="+mn-lt"/>
                        </a:rPr>
                        <a:t>22-46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a:t>
                      </a:r>
                    </a:p>
                    <a:p>
                      <a:pPr algn="ctr" fontAlgn="b"/>
                      <a:r>
                        <a:rPr lang="nb-NO" sz="8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350044">
                <a:tc>
                  <a:txBody>
                    <a:bodyPr/>
                    <a:lstStyle/>
                    <a:p>
                      <a:r>
                        <a:rPr lang="nb-NO" sz="1200" dirty="0">
                          <a:solidFill>
                            <a:schemeClr val="bg1"/>
                          </a:solidFill>
                          <a:latin typeface="+mn-lt"/>
                        </a:rPr>
                        <a:t>23-47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78969">
                <a:tc>
                  <a:txBody>
                    <a:bodyPr/>
                    <a:lstStyle/>
                    <a:p>
                      <a:r>
                        <a:rPr lang="nb-NO" sz="1200" dirty="0">
                          <a:solidFill>
                            <a:schemeClr val="bg1"/>
                          </a:solidFill>
                          <a:latin typeface="+mn-lt"/>
                        </a:rPr>
                        <a:t>24-48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a:t>
                      </a:r>
                      <a:r>
                        <a:rPr lang="nb-NO" sz="800" dirty="0">
                          <a:solidFill>
                            <a:schemeClr val="bg1"/>
                          </a:solidFill>
                          <a:latin typeface="+mn-lt"/>
                        </a:rPr>
                        <a:t>5</a:t>
                      </a:r>
                      <a:r>
                        <a:rPr lang="nb-NO" sz="800" b="0" u="none" strike="noStrike" baseline="0" dirty="0">
                          <a:effectLst/>
                          <a:latin typeface="+mn-lt"/>
                        </a:rPr>
                        <a:t>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78969">
                <a:tc>
                  <a:txBody>
                    <a:bodyPr/>
                    <a:lstStyle/>
                    <a:p>
                      <a:r>
                        <a:rPr lang="nb-NO" sz="1200" dirty="0">
                          <a:solidFill>
                            <a:schemeClr val="bg1"/>
                          </a:solidFill>
                          <a:latin typeface="+mn-lt"/>
                        </a:rPr>
                        <a:t>25-49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a:t>
                      </a:r>
                    </a:p>
                    <a:p>
                      <a:pPr algn="ctr" fontAlgn="b"/>
                      <a:r>
                        <a:rPr lang="nb-NO" sz="8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035844">
                <a:tc>
                  <a:txBody>
                    <a:bodyPr/>
                    <a:lstStyle/>
                    <a:p>
                      <a:r>
                        <a:rPr lang="nb-NO" sz="1200" dirty="0">
                          <a:solidFill>
                            <a:schemeClr val="bg1"/>
                          </a:solidFill>
                          <a:latin typeface="+mn-lt"/>
                        </a:rPr>
                        <a:t>26-50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siste 3.del 18-32</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3823967143"/>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3305481" y="2867717"/>
            <a:ext cx="2512758" cy="994172"/>
          </a:xfrm>
        </p:spPr>
        <p:txBody>
          <a:bodyPr>
            <a:noAutofit/>
          </a:bodyPr>
          <a:lstStyle/>
          <a:p>
            <a:r>
              <a:rPr lang="nb-NO" sz="7200" b="1" dirty="0"/>
              <a:t>J 15</a:t>
            </a:r>
          </a:p>
        </p:txBody>
      </p:sp>
      <p:sp>
        <p:nvSpPr>
          <p:cNvPr id="3" name="Plassholder for bunntekst 2"/>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897009844"/>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67486"/>
          <a:ext cx="9144000" cy="5383179"/>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296434">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p>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1-3</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83982">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362373">
                <a:tc>
                  <a:txBody>
                    <a:bodyPr/>
                    <a:lstStyle/>
                    <a:p>
                      <a:r>
                        <a:rPr lang="nb-NO" sz="1200" dirty="0">
                          <a:solidFill>
                            <a:schemeClr val="bg1"/>
                          </a:solidFill>
                          <a:latin typeface="+mn-lt"/>
                        </a:rPr>
                        <a:t>1-2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Angrepsspill</a:t>
                      </a:r>
                    </a:p>
                    <a:p>
                      <a:pPr algn="ctr" fontAlgn="b"/>
                      <a:r>
                        <a:rPr lang="nb-NO" sz="11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62373">
                <a:tc>
                  <a:txBody>
                    <a:bodyPr/>
                    <a:lstStyle/>
                    <a:p>
                      <a:r>
                        <a:rPr lang="nb-NO" sz="1200" dirty="0">
                          <a:solidFill>
                            <a:schemeClr val="bg1"/>
                          </a:solidFill>
                          <a:latin typeface="+mn-lt"/>
                        </a:rPr>
                        <a:t>3-27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11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5722">
                <a:tc>
                  <a:txBody>
                    <a:bodyPr/>
                    <a:lstStyle/>
                    <a:p>
                      <a:r>
                        <a:rPr lang="nb-NO" sz="1200" dirty="0">
                          <a:solidFill>
                            <a:schemeClr val="bg1"/>
                          </a:solidFill>
                          <a:latin typeface="+mn-lt"/>
                        </a:rPr>
                        <a:t>4-28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38826">
                <a:tc>
                  <a:txBody>
                    <a:bodyPr/>
                    <a:lstStyle/>
                    <a:p>
                      <a:r>
                        <a:rPr lang="nb-NO" sz="1200" dirty="0">
                          <a:solidFill>
                            <a:schemeClr val="bg1"/>
                          </a:solidFill>
                          <a:latin typeface="+mn-lt"/>
                        </a:rPr>
                        <a:t>5-29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38826">
                <a:tc>
                  <a:txBody>
                    <a:bodyPr/>
                    <a:lstStyle/>
                    <a:p>
                      <a:r>
                        <a:rPr lang="nb-NO" sz="1200" dirty="0">
                          <a:solidFill>
                            <a:schemeClr val="bg1"/>
                          </a:solidFill>
                          <a:latin typeface="+mn-lt"/>
                        </a:rPr>
                        <a:t>6-30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62373">
                <a:tc>
                  <a:txBody>
                    <a:bodyPr/>
                    <a:lstStyle/>
                    <a:p>
                      <a:r>
                        <a:rPr lang="nb-NO" sz="1200" dirty="0">
                          <a:solidFill>
                            <a:schemeClr val="bg1"/>
                          </a:solidFill>
                          <a:latin typeface="+mn-lt"/>
                        </a:rPr>
                        <a:t>7-31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1100" b="0" u="none" strike="noStrike" baseline="0" dirty="0" err="1">
                          <a:effectLst/>
                          <a:latin typeface="+mn-lt"/>
                        </a:rPr>
                        <a:t>Angrepsspillinn</a:t>
                      </a:r>
                      <a:r>
                        <a:rPr lang="nb-NO" sz="1100" b="0" u="none" strike="noStrike" baseline="0" dirty="0">
                          <a:effectLst/>
                          <a:latin typeface="+mn-lt"/>
                        </a:rPr>
                        <a:t>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62373">
                <a:tc>
                  <a:txBody>
                    <a:bodyPr/>
                    <a:lstStyle/>
                    <a:p>
                      <a:r>
                        <a:rPr lang="nb-NO" sz="1200" dirty="0">
                          <a:solidFill>
                            <a:schemeClr val="bg1"/>
                          </a:solidFill>
                          <a:latin typeface="+mn-lt"/>
                        </a:rPr>
                        <a:t>8-32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96434">
                <a:tc>
                  <a:txBody>
                    <a:bodyPr/>
                    <a:lstStyle/>
                    <a:p>
                      <a:r>
                        <a:rPr lang="nb-NO" sz="1200" dirty="0">
                          <a:solidFill>
                            <a:schemeClr val="bg1"/>
                          </a:solidFill>
                          <a:latin typeface="+mn-lt"/>
                        </a:rPr>
                        <a:t>9-33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31454">
                <a:tc>
                  <a:txBody>
                    <a:bodyPr/>
                    <a:lstStyle/>
                    <a:p>
                      <a:r>
                        <a:rPr lang="nb-NO" sz="1200" dirty="0">
                          <a:solidFill>
                            <a:schemeClr val="bg1"/>
                          </a:solidFill>
                          <a:latin typeface="+mn-lt"/>
                        </a:rPr>
                        <a:t>10-34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Forsvarsspill </a:t>
                      </a: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p>
                      <a:pPr algn="ctr" fontAlgn="b"/>
                      <a:r>
                        <a:rPr lang="nb-NO" sz="11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362373">
                <a:tc>
                  <a:txBody>
                    <a:bodyPr/>
                    <a:lstStyle/>
                    <a:p>
                      <a:r>
                        <a:rPr lang="nb-NO" sz="1200" dirty="0">
                          <a:solidFill>
                            <a:schemeClr val="bg1"/>
                          </a:solidFill>
                          <a:latin typeface="+mn-lt"/>
                        </a:rPr>
                        <a:t>11-35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362373">
                <a:tc>
                  <a:txBody>
                    <a:bodyPr/>
                    <a:lstStyle/>
                    <a:p>
                      <a:r>
                        <a:rPr lang="nb-NO" sz="1200" dirty="0">
                          <a:solidFill>
                            <a:schemeClr val="bg1"/>
                          </a:solidFill>
                          <a:latin typeface="+mn-lt"/>
                        </a:rPr>
                        <a:t>12-36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1100" b="0" u="none" strike="noStrike" baseline="0" dirty="0">
                          <a:effectLst/>
                          <a:latin typeface="+mn-lt"/>
                        </a:rPr>
                        <a:t>Angrepsspill </a:t>
                      </a:r>
                      <a:r>
                        <a:rPr lang="nb-NO" sz="1100" dirty="0">
                          <a:solidFill>
                            <a:schemeClr val="bg1"/>
                          </a:solidFill>
                          <a:latin typeface="+mn-lt"/>
                        </a:rPr>
                        <a:t>5</a:t>
                      </a:r>
                      <a:r>
                        <a:rPr lang="nb-NO" sz="1100" b="0" u="none" strike="noStrike" baseline="0" dirty="0">
                          <a:effectLst/>
                          <a:latin typeface="+mn-lt"/>
                        </a:rPr>
                        <a:t>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Angrepsspill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967264">
                <a:tc>
                  <a:txBody>
                    <a:bodyPr/>
                    <a:lstStyle/>
                    <a:p>
                      <a:r>
                        <a:rPr lang="nb-NO" sz="1200" dirty="0">
                          <a:solidFill>
                            <a:schemeClr val="bg1"/>
                          </a:solidFill>
                          <a:latin typeface="+mn-lt"/>
                        </a:rPr>
                        <a:t>13-37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endParaRPr lang="nb-NO" sz="1100" b="0" u="none" strike="noStrike" baseline="0" dirty="0">
                        <a:effectLst/>
                        <a:latin typeface="+mn-lt"/>
                      </a:endParaRPr>
                    </a:p>
                    <a:p>
                      <a:pPr algn="ctr" fontAlgn="b"/>
                      <a:r>
                        <a:rPr lang="nb-NO" sz="1100" b="0" u="none" strike="noStrike" baseline="0" dirty="0">
                          <a:effectLst/>
                          <a:latin typeface="+mn-lt"/>
                        </a:rPr>
                        <a:t>Forsvarsspill  33-41</a:t>
                      </a:r>
                    </a:p>
                    <a:p>
                      <a:pPr algn="ctr" fontAlgn="b"/>
                      <a:endParaRPr lang="nb-NO" sz="1100" b="0" u="none" strike="noStrike" baseline="0" dirty="0">
                        <a:effectLst/>
                        <a:latin typeface="+mn-lt"/>
                      </a:endParaRPr>
                    </a:p>
                    <a:p>
                      <a:pPr algn="ctr" fontAlgn="b"/>
                      <a:endParaRPr lang="nb-NO" sz="1100" b="0" u="none" strike="noStrike" baseline="0" dirty="0">
                        <a:effectLst/>
                        <a:latin typeface="+mn-lt"/>
                      </a:endParaRPr>
                    </a:p>
                    <a:p>
                      <a:pPr algn="ctr" fontAlgn="b"/>
                      <a:endParaRPr lang="nb-NO" sz="1100" b="0" u="none" strike="noStrike" baseline="0" dirty="0">
                        <a:effectLst/>
                        <a:latin typeface="+mn-lt"/>
                      </a:endParaRPr>
                    </a:p>
                    <a:p>
                      <a:pPr algn="ctr" fontAlgn="b"/>
                      <a:endParaRPr lang="nb-NO" sz="11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1100" b="0" u="none" strike="noStrike" baseline="0" dirty="0">
                          <a:effectLst/>
                          <a:latin typeface="+mn-lt"/>
                        </a:rPr>
                        <a:t>Forsvarsspill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11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11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2805594153"/>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0" y="812868"/>
          <a:ext cx="9144000" cy="5505032"/>
        </p:xfrm>
        <a:graphic>
          <a:graphicData uri="http://schemas.openxmlformats.org/drawingml/2006/table">
            <a:tbl>
              <a:tblPr firstRow="1" bandRow="1">
                <a:tableStyleId>{073A0DAA-6AF3-43AB-8588-CEC1D06C72B9}</a:tableStyleId>
              </a:tblPr>
              <a:tblGrid>
                <a:gridCol w="844061">
                  <a:extLst>
                    <a:ext uri="{9D8B030D-6E8A-4147-A177-3AD203B41FA5}">
                      <a16:colId xmlns:a16="http://schemas.microsoft.com/office/drawing/2014/main" val="20000"/>
                    </a:ext>
                  </a:extLst>
                </a:gridCol>
                <a:gridCol w="605802">
                  <a:extLst>
                    <a:ext uri="{9D8B030D-6E8A-4147-A177-3AD203B41FA5}">
                      <a16:colId xmlns:a16="http://schemas.microsoft.com/office/drawing/2014/main" val="20001"/>
                    </a:ext>
                  </a:extLst>
                </a:gridCol>
                <a:gridCol w="1905281">
                  <a:extLst>
                    <a:ext uri="{9D8B030D-6E8A-4147-A177-3AD203B41FA5}">
                      <a16:colId xmlns:a16="http://schemas.microsoft.com/office/drawing/2014/main" val="20002"/>
                    </a:ext>
                  </a:extLst>
                </a:gridCol>
                <a:gridCol w="1028051">
                  <a:extLst>
                    <a:ext uri="{9D8B030D-6E8A-4147-A177-3AD203B41FA5}">
                      <a16:colId xmlns:a16="http://schemas.microsoft.com/office/drawing/2014/main" val="20003"/>
                    </a:ext>
                  </a:extLst>
                </a:gridCol>
                <a:gridCol w="1641293">
                  <a:extLst>
                    <a:ext uri="{9D8B030D-6E8A-4147-A177-3AD203B41FA5}">
                      <a16:colId xmlns:a16="http://schemas.microsoft.com/office/drawing/2014/main" val="20004"/>
                    </a:ext>
                  </a:extLst>
                </a:gridCol>
                <a:gridCol w="1148316">
                  <a:extLst>
                    <a:ext uri="{9D8B030D-6E8A-4147-A177-3AD203B41FA5}">
                      <a16:colId xmlns:a16="http://schemas.microsoft.com/office/drawing/2014/main" val="20005"/>
                    </a:ext>
                  </a:extLst>
                </a:gridCol>
                <a:gridCol w="1172854">
                  <a:extLst>
                    <a:ext uri="{9D8B030D-6E8A-4147-A177-3AD203B41FA5}">
                      <a16:colId xmlns:a16="http://schemas.microsoft.com/office/drawing/2014/main" val="20006"/>
                    </a:ext>
                  </a:extLst>
                </a:gridCol>
                <a:gridCol w="798341">
                  <a:extLst>
                    <a:ext uri="{9D8B030D-6E8A-4147-A177-3AD203B41FA5}">
                      <a16:colId xmlns:a16="http://schemas.microsoft.com/office/drawing/2014/main" val="20007"/>
                    </a:ext>
                  </a:extLst>
                </a:gridCol>
              </a:tblGrid>
              <a:tr h="400085">
                <a:tc rowSpan="2">
                  <a:txBody>
                    <a:bodyPr/>
                    <a:lstStyle/>
                    <a:p>
                      <a:r>
                        <a:rPr lang="nb-NO" sz="1200" dirty="0">
                          <a:solidFill>
                            <a:schemeClr val="bg1"/>
                          </a:solidFill>
                          <a:latin typeface="+mn-lt"/>
                        </a:rPr>
                        <a:t>Uke </a:t>
                      </a:r>
                    </a:p>
                    <a:p>
                      <a:endParaRPr lang="nb-NO" sz="1200" dirty="0">
                        <a:solidFill>
                          <a:schemeClr val="bg1"/>
                        </a:solidFill>
                        <a:latin typeface="+mn-lt"/>
                      </a:endParaRPr>
                    </a:p>
                  </a:txBody>
                  <a:tcPr marL="68580" marR="68580" marT="34290" marB="34290">
                    <a:solidFill>
                      <a:schemeClr val="tx1"/>
                    </a:solidFill>
                  </a:tcPr>
                </a:tc>
                <a:tc gridSpan="2">
                  <a:txBody>
                    <a:bodyPr/>
                    <a:lstStyle/>
                    <a:p>
                      <a:pPr algn="ctr"/>
                      <a:r>
                        <a:rPr lang="nb-NO" sz="1200" dirty="0">
                          <a:solidFill>
                            <a:schemeClr val="bg1"/>
                          </a:solidFill>
                          <a:latin typeface="+mn-lt"/>
                        </a:rPr>
                        <a:t>Økt</a:t>
                      </a:r>
                      <a:r>
                        <a:rPr lang="nb-NO" sz="1200" baseline="0" dirty="0">
                          <a:solidFill>
                            <a:schemeClr val="bg1"/>
                          </a:solidFill>
                          <a:latin typeface="+mn-lt"/>
                        </a:rPr>
                        <a:t> 1</a:t>
                      </a:r>
                      <a:endParaRPr lang="nb-NO" sz="1200" dirty="0">
                        <a:solidFill>
                          <a:schemeClr val="bg1"/>
                        </a:solidFill>
                        <a:latin typeface="+mn-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2</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n-lt"/>
                        </a:rPr>
                        <a:t>Økt 3</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51460">
                <a:tc vMerge="1">
                  <a:txBody>
                    <a:bodyPr/>
                    <a:lstStyle/>
                    <a:p>
                      <a:endParaRPr lang="nb-NO"/>
                    </a:p>
                  </a:txBody>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n-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251460">
                <a:tc>
                  <a:txBody>
                    <a:bodyPr/>
                    <a:lstStyle/>
                    <a:p>
                      <a:r>
                        <a:rPr lang="nb-NO" sz="1200" dirty="0">
                          <a:solidFill>
                            <a:schemeClr val="bg1"/>
                          </a:solidFill>
                          <a:latin typeface="+mn-lt"/>
                        </a:rPr>
                        <a:t>14-38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0044">
                <a:tc>
                  <a:txBody>
                    <a:bodyPr/>
                    <a:lstStyle/>
                    <a:p>
                      <a:r>
                        <a:rPr lang="nb-NO" sz="1200" dirty="0">
                          <a:solidFill>
                            <a:schemeClr val="bg1"/>
                          </a:solidFill>
                          <a:latin typeface="+mn-lt"/>
                        </a:rPr>
                        <a:t>15-39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0044">
                <a:tc>
                  <a:txBody>
                    <a:bodyPr/>
                    <a:lstStyle/>
                    <a:p>
                      <a:r>
                        <a:rPr lang="nb-NO" sz="1200" dirty="0">
                          <a:solidFill>
                            <a:schemeClr val="bg1"/>
                          </a:solidFill>
                          <a:latin typeface="+mn-lt"/>
                        </a:rPr>
                        <a:t>16-40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50044">
                <a:tc>
                  <a:txBody>
                    <a:bodyPr/>
                    <a:lstStyle/>
                    <a:p>
                      <a:r>
                        <a:rPr lang="nb-NO" sz="1200" dirty="0">
                          <a:solidFill>
                            <a:schemeClr val="bg1"/>
                          </a:solidFill>
                          <a:latin typeface="+mn-lt"/>
                        </a:rPr>
                        <a:t> 17-41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50044">
                <a:tc>
                  <a:txBody>
                    <a:bodyPr/>
                    <a:lstStyle/>
                    <a:p>
                      <a:r>
                        <a:rPr lang="nb-NO" sz="1200" dirty="0">
                          <a:solidFill>
                            <a:schemeClr val="bg1"/>
                          </a:solidFill>
                          <a:latin typeface="+mn-lt"/>
                        </a:rPr>
                        <a:t>18-42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50044">
                <a:tc>
                  <a:txBody>
                    <a:bodyPr/>
                    <a:lstStyle/>
                    <a:p>
                      <a:r>
                        <a:rPr lang="nb-NO" sz="1200" dirty="0">
                          <a:solidFill>
                            <a:schemeClr val="bg1"/>
                          </a:solidFill>
                          <a:latin typeface="+mn-lt"/>
                        </a:rPr>
                        <a:t>19-43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50044">
                <a:tc>
                  <a:txBody>
                    <a:bodyPr/>
                    <a:lstStyle/>
                    <a:p>
                      <a:r>
                        <a:rPr lang="nb-NO" sz="1200" dirty="0">
                          <a:solidFill>
                            <a:schemeClr val="bg1"/>
                          </a:solidFill>
                          <a:latin typeface="+mn-lt"/>
                        </a:rPr>
                        <a:t>20-44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78969">
                <a:tc>
                  <a:txBody>
                    <a:bodyPr/>
                    <a:lstStyle/>
                    <a:p>
                      <a:r>
                        <a:rPr lang="nb-NO" sz="1200" dirty="0">
                          <a:solidFill>
                            <a:schemeClr val="bg1"/>
                          </a:solidFill>
                          <a:latin typeface="+mn-lt"/>
                        </a:rPr>
                        <a:t>21-45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78969">
                <a:tc>
                  <a:txBody>
                    <a:bodyPr/>
                    <a:lstStyle/>
                    <a:p>
                      <a:r>
                        <a:rPr lang="nb-NO" sz="1200" dirty="0">
                          <a:solidFill>
                            <a:schemeClr val="bg1"/>
                          </a:solidFill>
                          <a:latin typeface="+mn-lt"/>
                        </a:rPr>
                        <a:t>22-46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Forsvarsspill</a:t>
                      </a:r>
                    </a:p>
                    <a:p>
                      <a:pPr algn="ctr" fontAlgn="b"/>
                      <a:r>
                        <a:rPr lang="nb-NO" sz="8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Forsvarsspill</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350044">
                <a:tc>
                  <a:txBody>
                    <a:bodyPr/>
                    <a:lstStyle/>
                    <a:p>
                      <a:r>
                        <a:rPr lang="nb-NO" sz="1200" dirty="0">
                          <a:solidFill>
                            <a:schemeClr val="bg1"/>
                          </a:solidFill>
                          <a:latin typeface="+mn-lt"/>
                        </a:rPr>
                        <a:t>23-47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78969">
                <a:tc>
                  <a:txBody>
                    <a:bodyPr/>
                    <a:lstStyle/>
                    <a:p>
                      <a:r>
                        <a:rPr lang="nb-NO" sz="1200" dirty="0">
                          <a:solidFill>
                            <a:schemeClr val="bg1"/>
                          </a:solidFill>
                          <a:latin typeface="+mn-lt"/>
                        </a:rPr>
                        <a:t>24-48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 </a:t>
                      </a:r>
                      <a:r>
                        <a:rPr lang="nb-NO" sz="800" dirty="0">
                          <a:solidFill>
                            <a:schemeClr val="bg1"/>
                          </a:solidFill>
                          <a:latin typeface="+mn-lt"/>
                        </a:rPr>
                        <a:t>5</a:t>
                      </a:r>
                      <a:r>
                        <a:rPr lang="nb-NO" sz="800" b="0" u="none" strike="noStrike" baseline="0" dirty="0">
                          <a:effectLst/>
                          <a:latin typeface="+mn-lt"/>
                        </a:rPr>
                        <a:t>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siste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78969">
                <a:tc>
                  <a:txBody>
                    <a:bodyPr/>
                    <a:lstStyle/>
                    <a:p>
                      <a:r>
                        <a:rPr lang="nb-NO" sz="1200" dirty="0">
                          <a:solidFill>
                            <a:schemeClr val="bg1"/>
                          </a:solidFill>
                          <a:latin typeface="+mn-lt"/>
                        </a:rPr>
                        <a:t>25-49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800" b="0" u="none" strike="noStrike" baseline="0" dirty="0">
                          <a:effectLst/>
                          <a:latin typeface="+mn-lt"/>
                        </a:rPr>
                        <a:t>Angrepsspill</a:t>
                      </a:r>
                    </a:p>
                    <a:p>
                      <a:pPr algn="ctr" fontAlgn="b"/>
                      <a:r>
                        <a:rPr lang="nb-NO" sz="800" b="0" u="none" strike="noStrike" baseline="0" dirty="0">
                          <a:effectLst/>
                          <a:latin typeface="+mn-l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j-lt"/>
                      </a:endParaRPr>
                    </a:p>
                    <a:p>
                      <a:pPr algn="l" fontAlgn="b"/>
                      <a:endParaRPr lang="nb-NO" sz="800" b="0" i="0" u="none" strike="noStrike" dirty="0">
                        <a:solidFill>
                          <a:srgbClr val="000000"/>
                        </a:solidFill>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035844">
                <a:tc>
                  <a:txBody>
                    <a:bodyPr/>
                    <a:lstStyle/>
                    <a:p>
                      <a:r>
                        <a:rPr lang="nb-NO" sz="1200" dirty="0">
                          <a:solidFill>
                            <a:schemeClr val="bg1"/>
                          </a:solidFill>
                          <a:latin typeface="+mn-lt"/>
                        </a:rPr>
                        <a:t>26-50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siste 3.del 18-32</a:t>
                      </a: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p>
                      <a:pPr algn="ctr" fontAlgn="b"/>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nb-NO" sz="800" b="0" u="none" strike="noStrike" baseline="0" dirty="0">
                          <a:effectLst/>
                          <a:latin typeface="+mn-l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8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8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j-lt"/>
                      </a:endParaRPr>
                    </a:p>
                    <a:p>
                      <a:pPr algn="l" fontAlgn="b"/>
                      <a:endParaRPr lang="nb-NO" sz="800" u="none" strike="noStrike" dirty="0">
                        <a:effectLst/>
                        <a:latin typeface="+mj-lt"/>
                      </a:endParaRPr>
                    </a:p>
                    <a:p>
                      <a:pPr algn="l" fontAlgn="b"/>
                      <a:endParaRPr lang="nb-NO" sz="800" u="none" strike="noStrike" dirty="0">
                        <a:effectLst/>
                        <a:latin typeface="+mj-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3697485581"/>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3194868" y="2845594"/>
            <a:ext cx="2933087" cy="994172"/>
          </a:xfrm>
        </p:spPr>
        <p:txBody>
          <a:bodyPr>
            <a:noAutofit/>
          </a:bodyPr>
          <a:lstStyle/>
          <a:p>
            <a:r>
              <a:rPr lang="nb-NO" sz="7200" b="1" dirty="0"/>
              <a:t>J 16-17</a:t>
            </a:r>
          </a:p>
        </p:txBody>
      </p:sp>
      <p:sp>
        <p:nvSpPr>
          <p:cNvPr id="3" name="Plassholder for bunntekst 2"/>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3141382"/>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1" y="857250"/>
          <a:ext cx="9143999" cy="5654806"/>
        </p:xfrm>
        <a:graphic>
          <a:graphicData uri="http://schemas.openxmlformats.org/drawingml/2006/table">
            <a:tbl>
              <a:tblPr firstRow="1" bandRow="1">
                <a:tableStyleId>{073A0DAA-6AF3-43AB-8588-CEC1D06C72B9}</a:tableStyleId>
              </a:tblPr>
              <a:tblGrid>
                <a:gridCol w="616118">
                  <a:extLst>
                    <a:ext uri="{9D8B030D-6E8A-4147-A177-3AD203B41FA5}">
                      <a16:colId xmlns:a16="http://schemas.microsoft.com/office/drawing/2014/main" val="20000"/>
                    </a:ext>
                  </a:extLst>
                </a:gridCol>
                <a:gridCol w="442202">
                  <a:extLst>
                    <a:ext uri="{9D8B030D-6E8A-4147-A177-3AD203B41FA5}">
                      <a16:colId xmlns:a16="http://schemas.microsoft.com/office/drawing/2014/main" val="20001"/>
                    </a:ext>
                  </a:extLst>
                </a:gridCol>
                <a:gridCol w="1309169">
                  <a:extLst>
                    <a:ext uri="{9D8B030D-6E8A-4147-A177-3AD203B41FA5}">
                      <a16:colId xmlns:a16="http://schemas.microsoft.com/office/drawing/2014/main" val="20002"/>
                    </a:ext>
                  </a:extLst>
                </a:gridCol>
                <a:gridCol w="1309169">
                  <a:extLst>
                    <a:ext uri="{9D8B030D-6E8A-4147-A177-3AD203B41FA5}">
                      <a16:colId xmlns:a16="http://schemas.microsoft.com/office/drawing/2014/main" val="20003"/>
                    </a:ext>
                  </a:extLst>
                </a:gridCol>
                <a:gridCol w="498654">
                  <a:extLst>
                    <a:ext uri="{9D8B030D-6E8A-4147-A177-3AD203B41FA5}">
                      <a16:colId xmlns:a16="http://schemas.microsoft.com/office/drawing/2014/main" val="20004"/>
                    </a:ext>
                  </a:extLst>
                </a:gridCol>
                <a:gridCol w="1642515">
                  <a:extLst>
                    <a:ext uri="{9D8B030D-6E8A-4147-A177-3AD203B41FA5}">
                      <a16:colId xmlns:a16="http://schemas.microsoft.com/office/drawing/2014/main" val="20005"/>
                    </a:ext>
                  </a:extLst>
                </a:gridCol>
                <a:gridCol w="162560">
                  <a:extLst>
                    <a:ext uri="{9D8B030D-6E8A-4147-A177-3AD203B41FA5}">
                      <a16:colId xmlns:a16="http://schemas.microsoft.com/office/drawing/2014/main" val="20006"/>
                    </a:ext>
                  </a:extLst>
                </a:gridCol>
                <a:gridCol w="1731101">
                  <a:extLst>
                    <a:ext uri="{9D8B030D-6E8A-4147-A177-3AD203B41FA5}">
                      <a16:colId xmlns:a16="http://schemas.microsoft.com/office/drawing/2014/main" val="20007"/>
                    </a:ext>
                  </a:extLst>
                </a:gridCol>
                <a:gridCol w="162560">
                  <a:extLst>
                    <a:ext uri="{9D8B030D-6E8A-4147-A177-3AD203B41FA5}">
                      <a16:colId xmlns:a16="http://schemas.microsoft.com/office/drawing/2014/main" val="20008"/>
                    </a:ext>
                  </a:extLst>
                </a:gridCol>
                <a:gridCol w="1282652">
                  <a:extLst>
                    <a:ext uri="{9D8B030D-6E8A-4147-A177-3AD203B41FA5}">
                      <a16:colId xmlns:a16="http://schemas.microsoft.com/office/drawing/2014/main" val="20009"/>
                    </a:ext>
                  </a:extLst>
                </a:gridCol>
              </a:tblGrid>
              <a:tr h="434340">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p>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1-4</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dirty="0">
                          <a:solidFill>
                            <a:schemeClr val="bg1"/>
                          </a:solidFill>
                          <a:latin typeface="+mj-lt"/>
                        </a:rPr>
                        <a:t>Økt 1-4</a:t>
                      </a:r>
                    </a:p>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a:p>
                  </a:txBody>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51460">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398644">
                <a:tc>
                  <a:txBody>
                    <a:bodyPr/>
                    <a:lstStyle/>
                    <a:p>
                      <a:r>
                        <a:rPr lang="nb-NO" sz="1200" dirty="0">
                          <a:solidFill>
                            <a:schemeClr val="bg1"/>
                          </a:solidFill>
                          <a:latin typeface="+mn-lt"/>
                        </a:rPr>
                        <a:t>1-2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siste 3.del 18-32</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a:t>
                      </a:r>
                      <a:r>
                        <a:rPr kumimoji="0" lang="nb-NO" sz="900" b="0" i="0" u="none" strike="noStrike" kern="1200" cap="none" spc="0" normalizeH="0" baseline="0" noProof="0" dirty="0">
                          <a:ln>
                            <a:noFill/>
                          </a:ln>
                          <a:solidFill>
                            <a:prstClr val="black"/>
                          </a:solidFill>
                          <a:effectLst/>
                          <a:uLnTx/>
                          <a:uFillTx/>
                          <a:latin typeface="+mn-lt"/>
                          <a:ea typeface="+mn-ea"/>
                          <a:cs typeface="+mn-cs"/>
                        </a:rPr>
                        <a:t>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98644">
                <a:tc>
                  <a:txBody>
                    <a:bodyPr/>
                    <a:lstStyle/>
                    <a:p>
                      <a:r>
                        <a:rPr lang="nb-NO" sz="1200" dirty="0">
                          <a:solidFill>
                            <a:schemeClr val="bg1"/>
                          </a:solidFill>
                          <a:latin typeface="+mn-lt"/>
                        </a:rPr>
                        <a:t>3-27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9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91695">
                <a:tc>
                  <a:txBody>
                    <a:bodyPr/>
                    <a:lstStyle/>
                    <a:p>
                      <a:r>
                        <a:rPr lang="nb-NO" sz="1200" dirty="0">
                          <a:solidFill>
                            <a:schemeClr val="bg1"/>
                          </a:solidFill>
                          <a:latin typeface="+mn-lt"/>
                        </a:rPr>
                        <a:t>4-28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81464">
                <a:tc>
                  <a:txBody>
                    <a:bodyPr/>
                    <a:lstStyle/>
                    <a:p>
                      <a:r>
                        <a:rPr lang="nb-NO" sz="1200" dirty="0">
                          <a:solidFill>
                            <a:schemeClr val="bg1"/>
                          </a:solidFill>
                          <a:latin typeface="+mn-lt"/>
                        </a:rPr>
                        <a:t>5-29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 </a:t>
                      </a:r>
                      <a:r>
                        <a:rPr kumimoji="0" lang="nb-NO" sz="900" b="0" i="0" u="none" strike="noStrike" kern="1200" cap="none" spc="0" normalizeH="0" baseline="0" noProof="0" dirty="0">
                          <a:ln>
                            <a:noFill/>
                          </a:ln>
                          <a:solidFill>
                            <a:prstClr val="black"/>
                          </a:solidFill>
                          <a:effectLst/>
                          <a:uLnTx/>
                          <a:uFillTx/>
                          <a:latin typeface="+mn-lt"/>
                          <a:ea typeface="+mn-ea"/>
                          <a:cs typeface="+mn-cs"/>
                        </a:rPr>
                        <a:t>inn i prioriterte rom 7-17</a:t>
                      </a: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a:t>
                      </a:r>
                    </a:p>
                    <a:p>
                      <a:pPr algn="ctr" fontAlgn="b"/>
                      <a:r>
                        <a:rPr lang="nb-NO" sz="900" b="0" u="none" strike="noStrike" baseline="0" dirty="0">
                          <a:effectLs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77839">
                <a:tc>
                  <a:txBody>
                    <a:bodyPr/>
                    <a:lstStyle/>
                    <a:p>
                      <a:r>
                        <a:rPr lang="nb-NO" sz="1200" dirty="0">
                          <a:solidFill>
                            <a:schemeClr val="bg1"/>
                          </a:solidFill>
                          <a:latin typeface="+mn-lt"/>
                        </a:rPr>
                        <a:t>6-30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555784">
                <a:tc>
                  <a:txBody>
                    <a:bodyPr/>
                    <a:lstStyle/>
                    <a:p>
                      <a:r>
                        <a:rPr lang="nb-NO" sz="1200" dirty="0">
                          <a:solidFill>
                            <a:schemeClr val="bg1"/>
                          </a:solidFill>
                          <a:latin typeface="+mn-lt"/>
                        </a:rPr>
                        <a:t>7-31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for 64-71</a:t>
                      </a: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18624">
                <a:tc>
                  <a:txBody>
                    <a:bodyPr/>
                    <a:lstStyle/>
                    <a:p>
                      <a:r>
                        <a:rPr lang="nb-NO" sz="1200" dirty="0">
                          <a:solidFill>
                            <a:schemeClr val="bg1"/>
                          </a:solidFill>
                          <a:latin typeface="+mn-lt"/>
                        </a:rPr>
                        <a:t>8-32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Forsvarsspill </a:t>
                      </a:r>
                    </a:p>
                    <a:p>
                      <a:pPr algn="ctr" fontAlgn="b"/>
                      <a:r>
                        <a:rPr lang="nb-NO" sz="900" b="0" u="none" strike="noStrike" baseline="0" dirty="0">
                          <a:effectLs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Individuelt fokus/utvikling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60339">
                <a:tc>
                  <a:txBody>
                    <a:bodyPr/>
                    <a:lstStyle/>
                    <a:p>
                      <a:r>
                        <a:rPr lang="nb-NO" sz="1200" dirty="0">
                          <a:solidFill>
                            <a:schemeClr val="bg1"/>
                          </a:solidFill>
                          <a:latin typeface="+mn-lt"/>
                        </a:rPr>
                        <a:t>9-33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a:t>
                      </a:r>
                      <a:r>
                        <a:rPr kumimoji="0" lang="nb-NO" sz="900" b="0" i="0" u="none" strike="noStrike" kern="1200" cap="none" spc="0" normalizeH="0" baseline="0" noProof="0" dirty="0">
                          <a:ln>
                            <a:noFill/>
                          </a:ln>
                          <a:solidFill>
                            <a:prstClr val="black"/>
                          </a:solidFill>
                          <a:effectLst/>
                          <a:uLnTx/>
                          <a:uFillTx/>
                          <a:latin typeface="+mn-lt"/>
                          <a:ea typeface="+mn-ea"/>
                          <a:cs typeface="+mn-cs"/>
                        </a:rPr>
                        <a:t>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81464">
                <a:tc>
                  <a:txBody>
                    <a:bodyPr/>
                    <a:lstStyle/>
                    <a:p>
                      <a:r>
                        <a:rPr lang="nb-NO" sz="1200" dirty="0">
                          <a:solidFill>
                            <a:schemeClr val="bg1"/>
                          </a:solidFill>
                          <a:latin typeface="+mn-lt"/>
                        </a:rPr>
                        <a:t>10-34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i mot 72-73</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418624">
                <a:tc>
                  <a:txBody>
                    <a:bodyPr/>
                    <a:lstStyle/>
                    <a:p>
                      <a:r>
                        <a:rPr lang="nb-NO" sz="1200" dirty="0">
                          <a:solidFill>
                            <a:schemeClr val="bg1"/>
                          </a:solidFill>
                          <a:latin typeface="+mn-lt"/>
                        </a:rPr>
                        <a:t>11-35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Etablert forsvar 33-41</a:t>
                      </a: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418624">
                <a:tc>
                  <a:txBody>
                    <a:bodyPr/>
                    <a:lstStyle/>
                    <a:p>
                      <a:r>
                        <a:rPr lang="nb-NO" sz="1200" dirty="0">
                          <a:solidFill>
                            <a:schemeClr val="bg1"/>
                          </a:solidFill>
                          <a:latin typeface="+mn-lt"/>
                        </a:rPr>
                        <a:t>12-36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for 64-71</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967264">
                <a:tc>
                  <a:txBody>
                    <a:bodyPr/>
                    <a:lstStyle/>
                    <a:p>
                      <a:r>
                        <a:rPr lang="nb-NO" sz="1200" dirty="0">
                          <a:solidFill>
                            <a:schemeClr val="bg1"/>
                          </a:solidFill>
                          <a:latin typeface="+mn-lt"/>
                        </a:rPr>
                        <a:t>13-37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err="1">
                          <a:effectLst/>
                        </a:rPr>
                        <a:t>Angrepsp</a:t>
                      </a:r>
                      <a:r>
                        <a:rPr lang="nb-NO" sz="900" b="0" u="none" strike="noStrike" baseline="0" dirty="0">
                          <a:effectLst/>
                        </a:rPr>
                        <a:t>. inn i prioriterte rom 7-17</a:t>
                      </a: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err="1">
                          <a:effectLst/>
                        </a:rPr>
                        <a:t>Angrepsp</a:t>
                      </a:r>
                      <a:r>
                        <a:rPr lang="nb-NO" sz="900" b="0" u="none" strike="noStrike" baseline="0" dirty="0">
                          <a:effectLst/>
                        </a:rPr>
                        <a:t>. </a:t>
                      </a:r>
                      <a:r>
                        <a:rPr kumimoji="0" lang="nb-NO" sz="900" b="0" i="0" u="none" strike="noStrike" kern="1200" cap="none" spc="0" normalizeH="0" baseline="0" noProof="0" dirty="0">
                          <a:ln>
                            <a:noFill/>
                          </a:ln>
                          <a:solidFill>
                            <a:prstClr val="black"/>
                          </a:solidFill>
                          <a:effectLst/>
                          <a:uLnTx/>
                          <a:uFillTx/>
                          <a:latin typeface="+mn-lt"/>
                          <a:ea typeface="+mn-ea"/>
                          <a:cs typeface="+mn-cs"/>
                        </a:rPr>
                        <a:t>inn i prioriterte rom 7-17</a:t>
                      </a: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err="1">
                          <a:effectLst/>
                        </a:rPr>
                        <a:t>Angrepsp</a:t>
                      </a:r>
                      <a:r>
                        <a:rPr lang="nb-NO" sz="900" b="0" u="none" strike="noStrike" baseline="0" dirty="0">
                          <a:effectLst/>
                        </a:rPr>
                        <a:t>. inn i prioriterte rom 7-17</a:t>
                      </a: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4229636800"/>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1" y="857251"/>
          <a:ext cx="9143999" cy="5735243"/>
        </p:xfrm>
        <a:graphic>
          <a:graphicData uri="http://schemas.openxmlformats.org/drawingml/2006/table">
            <a:tbl>
              <a:tblPr firstRow="1" bandRow="1">
                <a:tableStyleId>{073A0DAA-6AF3-43AB-8588-CEC1D06C72B9}</a:tableStyleId>
              </a:tblPr>
              <a:tblGrid>
                <a:gridCol w="616118">
                  <a:extLst>
                    <a:ext uri="{9D8B030D-6E8A-4147-A177-3AD203B41FA5}">
                      <a16:colId xmlns:a16="http://schemas.microsoft.com/office/drawing/2014/main" val="20000"/>
                    </a:ext>
                  </a:extLst>
                </a:gridCol>
                <a:gridCol w="442202">
                  <a:extLst>
                    <a:ext uri="{9D8B030D-6E8A-4147-A177-3AD203B41FA5}">
                      <a16:colId xmlns:a16="http://schemas.microsoft.com/office/drawing/2014/main" val="20001"/>
                    </a:ext>
                  </a:extLst>
                </a:gridCol>
                <a:gridCol w="1493261">
                  <a:extLst>
                    <a:ext uri="{9D8B030D-6E8A-4147-A177-3AD203B41FA5}">
                      <a16:colId xmlns:a16="http://schemas.microsoft.com/office/drawing/2014/main" val="20002"/>
                    </a:ext>
                  </a:extLst>
                </a:gridCol>
                <a:gridCol w="1125078">
                  <a:extLst>
                    <a:ext uri="{9D8B030D-6E8A-4147-A177-3AD203B41FA5}">
                      <a16:colId xmlns:a16="http://schemas.microsoft.com/office/drawing/2014/main" val="20003"/>
                    </a:ext>
                  </a:extLst>
                </a:gridCol>
                <a:gridCol w="730616">
                  <a:extLst>
                    <a:ext uri="{9D8B030D-6E8A-4147-A177-3AD203B41FA5}">
                      <a16:colId xmlns:a16="http://schemas.microsoft.com/office/drawing/2014/main" val="20004"/>
                    </a:ext>
                  </a:extLst>
                </a:gridCol>
                <a:gridCol w="1410553">
                  <a:extLst>
                    <a:ext uri="{9D8B030D-6E8A-4147-A177-3AD203B41FA5}">
                      <a16:colId xmlns:a16="http://schemas.microsoft.com/office/drawing/2014/main" val="20005"/>
                    </a:ext>
                  </a:extLst>
                </a:gridCol>
                <a:gridCol w="394715">
                  <a:extLst>
                    <a:ext uri="{9D8B030D-6E8A-4147-A177-3AD203B41FA5}">
                      <a16:colId xmlns:a16="http://schemas.microsoft.com/office/drawing/2014/main" val="20006"/>
                    </a:ext>
                  </a:extLst>
                </a:gridCol>
                <a:gridCol w="1492596">
                  <a:extLst>
                    <a:ext uri="{9D8B030D-6E8A-4147-A177-3AD203B41FA5}">
                      <a16:colId xmlns:a16="http://schemas.microsoft.com/office/drawing/2014/main" val="20007"/>
                    </a:ext>
                  </a:extLst>
                </a:gridCol>
                <a:gridCol w="282416">
                  <a:extLst>
                    <a:ext uri="{9D8B030D-6E8A-4147-A177-3AD203B41FA5}">
                      <a16:colId xmlns:a16="http://schemas.microsoft.com/office/drawing/2014/main" val="20008"/>
                    </a:ext>
                  </a:extLst>
                </a:gridCol>
                <a:gridCol w="1156446">
                  <a:extLst>
                    <a:ext uri="{9D8B030D-6E8A-4147-A177-3AD203B41FA5}">
                      <a16:colId xmlns:a16="http://schemas.microsoft.com/office/drawing/2014/main" val="20009"/>
                    </a:ext>
                  </a:extLst>
                </a:gridCol>
              </a:tblGrid>
              <a:tr h="434340">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p>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1-4</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dirty="0">
                          <a:solidFill>
                            <a:schemeClr val="bg1"/>
                          </a:solidFill>
                          <a:latin typeface="+mj-lt"/>
                        </a:rPr>
                        <a:t>Økt 1-4</a:t>
                      </a:r>
                    </a:p>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a:p>
                  </a:txBody>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51460">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357562">
                <a:tc>
                  <a:txBody>
                    <a:bodyPr/>
                    <a:lstStyle/>
                    <a:p>
                      <a:r>
                        <a:rPr lang="nb-NO" sz="1200" dirty="0">
                          <a:solidFill>
                            <a:schemeClr val="bg1"/>
                          </a:solidFill>
                          <a:latin typeface="+mn-lt"/>
                        </a:rPr>
                        <a:t>14-38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Dødballer 74-77</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7562">
                <a:tc>
                  <a:txBody>
                    <a:bodyPr/>
                    <a:lstStyle/>
                    <a:p>
                      <a:r>
                        <a:rPr lang="nb-NO" sz="1200" dirty="0">
                          <a:solidFill>
                            <a:schemeClr val="bg1"/>
                          </a:solidFill>
                          <a:latin typeface="+mn-lt"/>
                        </a:rPr>
                        <a:t>15-39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7562">
                <a:tc>
                  <a:txBody>
                    <a:bodyPr/>
                    <a:lstStyle/>
                    <a:p>
                      <a:r>
                        <a:rPr lang="nb-NO" sz="1200" dirty="0">
                          <a:solidFill>
                            <a:schemeClr val="bg1"/>
                          </a:solidFill>
                          <a:latin typeface="+mn-lt"/>
                        </a:rPr>
                        <a:t>16-40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siste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r>
                        <a:rPr kumimoji="0" lang="nb-NO" sz="900" b="0" i="0" u="none" strike="noStrike" kern="1200" cap="none" spc="0" normalizeH="0" baseline="0" noProof="0" dirty="0">
                          <a:ln>
                            <a:noFill/>
                          </a:ln>
                          <a:solidFill>
                            <a:prstClr val="black"/>
                          </a:solidFill>
                          <a:effectLst/>
                          <a:uLnTx/>
                          <a:uFillTx/>
                          <a:latin typeface="+mn-lt"/>
                          <a:ea typeface="+mn-ea"/>
                          <a:cs typeface="+mn-cs"/>
                        </a:rPr>
                        <a:t>siste 3. del 18-32</a:t>
                      </a: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  siste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9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61634">
                <a:tc>
                  <a:txBody>
                    <a:bodyPr/>
                    <a:lstStyle/>
                    <a:p>
                      <a:r>
                        <a:rPr lang="nb-NO" sz="1200" dirty="0">
                          <a:solidFill>
                            <a:schemeClr val="bg1"/>
                          </a:solidFill>
                          <a:latin typeface="+mn-lt"/>
                        </a:rPr>
                        <a:t>17-41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51460">
                <a:tc>
                  <a:txBody>
                    <a:bodyPr/>
                    <a:lstStyle/>
                    <a:p>
                      <a:r>
                        <a:rPr lang="nb-NO" sz="1200" dirty="0">
                          <a:solidFill>
                            <a:schemeClr val="bg1"/>
                          </a:solidFill>
                          <a:latin typeface="+mn-lt"/>
                        </a:rPr>
                        <a:t>18-42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81464">
                <a:tc>
                  <a:txBody>
                    <a:bodyPr/>
                    <a:lstStyle/>
                    <a:p>
                      <a:r>
                        <a:rPr lang="nb-NO" sz="1200" dirty="0">
                          <a:solidFill>
                            <a:schemeClr val="bg1"/>
                          </a:solidFill>
                          <a:latin typeface="+mn-lt"/>
                        </a:rPr>
                        <a:t>19-43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 </a:t>
                      </a:r>
                      <a:r>
                        <a:rPr kumimoji="0" lang="nb-NO" sz="900" b="0" i="0" u="none" strike="noStrike" kern="1200" cap="none" spc="0" normalizeH="0" baseline="0" noProof="0" dirty="0">
                          <a:ln>
                            <a:noFill/>
                          </a:ln>
                          <a:solidFill>
                            <a:prstClr val="black"/>
                          </a:solidFill>
                          <a:effectLst/>
                          <a:uLnTx/>
                          <a:uFillTx/>
                          <a:latin typeface="+mn-lt"/>
                          <a:ea typeface="+mn-ea"/>
                          <a:cs typeface="+mn-cs"/>
                        </a:rPr>
                        <a:t>inn i prioriterte rom 7-17</a:t>
                      </a: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50044">
                <a:tc>
                  <a:txBody>
                    <a:bodyPr/>
                    <a:lstStyle/>
                    <a:p>
                      <a:r>
                        <a:rPr lang="nb-NO" sz="1200" dirty="0">
                          <a:solidFill>
                            <a:schemeClr val="bg1"/>
                          </a:solidFill>
                          <a:latin typeface="+mn-lt"/>
                        </a:rPr>
                        <a:t>20-44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57562">
                <a:tc>
                  <a:txBody>
                    <a:bodyPr/>
                    <a:lstStyle/>
                    <a:p>
                      <a:r>
                        <a:rPr lang="nb-NO" sz="1200" dirty="0">
                          <a:solidFill>
                            <a:schemeClr val="bg1"/>
                          </a:solidFill>
                          <a:latin typeface="+mn-lt"/>
                        </a:rPr>
                        <a:t>21-45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51460">
                <a:tc>
                  <a:txBody>
                    <a:bodyPr/>
                    <a:lstStyle/>
                    <a:p>
                      <a:r>
                        <a:rPr lang="nb-NO" sz="1200" dirty="0">
                          <a:solidFill>
                            <a:schemeClr val="bg1"/>
                          </a:solidFill>
                          <a:latin typeface="+mn-lt"/>
                        </a:rPr>
                        <a:t>22-46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81464">
                <a:tc>
                  <a:txBody>
                    <a:bodyPr/>
                    <a:lstStyle/>
                    <a:p>
                      <a:r>
                        <a:rPr lang="nb-NO" sz="1200" dirty="0">
                          <a:solidFill>
                            <a:schemeClr val="bg1"/>
                          </a:solidFill>
                          <a:latin typeface="+mn-lt"/>
                        </a:rPr>
                        <a:t>23-47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a:t>
                      </a:r>
                    </a:p>
                    <a:p>
                      <a:pPr algn="ctr" fontAlgn="b"/>
                      <a:r>
                        <a:rPr lang="nb-NO" sz="900" b="0" u="none" strike="noStrike" baseline="0" dirty="0">
                          <a:effectLs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350044">
                <a:tc>
                  <a:txBody>
                    <a:bodyPr/>
                    <a:lstStyle/>
                    <a:p>
                      <a:r>
                        <a:rPr lang="nb-NO" sz="1200" dirty="0">
                          <a:solidFill>
                            <a:schemeClr val="bg1"/>
                          </a:solidFill>
                          <a:latin typeface="+mn-lt"/>
                        </a:rPr>
                        <a:t>24-48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350044">
                <a:tc>
                  <a:txBody>
                    <a:bodyPr/>
                    <a:lstStyle/>
                    <a:p>
                      <a:r>
                        <a:rPr lang="nb-NO" sz="1200" dirty="0">
                          <a:solidFill>
                            <a:schemeClr val="bg1"/>
                          </a:solidFill>
                          <a:latin typeface="+mn-lt"/>
                        </a:rPr>
                        <a:t>25-49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siste 3. del 18-32</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241584">
                <a:tc>
                  <a:txBody>
                    <a:bodyPr/>
                    <a:lstStyle/>
                    <a:p>
                      <a:r>
                        <a:rPr lang="nb-NO" sz="1200" dirty="0">
                          <a:solidFill>
                            <a:schemeClr val="bg1"/>
                          </a:solidFill>
                          <a:latin typeface="+mn-lt"/>
                        </a:rPr>
                        <a:t>26-50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bearbeiding 1-6</a:t>
                      </a: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798825039"/>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3515645" y="2867717"/>
            <a:ext cx="2015000" cy="994172"/>
          </a:xfrm>
        </p:spPr>
        <p:txBody>
          <a:bodyPr>
            <a:noAutofit/>
          </a:bodyPr>
          <a:lstStyle/>
          <a:p>
            <a:r>
              <a:rPr lang="nb-NO" sz="7200" b="1" dirty="0"/>
              <a:t>G 16</a:t>
            </a:r>
          </a:p>
        </p:txBody>
      </p:sp>
      <p:sp>
        <p:nvSpPr>
          <p:cNvPr id="3" name="Plassholder for bunntekst 2"/>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3947058392"/>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1" y="857250"/>
          <a:ext cx="9143999" cy="5694766"/>
        </p:xfrm>
        <a:graphic>
          <a:graphicData uri="http://schemas.openxmlformats.org/drawingml/2006/table">
            <a:tbl>
              <a:tblPr firstRow="1" bandRow="1">
                <a:tableStyleId>{073A0DAA-6AF3-43AB-8588-CEC1D06C72B9}</a:tableStyleId>
              </a:tblPr>
              <a:tblGrid>
                <a:gridCol w="616118">
                  <a:extLst>
                    <a:ext uri="{9D8B030D-6E8A-4147-A177-3AD203B41FA5}">
                      <a16:colId xmlns:a16="http://schemas.microsoft.com/office/drawing/2014/main" val="20000"/>
                    </a:ext>
                  </a:extLst>
                </a:gridCol>
                <a:gridCol w="442202">
                  <a:extLst>
                    <a:ext uri="{9D8B030D-6E8A-4147-A177-3AD203B41FA5}">
                      <a16:colId xmlns:a16="http://schemas.microsoft.com/office/drawing/2014/main" val="20001"/>
                    </a:ext>
                  </a:extLst>
                </a:gridCol>
                <a:gridCol w="1309169">
                  <a:extLst>
                    <a:ext uri="{9D8B030D-6E8A-4147-A177-3AD203B41FA5}">
                      <a16:colId xmlns:a16="http://schemas.microsoft.com/office/drawing/2014/main" val="20002"/>
                    </a:ext>
                  </a:extLst>
                </a:gridCol>
                <a:gridCol w="1309169">
                  <a:extLst>
                    <a:ext uri="{9D8B030D-6E8A-4147-A177-3AD203B41FA5}">
                      <a16:colId xmlns:a16="http://schemas.microsoft.com/office/drawing/2014/main" val="20003"/>
                    </a:ext>
                  </a:extLst>
                </a:gridCol>
                <a:gridCol w="498654">
                  <a:extLst>
                    <a:ext uri="{9D8B030D-6E8A-4147-A177-3AD203B41FA5}">
                      <a16:colId xmlns:a16="http://schemas.microsoft.com/office/drawing/2014/main" val="20004"/>
                    </a:ext>
                  </a:extLst>
                </a:gridCol>
                <a:gridCol w="1642515">
                  <a:extLst>
                    <a:ext uri="{9D8B030D-6E8A-4147-A177-3AD203B41FA5}">
                      <a16:colId xmlns:a16="http://schemas.microsoft.com/office/drawing/2014/main" val="20005"/>
                    </a:ext>
                  </a:extLst>
                </a:gridCol>
                <a:gridCol w="162560">
                  <a:extLst>
                    <a:ext uri="{9D8B030D-6E8A-4147-A177-3AD203B41FA5}">
                      <a16:colId xmlns:a16="http://schemas.microsoft.com/office/drawing/2014/main" val="20006"/>
                    </a:ext>
                  </a:extLst>
                </a:gridCol>
                <a:gridCol w="1731101">
                  <a:extLst>
                    <a:ext uri="{9D8B030D-6E8A-4147-A177-3AD203B41FA5}">
                      <a16:colId xmlns:a16="http://schemas.microsoft.com/office/drawing/2014/main" val="20007"/>
                    </a:ext>
                  </a:extLst>
                </a:gridCol>
                <a:gridCol w="162560">
                  <a:extLst>
                    <a:ext uri="{9D8B030D-6E8A-4147-A177-3AD203B41FA5}">
                      <a16:colId xmlns:a16="http://schemas.microsoft.com/office/drawing/2014/main" val="20008"/>
                    </a:ext>
                  </a:extLst>
                </a:gridCol>
                <a:gridCol w="1282652">
                  <a:extLst>
                    <a:ext uri="{9D8B030D-6E8A-4147-A177-3AD203B41FA5}">
                      <a16:colId xmlns:a16="http://schemas.microsoft.com/office/drawing/2014/main" val="20009"/>
                    </a:ext>
                  </a:extLst>
                </a:gridCol>
              </a:tblGrid>
              <a:tr h="434340">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p>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1-4</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dirty="0">
                          <a:solidFill>
                            <a:schemeClr val="bg1"/>
                          </a:solidFill>
                          <a:latin typeface="+mj-lt"/>
                        </a:rPr>
                        <a:t>Økt 1-4</a:t>
                      </a:r>
                    </a:p>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a:p>
                  </a:txBody>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51460">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418624">
                <a:tc>
                  <a:txBody>
                    <a:bodyPr/>
                    <a:lstStyle/>
                    <a:p>
                      <a:r>
                        <a:rPr lang="nb-NO" sz="1200" dirty="0">
                          <a:solidFill>
                            <a:schemeClr val="bg1"/>
                          </a:solidFill>
                          <a:latin typeface="+mn-lt"/>
                        </a:rPr>
                        <a:t>1-2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siste 3.del 18-32</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a:t>
                      </a:r>
                      <a:r>
                        <a:rPr kumimoji="0" lang="nb-NO" sz="900" b="0" i="0" u="none" strike="noStrike" kern="1200" cap="none" spc="0" normalizeH="0" baseline="0" noProof="0" dirty="0">
                          <a:ln>
                            <a:noFill/>
                          </a:ln>
                          <a:solidFill>
                            <a:prstClr val="black"/>
                          </a:solidFill>
                          <a:effectLst/>
                          <a:uLnTx/>
                          <a:uFillTx/>
                          <a:latin typeface="+mn-lt"/>
                          <a:ea typeface="+mn-ea"/>
                          <a:cs typeface="+mn-cs"/>
                        </a:rPr>
                        <a:t>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8624">
                <a:tc>
                  <a:txBody>
                    <a:bodyPr/>
                    <a:lstStyle/>
                    <a:p>
                      <a:r>
                        <a:rPr lang="nb-NO" sz="1200" dirty="0">
                          <a:solidFill>
                            <a:schemeClr val="bg1"/>
                          </a:solidFill>
                          <a:latin typeface="+mn-lt"/>
                        </a:rPr>
                        <a:t>3-27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9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91695">
                <a:tc>
                  <a:txBody>
                    <a:bodyPr/>
                    <a:lstStyle/>
                    <a:p>
                      <a:r>
                        <a:rPr lang="nb-NO" sz="1200" dirty="0">
                          <a:solidFill>
                            <a:schemeClr val="bg1"/>
                          </a:solidFill>
                          <a:latin typeface="+mn-lt"/>
                        </a:rPr>
                        <a:t>4-28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81464">
                <a:tc>
                  <a:txBody>
                    <a:bodyPr/>
                    <a:lstStyle/>
                    <a:p>
                      <a:r>
                        <a:rPr lang="nb-NO" sz="1200" dirty="0">
                          <a:solidFill>
                            <a:schemeClr val="bg1"/>
                          </a:solidFill>
                          <a:latin typeface="+mn-lt"/>
                        </a:rPr>
                        <a:t>5-29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 </a:t>
                      </a:r>
                      <a:r>
                        <a:rPr kumimoji="0" lang="nb-NO" sz="900" b="0" i="0" u="none" strike="noStrike" kern="1200" cap="none" spc="0" normalizeH="0" baseline="0" noProof="0" dirty="0">
                          <a:ln>
                            <a:noFill/>
                          </a:ln>
                          <a:solidFill>
                            <a:prstClr val="black"/>
                          </a:solidFill>
                          <a:effectLst/>
                          <a:uLnTx/>
                          <a:uFillTx/>
                          <a:latin typeface="+mn-lt"/>
                          <a:ea typeface="+mn-ea"/>
                          <a:cs typeface="+mn-cs"/>
                        </a:rPr>
                        <a:t>inn i prioriterte rom 7-17</a:t>
                      </a: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a:t>
                      </a:r>
                    </a:p>
                    <a:p>
                      <a:pPr algn="ctr" fontAlgn="b"/>
                      <a:r>
                        <a:rPr lang="nb-NO" sz="900" b="0" u="none" strike="noStrike" baseline="0" dirty="0">
                          <a:effectLs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77839">
                <a:tc>
                  <a:txBody>
                    <a:bodyPr/>
                    <a:lstStyle/>
                    <a:p>
                      <a:r>
                        <a:rPr lang="nb-NO" sz="1200" dirty="0">
                          <a:solidFill>
                            <a:schemeClr val="bg1"/>
                          </a:solidFill>
                          <a:latin typeface="+mn-lt"/>
                        </a:rPr>
                        <a:t>6-30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555784">
                <a:tc>
                  <a:txBody>
                    <a:bodyPr/>
                    <a:lstStyle/>
                    <a:p>
                      <a:r>
                        <a:rPr lang="nb-NO" sz="1200" dirty="0">
                          <a:solidFill>
                            <a:schemeClr val="bg1"/>
                          </a:solidFill>
                          <a:latin typeface="+mn-lt"/>
                        </a:rPr>
                        <a:t>7-31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for 64-71</a:t>
                      </a: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18624">
                <a:tc>
                  <a:txBody>
                    <a:bodyPr/>
                    <a:lstStyle/>
                    <a:p>
                      <a:r>
                        <a:rPr lang="nb-NO" sz="1200" dirty="0">
                          <a:solidFill>
                            <a:schemeClr val="bg1"/>
                          </a:solidFill>
                          <a:latin typeface="+mn-lt"/>
                        </a:rPr>
                        <a:t>8-32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Forsvarsspill </a:t>
                      </a:r>
                    </a:p>
                    <a:p>
                      <a:pPr algn="ctr" fontAlgn="b"/>
                      <a:r>
                        <a:rPr lang="nb-NO" sz="900" b="0" u="none" strike="noStrike" baseline="0" dirty="0">
                          <a:effectLs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Individuelt fokus/utvikling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60339">
                <a:tc>
                  <a:txBody>
                    <a:bodyPr/>
                    <a:lstStyle/>
                    <a:p>
                      <a:r>
                        <a:rPr lang="nb-NO" sz="1200" dirty="0">
                          <a:solidFill>
                            <a:schemeClr val="bg1"/>
                          </a:solidFill>
                          <a:latin typeface="+mn-lt"/>
                        </a:rPr>
                        <a:t>9-33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a:t>
                      </a:r>
                      <a:r>
                        <a:rPr kumimoji="0" lang="nb-NO" sz="900" b="0" i="0" u="none" strike="noStrike" kern="1200" cap="none" spc="0" normalizeH="0" baseline="0" noProof="0" dirty="0">
                          <a:ln>
                            <a:noFill/>
                          </a:ln>
                          <a:solidFill>
                            <a:prstClr val="black"/>
                          </a:solidFill>
                          <a:effectLst/>
                          <a:uLnTx/>
                          <a:uFillTx/>
                          <a:latin typeface="+mn-lt"/>
                          <a:ea typeface="+mn-ea"/>
                          <a:cs typeface="+mn-cs"/>
                        </a:rPr>
                        <a:t>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81464">
                <a:tc>
                  <a:txBody>
                    <a:bodyPr/>
                    <a:lstStyle/>
                    <a:p>
                      <a:r>
                        <a:rPr lang="nb-NO" sz="1200" dirty="0">
                          <a:solidFill>
                            <a:schemeClr val="bg1"/>
                          </a:solidFill>
                          <a:latin typeface="+mn-lt"/>
                        </a:rPr>
                        <a:t>10-34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i mot 72-73</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418624">
                <a:tc>
                  <a:txBody>
                    <a:bodyPr/>
                    <a:lstStyle/>
                    <a:p>
                      <a:r>
                        <a:rPr lang="nb-NO" sz="1200" dirty="0">
                          <a:solidFill>
                            <a:schemeClr val="bg1"/>
                          </a:solidFill>
                          <a:latin typeface="+mn-lt"/>
                        </a:rPr>
                        <a:t>11-35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Etablert forsvar 33-41</a:t>
                      </a: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418624">
                <a:tc>
                  <a:txBody>
                    <a:bodyPr/>
                    <a:lstStyle/>
                    <a:p>
                      <a:r>
                        <a:rPr lang="nb-NO" sz="1200" dirty="0">
                          <a:solidFill>
                            <a:schemeClr val="bg1"/>
                          </a:solidFill>
                          <a:latin typeface="+mn-lt"/>
                        </a:rPr>
                        <a:t>12-36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for 64-71</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967264">
                <a:tc>
                  <a:txBody>
                    <a:bodyPr/>
                    <a:lstStyle/>
                    <a:p>
                      <a:r>
                        <a:rPr lang="nb-NO" sz="1200" dirty="0">
                          <a:solidFill>
                            <a:schemeClr val="bg1"/>
                          </a:solidFill>
                          <a:latin typeface="+mn-lt"/>
                        </a:rPr>
                        <a:t>13-37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err="1">
                          <a:effectLst/>
                        </a:rPr>
                        <a:t>Angrepsp</a:t>
                      </a:r>
                      <a:r>
                        <a:rPr lang="nb-NO" sz="900" b="0" u="none" strike="noStrike" baseline="0" dirty="0">
                          <a:effectLst/>
                        </a:rPr>
                        <a:t>. inn i prioriterte rom 7-17</a:t>
                      </a: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err="1">
                          <a:effectLst/>
                        </a:rPr>
                        <a:t>Angrepsp</a:t>
                      </a:r>
                      <a:r>
                        <a:rPr lang="nb-NO" sz="900" b="0" u="none" strike="noStrike" baseline="0" dirty="0">
                          <a:effectLst/>
                        </a:rPr>
                        <a:t>. </a:t>
                      </a:r>
                      <a:r>
                        <a:rPr kumimoji="0" lang="nb-NO" sz="900" b="0" i="0" u="none" strike="noStrike" kern="1200" cap="none" spc="0" normalizeH="0" baseline="0" noProof="0" dirty="0">
                          <a:ln>
                            <a:noFill/>
                          </a:ln>
                          <a:solidFill>
                            <a:prstClr val="black"/>
                          </a:solidFill>
                          <a:effectLst/>
                          <a:uLnTx/>
                          <a:uFillTx/>
                          <a:latin typeface="+mn-lt"/>
                          <a:ea typeface="+mn-ea"/>
                          <a:cs typeface="+mn-cs"/>
                        </a:rPr>
                        <a:t>inn i prioriterte rom 7-17</a:t>
                      </a: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err="1">
                          <a:effectLst/>
                        </a:rPr>
                        <a:t>Angrepsp</a:t>
                      </a:r>
                      <a:r>
                        <a:rPr lang="nb-NO" sz="900" b="0" u="none" strike="noStrike" baseline="0" dirty="0">
                          <a:effectLst/>
                        </a:rPr>
                        <a:t>. inn i prioriterte rom 7-17</a:t>
                      </a: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489951976"/>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1" y="857251"/>
          <a:ext cx="9143999" cy="5639120"/>
        </p:xfrm>
        <a:graphic>
          <a:graphicData uri="http://schemas.openxmlformats.org/drawingml/2006/table">
            <a:tbl>
              <a:tblPr firstRow="1" bandRow="1">
                <a:tableStyleId>{073A0DAA-6AF3-43AB-8588-CEC1D06C72B9}</a:tableStyleId>
              </a:tblPr>
              <a:tblGrid>
                <a:gridCol w="616118">
                  <a:extLst>
                    <a:ext uri="{9D8B030D-6E8A-4147-A177-3AD203B41FA5}">
                      <a16:colId xmlns:a16="http://schemas.microsoft.com/office/drawing/2014/main" val="20000"/>
                    </a:ext>
                  </a:extLst>
                </a:gridCol>
                <a:gridCol w="442202">
                  <a:extLst>
                    <a:ext uri="{9D8B030D-6E8A-4147-A177-3AD203B41FA5}">
                      <a16:colId xmlns:a16="http://schemas.microsoft.com/office/drawing/2014/main" val="20001"/>
                    </a:ext>
                  </a:extLst>
                </a:gridCol>
                <a:gridCol w="1493261">
                  <a:extLst>
                    <a:ext uri="{9D8B030D-6E8A-4147-A177-3AD203B41FA5}">
                      <a16:colId xmlns:a16="http://schemas.microsoft.com/office/drawing/2014/main" val="20002"/>
                    </a:ext>
                  </a:extLst>
                </a:gridCol>
                <a:gridCol w="1125078">
                  <a:extLst>
                    <a:ext uri="{9D8B030D-6E8A-4147-A177-3AD203B41FA5}">
                      <a16:colId xmlns:a16="http://schemas.microsoft.com/office/drawing/2014/main" val="20003"/>
                    </a:ext>
                  </a:extLst>
                </a:gridCol>
                <a:gridCol w="730616">
                  <a:extLst>
                    <a:ext uri="{9D8B030D-6E8A-4147-A177-3AD203B41FA5}">
                      <a16:colId xmlns:a16="http://schemas.microsoft.com/office/drawing/2014/main" val="20004"/>
                    </a:ext>
                  </a:extLst>
                </a:gridCol>
                <a:gridCol w="1410553">
                  <a:extLst>
                    <a:ext uri="{9D8B030D-6E8A-4147-A177-3AD203B41FA5}">
                      <a16:colId xmlns:a16="http://schemas.microsoft.com/office/drawing/2014/main" val="20005"/>
                    </a:ext>
                  </a:extLst>
                </a:gridCol>
                <a:gridCol w="394715">
                  <a:extLst>
                    <a:ext uri="{9D8B030D-6E8A-4147-A177-3AD203B41FA5}">
                      <a16:colId xmlns:a16="http://schemas.microsoft.com/office/drawing/2014/main" val="20006"/>
                    </a:ext>
                  </a:extLst>
                </a:gridCol>
                <a:gridCol w="1492596">
                  <a:extLst>
                    <a:ext uri="{9D8B030D-6E8A-4147-A177-3AD203B41FA5}">
                      <a16:colId xmlns:a16="http://schemas.microsoft.com/office/drawing/2014/main" val="20007"/>
                    </a:ext>
                  </a:extLst>
                </a:gridCol>
                <a:gridCol w="282416">
                  <a:extLst>
                    <a:ext uri="{9D8B030D-6E8A-4147-A177-3AD203B41FA5}">
                      <a16:colId xmlns:a16="http://schemas.microsoft.com/office/drawing/2014/main" val="20008"/>
                    </a:ext>
                  </a:extLst>
                </a:gridCol>
                <a:gridCol w="1156446">
                  <a:extLst>
                    <a:ext uri="{9D8B030D-6E8A-4147-A177-3AD203B41FA5}">
                      <a16:colId xmlns:a16="http://schemas.microsoft.com/office/drawing/2014/main" val="20009"/>
                    </a:ext>
                  </a:extLst>
                </a:gridCol>
              </a:tblGrid>
              <a:tr h="434340">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p>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1-4</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dirty="0">
                          <a:solidFill>
                            <a:schemeClr val="bg1"/>
                          </a:solidFill>
                          <a:latin typeface="+mj-lt"/>
                        </a:rPr>
                        <a:t>Økt 1-4</a:t>
                      </a:r>
                    </a:p>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a:p>
                  </a:txBody>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51460">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350044">
                <a:tc>
                  <a:txBody>
                    <a:bodyPr/>
                    <a:lstStyle/>
                    <a:p>
                      <a:r>
                        <a:rPr lang="nb-NO" sz="1200" dirty="0">
                          <a:solidFill>
                            <a:schemeClr val="bg1"/>
                          </a:solidFill>
                          <a:latin typeface="+mn-lt"/>
                        </a:rPr>
                        <a:t>14-38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Dødballer 74-77</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83993">
                <a:tc>
                  <a:txBody>
                    <a:bodyPr/>
                    <a:lstStyle/>
                    <a:p>
                      <a:r>
                        <a:rPr lang="nb-NO" sz="1200" dirty="0">
                          <a:solidFill>
                            <a:schemeClr val="bg1"/>
                          </a:solidFill>
                          <a:latin typeface="+mn-lt"/>
                        </a:rPr>
                        <a:t>15-39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0044">
                <a:tc>
                  <a:txBody>
                    <a:bodyPr/>
                    <a:lstStyle/>
                    <a:p>
                      <a:r>
                        <a:rPr lang="nb-NO" sz="1200" dirty="0">
                          <a:solidFill>
                            <a:schemeClr val="bg1"/>
                          </a:solidFill>
                          <a:latin typeface="+mn-lt"/>
                        </a:rPr>
                        <a:t>16-40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siste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r>
                        <a:rPr kumimoji="0" lang="nb-NO" sz="900" b="0" i="0" u="none" strike="noStrike" kern="1200" cap="none" spc="0" normalizeH="0" baseline="0" noProof="0" dirty="0">
                          <a:ln>
                            <a:noFill/>
                          </a:ln>
                          <a:solidFill>
                            <a:prstClr val="black"/>
                          </a:solidFill>
                          <a:effectLst/>
                          <a:uLnTx/>
                          <a:uFillTx/>
                          <a:latin typeface="+mn-lt"/>
                          <a:ea typeface="+mn-ea"/>
                          <a:cs typeface="+mn-cs"/>
                        </a:rPr>
                        <a:t>siste 3. del 18-32</a:t>
                      </a: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  siste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9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61634">
                <a:tc>
                  <a:txBody>
                    <a:bodyPr/>
                    <a:lstStyle/>
                    <a:p>
                      <a:r>
                        <a:rPr lang="nb-NO" sz="1200" dirty="0">
                          <a:solidFill>
                            <a:schemeClr val="bg1"/>
                          </a:solidFill>
                          <a:latin typeface="+mn-lt"/>
                        </a:rPr>
                        <a:t>17-41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51460">
                <a:tc>
                  <a:txBody>
                    <a:bodyPr/>
                    <a:lstStyle/>
                    <a:p>
                      <a:r>
                        <a:rPr lang="nb-NO" sz="1200" dirty="0">
                          <a:solidFill>
                            <a:schemeClr val="bg1"/>
                          </a:solidFill>
                          <a:latin typeface="+mn-lt"/>
                        </a:rPr>
                        <a:t>18-42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81464">
                <a:tc>
                  <a:txBody>
                    <a:bodyPr/>
                    <a:lstStyle/>
                    <a:p>
                      <a:r>
                        <a:rPr lang="nb-NO" sz="1200" dirty="0">
                          <a:solidFill>
                            <a:schemeClr val="bg1"/>
                          </a:solidFill>
                          <a:latin typeface="+mn-lt"/>
                        </a:rPr>
                        <a:t>19-43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 </a:t>
                      </a:r>
                      <a:r>
                        <a:rPr kumimoji="0" lang="nb-NO" sz="900" b="0" i="0" u="none" strike="noStrike" kern="1200" cap="none" spc="0" normalizeH="0" baseline="0" noProof="0" dirty="0">
                          <a:ln>
                            <a:noFill/>
                          </a:ln>
                          <a:solidFill>
                            <a:prstClr val="black"/>
                          </a:solidFill>
                          <a:effectLst/>
                          <a:uLnTx/>
                          <a:uFillTx/>
                          <a:latin typeface="+mn-lt"/>
                          <a:ea typeface="+mn-ea"/>
                          <a:cs typeface="+mn-cs"/>
                        </a:rPr>
                        <a:t>inn i prioriterte rom 7-17</a:t>
                      </a: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50044">
                <a:tc>
                  <a:txBody>
                    <a:bodyPr/>
                    <a:lstStyle/>
                    <a:p>
                      <a:r>
                        <a:rPr lang="nb-NO" sz="1200" dirty="0">
                          <a:solidFill>
                            <a:schemeClr val="bg1"/>
                          </a:solidFill>
                          <a:latin typeface="+mn-lt"/>
                        </a:rPr>
                        <a:t>20-44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50044">
                <a:tc>
                  <a:txBody>
                    <a:bodyPr/>
                    <a:lstStyle/>
                    <a:p>
                      <a:r>
                        <a:rPr lang="nb-NO" sz="1200" dirty="0">
                          <a:solidFill>
                            <a:schemeClr val="bg1"/>
                          </a:solidFill>
                          <a:latin typeface="+mn-lt"/>
                        </a:rPr>
                        <a:t>21-45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51460">
                <a:tc>
                  <a:txBody>
                    <a:bodyPr/>
                    <a:lstStyle/>
                    <a:p>
                      <a:r>
                        <a:rPr lang="nb-NO" sz="1200" dirty="0">
                          <a:solidFill>
                            <a:schemeClr val="bg1"/>
                          </a:solidFill>
                          <a:latin typeface="+mn-lt"/>
                        </a:rPr>
                        <a:t>22-46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81464">
                <a:tc>
                  <a:txBody>
                    <a:bodyPr/>
                    <a:lstStyle/>
                    <a:p>
                      <a:r>
                        <a:rPr lang="nb-NO" sz="1200" dirty="0">
                          <a:solidFill>
                            <a:schemeClr val="bg1"/>
                          </a:solidFill>
                          <a:latin typeface="+mn-lt"/>
                        </a:rPr>
                        <a:t>23-47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a:t>
                      </a:r>
                    </a:p>
                    <a:p>
                      <a:pPr algn="ctr" fontAlgn="b"/>
                      <a:r>
                        <a:rPr lang="nb-NO" sz="900" b="0" u="none" strike="noStrike" baseline="0" dirty="0">
                          <a:effectLs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350044">
                <a:tc>
                  <a:txBody>
                    <a:bodyPr/>
                    <a:lstStyle/>
                    <a:p>
                      <a:r>
                        <a:rPr lang="nb-NO" sz="1200" dirty="0">
                          <a:solidFill>
                            <a:schemeClr val="bg1"/>
                          </a:solidFill>
                          <a:latin typeface="+mn-lt"/>
                        </a:rPr>
                        <a:t>24-48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350044">
                <a:tc>
                  <a:txBody>
                    <a:bodyPr/>
                    <a:lstStyle/>
                    <a:p>
                      <a:r>
                        <a:rPr lang="nb-NO" sz="1200" dirty="0">
                          <a:solidFill>
                            <a:schemeClr val="bg1"/>
                          </a:solidFill>
                          <a:latin typeface="+mn-lt"/>
                        </a:rPr>
                        <a:t>25-49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siste 3. del 18-32</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241584">
                <a:tc>
                  <a:txBody>
                    <a:bodyPr/>
                    <a:lstStyle/>
                    <a:p>
                      <a:r>
                        <a:rPr lang="nb-NO" sz="1200" dirty="0">
                          <a:solidFill>
                            <a:schemeClr val="bg1"/>
                          </a:solidFill>
                          <a:latin typeface="+mn-lt"/>
                        </a:rPr>
                        <a:t>26-50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bearbeiding 1-6</a:t>
                      </a: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79999914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6AF6352A-A58E-4E92-AB72-CB3D24FEE533}"/>
              </a:ext>
            </a:extLst>
          </p:cNvPr>
          <p:cNvSpPr>
            <a:spLocks noGrp="1"/>
          </p:cNvSpPr>
          <p:nvPr>
            <p:ph sz="half" idx="1"/>
          </p:nvPr>
        </p:nvSpPr>
        <p:spPr>
          <a:xfrm>
            <a:off x="0" y="1128059"/>
            <a:ext cx="3371850" cy="5729940"/>
          </a:xfrm>
        </p:spPr>
        <p:txBody>
          <a:bodyPr>
            <a:normAutofit/>
          </a:bodyPr>
          <a:lstStyle/>
          <a:p>
            <a:r>
              <a:rPr lang="nb-NO" sz="2000" dirty="0"/>
              <a:t>Dele inn i tre soner. Hele tiden overtall. </a:t>
            </a:r>
          </a:p>
          <a:p>
            <a:r>
              <a:rPr lang="nb-NO" sz="2000" dirty="0"/>
              <a:t>Spillerne kan gå fremover i sone og ikke bakover. </a:t>
            </a:r>
          </a:p>
          <a:p>
            <a:r>
              <a:rPr lang="nb-NO" sz="2000" dirty="0"/>
              <a:t>Vi setter inn en eller to jokere i midten for å ha overtall.</a:t>
            </a:r>
          </a:p>
          <a:p>
            <a:r>
              <a:rPr lang="nb-NO" sz="2000" dirty="0"/>
              <a:t>Vanlig spill.</a:t>
            </a:r>
          </a:p>
        </p:txBody>
      </p:sp>
      <p:sp>
        <p:nvSpPr>
          <p:cNvPr id="8" name="Plassholder for innhold 7">
            <a:extLst>
              <a:ext uri="{FF2B5EF4-FFF2-40B4-BE49-F238E27FC236}">
                <a16:creationId xmlns:a16="http://schemas.microsoft.com/office/drawing/2014/main" id="{1935213D-1D2E-4AD7-888C-CB93343AA6A1}"/>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pic>
        <p:nvPicPr>
          <p:cNvPr id="4" name="Bilde 3" descr="Et bilde som inneholder gress, spill, stor, grønn&#10;&#10;Automatisk generert beskrivelse">
            <a:extLst>
              <a:ext uri="{FF2B5EF4-FFF2-40B4-BE49-F238E27FC236}">
                <a16:creationId xmlns:a16="http://schemas.microsoft.com/office/drawing/2014/main" id="{ABEC3738-9C19-4C98-B593-302BCD657E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71850" y="1102659"/>
            <a:ext cx="5772150" cy="5772150"/>
          </a:xfrm>
          <a:prstGeom prst="rect">
            <a:avLst/>
          </a:prstGeom>
        </p:spPr>
      </p:pic>
    </p:spTree>
    <p:extLst>
      <p:ext uri="{BB962C8B-B14F-4D97-AF65-F5344CB8AC3E}">
        <p14:creationId xmlns:p14="http://schemas.microsoft.com/office/powerpoint/2010/main" val="660259149"/>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2575436" y="2845595"/>
            <a:ext cx="3784806" cy="994172"/>
          </a:xfrm>
        </p:spPr>
        <p:txBody>
          <a:bodyPr>
            <a:noAutofit/>
          </a:bodyPr>
          <a:lstStyle/>
          <a:p>
            <a:r>
              <a:rPr lang="nb-NO" sz="7200" b="1" dirty="0"/>
              <a:t>G 16-19</a:t>
            </a:r>
          </a:p>
        </p:txBody>
      </p:sp>
      <p:sp>
        <p:nvSpPr>
          <p:cNvPr id="3" name="Plassholder for bunntekst 2"/>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007428669"/>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1" y="857250"/>
          <a:ext cx="9143999" cy="5694766"/>
        </p:xfrm>
        <a:graphic>
          <a:graphicData uri="http://schemas.openxmlformats.org/drawingml/2006/table">
            <a:tbl>
              <a:tblPr firstRow="1" bandRow="1">
                <a:tableStyleId>{073A0DAA-6AF3-43AB-8588-CEC1D06C72B9}</a:tableStyleId>
              </a:tblPr>
              <a:tblGrid>
                <a:gridCol w="616118">
                  <a:extLst>
                    <a:ext uri="{9D8B030D-6E8A-4147-A177-3AD203B41FA5}">
                      <a16:colId xmlns:a16="http://schemas.microsoft.com/office/drawing/2014/main" val="20000"/>
                    </a:ext>
                  </a:extLst>
                </a:gridCol>
                <a:gridCol w="442202">
                  <a:extLst>
                    <a:ext uri="{9D8B030D-6E8A-4147-A177-3AD203B41FA5}">
                      <a16:colId xmlns:a16="http://schemas.microsoft.com/office/drawing/2014/main" val="20001"/>
                    </a:ext>
                  </a:extLst>
                </a:gridCol>
                <a:gridCol w="1309169">
                  <a:extLst>
                    <a:ext uri="{9D8B030D-6E8A-4147-A177-3AD203B41FA5}">
                      <a16:colId xmlns:a16="http://schemas.microsoft.com/office/drawing/2014/main" val="20002"/>
                    </a:ext>
                  </a:extLst>
                </a:gridCol>
                <a:gridCol w="1309169">
                  <a:extLst>
                    <a:ext uri="{9D8B030D-6E8A-4147-A177-3AD203B41FA5}">
                      <a16:colId xmlns:a16="http://schemas.microsoft.com/office/drawing/2014/main" val="20003"/>
                    </a:ext>
                  </a:extLst>
                </a:gridCol>
                <a:gridCol w="498654">
                  <a:extLst>
                    <a:ext uri="{9D8B030D-6E8A-4147-A177-3AD203B41FA5}">
                      <a16:colId xmlns:a16="http://schemas.microsoft.com/office/drawing/2014/main" val="20004"/>
                    </a:ext>
                  </a:extLst>
                </a:gridCol>
                <a:gridCol w="1642515">
                  <a:extLst>
                    <a:ext uri="{9D8B030D-6E8A-4147-A177-3AD203B41FA5}">
                      <a16:colId xmlns:a16="http://schemas.microsoft.com/office/drawing/2014/main" val="20005"/>
                    </a:ext>
                  </a:extLst>
                </a:gridCol>
                <a:gridCol w="162560">
                  <a:extLst>
                    <a:ext uri="{9D8B030D-6E8A-4147-A177-3AD203B41FA5}">
                      <a16:colId xmlns:a16="http://schemas.microsoft.com/office/drawing/2014/main" val="20006"/>
                    </a:ext>
                  </a:extLst>
                </a:gridCol>
                <a:gridCol w="1731101">
                  <a:extLst>
                    <a:ext uri="{9D8B030D-6E8A-4147-A177-3AD203B41FA5}">
                      <a16:colId xmlns:a16="http://schemas.microsoft.com/office/drawing/2014/main" val="20007"/>
                    </a:ext>
                  </a:extLst>
                </a:gridCol>
                <a:gridCol w="162560">
                  <a:extLst>
                    <a:ext uri="{9D8B030D-6E8A-4147-A177-3AD203B41FA5}">
                      <a16:colId xmlns:a16="http://schemas.microsoft.com/office/drawing/2014/main" val="20008"/>
                    </a:ext>
                  </a:extLst>
                </a:gridCol>
                <a:gridCol w="1282652">
                  <a:extLst>
                    <a:ext uri="{9D8B030D-6E8A-4147-A177-3AD203B41FA5}">
                      <a16:colId xmlns:a16="http://schemas.microsoft.com/office/drawing/2014/main" val="20009"/>
                    </a:ext>
                  </a:extLst>
                </a:gridCol>
              </a:tblGrid>
              <a:tr h="434340">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p>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1-4</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dirty="0">
                          <a:solidFill>
                            <a:schemeClr val="bg1"/>
                          </a:solidFill>
                          <a:latin typeface="+mj-lt"/>
                        </a:rPr>
                        <a:t>Økt 1-4</a:t>
                      </a:r>
                    </a:p>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a:p>
                  </a:txBody>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51460">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418624">
                <a:tc>
                  <a:txBody>
                    <a:bodyPr/>
                    <a:lstStyle/>
                    <a:p>
                      <a:r>
                        <a:rPr lang="nb-NO" sz="1200" dirty="0">
                          <a:solidFill>
                            <a:schemeClr val="bg1"/>
                          </a:solidFill>
                          <a:latin typeface="+mn-lt"/>
                        </a:rPr>
                        <a:t>1-2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siste 3.del 18-32</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a:t>
                      </a:r>
                      <a:r>
                        <a:rPr kumimoji="0" lang="nb-NO" sz="900" b="0" i="0" u="none" strike="noStrike" kern="1200" cap="none" spc="0" normalizeH="0" baseline="0" noProof="0" dirty="0">
                          <a:ln>
                            <a:noFill/>
                          </a:ln>
                          <a:solidFill>
                            <a:prstClr val="black"/>
                          </a:solidFill>
                          <a:effectLst/>
                          <a:uLnTx/>
                          <a:uFillTx/>
                          <a:latin typeface="+mn-lt"/>
                          <a:ea typeface="+mn-ea"/>
                          <a:cs typeface="+mn-cs"/>
                        </a:rPr>
                        <a:t>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18624">
                <a:tc>
                  <a:txBody>
                    <a:bodyPr/>
                    <a:lstStyle/>
                    <a:p>
                      <a:r>
                        <a:rPr lang="nb-NO" sz="1200" dirty="0">
                          <a:solidFill>
                            <a:schemeClr val="bg1"/>
                          </a:solidFill>
                          <a:latin typeface="+mn-lt"/>
                        </a:rPr>
                        <a:t>3-27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p>
                      <a:pPr algn="l" fontAlgn="b"/>
                      <a:endParaRPr lang="nb-NO" sz="900" u="none" strike="noStrike" dirty="0">
                        <a:effectLst/>
                        <a:latin typeface="+mn-lt"/>
                      </a:endParaRPr>
                    </a:p>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91695">
                <a:tc>
                  <a:txBody>
                    <a:bodyPr/>
                    <a:lstStyle/>
                    <a:p>
                      <a:r>
                        <a:rPr lang="nb-NO" sz="1200" dirty="0">
                          <a:solidFill>
                            <a:schemeClr val="bg1"/>
                          </a:solidFill>
                          <a:latin typeface="+mn-lt"/>
                        </a:rPr>
                        <a:t>4-28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 </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81464">
                <a:tc>
                  <a:txBody>
                    <a:bodyPr/>
                    <a:lstStyle/>
                    <a:p>
                      <a:r>
                        <a:rPr lang="nb-NO" sz="1200" dirty="0">
                          <a:solidFill>
                            <a:schemeClr val="bg1"/>
                          </a:solidFill>
                          <a:latin typeface="+mn-lt"/>
                        </a:rPr>
                        <a:t>5-29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 </a:t>
                      </a:r>
                      <a:r>
                        <a:rPr kumimoji="0" lang="nb-NO" sz="900" b="0" i="0" u="none" strike="noStrike" kern="1200" cap="none" spc="0" normalizeH="0" baseline="0" noProof="0" dirty="0">
                          <a:ln>
                            <a:noFill/>
                          </a:ln>
                          <a:solidFill>
                            <a:prstClr val="black"/>
                          </a:solidFill>
                          <a:effectLst/>
                          <a:uLnTx/>
                          <a:uFillTx/>
                          <a:latin typeface="+mn-lt"/>
                          <a:ea typeface="+mn-ea"/>
                          <a:cs typeface="+mn-cs"/>
                        </a:rPr>
                        <a:t>inn i prioriterte rom 7-17</a:t>
                      </a: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a:t>
                      </a:r>
                    </a:p>
                    <a:p>
                      <a:pPr algn="ctr" fontAlgn="b"/>
                      <a:r>
                        <a:rPr lang="nb-NO" sz="900" b="0" u="none" strike="noStrike" baseline="0" dirty="0">
                          <a:effectLs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77839">
                <a:tc>
                  <a:txBody>
                    <a:bodyPr/>
                    <a:lstStyle/>
                    <a:p>
                      <a:r>
                        <a:rPr lang="nb-NO" sz="1200" dirty="0">
                          <a:solidFill>
                            <a:schemeClr val="bg1"/>
                          </a:solidFill>
                          <a:latin typeface="+mn-lt"/>
                        </a:rPr>
                        <a:t>6-30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555784">
                <a:tc>
                  <a:txBody>
                    <a:bodyPr/>
                    <a:lstStyle/>
                    <a:p>
                      <a:r>
                        <a:rPr lang="nb-NO" sz="1200" dirty="0">
                          <a:solidFill>
                            <a:schemeClr val="bg1"/>
                          </a:solidFill>
                          <a:latin typeface="+mn-lt"/>
                        </a:rPr>
                        <a:t>7-31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for 64-71</a:t>
                      </a: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18624">
                <a:tc>
                  <a:txBody>
                    <a:bodyPr/>
                    <a:lstStyle/>
                    <a:p>
                      <a:r>
                        <a:rPr lang="nb-NO" sz="1200" dirty="0">
                          <a:solidFill>
                            <a:schemeClr val="bg1"/>
                          </a:solidFill>
                          <a:latin typeface="+mn-lt"/>
                        </a:rPr>
                        <a:t>8-32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Forsvarsspill </a:t>
                      </a:r>
                    </a:p>
                    <a:p>
                      <a:pPr algn="ctr" fontAlgn="b"/>
                      <a:r>
                        <a:rPr lang="nb-NO" sz="900" b="0" u="none" strike="noStrike" baseline="0" dirty="0">
                          <a:effectLs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Individuelt fokus/utviklingsmål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Forsvarsspill </a:t>
                      </a:r>
                    </a:p>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Individuelt fokus/utvikling 57-63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60339">
                <a:tc>
                  <a:txBody>
                    <a:bodyPr/>
                    <a:lstStyle/>
                    <a:p>
                      <a:r>
                        <a:rPr lang="nb-NO" sz="1200" dirty="0">
                          <a:solidFill>
                            <a:schemeClr val="bg1"/>
                          </a:solidFill>
                          <a:latin typeface="+mn-lt"/>
                        </a:rPr>
                        <a:t>9-33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a:t>
                      </a:r>
                      <a:r>
                        <a:rPr kumimoji="0" lang="nb-NO" sz="900" b="0" i="0" u="none" strike="noStrike" kern="1200" cap="none" spc="0" normalizeH="0" baseline="0" noProof="0" dirty="0">
                          <a:ln>
                            <a:noFill/>
                          </a:ln>
                          <a:solidFill>
                            <a:prstClr val="black"/>
                          </a:solidFill>
                          <a:effectLst/>
                          <a:uLnTx/>
                          <a:uFillTx/>
                          <a:latin typeface="+mn-lt"/>
                          <a:ea typeface="+mn-ea"/>
                          <a:cs typeface="+mn-cs"/>
                        </a:rPr>
                        <a:t>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81464">
                <a:tc>
                  <a:txBody>
                    <a:bodyPr/>
                    <a:lstStyle/>
                    <a:p>
                      <a:r>
                        <a:rPr lang="nb-NO" sz="1200" dirty="0">
                          <a:solidFill>
                            <a:schemeClr val="bg1"/>
                          </a:solidFill>
                          <a:latin typeface="+mn-lt"/>
                        </a:rPr>
                        <a:t>10-34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i mot 72-73</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418624">
                <a:tc>
                  <a:txBody>
                    <a:bodyPr/>
                    <a:lstStyle/>
                    <a:p>
                      <a:r>
                        <a:rPr lang="nb-NO" sz="1200" dirty="0">
                          <a:solidFill>
                            <a:schemeClr val="bg1"/>
                          </a:solidFill>
                          <a:latin typeface="+mn-lt"/>
                        </a:rPr>
                        <a:t>11-35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Etablert forsvar 33-41</a:t>
                      </a: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p>
                      <a:pPr algn="l" fontAlgn="b"/>
                      <a:endParaRPr lang="nb-NO" sz="9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418624">
                <a:tc>
                  <a:txBody>
                    <a:bodyPr/>
                    <a:lstStyle/>
                    <a:p>
                      <a:r>
                        <a:rPr lang="nb-NO" sz="1200" dirty="0">
                          <a:solidFill>
                            <a:schemeClr val="bg1"/>
                          </a:solidFill>
                          <a:latin typeface="+mn-lt"/>
                        </a:rPr>
                        <a:t>12-36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for 64-71</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967264">
                <a:tc>
                  <a:txBody>
                    <a:bodyPr/>
                    <a:lstStyle/>
                    <a:p>
                      <a:r>
                        <a:rPr lang="nb-NO" sz="1200" dirty="0">
                          <a:solidFill>
                            <a:schemeClr val="bg1"/>
                          </a:solidFill>
                          <a:latin typeface="+mn-lt"/>
                        </a:rPr>
                        <a:t>13-37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err="1">
                          <a:effectLst/>
                        </a:rPr>
                        <a:t>Angrepsp</a:t>
                      </a:r>
                      <a:r>
                        <a:rPr lang="nb-NO" sz="900" b="0" u="none" strike="noStrike" baseline="0" dirty="0">
                          <a:effectLst/>
                        </a:rPr>
                        <a:t>. inn i prioriterte rom 7-17</a:t>
                      </a: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err="1">
                          <a:effectLst/>
                        </a:rPr>
                        <a:t>Angrepsp</a:t>
                      </a:r>
                      <a:r>
                        <a:rPr lang="nb-NO" sz="900" b="0" u="none" strike="noStrike" baseline="0" dirty="0">
                          <a:effectLst/>
                        </a:rPr>
                        <a:t>. </a:t>
                      </a:r>
                      <a:r>
                        <a:rPr kumimoji="0" lang="nb-NO" sz="900" b="0" i="0" u="none" strike="noStrike" kern="1200" cap="none" spc="0" normalizeH="0" baseline="0" noProof="0" dirty="0">
                          <a:ln>
                            <a:noFill/>
                          </a:ln>
                          <a:solidFill>
                            <a:prstClr val="black"/>
                          </a:solidFill>
                          <a:effectLst/>
                          <a:uLnTx/>
                          <a:uFillTx/>
                          <a:latin typeface="+mn-lt"/>
                          <a:ea typeface="+mn-ea"/>
                          <a:cs typeface="+mn-cs"/>
                        </a:rPr>
                        <a:t>inn i prioriterte rom 7-17</a:t>
                      </a: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err="1">
                          <a:effectLst/>
                        </a:rPr>
                        <a:t>Angrepsp</a:t>
                      </a:r>
                      <a:r>
                        <a:rPr lang="nb-NO" sz="900" b="0" u="none" strike="noStrike" baseline="0" dirty="0">
                          <a:effectLst/>
                        </a:rPr>
                        <a:t>. inn i prioriterte rom 7-17</a:t>
                      </a: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p>
                      <a:pPr algn="l" fontAlgn="b"/>
                      <a:endParaRPr lang="nb-NO" sz="9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1344358454"/>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1" y="857251"/>
          <a:ext cx="9143999" cy="5506949"/>
        </p:xfrm>
        <a:graphic>
          <a:graphicData uri="http://schemas.openxmlformats.org/drawingml/2006/table">
            <a:tbl>
              <a:tblPr firstRow="1" bandRow="1">
                <a:tableStyleId>{073A0DAA-6AF3-43AB-8588-CEC1D06C72B9}</a:tableStyleId>
              </a:tblPr>
              <a:tblGrid>
                <a:gridCol w="616118">
                  <a:extLst>
                    <a:ext uri="{9D8B030D-6E8A-4147-A177-3AD203B41FA5}">
                      <a16:colId xmlns:a16="http://schemas.microsoft.com/office/drawing/2014/main" val="20000"/>
                    </a:ext>
                  </a:extLst>
                </a:gridCol>
                <a:gridCol w="442202">
                  <a:extLst>
                    <a:ext uri="{9D8B030D-6E8A-4147-A177-3AD203B41FA5}">
                      <a16:colId xmlns:a16="http://schemas.microsoft.com/office/drawing/2014/main" val="20001"/>
                    </a:ext>
                  </a:extLst>
                </a:gridCol>
                <a:gridCol w="1493261">
                  <a:extLst>
                    <a:ext uri="{9D8B030D-6E8A-4147-A177-3AD203B41FA5}">
                      <a16:colId xmlns:a16="http://schemas.microsoft.com/office/drawing/2014/main" val="20002"/>
                    </a:ext>
                  </a:extLst>
                </a:gridCol>
                <a:gridCol w="1125078">
                  <a:extLst>
                    <a:ext uri="{9D8B030D-6E8A-4147-A177-3AD203B41FA5}">
                      <a16:colId xmlns:a16="http://schemas.microsoft.com/office/drawing/2014/main" val="20003"/>
                    </a:ext>
                  </a:extLst>
                </a:gridCol>
                <a:gridCol w="730616">
                  <a:extLst>
                    <a:ext uri="{9D8B030D-6E8A-4147-A177-3AD203B41FA5}">
                      <a16:colId xmlns:a16="http://schemas.microsoft.com/office/drawing/2014/main" val="20004"/>
                    </a:ext>
                  </a:extLst>
                </a:gridCol>
                <a:gridCol w="1410553">
                  <a:extLst>
                    <a:ext uri="{9D8B030D-6E8A-4147-A177-3AD203B41FA5}">
                      <a16:colId xmlns:a16="http://schemas.microsoft.com/office/drawing/2014/main" val="20005"/>
                    </a:ext>
                  </a:extLst>
                </a:gridCol>
                <a:gridCol w="394715">
                  <a:extLst>
                    <a:ext uri="{9D8B030D-6E8A-4147-A177-3AD203B41FA5}">
                      <a16:colId xmlns:a16="http://schemas.microsoft.com/office/drawing/2014/main" val="20006"/>
                    </a:ext>
                  </a:extLst>
                </a:gridCol>
                <a:gridCol w="1492596">
                  <a:extLst>
                    <a:ext uri="{9D8B030D-6E8A-4147-A177-3AD203B41FA5}">
                      <a16:colId xmlns:a16="http://schemas.microsoft.com/office/drawing/2014/main" val="20007"/>
                    </a:ext>
                  </a:extLst>
                </a:gridCol>
                <a:gridCol w="282416">
                  <a:extLst>
                    <a:ext uri="{9D8B030D-6E8A-4147-A177-3AD203B41FA5}">
                      <a16:colId xmlns:a16="http://schemas.microsoft.com/office/drawing/2014/main" val="20008"/>
                    </a:ext>
                  </a:extLst>
                </a:gridCol>
                <a:gridCol w="1156446">
                  <a:extLst>
                    <a:ext uri="{9D8B030D-6E8A-4147-A177-3AD203B41FA5}">
                      <a16:colId xmlns:a16="http://schemas.microsoft.com/office/drawing/2014/main" val="20009"/>
                    </a:ext>
                  </a:extLst>
                </a:gridCol>
              </a:tblGrid>
              <a:tr h="434340">
                <a:tc rowSpan="2">
                  <a:txBody>
                    <a:bodyPr/>
                    <a:lstStyle/>
                    <a:p>
                      <a:r>
                        <a:rPr lang="nb-NO" sz="1200" dirty="0">
                          <a:solidFill>
                            <a:schemeClr val="bg1"/>
                          </a:solidFill>
                          <a:latin typeface="+mj-lt"/>
                        </a:rPr>
                        <a:t>Uke  </a:t>
                      </a:r>
                      <a:r>
                        <a:rPr lang="nb-NO" sz="1200" dirty="0" err="1">
                          <a:solidFill>
                            <a:schemeClr val="bg1"/>
                          </a:solidFill>
                          <a:latin typeface="+mj-lt"/>
                        </a:rPr>
                        <a:t>nr</a:t>
                      </a:r>
                      <a:endParaRPr lang="nb-NO" sz="1200" dirty="0">
                        <a:solidFill>
                          <a:schemeClr val="bg1"/>
                        </a:solidFill>
                        <a:latin typeface="+mj-lt"/>
                      </a:endParaRPr>
                    </a:p>
                    <a:p>
                      <a:endParaRPr lang="nb-NO" sz="1200" dirty="0">
                        <a:solidFill>
                          <a:schemeClr val="bg1"/>
                        </a:solidFill>
                        <a:latin typeface="+mj-lt"/>
                      </a:endParaRPr>
                    </a:p>
                  </a:txBody>
                  <a:tcPr marL="68580" marR="68580" marT="34290" marB="34290">
                    <a:solidFill>
                      <a:schemeClr val="tx1"/>
                    </a:solidFill>
                  </a:tcPr>
                </a:tc>
                <a:tc gridSpan="2">
                  <a:txBody>
                    <a:bodyPr/>
                    <a:lstStyle/>
                    <a:p>
                      <a:pPr algn="ctr"/>
                      <a:r>
                        <a:rPr lang="nb-NO" sz="1200" dirty="0">
                          <a:solidFill>
                            <a:schemeClr val="bg1"/>
                          </a:solidFill>
                          <a:latin typeface="+mj-lt"/>
                        </a:rPr>
                        <a:t>Økt</a:t>
                      </a:r>
                      <a:r>
                        <a:rPr lang="nb-NO" sz="1200" baseline="0" dirty="0">
                          <a:solidFill>
                            <a:schemeClr val="bg1"/>
                          </a:solidFill>
                          <a:latin typeface="+mj-lt"/>
                        </a:rPr>
                        <a:t> 1-4</a:t>
                      </a: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dirty="0">
                          <a:solidFill>
                            <a:schemeClr val="bg1"/>
                          </a:solidFill>
                          <a:latin typeface="+mj-lt"/>
                        </a:rPr>
                        <a:t>Økt 1-4</a:t>
                      </a:r>
                    </a:p>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a:p>
                  </a:txBody>
                  <a:tcPr/>
                </a:tc>
                <a:tc gridSpan="2">
                  <a:txBody>
                    <a:bodyPr/>
                    <a:lstStyle/>
                    <a:p>
                      <a:pPr algn="ctr"/>
                      <a:r>
                        <a:rPr lang="nb-NO" sz="1200" dirty="0">
                          <a:solidFill>
                            <a:schemeClr val="bg1"/>
                          </a:solidFill>
                          <a:latin typeface="+mj-lt"/>
                        </a:rPr>
                        <a:t>Økt 1-4</a:t>
                      </a:r>
                    </a:p>
                  </a:txBody>
                  <a:tcPr marL="68580" marR="68580" marT="34290" marB="34290">
                    <a:lnB w="12700" cap="flat" cmpd="sng" algn="ctr">
                      <a:solidFill>
                        <a:schemeClr val="tx1"/>
                      </a:solidFill>
                      <a:prstDash val="solid"/>
                      <a:round/>
                      <a:headEnd type="none" w="med" len="med"/>
                      <a:tailEnd type="none" w="med" len="med"/>
                    </a:lnB>
                    <a:solidFill>
                      <a:schemeClr val="tx1"/>
                    </a:solidFill>
                  </a:tcPr>
                </a:tc>
                <a:tc hMerge="1">
                  <a:txBody>
                    <a:bodyPr/>
                    <a:lstStyle/>
                    <a:p>
                      <a:endParaRPr lang="nb-NO" sz="1600" dirty="0">
                        <a:solidFill>
                          <a:schemeClr val="bg1"/>
                        </a:solidFill>
                      </a:endParaRPr>
                    </a:p>
                  </a:txBody>
                  <a:tcPr>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0"/>
                  </a:ext>
                </a:extLst>
              </a:tr>
              <a:tr h="251460">
                <a:tc vMerge="1">
                  <a:txBody>
                    <a:bodyPr/>
                    <a:lstStyle/>
                    <a:p>
                      <a:endParaRPr lang="nb-NO"/>
                    </a:p>
                  </a:txBody>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endParaRPr lang="nb-NO" sz="1200" dirty="0">
                        <a:solidFill>
                          <a:schemeClr val="bg1"/>
                        </a:solidFill>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endParaRPr lang="nb-NO" sz="1200" dirty="0">
                        <a:latin typeface="+mj-lt"/>
                      </a:endParaRP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a:r>
                        <a:rPr lang="nb-NO" sz="1200" b="1" dirty="0">
                          <a:solidFill>
                            <a:schemeClr val="bg1"/>
                          </a:solidFill>
                          <a:latin typeface="+mj-lt"/>
                        </a:rPr>
                        <a:t>Kamp</a:t>
                      </a:r>
                    </a:p>
                  </a:txBody>
                  <a:tcPr marL="68580" marR="68580" marT="34290" marB="3429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0001"/>
                  </a:ext>
                </a:extLst>
              </a:tr>
              <a:tr h="350044">
                <a:tc>
                  <a:txBody>
                    <a:bodyPr/>
                    <a:lstStyle/>
                    <a:p>
                      <a:r>
                        <a:rPr lang="nb-NO" sz="1200" dirty="0">
                          <a:solidFill>
                            <a:schemeClr val="bg1"/>
                          </a:solidFill>
                          <a:latin typeface="+mn-lt"/>
                        </a:rPr>
                        <a:t>14-38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Dødballer 74-77</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81464">
                <a:tc>
                  <a:txBody>
                    <a:bodyPr/>
                    <a:lstStyle/>
                    <a:p>
                      <a:r>
                        <a:rPr lang="nb-NO" sz="1200" dirty="0">
                          <a:solidFill>
                            <a:schemeClr val="bg1"/>
                          </a:solidFill>
                          <a:latin typeface="+mn-lt"/>
                        </a:rPr>
                        <a:t>15-39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Gjenvinning 42-44</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57562">
                <a:tc>
                  <a:txBody>
                    <a:bodyPr/>
                    <a:lstStyle/>
                    <a:p>
                      <a:r>
                        <a:rPr lang="nb-NO" sz="1200" dirty="0">
                          <a:solidFill>
                            <a:schemeClr val="bg1"/>
                          </a:solidFill>
                          <a:latin typeface="+mn-lt"/>
                        </a:rPr>
                        <a:t>16-40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siste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r>
                        <a:rPr kumimoji="0" lang="nb-NO" sz="900" b="0" i="0" u="none" strike="noStrike" kern="1200" cap="none" spc="0" normalizeH="0" baseline="0" noProof="0" dirty="0">
                          <a:ln>
                            <a:noFill/>
                          </a:ln>
                          <a:solidFill>
                            <a:prstClr val="black"/>
                          </a:solidFill>
                          <a:effectLst/>
                          <a:uLnTx/>
                          <a:uFillTx/>
                          <a:latin typeface="+mn-lt"/>
                          <a:ea typeface="+mn-ea"/>
                          <a:cs typeface="+mn-cs"/>
                        </a:rPr>
                        <a:t>siste 3. del 18-32</a:t>
                      </a: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  siste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a:t>
                      </a:r>
                      <a:r>
                        <a:rPr kumimoji="0" lang="nb-NO" sz="900" b="0" i="0" u="none" strike="noStrike" kern="1200" cap="none" spc="0" normalizeH="0" baseline="0" noProof="0" dirty="0" err="1">
                          <a:ln>
                            <a:noFill/>
                          </a:ln>
                          <a:solidFill>
                            <a:prstClr val="black"/>
                          </a:solidFill>
                          <a:effectLst/>
                          <a:uLnTx/>
                          <a:uFillTx/>
                          <a:latin typeface="+mn-lt"/>
                          <a:ea typeface="+mn-ea"/>
                          <a:cs typeface="+mn-cs"/>
                        </a:rPr>
                        <a:t>behovv</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61634">
                <a:tc>
                  <a:txBody>
                    <a:bodyPr/>
                    <a:lstStyle/>
                    <a:p>
                      <a:r>
                        <a:rPr lang="nb-NO" sz="1200" dirty="0">
                          <a:solidFill>
                            <a:schemeClr val="bg1"/>
                          </a:solidFill>
                          <a:latin typeface="+mn-lt"/>
                        </a:rPr>
                        <a:t>17-41</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Dødballer 74-77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51460">
                <a:tc>
                  <a:txBody>
                    <a:bodyPr/>
                    <a:lstStyle/>
                    <a:p>
                      <a:r>
                        <a:rPr lang="nb-NO" sz="1200" dirty="0">
                          <a:solidFill>
                            <a:schemeClr val="bg1"/>
                          </a:solidFill>
                          <a:latin typeface="+mn-lt"/>
                        </a:rPr>
                        <a:t>18-42</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i mot 72-73</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81464">
                <a:tc>
                  <a:txBody>
                    <a:bodyPr/>
                    <a:lstStyle/>
                    <a:p>
                      <a:r>
                        <a:rPr lang="nb-NO" sz="1200" dirty="0">
                          <a:solidFill>
                            <a:schemeClr val="bg1"/>
                          </a:solidFill>
                          <a:latin typeface="+mn-lt"/>
                        </a:rPr>
                        <a:t>19-43</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 </a:t>
                      </a:r>
                      <a:r>
                        <a:rPr kumimoji="0" lang="nb-NO" sz="900" b="0" i="0" u="none" strike="noStrike" kern="1200" cap="none" spc="0" normalizeH="0" baseline="0" noProof="0" dirty="0">
                          <a:ln>
                            <a:noFill/>
                          </a:ln>
                          <a:solidFill>
                            <a:prstClr val="black"/>
                          </a:solidFill>
                          <a:effectLst/>
                          <a:uLnTx/>
                          <a:uFillTx/>
                          <a:latin typeface="+mn-lt"/>
                          <a:ea typeface="+mn-ea"/>
                          <a:cs typeface="+mn-cs"/>
                        </a:rPr>
                        <a:t>inn i prioriterte rom 7-17</a:t>
                      </a: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 inn i prioriterte rom 7-17</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50044">
                <a:tc>
                  <a:txBody>
                    <a:bodyPr/>
                    <a:lstStyle/>
                    <a:p>
                      <a:r>
                        <a:rPr lang="nb-NO" sz="1200" dirty="0">
                          <a:solidFill>
                            <a:schemeClr val="bg1"/>
                          </a:solidFill>
                          <a:latin typeface="+mn-lt"/>
                        </a:rPr>
                        <a:t>20-44</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iste 3.del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 del 18-32</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50044">
                <a:tc>
                  <a:txBody>
                    <a:bodyPr/>
                    <a:lstStyle/>
                    <a:p>
                      <a:r>
                        <a:rPr lang="nb-NO" sz="1200" dirty="0">
                          <a:solidFill>
                            <a:schemeClr val="bg1"/>
                          </a:solidFill>
                          <a:latin typeface="+mn-lt"/>
                        </a:rPr>
                        <a:t>21-45</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p>
                      <a:pPr marL="0" marR="0" indent="0" algn="l" defTabSz="914400" rtl="0" eaLnBrk="1" fontAlgn="b" latinLnBrk="0" hangingPunct="1">
                        <a:lnSpc>
                          <a:spcPct val="100000"/>
                        </a:lnSpc>
                        <a:spcBef>
                          <a:spcPts val="0"/>
                        </a:spcBef>
                        <a:spcAft>
                          <a:spcPts val="0"/>
                        </a:spcAft>
                        <a:buClrTx/>
                        <a:buSzTx/>
                        <a:buFontTx/>
                        <a:buNone/>
                        <a:tabLst/>
                        <a:defRPr/>
                      </a:pPr>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51460">
                <a:tc>
                  <a:txBody>
                    <a:bodyPr/>
                    <a:lstStyle/>
                    <a:p>
                      <a:r>
                        <a:rPr lang="nb-NO" sz="1200" dirty="0">
                          <a:solidFill>
                            <a:schemeClr val="bg1"/>
                          </a:solidFill>
                          <a:latin typeface="+mn-lt"/>
                        </a:rPr>
                        <a:t>22-46</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Etablert forsvar  33-41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81464">
                <a:tc>
                  <a:txBody>
                    <a:bodyPr/>
                    <a:lstStyle/>
                    <a:p>
                      <a:r>
                        <a:rPr lang="nb-NO" sz="1200" dirty="0">
                          <a:solidFill>
                            <a:schemeClr val="bg1"/>
                          </a:solidFill>
                          <a:latin typeface="+mn-lt"/>
                        </a:rPr>
                        <a:t>23-47</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a:t>
                      </a:r>
                    </a:p>
                    <a:p>
                      <a:pPr algn="ctr" fontAlgn="b"/>
                      <a:r>
                        <a:rPr lang="nb-NO" sz="900" b="0" u="none" strike="noStrike" baseline="0" dirty="0">
                          <a:effectLs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b"/>
                      <a:r>
                        <a:rPr lang="nb-NO" sz="900" b="0" u="none" strike="noStrike" baseline="0" dirty="0">
                          <a:effectLst/>
                        </a:rPr>
                        <a:t>Angrepsspill </a:t>
                      </a:r>
                    </a:p>
                    <a:p>
                      <a:pPr algn="ctr" fontAlgn="b"/>
                      <a:r>
                        <a:rPr lang="nb-NO" sz="900" b="0" u="none" strike="noStrike" baseline="0" dirty="0">
                          <a:effectLst/>
                        </a:rPr>
                        <a:t>Individuelt fokus/utviklingsmål 45-56</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0"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350044">
                <a:tc>
                  <a:txBody>
                    <a:bodyPr/>
                    <a:lstStyle/>
                    <a:p>
                      <a:r>
                        <a:rPr lang="nb-NO" sz="1200" dirty="0">
                          <a:solidFill>
                            <a:schemeClr val="bg1"/>
                          </a:solidFill>
                          <a:latin typeface="+mn-lt"/>
                        </a:rPr>
                        <a:t>24-48</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Kontring for 64-71</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p>
                      <a:pPr algn="l" fontAlgn="b"/>
                      <a:endParaRPr lang="nb-NO" sz="800" u="none" strike="noStrike" dirty="0">
                        <a:solidFill>
                          <a:srgbClr val="FF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350044">
                <a:tc>
                  <a:txBody>
                    <a:bodyPr/>
                    <a:lstStyle/>
                    <a:p>
                      <a:r>
                        <a:rPr lang="nb-NO" sz="1200" dirty="0">
                          <a:solidFill>
                            <a:schemeClr val="bg1"/>
                          </a:solidFill>
                          <a:latin typeface="+mn-lt"/>
                        </a:rPr>
                        <a:t>25-49</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siste 3. del 18-32</a:t>
                      </a: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rPr>
                        <a:t>Angrepsspill siste 3.del 18-32</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nb-NO" sz="900" b="0" u="none" strike="noStrike" baseline="0" dirty="0">
                          <a:effectLst/>
                          <a:latin typeface="+mn-lt"/>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lang="nb-NO" sz="900" b="0" u="none" strike="noStrike" baseline="0"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u="none" strike="noStrike" dirty="0">
                        <a:effectLst/>
                        <a:latin typeface="+mn-lt"/>
                      </a:endParaRPr>
                    </a:p>
                    <a:p>
                      <a:pPr algn="l" fontAlgn="b"/>
                      <a:endParaRPr lang="nb-NO" sz="800" u="none" strike="noStrike" dirty="0">
                        <a:effectLst/>
                        <a:latin typeface="+mn-lt"/>
                      </a:endParaRPr>
                    </a:p>
                    <a:p>
                      <a:pPr algn="l" fontAlgn="b"/>
                      <a:endParaRPr lang="nb-NO" sz="800" u="none" strike="noStrike" dirty="0">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104424">
                <a:tc>
                  <a:txBody>
                    <a:bodyPr/>
                    <a:lstStyle/>
                    <a:p>
                      <a:r>
                        <a:rPr lang="nb-NO" sz="1200" dirty="0">
                          <a:solidFill>
                            <a:schemeClr val="bg1"/>
                          </a:solidFill>
                          <a:latin typeface="+mn-lt"/>
                        </a:rPr>
                        <a:t>26-50</a:t>
                      </a:r>
                    </a:p>
                  </a:txBody>
                  <a:tcPr marL="68580" marR="68580" marT="34290" marB="34290">
                    <a:lnR w="12700" cap="flat" cmpd="sng" algn="ctr">
                      <a:solidFill>
                        <a:schemeClr val="tx1"/>
                      </a:solidFill>
                      <a:prstDash val="solid"/>
                      <a:round/>
                      <a:headEnd type="none" w="med" len="med"/>
                      <a:tailEnd type="none" w="med" len="med"/>
                    </a:lnR>
                    <a:solidFill>
                      <a:schemeClr val="tx1"/>
                    </a:solidFill>
                  </a:tcPr>
                </a:tc>
                <a:tc gridSpan="2">
                  <a:txBody>
                    <a:bodyPr/>
                    <a:lstStyle/>
                    <a:p>
                      <a:pPr algn="ctr" fontAlgn="b"/>
                      <a:r>
                        <a:rPr lang="nb-NO" sz="900" b="0" u="none" strike="noStrike" baseline="0" dirty="0">
                          <a:effectLst/>
                        </a:rPr>
                        <a:t>Angrepsspill bearbeiding 1-6</a:t>
                      </a: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p>
                      <a:pPr algn="ctr" fontAlgn="b"/>
                      <a:endParaRPr lang="nb-NO" sz="900" b="0" u="none" strike="noStrike" baseline="0" dirty="0">
                        <a:effectLs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Angrepsspill bearbeiding 1-6</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grid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Trenerens planlagte økt etter behov</a:t>
                      </a: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nb-NO"/>
                    </a:p>
                  </a:txBody>
                  <a:tcPr/>
                </a:tc>
                <a:tc>
                  <a:txBody>
                    <a:bodyPr/>
                    <a:lstStyle/>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p>
                      <a:pPr algn="l" fontAlgn="b"/>
                      <a:endParaRPr lang="nb-NO" sz="800" b="0" i="1" u="none" strike="noStrike" dirty="0">
                        <a:solidFill>
                          <a:srgbClr val="000000"/>
                        </a:solidFill>
                        <a:effectLst/>
                        <a:latin typeface="+mn-lt"/>
                      </a:endParaRPr>
                    </a:p>
                  </a:txBody>
                  <a:tcPr marL="7144" marR="7144" marT="714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bl>
          </a:graphicData>
        </a:graphic>
      </p:graphicFrame>
      <p:sp>
        <p:nvSpPr>
          <p:cNvPr id="2" name="Plassholder for bunntekst 1"/>
          <p:cNvSpPr>
            <a:spLocks noGrp="1"/>
          </p:cNvSpPr>
          <p:nvPr>
            <p:ph type="ftr" sz="quarter" idx="11"/>
          </p:nvPr>
        </p:nvSpPr>
        <p:spPr/>
        <p:txBody>
          <a:bodyPr/>
          <a:lstStyle/>
          <a:p>
            <a:pPr defTabSz="685800"/>
            <a:r>
              <a:rPr lang="nb-NO">
                <a:solidFill>
                  <a:prstClr val="black">
                    <a:tint val="75000"/>
                  </a:prstClr>
                </a:solidFill>
                <a:latin typeface="Calibri" panose="020F0502020204030204"/>
              </a:rPr>
              <a:t>Dette dokumentet eies av Elverum Fotball og skal ikke brukes eller kopieres uten tillatelse fra klubben</a:t>
            </a:r>
          </a:p>
        </p:txBody>
      </p:sp>
    </p:spTree>
    <p:extLst>
      <p:ext uri="{BB962C8B-B14F-4D97-AF65-F5344CB8AC3E}">
        <p14:creationId xmlns:p14="http://schemas.microsoft.com/office/powerpoint/2010/main" val="2084434150"/>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tel 3"/>
          <p:cNvSpPr txBox="1">
            <a:spLocks/>
          </p:cNvSpPr>
          <p:nvPr/>
        </p:nvSpPr>
        <p:spPr>
          <a:xfrm>
            <a:off x="0" y="15759"/>
            <a:ext cx="9144000" cy="1574799"/>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3600" b="1" cap="all" dirty="0">
              <a:solidFill>
                <a:prstClr val="white"/>
              </a:solidFill>
            </a:endParaRPr>
          </a:p>
          <a:p>
            <a:pPr algn="ctr">
              <a:defRPr/>
            </a:pPr>
            <a:r>
              <a:rPr lang="nb-NO" sz="2800" b="1" cap="all" dirty="0">
                <a:solidFill>
                  <a:prstClr val="white"/>
                </a:solidFill>
              </a:rPr>
              <a:t>keepertrening</a:t>
            </a:r>
          </a:p>
        </p:txBody>
      </p:sp>
      <p:pic>
        <p:nvPicPr>
          <p:cNvPr id="5" name="Bild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640665" y="1590558"/>
            <a:ext cx="5717159" cy="5267449"/>
          </a:xfrm>
          <a:prstGeom prst="rect">
            <a:avLst/>
          </a:prstGeom>
        </p:spPr>
      </p:pic>
      <p:sp>
        <p:nvSpPr>
          <p:cNvPr id="2" name="Plassholder for bunntekst 1"/>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413764231"/>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719417" y="7"/>
            <a:ext cx="7886700" cy="1102659"/>
          </a:xfrm>
        </p:spPr>
        <p:txBody>
          <a:bodyPr>
            <a:normAutofit/>
          </a:bodyPr>
          <a:lstStyle/>
          <a:p>
            <a:pPr algn="ctr"/>
            <a:r>
              <a:rPr lang="nb-NO" sz="3600" b="1" dirty="0">
                <a:solidFill>
                  <a:prstClr val="black"/>
                </a:solidFill>
                <a:latin typeface="Calibri" panose="020F0502020204030204" pitchFamily="34" charset="0"/>
                <a:ea typeface="+mn-ea"/>
                <a:cs typeface="+mn-cs"/>
              </a:rPr>
              <a:t>Defensiv samhandling</a:t>
            </a:r>
            <a:endParaRPr lang="nb-NO" sz="3600" dirty="0">
              <a:latin typeface="Calibri" panose="020F0502020204030204" pitchFamily="34" charset="0"/>
            </a:endParaRPr>
          </a:p>
        </p:txBody>
      </p:sp>
      <p:sp>
        <p:nvSpPr>
          <p:cNvPr id="3" name="Plassholder for innhold 2"/>
          <p:cNvSpPr>
            <a:spLocks noGrp="1"/>
          </p:cNvSpPr>
          <p:nvPr>
            <p:ph idx="1"/>
          </p:nvPr>
        </p:nvSpPr>
        <p:spPr>
          <a:xfrm>
            <a:off x="0" y="887506"/>
            <a:ext cx="9144000" cy="5970493"/>
          </a:xfrm>
        </p:spPr>
        <p:txBody>
          <a:bodyPr>
            <a:normAutofit fontScale="92500" lnSpcReduction="20000"/>
          </a:bodyPr>
          <a:lstStyle/>
          <a:p>
            <a:pPr marL="0" lvl="0" indent="0">
              <a:lnSpc>
                <a:spcPct val="100000"/>
              </a:lnSpc>
              <a:spcBef>
                <a:spcPts val="0"/>
              </a:spcBef>
              <a:buNone/>
            </a:pPr>
            <a:r>
              <a:rPr lang="nb-NO" sz="1600" b="1" dirty="0">
                <a:solidFill>
                  <a:prstClr val="black"/>
                </a:solidFill>
              </a:rPr>
              <a:t>Forståelse av lagets defensive spill</a:t>
            </a:r>
          </a:p>
          <a:p>
            <a:pPr marL="628650" lvl="1" indent="-171450">
              <a:lnSpc>
                <a:spcPct val="100000"/>
              </a:lnSpc>
              <a:spcBef>
                <a:spcPts val="0"/>
              </a:spcBef>
              <a:buFont typeface="Wingdings" panose="05000000000000000000" pitchFamily="2" charset="2"/>
              <a:buChar char="Ø"/>
            </a:pPr>
            <a:r>
              <a:rPr lang="nb-NO" sz="1600" dirty="0">
                <a:solidFill>
                  <a:prstClr val="black"/>
                </a:solidFill>
              </a:rPr>
              <a:t>Lagets strategi påvirker keeperens rolle og kan påvirke hvilken keeper treneren velger å bruke i gitt kamp</a:t>
            </a:r>
          </a:p>
          <a:p>
            <a:pPr marL="628650" lvl="1" indent="-171450">
              <a:lnSpc>
                <a:spcPct val="100000"/>
              </a:lnSpc>
              <a:spcBef>
                <a:spcPts val="0"/>
              </a:spcBef>
              <a:buFont typeface="Wingdings" panose="05000000000000000000" pitchFamily="2" charset="2"/>
              <a:buChar char="Ø"/>
            </a:pPr>
            <a:r>
              <a:rPr lang="nb-NO" sz="1600" dirty="0">
                <a:solidFill>
                  <a:prstClr val="black"/>
                </a:solidFill>
              </a:rPr>
              <a:t>Grovt sett to måter å spille forsvar på</a:t>
            </a:r>
          </a:p>
          <a:p>
            <a:pPr marL="0" lvl="0" indent="0">
              <a:lnSpc>
                <a:spcPct val="100000"/>
              </a:lnSpc>
              <a:spcBef>
                <a:spcPts val="0"/>
              </a:spcBef>
              <a:buNone/>
            </a:pPr>
            <a:r>
              <a:rPr lang="nb-NO" sz="1600" dirty="0">
                <a:solidFill>
                  <a:prstClr val="black"/>
                </a:solidFill>
              </a:rPr>
              <a:t>                	            -  soneorientert forsvar</a:t>
            </a:r>
          </a:p>
          <a:p>
            <a:pPr marL="0" lvl="0" indent="0">
              <a:lnSpc>
                <a:spcPct val="100000"/>
              </a:lnSpc>
              <a:spcBef>
                <a:spcPts val="0"/>
              </a:spcBef>
              <a:buNone/>
            </a:pPr>
            <a:r>
              <a:rPr lang="nb-NO" sz="1600" dirty="0">
                <a:solidFill>
                  <a:prstClr val="black"/>
                </a:solidFill>
              </a:rPr>
              <a:t>                	            -  markeringsorientert forsvar</a:t>
            </a:r>
          </a:p>
          <a:p>
            <a:pPr marL="628650" lvl="1" indent="-171450">
              <a:lnSpc>
                <a:spcPct val="100000"/>
              </a:lnSpc>
              <a:spcBef>
                <a:spcPts val="0"/>
              </a:spcBef>
              <a:buFont typeface="Wingdings" panose="05000000000000000000" pitchFamily="2" charset="2"/>
              <a:buChar char="Ø"/>
            </a:pPr>
            <a:r>
              <a:rPr lang="nb-NO" sz="1600" dirty="0">
                <a:solidFill>
                  <a:prstClr val="black"/>
                </a:solidFill>
              </a:rPr>
              <a:t>Ut ifra det keeperen vet om lagets defensive strategi, så er det viktig  at keeperen under spillet:</a:t>
            </a:r>
          </a:p>
          <a:p>
            <a:pPr marL="0" lvl="0" indent="0">
              <a:lnSpc>
                <a:spcPct val="100000"/>
              </a:lnSpc>
              <a:spcBef>
                <a:spcPts val="0"/>
              </a:spcBef>
              <a:buNone/>
            </a:pPr>
            <a:r>
              <a:rPr lang="nb-NO" sz="1600" dirty="0">
                <a:solidFill>
                  <a:prstClr val="black"/>
                </a:solidFill>
              </a:rPr>
              <a:t>               	a)  forflytter seg</a:t>
            </a:r>
          </a:p>
          <a:p>
            <a:pPr marL="0" lvl="0" indent="0">
              <a:lnSpc>
                <a:spcPct val="100000"/>
              </a:lnSpc>
              <a:spcBef>
                <a:spcPts val="0"/>
              </a:spcBef>
              <a:buNone/>
            </a:pPr>
            <a:r>
              <a:rPr lang="nb-NO" sz="1600" dirty="0">
                <a:solidFill>
                  <a:prstClr val="black"/>
                </a:solidFill>
              </a:rPr>
              <a:t>                	b)  posisjonerer seg</a:t>
            </a:r>
          </a:p>
          <a:p>
            <a:pPr marL="0" lvl="0" indent="0">
              <a:lnSpc>
                <a:spcPct val="100000"/>
              </a:lnSpc>
              <a:spcBef>
                <a:spcPts val="0"/>
              </a:spcBef>
              <a:buNone/>
            </a:pPr>
            <a:r>
              <a:rPr lang="nb-NO" sz="1600" dirty="0">
                <a:solidFill>
                  <a:prstClr val="black"/>
                </a:solidFill>
              </a:rPr>
              <a:t>                	c)  kommuniserer</a:t>
            </a:r>
          </a:p>
          <a:p>
            <a:pPr marL="0" lvl="0" indent="0">
              <a:lnSpc>
                <a:spcPct val="100000"/>
              </a:lnSpc>
              <a:spcBef>
                <a:spcPts val="0"/>
              </a:spcBef>
              <a:buNone/>
            </a:pPr>
            <a:endParaRPr lang="nb-NO" sz="1600" dirty="0">
              <a:solidFill>
                <a:prstClr val="black"/>
              </a:solidFill>
            </a:endParaRPr>
          </a:p>
          <a:p>
            <a:pPr marL="0" lvl="0" indent="0">
              <a:lnSpc>
                <a:spcPct val="100000"/>
              </a:lnSpc>
              <a:spcBef>
                <a:spcPts val="0"/>
              </a:spcBef>
              <a:buNone/>
            </a:pPr>
            <a:r>
              <a:rPr lang="nb-NO" sz="1600" b="1" dirty="0">
                <a:solidFill>
                  <a:prstClr val="black"/>
                </a:solidFill>
              </a:rPr>
              <a:t>Keeperen bør ha et klart forhold til følgende</a:t>
            </a:r>
            <a:r>
              <a:rPr lang="nb-NO" sz="1600" u="sng" dirty="0">
                <a:solidFill>
                  <a:prstClr val="black"/>
                </a:solidFill>
              </a:rPr>
              <a:t>:</a:t>
            </a:r>
          </a:p>
          <a:p>
            <a:pPr marL="0" lvl="0" indent="0">
              <a:lnSpc>
                <a:spcPct val="100000"/>
              </a:lnSpc>
              <a:spcBef>
                <a:spcPts val="0"/>
              </a:spcBef>
              <a:buNone/>
            </a:pPr>
            <a:r>
              <a:rPr lang="nb-NO" sz="1600" dirty="0">
                <a:solidFill>
                  <a:prstClr val="black"/>
                </a:solidFill>
              </a:rPr>
              <a:t>                	1)  Hva er lagets overordnede forsvarsstrategi</a:t>
            </a:r>
          </a:p>
          <a:p>
            <a:pPr marL="0" lvl="0" indent="0">
              <a:lnSpc>
                <a:spcPct val="100000"/>
              </a:lnSpc>
              <a:spcBef>
                <a:spcPts val="0"/>
              </a:spcBef>
              <a:buNone/>
            </a:pPr>
            <a:r>
              <a:rPr lang="nb-NO" sz="1600" dirty="0">
                <a:solidFill>
                  <a:prstClr val="black"/>
                </a:solidFill>
              </a:rPr>
              <a:t>                	2)  I hvilke situasjoner/faser tyr laget til sonespill</a:t>
            </a:r>
          </a:p>
          <a:p>
            <a:pPr marL="0" lvl="0" indent="0">
              <a:lnSpc>
                <a:spcPct val="100000"/>
              </a:lnSpc>
              <a:spcBef>
                <a:spcPts val="0"/>
              </a:spcBef>
              <a:buNone/>
            </a:pPr>
            <a:r>
              <a:rPr lang="nb-NO" sz="1600" dirty="0">
                <a:solidFill>
                  <a:prstClr val="black"/>
                </a:solidFill>
              </a:rPr>
              <a:t>                	3)  I hvilke situasjoner/faser tyr laget til markeringsspill</a:t>
            </a:r>
          </a:p>
          <a:p>
            <a:pPr marL="0" lvl="0" indent="0">
              <a:lnSpc>
                <a:spcPct val="100000"/>
              </a:lnSpc>
              <a:spcBef>
                <a:spcPts val="0"/>
              </a:spcBef>
              <a:buNone/>
            </a:pPr>
            <a:r>
              <a:rPr lang="nb-NO" sz="1600" dirty="0">
                <a:solidFill>
                  <a:prstClr val="black"/>
                </a:solidFill>
              </a:rPr>
              <a:t>                	4)  Hvilken presshøyde bruker laget (når og hvordan justeres den)</a:t>
            </a:r>
          </a:p>
          <a:p>
            <a:pPr marL="0" lvl="0" indent="0">
              <a:lnSpc>
                <a:spcPct val="100000"/>
              </a:lnSpc>
              <a:spcBef>
                <a:spcPts val="0"/>
              </a:spcBef>
              <a:buNone/>
            </a:pPr>
            <a:r>
              <a:rPr lang="nb-NO" sz="1600" dirty="0">
                <a:solidFill>
                  <a:prstClr val="black"/>
                </a:solidFill>
              </a:rPr>
              <a:t>                	5)  Hvilken formasjon spiller laget (når og hvordan justeres den)</a:t>
            </a:r>
          </a:p>
          <a:p>
            <a:pPr marL="0" lvl="0" indent="0">
              <a:lnSpc>
                <a:spcPct val="100000"/>
              </a:lnSpc>
              <a:spcBef>
                <a:spcPts val="0"/>
              </a:spcBef>
              <a:buNone/>
            </a:pPr>
            <a:r>
              <a:rPr lang="nb-NO" sz="1600" dirty="0">
                <a:solidFill>
                  <a:prstClr val="black"/>
                </a:solidFill>
              </a:rPr>
              <a:t>                	6)  Hvilke retningslinjer har laget i etablert forsvar</a:t>
            </a:r>
          </a:p>
          <a:p>
            <a:pPr marL="0" lvl="0" indent="0">
              <a:lnSpc>
                <a:spcPct val="100000"/>
              </a:lnSpc>
              <a:spcBef>
                <a:spcPts val="0"/>
              </a:spcBef>
              <a:buNone/>
            </a:pPr>
            <a:r>
              <a:rPr lang="nb-NO" sz="1600" dirty="0">
                <a:solidFill>
                  <a:prstClr val="black"/>
                </a:solidFill>
              </a:rPr>
              <a:t>                	7)  Hvilke retningslinjer har laget når det er i ubalanse og motstanderen kontrer</a:t>
            </a:r>
          </a:p>
          <a:p>
            <a:pPr marL="0" lvl="0" indent="0">
              <a:lnSpc>
                <a:spcPct val="100000"/>
              </a:lnSpc>
              <a:spcBef>
                <a:spcPts val="0"/>
              </a:spcBef>
              <a:buNone/>
            </a:pPr>
            <a:r>
              <a:rPr lang="nb-NO" sz="1600" dirty="0">
                <a:solidFill>
                  <a:prstClr val="black"/>
                </a:solidFill>
              </a:rPr>
              <a:t>                	8)  Hvilke retningslinjer har laget ved (alle slags) dødballer</a:t>
            </a:r>
          </a:p>
          <a:p>
            <a:pPr marL="0" lvl="0" indent="0">
              <a:lnSpc>
                <a:spcPct val="100000"/>
              </a:lnSpc>
              <a:spcBef>
                <a:spcPts val="0"/>
              </a:spcBef>
              <a:buNone/>
            </a:pPr>
            <a:r>
              <a:rPr lang="nb-NO" sz="1600" dirty="0">
                <a:solidFill>
                  <a:prstClr val="black"/>
                </a:solidFill>
              </a:rPr>
              <a:t>                	9)  Hvilke retningslinjer har laget for kommunikasjon, forsvarsspillet</a:t>
            </a:r>
          </a:p>
          <a:p>
            <a:pPr marL="628650" lvl="1" indent="-171450">
              <a:lnSpc>
                <a:spcPct val="100000"/>
              </a:lnSpc>
              <a:spcBef>
                <a:spcPts val="0"/>
              </a:spcBef>
              <a:buFont typeface="Wingdings" panose="05000000000000000000" pitchFamily="2" charset="2"/>
              <a:buChar char="Ø"/>
            </a:pPr>
            <a:r>
              <a:rPr lang="nb-NO" sz="1600" dirty="0">
                <a:solidFill>
                  <a:prstClr val="black"/>
                </a:solidFill>
              </a:rPr>
              <a:t>En klargjøring av disse forholdene bør danne grunnlaget for keeperens    </a:t>
            </a:r>
          </a:p>
          <a:p>
            <a:pPr marL="0" lvl="0" indent="0">
              <a:lnSpc>
                <a:spcPct val="100000"/>
              </a:lnSpc>
              <a:spcBef>
                <a:spcPts val="0"/>
              </a:spcBef>
              <a:buNone/>
            </a:pPr>
            <a:r>
              <a:rPr lang="nb-NO" sz="1600" dirty="0">
                <a:solidFill>
                  <a:prstClr val="black"/>
                </a:solidFill>
              </a:rPr>
              <a:t>                	            -  forflytning </a:t>
            </a:r>
          </a:p>
          <a:p>
            <a:pPr marL="0" lvl="0" indent="0">
              <a:lnSpc>
                <a:spcPct val="100000"/>
              </a:lnSpc>
              <a:spcBef>
                <a:spcPts val="0"/>
              </a:spcBef>
              <a:buNone/>
            </a:pPr>
            <a:r>
              <a:rPr lang="nb-NO" sz="1600" dirty="0">
                <a:solidFill>
                  <a:prstClr val="black"/>
                </a:solidFill>
              </a:rPr>
              <a:t>                	            -  posisjonering </a:t>
            </a:r>
          </a:p>
          <a:p>
            <a:pPr marL="0" lvl="0" indent="0">
              <a:lnSpc>
                <a:spcPct val="100000"/>
              </a:lnSpc>
              <a:spcBef>
                <a:spcPts val="0"/>
              </a:spcBef>
              <a:buNone/>
            </a:pPr>
            <a:r>
              <a:rPr lang="nb-NO" sz="1600" dirty="0">
                <a:solidFill>
                  <a:prstClr val="black"/>
                </a:solidFill>
              </a:rPr>
              <a:t>                	            -  kommunikasjon</a:t>
            </a:r>
          </a:p>
          <a:p>
            <a:pPr marL="0" lvl="0" indent="0">
              <a:lnSpc>
                <a:spcPct val="100000"/>
              </a:lnSpc>
              <a:spcBef>
                <a:spcPts val="0"/>
              </a:spcBef>
              <a:buNone/>
            </a:pPr>
            <a:r>
              <a:rPr lang="nb-NO" sz="1600" b="1" dirty="0">
                <a:solidFill>
                  <a:prstClr val="black"/>
                </a:solidFill>
              </a:rPr>
              <a:t>Forflytning</a:t>
            </a:r>
          </a:p>
          <a:p>
            <a:pPr marL="628650" lvl="1" indent="-171450">
              <a:lnSpc>
                <a:spcPct val="100000"/>
              </a:lnSpc>
              <a:spcBef>
                <a:spcPts val="0"/>
              </a:spcBef>
              <a:buFont typeface="Wingdings" panose="05000000000000000000" pitchFamily="2" charset="2"/>
              <a:buChar char="Ø"/>
            </a:pPr>
            <a:r>
              <a:rPr lang="nb-NO" sz="1600" dirty="0">
                <a:solidFill>
                  <a:prstClr val="black"/>
                </a:solidFill>
              </a:rPr>
              <a:t>I forsvarsspillet brukes begrepet forflytning (i angrep brukes begrepet bevegelse)</a:t>
            </a:r>
          </a:p>
          <a:p>
            <a:pPr marL="628650" lvl="1" indent="-171450">
              <a:lnSpc>
                <a:spcPct val="100000"/>
              </a:lnSpc>
              <a:spcBef>
                <a:spcPts val="0"/>
              </a:spcBef>
              <a:buFont typeface="Wingdings" panose="05000000000000000000" pitchFamily="2" charset="2"/>
              <a:buChar char="Ø"/>
            </a:pPr>
            <a:r>
              <a:rPr lang="nb-NO" sz="1600" dirty="0">
                <a:solidFill>
                  <a:prstClr val="black"/>
                </a:solidFill>
              </a:rPr>
              <a:t>Det er ønskelig at begrepene forflytning og bevegelse brukes på riktig måte i dialogen mellom trener, keepertrener og keeper</a:t>
            </a:r>
          </a:p>
          <a:p>
            <a:pPr marL="628650" lvl="1" indent="-171450">
              <a:lnSpc>
                <a:spcPct val="100000"/>
              </a:lnSpc>
              <a:spcBef>
                <a:spcPts val="0"/>
              </a:spcBef>
              <a:buFont typeface="Wingdings" panose="05000000000000000000" pitchFamily="2" charset="2"/>
              <a:buChar char="Ø"/>
            </a:pPr>
            <a:r>
              <a:rPr lang="nb-NO" sz="1600" dirty="0">
                <a:solidFill>
                  <a:prstClr val="black"/>
                </a:solidFill>
              </a:rPr>
              <a:t>Bruk innarbeiding av slike felles, språklig plattform i treningsarbeidet</a:t>
            </a:r>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035076287"/>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ktangel 1"/>
          <p:cNvSpPr/>
          <p:nvPr/>
        </p:nvSpPr>
        <p:spPr>
          <a:xfrm>
            <a:off x="0" y="58850"/>
            <a:ext cx="9144000" cy="8679299"/>
          </a:xfrm>
          <a:prstGeom prst="rect">
            <a:avLst/>
          </a:prstGeom>
        </p:spPr>
        <p:txBody>
          <a:bodyPr wrap="square">
            <a:spAutoFit/>
          </a:bodyPr>
          <a:lstStyle/>
          <a:p>
            <a:pPr>
              <a:defRPr/>
            </a:pPr>
            <a:r>
              <a:rPr lang="nb-NO" sz="1400" b="1" dirty="0">
                <a:solidFill>
                  <a:prstClr val="black"/>
                </a:solidFill>
              </a:rPr>
              <a:t>Posisjonering</a:t>
            </a:r>
          </a:p>
          <a:p>
            <a:pPr marL="628650" lvl="1" indent="-171450">
              <a:buFont typeface="Wingdings" panose="05000000000000000000" pitchFamily="2" charset="2"/>
              <a:buChar char="Ø"/>
              <a:defRPr/>
            </a:pPr>
            <a:r>
              <a:rPr lang="nb-NO" sz="1400" dirty="0">
                <a:solidFill>
                  <a:prstClr val="black"/>
                </a:solidFill>
              </a:rPr>
              <a:t>Det er viktig å være i riktig posisjon til riktig tid (gjelder både forsvar og angrep)</a:t>
            </a:r>
          </a:p>
          <a:p>
            <a:pPr marL="628650" lvl="1" indent="-171450">
              <a:buFont typeface="Wingdings" panose="05000000000000000000" pitchFamily="2" charset="2"/>
              <a:buChar char="Ø"/>
              <a:defRPr/>
            </a:pPr>
            <a:r>
              <a:rPr lang="nb-NO" sz="1400" dirty="0">
                <a:solidFill>
                  <a:prstClr val="black"/>
                </a:solidFill>
              </a:rPr>
              <a:t>Keeper må hele tiden stille seg spørsmål om han/hun er i riktig posisjon i forhold til egne forutsetninger, ballen, med- og motspillere</a:t>
            </a:r>
          </a:p>
          <a:p>
            <a:pPr marL="628650" lvl="1" indent="-171450">
              <a:buFont typeface="Wingdings" panose="05000000000000000000" pitchFamily="2" charset="2"/>
              <a:buChar char="Ø"/>
              <a:defRPr/>
            </a:pPr>
            <a:r>
              <a:rPr lang="nb-NO" sz="1400" dirty="0">
                <a:solidFill>
                  <a:prstClr val="black"/>
                </a:solidFill>
              </a:rPr>
              <a:t>Posisjonen er utgangspunktet for de involveringene keeperen gjør</a:t>
            </a:r>
          </a:p>
          <a:p>
            <a:pPr>
              <a:defRPr/>
            </a:pPr>
            <a:endParaRPr lang="nb-NO" sz="1400" dirty="0">
              <a:solidFill>
                <a:prstClr val="black"/>
              </a:solidFill>
            </a:endParaRPr>
          </a:p>
          <a:p>
            <a:pPr>
              <a:defRPr/>
            </a:pPr>
            <a:r>
              <a:rPr lang="nb-NO" sz="1400" b="1" dirty="0">
                <a:solidFill>
                  <a:prstClr val="black"/>
                </a:solidFill>
              </a:rPr>
              <a:t>Keeperens grunnregel: </a:t>
            </a:r>
          </a:p>
          <a:p>
            <a:pPr>
              <a:defRPr/>
            </a:pPr>
            <a:r>
              <a:rPr lang="nb-NO" sz="1400" b="1" dirty="0">
                <a:solidFill>
                  <a:prstClr val="black"/>
                </a:solidFill>
              </a:rPr>
              <a:t>	        -</a:t>
            </a:r>
            <a:r>
              <a:rPr lang="nb-NO" sz="1400" dirty="0">
                <a:solidFill>
                  <a:prstClr val="black"/>
                </a:solidFill>
              </a:rPr>
              <a:t>"Riktig posisjon til riktig tid"</a:t>
            </a:r>
          </a:p>
          <a:p>
            <a:pPr>
              <a:defRPr/>
            </a:pPr>
            <a:endParaRPr lang="nb-NO" sz="1400" dirty="0">
              <a:solidFill>
                <a:prstClr val="black"/>
              </a:solidFill>
            </a:endParaRPr>
          </a:p>
          <a:p>
            <a:pPr>
              <a:defRPr/>
            </a:pPr>
            <a:r>
              <a:rPr lang="nb-NO" sz="1400" b="1" dirty="0">
                <a:solidFill>
                  <a:prstClr val="black"/>
                </a:solidFill>
              </a:rPr>
              <a:t>Kommunikasjon</a:t>
            </a:r>
          </a:p>
          <a:p>
            <a:pPr marL="628650" lvl="1" indent="-171450">
              <a:buFont typeface="Wingdings" panose="05000000000000000000" pitchFamily="2" charset="2"/>
              <a:buChar char="Ø"/>
              <a:defRPr/>
            </a:pPr>
            <a:r>
              <a:rPr lang="nb-NO" sz="1400" dirty="0">
                <a:solidFill>
                  <a:prstClr val="black"/>
                </a:solidFill>
              </a:rPr>
              <a:t>Keeperen har som bakerste forsvarspiller god oversikt.  </a:t>
            </a:r>
          </a:p>
          <a:p>
            <a:pPr marL="628650" lvl="1" indent="-171450">
              <a:buFont typeface="Wingdings" panose="05000000000000000000" pitchFamily="2" charset="2"/>
              <a:buChar char="Ø"/>
              <a:defRPr/>
            </a:pPr>
            <a:r>
              <a:rPr lang="nb-NO" sz="1400" dirty="0">
                <a:solidFill>
                  <a:prstClr val="black"/>
                </a:solidFill>
              </a:rPr>
              <a:t>Han/hun bør og kan derfor gi informasjon til lagkameratene</a:t>
            </a:r>
          </a:p>
          <a:p>
            <a:pPr>
              <a:defRPr/>
            </a:pPr>
            <a:endParaRPr lang="nb-NO" sz="1400" dirty="0">
              <a:solidFill>
                <a:prstClr val="black"/>
              </a:solidFill>
            </a:endParaRPr>
          </a:p>
          <a:p>
            <a:pPr>
              <a:defRPr/>
            </a:pPr>
            <a:r>
              <a:rPr lang="nb-NO" sz="1400" b="1" dirty="0">
                <a:solidFill>
                  <a:prstClr val="black"/>
                </a:solidFill>
              </a:rPr>
              <a:t>Fem sentrale regler i kommunikasjonen</a:t>
            </a:r>
            <a:r>
              <a:rPr lang="nb-NO" sz="1400" dirty="0">
                <a:solidFill>
                  <a:prstClr val="black"/>
                </a:solidFill>
              </a:rPr>
              <a:t>:</a:t>
            </a:r>
          </a:p>
          <a:p>
            <a:pPr>
              <a:defRPr/>
            </a:pPr>
            <a:r>
              <a:rPr lang="nb-NO" sz="1400" dirty="0">
                <a:solidFill>
                  <a:prstClr val="black"/>
                </a:solidFill>
              </a:rPr>
              <a:t>                	1)  Rop navnet på spilleren beskjeden er til, før beskjeden gis !</a:t>
            </a:r>
          </a:p>
          <a:p>
            <a:pPr>
              <a:defRPr/>
            </a:pPr>
            <a:r>
              <a:rPr lang="nb-NO" sz="1400" dirty="0">
                <a:solidFill>
                  <a:prstClr val="black"/>
                </a:solidFill>
              </a:rPr>
              <a:t>                	2)  Gi enkle, korte beskjeder….rett på sak !</a:t>
            </a:r>
          </a:p>
          <a:p>
            <a:pPr>
              <a:defRPr/>
            </a:pPr>
            <a:r>
              <a:rPr lang="nb-NO" sz="1400" dirty="0">
                <a:solidFill>
                  <a:prstClr val="black"/>
                </a:solidFill>
              </a:rPr>
              <a:t>                	3)  Gi tidlig beskjed….da har lagkameraten tid til å reagere hurtig 	     nok i situasjonen !</a:t>
            </a:r>
          </a:p>
          <a:p>
            <a:pPr>
              <a:defRPr/>
            </a:pPr>
            <a:r>
              <a:rPr lang="nb-NO" sz="1400" dirty="0">
                <a:solidFill>
                  <a:prstClr val="black"/>
                </a:solidFill>
              </a:rPr>
              <a:t>                	4)  Rop høyt nok….det er ikke tid til å gi samme beskjed to ganger </a:t>
            </a:r>
          </a:p>
          <a:p>
            <a:pPr>
              <a:defRPr/>
            </a:pPr>
            <a:r>
              <a:rPr lang="nb-NO" sz="1400" dirty="0">
                <a:solidFill>
                  <a:prstClr val="black"/>
                </a:solidFill>
              </a:rPr>
              <a:t>                	5)  Sørg for å få kvittering tilbake….medspilleren viser at 	 	     beskjeden er mottatt</a:t>
            </a:r>
          </a:p>
          <a:p>
            <a:pPr marL="628650" lvl="1" indent="-171450">
              <a:buFont typeface="Wingdings" panose="05000000000000000000" pitchFamily="2" charset="2"/>
              <a:buChar char="Ø"/>
              <a:defRPr/>
            </a:pPr>
            <a:r>
              <a:rPr lang="nb-NO" sz="1400" dirty="0">
                <a:solidFill>
                  <a:prstClr val="black"/>
                </a:solidFill>
              </a:rPr>
              <a:t>Det bør utarbeides en standard for kommunikasjonen i forsvar, slik at viktige beskjeder ikke misforstås</a:t>
            </a:r>
          </a:p>
          <a:p>
            <a:pPr marL="628650" lvl="1" indent="-171450">
              <a:buFont typeface="Wingdings" panose="05000000000000000000" pitchFamily="2" charset="2"/>
              <a:buChar char="Ø"/>
              <a:defRPr/>
            </a:pPr>
            <a:r>
              <a:rPr lang="nb-NO" sz="1400" dirty="0">
                <a:solidFill>
                  <a:prstClr val="black"/>
                </a:solidFill>
              </a:rPr>
              <a:t>Viktig for laget å vite når, hvordan og til hvem keeperen snakker til</a:t>
            </a:r>
          </a:p>
          <a:p>
            <a:pPr>
              <a:defRPr/>
            </a:pPr>
            <a:endParaRPr lang="nb-NO" sz="1400" dirty="0">
              <a:solidFill>
                <a:prstClr val="black"/>
              </a:solidFill>
            </a:endParaRPr>
          </a:p>
          <a:p>
            <a:pPr>
              <a:defRPr/>
            </a:pPr>
            <a:r>
              <a:rPr lang="nb-NO" sz="1400" b="1" dirty="0">
                <a:solidFill>
                  <a:prstClr val="black"/>
                </a:solidFill>
              </a:rPr>
              <a:t>Sju viktige situasjoner hvor keeperen kommuniserer på en god måte</a:t>
            </a:r>
            <a:r>
              <a:rPr lang="nb-NO" sz="1400" dirty="0">
                <a:solidFill>
                  <a:prstClr val="black"/>
                </a:solidFill>
              </a:rPr>
              <a:t>:</a:t>
            </a:r>
          </a:p>
          <a:p>
            <a:pPr>
              <a:defRPr/>
            </a:pPr>
            <a:r>
              <a:rPr lang="nb-NO" sz="1400" dirty="0">
                <a:solidFill>
                  <a:prstClr val="black"/>
                </a:solidFill>
              </a:rPr>
              <a:t>                	1)  Blindsidesituasjoner</a:t>
            </a:r>
          </a:p>
          <a:p>
            <a:pPr>
              <a:defRPr/>
            </a:pPr>
            <a:r>
              <a:rPr lang="nb-NO" sz="1400" dirty="0">
                <a:solidFill>
                  <a:prstClr val="black"/>
                </a:solidFill>
              </a:rPr>
              <a:t>                	2)  Få forsvaret til å støte/blokkere skudd</a:t>
            </a:r>
          </a:p>
          <a:p>
            <a:pPr>
              <a:defRPr/>
            </a:pPr>
            <a:r>
              <a:rPr lang="nb-NO" sz="1400" dirty="0">
                <a:solidFill>
                  <a:prstClr val="black"/>
                </a:solidFill>
              </a:rPr>
              <a:t>                	3)  Få forsvaret til å markere motspillere og dekke farlige rom 	 	     ved innlegg</a:t>
            </a:r>
          </a:p>
          <a:p>
            <a:pPr>
              <a:defRPr/>
            </a:pPr>
            <a:r>
              <a:rPr lang="nb-NO" sz="1400" dirty="0">
                <a:solidFill>
                  <a:prstClr val="black"/>
                </a:solidFill>
              </a:rPr>
              <a:t>                	4)  Hjelpe forsvaret med om man skal klarere eller holde på 	 	     </a:t>
            </a:r>
            <a:r>
              <a:rPr lang="nb-NO" sz="1400" dirty="0" err="1">
                <a:solidFill>
                  <a:prstClr val="black"/>
                </a:solidFill>
              </a:rPr>
              <a:t>ballen,når</a:t>
            </a:r>
            <a:r>
              <a:rPr lang="nb-NO" sz="1400" dirty="0">
                <a:solidFill>
                  <a:prstClr val="black"/>
                </a:solidFill>
              </a:rPr>
              <a:t> ballen er vunnet tilbake</a:t>
            </a:r>
          </a:p>
          <a:p>
            <a:pPr>
              <a:defRPr/>
            </a:pPr>
            <a:r>
              <a:rPr lang="nb-NO" sz="1400" dirty="0">
                <a:solidFill>
                  <a:prstClr val="black"/>
                </a:solidFill>
              </a:rPr>
              <a:t>                	5)  Gi beskjed tidlig når keeper forlater målet for å fange ballen, 	     slik at forsvaret kan "rydde vei" og sikre målet</a:t>
            </a:r>
          </a:p>
          <a:p>
            <a:pPr>
              <a:defRPr/>
            </a:pPr>
            <a:r>
              <a:rPr lang="nb-NO" sz="1400" dirty="0">
                <a:solidFill>
                  <a:prstClr val="black"/>
                </a:solidFill>
              </a:rPr>
              <a:t>                	6)  Få ut forsvaret/laget etter at ballen er klarert fremover</a:t>
            </a:r>
          </a:p>
          <a:p>
            <a:pPr>
              <a:defRPr/>
            </a:pPr>
            <a:r>
              <a:rPr lang="nb-NO" sz="1400" dirty="0">
                <a:solidFill>
                  <a:prstClr val="black"/>
                </a:solidFill>
              </a:rPr>
              <a:t>                	7)  Organisering ved dødballer</a:t>
            </a:r>
          </a:p>
          <a:p>
            <a:pPr>
              <a:defRPr/>
            </a:pPr>
            <a:endParaRPr lang="nb-NO" sz="1400" dirty="0">
              <a:solidFill>
                <a:prstClr val="black"/>
              </a:solidFill>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p:txBody>
      </p:sp>
      <p:sp>
        <p:nvSpPr>
          <p:cNvPr id="3" name="Plassholder for bunntekst 2"/>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677049607"/>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628650" y="15508"/>
            <a:ext cx="7886700" cy="1325563"/>
          </a:xfrm>
        </p:spPr>
        <p:txBody>
          <a:bodyPr/>
          <a:lstStyle/>
          <a:p>
            <a:pPr algn="ctr"/>
            <a:r>
              <a:rPr lang="nb-NO" sz="3600" b="1" dirty="0">
                <a:latin typeface="Calibri" panose="020F0502020204030204" pitchFamily="34" charset="0"/>
              </a:rPr>
              <a:t>Offensiv samhandling</a:t>
            </a:r>
            <a:br>
              <a:rPr lang="nb-NO" b="1" dirty="0">
                <a:latin typeface="Comic Sans MS" panose="030F0702030302020204" pitchFamily="66" charset="0"/>
              </a:rPr>
            </a:br>
            <a:endParaRPr lang="nb-NO" dirty="0"/>
          </a:p>
        </p:txBody>
      </p:sp>
      <p:sp>
        <p:nvSpPr>
          <p:cNvPr id="3" name="Plassholder for innhold 2"/>
          <p:cNvSpPr>
            <a:spLocks noGrp="1"/>
          </p:cNvSpPr>
          <p:nvPr>
            <p:ph idx="1"/>
          </p:nvPr>
        </p:nvSpPr>
        <p:spPr>
          <a:xfrm>
            <a:off x="0" y="914400"/>
            <a:ext cx="9144000" cy="5943600"/>
          </a:xfrm>
        </p:spPr>
        <p:txBody>
          <a:bodyPr>
            <a:noAutofit/>
          </a:bodyPr>
          <a:lstStyle/>
          <a:p>
            <a:pPr marL="0" lvl="0" indent="0">
              <a:lnSpc>
                <a:spcPct val="100000"/>
              </a:lnSpc>
              <a:spcBef>
                <a:spcPts val="0"/>
              </a:spcBef>
              <a:buNone/>
            </a:pPr>
            <a:r>
              <a:rPr lang="nb-NO" sz="1400" b="1" dirty="0">
                <a:solidFill>
                  <a:prstClr val="black"/>
                </a:solidFill>
                <a:latin typeface="Calibri" panose="020F0502020204030204" pitchFamily="34" charset="0"/>
              </a:rPr>
              <a:t>Forståelse av lagets offensive spill</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Det er viktig at keeperen har en klar forståelse av og definert rolle i lagets offensive spill</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Lagets strategi kan påvirke keeperens rolle og hvilken keeper treneren velger å bruke i gitt kamp</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De fleste lagene spiller en eller annen variant som ligger i mellom ytterpunktene</a:t>
            </a:r>
          </a:p>
          <a:p>
            <a:pPr marL="0" lvl="0" indent="0">
              <a:lnSpc>
                <a:spcPct val="100000"/>
              </a:lnSpc>
              <a:spcBef>
                <a:spcPts val="0"/>
              </a:spcBef>
              <a:buNone/>
            </a:pPr>
            <a:r>
              <a:rPr lang="nb-NO" sz="1400" dirty="0">
                <a:solidFill>
                  <a:prstClr val="black"/>
                </a:solidFill>
                <a:latin typeface="Calibri" panose="020F0502020204030204" pitchFamily="34" charset="0"/>
              </a:rPr>
              <a:t>                	            -  ekstremt gjennombruddhissig</a:t>
            </a:r>
          </a:p>
          <a:p>
            <a:pPr marL="0" lvl="0" indent="0">
              <a:lnSpc>
                <a:spcPct val="100000"/>
              </a:lnSpc>
              <a:spcBef>
                <a:spcPts val="0"/>
              </a:spcBef>
              <a:buNone/>
            </a:pPr>
            <a:r>
              <a:rPr lang="nb-NO" sz="1400" dirty="0">
                <a:solidFill>
                  <a:prstClr val="black"/>
                </a:solidFill>
                <a:latin typeface="Calibri" panose="020F0502020204030204" pitchFamily="34" charset="0"/>
              </a:rPr>
              <a:t>                	            -  ekstremt </a:t>
            </a:r>
            <a:r>
              <a:rPr lang="nb-NO" sz="1400" dirty="0" err="1">
                <a:solidFill>
                  <a:prstClr val="black"/>
                </a:solidFill>
                <a:latin typeface="Calibri" panose="020F0502020204030204" pitchFamily="34" charset="0"/>
              </a:rPr>
              <a:t>ballbestittende</a:t>
            </a:r>
            <a:endParaRPr lang="nb-NO" sz="1400" dirty="0">
              <a:solidFill>
                <a:prstClr val="black"/>
              </a:solidFill>
              <a:latin typeface="Calibri" panose="020F0502020204030204" pitchFamily="34" charset="0"/>
            </a:endParaRP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Med utgangspunktet i det keeperen vet om lagets offensive strategi, så er det viktig under spillet at keeperen</a:t>
            </a:r>
          </a:p>
          <a:p>
            <a:pPr marL="0" lvl="0" indent="0">
              <a:lnSpc>
                <a:spcPct val="100000"/>
              </a:lnSpc>
              <a:spcBef>
                <a:spcPts val="0"/>
              </a:spcBef>
              <a:buNone/>
            </a:pPr>
            <a:r>
              <a:rPr lang="nb-NO" sz="1400" dirty="0">
                <a:solidFill>
                  <a:prstClr val="black"/>
                </a:solidFill>
                <a:latin typeface="Calibri" panose="020F0502020204030204" pitchFamily="34" charset="0"/>
              </a:rPr>
              <a:t>                	            -  beveger seg</a:t>
            </a:r>
          </a:p>
          <a:p>
            <a:pPr marL="0" lvl="0" indent="0">
              <a:lnSpc>
                <a:spcPct val="100000"/>
              </a:lnSpc>
              <a:spcBef>
                <a:spcPts val="0"/>
              </a:spcBef>
              <a:buNone/>
            </a:pPr>
            <a:r>
              <a:rPr lang="nb-NO" sz="1400" dirty="0">
                <a:solidFill>
                  <a:prstClr val="black"/>
                </a:solidFill>
                <a:latin typeface="Calibri" panose="020F0502020204030204" pitchFamily="34" charset="0"/>
              </a:rPr>
              <a:t>                	            -  forflytter seg</a:t>
            </a:r>
          </a:p>
          <a:p>
            <a:pPr marL="0" lvl="0" indent="0">
              <a:lnSpc>
                <a:spcPct val="100000"/>
              </a:lnSpc>
              <a:spcBef>
                <a:spcPts val="0"/>
              </a:spcBef>
              <a:buNone/>
            </a:pPr>
            <a:r>
              <a:rPr lang="nb-NO" sz="1400" dirty="0">
                <a:solidFill>
                  <a:prstClr val="black"/>
                </a:solidFill>
                <a:latin typeface="Calibri" panose="020F0502020204030204" pitchFamily="34" charset="0"/>
              </a:rPr>
              <a:t>                	            -  kommuniserer</a:t>
            </a:r>
          </a:p>
          <a:p>
            <a:pPr marL="0" lvl="0" indent="0">
              <a:lnSpc>
                <a:spcPct val="100000"/>
              </a:lnSpc>
              <a:spcBef>
                <a:spcPts val="0"/>
              </a:spcBef>
              <a:buNone/>
            </a:pPr>
            <a:r>
              <a:rPr lang="nb-NO" sz="1400" b="1" dirty="0">
                <a:solidFill>
                  <a:prstClr val="black"/>
                </a:solidFill>
                <a:latin typeface="Calibri" panose="020F0502020204030204" pitchFamily="34" charset="0"/>
              </a:rPr>
              <a:t>Keeperen bør ha et klart forhold til følgende punkter</a:t>
            </a:r>
            <a:r>
              <a:rPr lang="nb-NO" sz="1400" b="1" u="sng" dirty="0">
                <a:solidFill>
                  <a:prstClr val="black"/>
                </a:solidFill>
                <a:latin typeface="Calibri" panose="020F0502020204030204" pitchFamily="34" charset="0"/>
              </a:rPr>
              <a:t>:</a:t>
            </a:r>
          </a:p>
          <a:p>
            <a:pPr marL="0" lvl="0" indent="0">
              <a:lnSpc>
                <a:spcPct val="100000"/>
              </a:lnSpc>
              <a:spcBef>
                <a:spcPts val="0"/>
              </a:spcBef>
              <a:buNone/>
            </a:pPr>
            <a:r>
              <a:rPr lang="nb-NO" sz="1400" dirty="0">
                <a:solidFill>
                  <a:prstClr val="black"/>
                </a:solidFill>
                <a:latin typeface="Calibri" panose="020F0502020204030204" pitchFamily="34" charset="0"/>
              </a:rPr>
              <a:t>                	a)  Hva er lagets overordnede angrepsstrategi </a:t>
            </a:r>
          </a:p>
          <a:p>
            <a:pPr marL="0" lvl="0" indent="0">
              <a:lnSpc>
                <a:spcPct val="100000"/>
              </a:lnSpc>
              <a:spcBef>
                <a:spcPts val="0"/>
              </a:spcBef>
              <a:buNone/>
            </a:pPr>
            <a:r>
              <a:rPr lang="nb-NO" sz="1400" dirty="0">
                <a:solidFill>
                  <a:prstClr val="black"/>
                </a:solidFill>
                <a:latin typeface="Calibri" panose="020F0502020204030204" pitchFamily="34" charset="0"/>
              </a:rPr>
              <a:t>                	b)  I hvilke situasjoner/faser tyr laget til gjennombruddspill </a:t>
            </a:r>
          </a:p>
          <a:p>
            <a:pPr marL="0" lvl="0" indent="0">
              <a:lnSpc>
                <a:spcPct val="100000"/>
              </a:lnSpc>
              <a:spcBef>
                <a:spcPts val="0"/>
              </a:spcBef>
              <a:buNone/>
            </a:pPr>
            <a:r>
              <a:rPr lang="nb-NO" sz="1400" dirty="0">
                <a:solidFill>
                  <a:prstClr val="black"/>
                </a:solidFill>
                <a:latin typeface="Calibri" panose="020F0502020204030204" pitchFamily="34" charset="0"/>
              </a:rPr>
              <a:t>                	c)  I hvilke situasjoner/faser tyr laget til ballbesittende spill</a:t>
            </a:r>
          </a:p>
          <a:p>
            <a:pPr marL="0" lvl="0" indent="0">
              <a:lnSpc>
                <a:spcPct val="100000"/>
              </a:lnSpc>
              <a:spcBef>
                <a:spcPts val="0"/>
              </a:spcBef>
              <a:buNone/>
            </a:pPr>
            <a:r>
              <a:rPr lang="nb-NO" sz="1400" dirty="0">
                <a:solidFill>
                  <a:prstClr val="black"/>
                </a:solidFill>
                <a:latin typeface="Calibri" panose="020F0502020204030204" pitchFamily="34" charset="0"/>
              </a:rPr>
              <a:t>                	d)  Hvilken formasjon spiller laget i (når og hvordan justeres denne)</a:t>
            </a:r>
          </a:p>
          <a:p>
            <a:pPr marL="0" lvl="0" indent="0">
              <a:lnSpc>
                <a:spcPct val="100000"/>
              </a:lnSpc>
              <a:spcBef>
                <a:spcPts val="0"/>
              </a:spcBef>
              <a:buNone/>
            </a:pPr>
            <a:r>
              <a:rPr lang="nb-NO" sz="1400" dirty="0">
                <a:solidFill>
                  <a:prstClr val="black"/>
                </a:solidFill>
                <a:latin typeface="Calibri" panose="020F0502020204030204" pitchFamily="34" charset="0"/>
              </a:rPr>
              <a:t>                	e)  Hvilke retningslinjer har laget i møte med etablert forsvar</a:t>
            </a:r>
          </a:p>
          <a:p>
            <a:pPr marL="0" lvl="0" indent="0">
              <a:lnSpc>
                <a:spcPct val="100000"/>
              </a:lnSpc>
              <a:spcBef>
                <a:spcPts val="0"/>
              </a:spcBef>
              <a:buNone/>
            </a:pPr>
            <a:r>
              <a:rPr lang="nb-NO" sz="1400" dirty="0">
                <a:solidFill>
                  <a:prstClr val="black"/>
                </a:solidFill>
                <a:latin typeface="Calibri" panose="020F0502020204030204" pitchFamily="34" charset="0"/>
              </a:rPr>
              <a:t>                	f)  Hvilke retningslinjer har laget for kontringsspill (motstanderen er i ubalanse)</a:t>
            </a:r>
          </a:p>
          <a:p>
            <a:pPr marL="0" lvl="0" indent="0">
              <a:lnSpc>
                <a:spcPct val="100000"/>
              </a:lnSpc>
              <a:spcBef>
                <a:spcPts val="0"/>
              </a:spcBef>
              <a:buNone/>
            </a:pPr>
            <a:r>
              <a:rPr lang="nb-NO" sz="1400" dirty="0">
                <a:solidFill>
                  <a:prstClr val="black"/>
                </a:solidFill>
                <a:latin typeface="Calibri" panose="020F0502020204030204" pitchFamily="34" charset="0"/>
              </a:rPr>
              <a:t>                	g)  Hvilke retningslinjer har laget ved (alle slags) dødballer</a:t>
            </a:r>
          </a:p>
          <a:p>
            <a:pPr marL="0" lvl="0" indent="0">
              <a:lnSpc>
                <a:spcPct val="100000"/>
              </a:lnSpc>
              <a:spcBef>
                <a:spcPts val="0"/>
              </a:spcBef>
              <a:buNone/>
            </a:pPr>
            <a:r>
              <a:rPr lang="nb-NO" sz="1400" dirty="0">
                <a:solidFill>
                  <a:prstClr val="black"/>
                </a:solidFill>
                <a:latin typeface="Calibri" panose="020F0502020204030204" pitchFamily="34" charset="0"/>
              </a:rPr>
              <a:t>                	h)  Hvilke retningslinjer har laget for </a:t>
            </a:r>
            <a:r>
              <a:rPr lang="nb-NO" sz="1400" dirty="0" err="1">
                <a:solidFill>
                  <a:prstClr val="black"/>
                </a:solidFill>
                <a:latin typeface="Calibri" panose="020F0502020204030204" pitchFamily="34" charset="0"/>
              </a:rPr>
              <a:t>kommunikasj</a:t>
            </a:r>
            <a:r>
              <a:rPr lang="nb-NO" sz="1400" dirty="0">
                <a:solidFill>
                  <a:prstClr val="black"/>
                </a:solidFill>
                <a:latin typeface="Calibri" panose="020F0502020204030204" pitchFamily="34" charset="0"/>
              </a:rPr>
              <a:t>. angrepsspillet</a:t>
            </a:r>
          </a:p>
          <a:p>
            <a:pPr marL="0" lvl="0" indent="0">
              <a:lnSpc>
                <a:spcPct val="100000"/>
              </a:lnSpc>
              <a:spcBef>
                <a:spcPts val="0"/>
              </a:spcBef>
              <a:buNone/>
            </a:pPr>
            <a:endParaRPr lang="nb-NO" sz="1400" dirty="0">
              <a:solidFill>
                <a:prstClr val="black"/>
              </a:solidFill>
              <a:latin typeface="Calibri" panose="020F0502020204030204" pitchFamily="34" charset="0"/>
            </a:endParaRP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En klargjøring av disse forholdene bør danne grunnlaget for keeperens</a:t>
            </a:r>
          </a:p>
          <a:p>
            <a:pPr marL="0" lvl="0" indent="0">
              <a:lnSpc>
                <a:spcPct val="100000"/>
              </a:lnSpc>
              <a:spcBef>
                <a:spcPts val="0"/>
              </a:spcBef>
              <a:buNone/>
            </a:pPr>
            <a:r>
              <a:rPr lang="nb-NO" sz="1400" dirty="0">
                <a:solidFill>
                  <a:prstClr val="black"/>
                </a:solidFill>
                <a:latin typeface="Calibri" panose="020F0502020204030204" pitchFamily="34" charset="0"/>
              </a:rPr>
              <a:t>                	            -  bevegelser</a:t>
            </a:r>
          </a:p>
          <a:p>
            <a:pPr marL="0" lvl="0" indent="0">
              <a:lnSpc>
                <a:spcPct val="100000"/>
              </a:lnSpc>
              <a:spcBef>
                <a:spcPts val="0"/>
              </a:spcBef>
              <a:buNone/>
            </a:pPr>
            <a:r>
              <a:rPr lang="nb-NO" sz="1400" dirty="0">
                <a:solidFill>
                  <a:prstClr val="black"/>
                </a:solidFill>
                <a:latin typeface="Calibri" panose="020F0502020204030204" pitchFamily="34" charset="0"/>
              </a:rPr>
              <a:t>                	            -  posisjonering</a:t>
            </a:r>
          </a:p>
          <a:p>
            <a:pPr marL="0" lvl="0" indent="0">
              <a:lnSpc>
                <a:spcPct val="100000"/>
              </a:lnSpc>
              <a:spcBef>
                <a:spcPts val="0"/>
              </a:spcBef>
              <a:buNone/>
            </a:pPr>
            <a:r>
              <a:rPr lang="nb-NO" sz="1400" dirty="0">
                <a:solidFill>
                  <a:prstClr val="black"/>
                </a:solidFill>
                <a:latin typeface="Calibri" panose="020F0502020204030204" pitchFamily="34" charset="0"/>
              </a:rPr>
              <a:t>                	            -  kommunikasjon</a:t>
            </a:r>
          </a:p>
          <a:p>
            <a:pPr marL="0" lvl="0" indent="0">
              <a:lnSpc>
                <a:spcPct val="100000"/>
              </a:lnSpc>
              <a:spcBef>
                <a:spcPts val="0"/>
              </a:spcBef>
              <a:buNone/>
            </a:pPr>
            <a:r>
              <a:rPr lang="nb-NO" sz="1400" dirty="0">
                <a:solidFill>
                  <a:prstClr val="black"/>
                </a:solidFill>
                <a:latin typeface="Calibri" panose="020F0502020204030204" pitchFamily="34" charset="0"/>
              </a:rPr>
              <a:t>                	            -  pasningsspill (når hans/hennes lag har ballen)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Disse "knaggene" må forenkles og reduseres i møtet med barn og unge.</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Det er ønskelig med en gradvis opptrapping mot å ha et klart forhold til "knaggene" som junior- og seniorkeeper</a:t>
            </a:r>
          </a:p>
          <a:p>
            <a:endParaRPr lang="nb-NO" sz="1400" dirty="0">
              <a:latin typeface="Calibri" panose="020F0502020204030204" pitchFamily="34" charset="0"/>
            </a:endParaRP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234422476"/>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628650" y="15508"/>
            <a:ext cx="7886700" cy="1325563"/>
          </a:xfrm>
        </p:spPr>
        <p:txBody>
          <a:bodyPr/>
          <a:lstStyle/>
          <a:p>
            <a:pPr algn="ctr"/>
            <a:br>
              <a:rPr lang="nb-NO" b="1" dirty="0">
                <a:latin typeface="Comic Sans MS" panose="030F0702030302020204" pitchFamily="66" charset="0"/>
              </a:rPr>
            </a:br>
            <a:endParaRPr lang="nb-NO" dirty="0"/>
          </a:p>
        </p:txBody>
      </p:sp>
      <p:sp>
        <p:nvSpPr>
          <p:cNvPr id="3" name="Plassholder for innhold 2"/>
          <p:cNvSpPr>
            <a:spLocks noGrp="1"/>
          </p:cNvSpPr>
          <p:nvPr>
            <p:ph idx="1"/>
          </p:nvPr>
        </p:nvSpPr>
        <p:spPr>
          <a:xfrm>
            <a:off x="0" y="15507"/>
            <a:ext cx="9144000" cy="6842499"/>
          </a:xfrm>
        </p:spPr>
        <p:txBody>
          <a:bodyPr>
            <a:normAutofit lnSpcReduction="10000"/>
          </a:bodyPr>
          <a:lstStyle/>
          <a:p>
            <a:pPr marL="0" lvl="0" indent="0">
              <a:lnSpc>
                <a:spcPct val="100000"/>
              </a:lnSpc>
              <a:spcBef>
                <a:spcPts val="0"/>
              </a:spcBef>
              <a:buNone/>
            </a:pPr>
            <a:r>
              <a:rPr lang="nb-NO" sz="1400" b="1" dirty="0">
                <a:solidFill>
                  <a:prstClr val="black"/>
                </a:solidFill>
                <a:latin typeface="Calibri" panose="020F0502020204030204" pitchFamily="34" charset="0"/>
              </a:rPr>
              <a:t>Bevegelse</a:t>
            </a:r>
            <a:endParaRPr lang="nb-NO" sz="1400" dirty="0">
              <a:solidFill>
                <a:prstClr val="black"/>
              </a:solidFill>
              <a:latin typeface="Calibri" panose="020F0502020204030204" pitchFamily="34" charset="0"/>
            </a:endParaRP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Det er angrepsprinsippet som gjelder for alle angrepsspillerne som ikke har ballen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Har laget ballen, men ikke keeperen selv, så skal han/hun forholde seg  til bevegelsesprinsippet</a:t>
            </a:r>
          </a:p>
          <a:p>
            <a:pPr marL="0" lvl="0" indent="0">
              <a:lnSpc>
                <a:spcPct val="100000"/>
              </a:lnSpc>
              <a:spcBef>
                <a:spcPts val="0"/>
              </a:spcBef>
              <a:buNone/>
            </a:pPr>
            <a:endParaRPr lang="nb-NO" sz="1400" dirty="0">
              <a:solidFill>
                <a:prstClr val="black"/>
              </a:solidFill>
              <a:latin typeface="Calibri" panose="020F0502020204030204" pitchFamily="34" charset="0"/>
            </a:endParaRPr>
          </a:p>
          <a:p>
            <a:pPr marL="0" lvl="0" indent="0">
              <a:lnSpc>
                <a:spcPct val="100000"/>
              </a:lnSpc>
              <a:spcBef>
                <a:spcPts val="0"/>
              </a:spcBef>
              <a:buNone/>
            </a:pPr>
            <a:r>
              <a:rPr lang="nb-NO" sz="1400" b="1" dirty="0">
                <a:solidFill>
                  <a:prstClr val="black"/>
                </a:solidFill>
                <a:latin typeface="Calibri" panose="020F0502020204030204" pitchFamily="34" charset="0"/>
              </a:rPr>
              <a:t>Keeperens bevegelse skal basere seg på to hensyn:</a:t>
            </a:r>
          </a:p>
          <a:p>
            <a:pPr marL="0" lvl="0" indent="0">
              <a:lnSpc>
                <a:spcPct val="100000"/>
              </a:lnSpc>
              <a:spcBef>
                <a:spcPts val="0"/>
              </a:spcBef>
              <a:buNone/>
            </a:pPr>
            <a:r>
              <a:rPr lang="nb-NO" sz="1400" dirty="0">
                <a:solidFill>
                  <a:prstClr val="black"/>
                </a:solidFill>
                <a:latin typeface="Calibri" panose="020F0502020204030204" pitchFamily="34" charset="0"/>
              </a:rPr>
              <a:t>                	1)  om han/hun til enhver tid er spillbar som støttealternativ i gitt </a:t>
            </a:r>
          </a:p>
          <a:p>
            <a:pPr marL="0" lvl="0" indent="0">
              <a:lnSpc>
                <a:spcPct val="100000"/>
              </a:lnSpc>
              <a:spcBef>
                <a:spcPts val="0"/>
              </a:spcBef>
              <a:buNone/>
            </a:pPr>
            <a:r>
              <a:rPr lang="nb-NO" sz="1400" dirty="0">
                <a:solidFill>
                  <a:prstClr val="black"/>
                </a:solidFill>
                <a:latin typeface="Calibri" panose="020F0502020204030204" pitchFamily="34" charset="0"/>
              </a:rPr>
              <a:t>                         situasjoner</a:t>
            </a:r>
          </a:p>
          <a:p>
            <a:pPr marL="0" lvl="0" indent="0">
              <a:lnSpc>
                <a:spcPct val="100000"/>
              </a:lnSpc>
              <a:spcBef>
                <a:spcPts val="0"/>
              </a:spcBef>
              <a:buNone/>
            </a:pPr>
            <a:r>
              <a:rPr lang="nb-NO" sz="1400" dirty="0">
                <a:solidFill>
                  <a:prstClr val="black"/>
                </a:solidFill>
                <a:latin typeface="Calibri" panose="020F0502020204030204" pitchFamily="34" charset="0"/>
              </a:rPr>
              <a:t>                	2)  om han/hun er riktig posisjonert med tanke på balltap og kontring i mot</a:t>
            </a:r>
          </a:p>
          <a:p>
            <a:pPr marL="0" lvl="0" indent="0">
              <a:lnSpc>
                <a:spcPct val="100000"/>
              </a:lnSpc>
              <a:spcBef>
                <a:spcPts val="0"/>
              </a:spcBef>
              <a:buNone/>
            </a:pPr>
            <a:endParaRPr lang="nb-NO" sz="1400" dirty="0">
              <a:solidFill>
                <a:prstClr val="black"/>
              </a:solidFill>
              <a:latin typeface="Calibri" panose="020F0502020204030204" pitchFamily="34" charset="0"/>
            </a:endParaRPr>
          </a:p>
          <a:p>
            <a:pPr marL="0" lvl="0" indent="0">
              <a:lnSpc>
                <a:spcPct val="100000"/>
              </a:lnSpc>
              <a:spcBef>
                <a:spcPts val="0"/>
              </a:spcBef>
              <a:buNone/>
            </a:pPr>
            <a:r>
              <a:rPr lang="nb-NO" sz="1400" b="1" dirty="0">
                <a:solidFill>
                  <a:prstClr val="black"/>
                </a:solidFill>
                <a:latin typeface="Calibri" panose="020F0502020204030204" pitchFamily="34" charset="0"/>
              </a:rPr>
              <a:t>Posisjonering</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Viktig at det ikke blir forlang avstand mellom keeperen og nærmeste utespiller, når laget er i angrep</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Spilles ballen fremover og utespillerne beveger seg fremover i banen, bør også keeperen bevege seg fremover</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Fordeler ved at en keeper plasserer seg langt ute fra egen mållinje:</a:t>
            </a:r>
          </a:p>
          <a:p>
            <a:pPr marL="0" lvl="0" indent="0">
              <a:lnSpc>
                <a:spcPct val="100000"/>
              </a:lnSpc>
              <a:spcBef>
                <a:spcPts val="0"/>
              </a:spcBef>
              <a:buNone/>
            </a:pPr>
            <a:r>
              <a:rPr lang="nb-NO" sz="1400" dirty="0">
                <a:solidFill>
                  <a:prstClr val="black"/>
                </a:solidFill>
                <a:latin typeface="Calibri" panose="020F0502020204030204" pitchFamily="34" charset="0"/>
              </a:rPr>
              <a:t>                	            -  Er spillbar på kortere avstand, hvis det blir nødvendig å spille støttepasning</a:t>
            </a:r>
          </a:p>
          <a:p>
            <a:pPr marL="0" lvl="0" indent="0">
              <a:lnSpc>
                <a:spcPct val="100000"/>
              </a:lnSpc>
              <a:spcBef>
                <a:spcPts val="0"/>
              </a:spcBef>
              <a:buNone/>
            </a:pPr>
            <a:r>
              <a:rPr lang="nb-NO" sz="1400" dirty="0">
                <a:solidFill>
                  <a:prstClr val="black"/>
                </a:solidFill>
                <a:latin typeface="Calibri" panose="020F0502020204030204" pitchFamily="34" charset="0"/>
              </a:rPr>
              <a:t>                	            -  Kan raskt spille pasning fremover etter tilbakespill</a:t>
            </a:r>
          </a:p>
          <a:p>
            <a:pPr marL="0" lvl="0" indent="0">
              <a:lnSpc>
                <a:spcPct val="100000"/>
              </a:lnSpc>
              <a:spcBef>
                <a:spcPts val="0"/>
              </a:spcBef>
              <a:buNone/>
            </a:pPr>
            <a:r>
              <a:rPr lang="nb-NO" sz="1400" dirty="0">
                <a:solidFill>
                  <a:prstClr val="black"/>
                </a:solidFill>
                <a:latin typeface="Calibri" panose="020F0502020204030204" pitchFamily="34" charset="0"/>
              </a:rPr>
              <a:t>                	            -  Høres godt av de andre spillerne på laget når han/hun dirigerer</a:t>
            </a:r>
          </a:p>
          <a:p>
            <a:pPr marL="0" lvl="0" indent="0">
              <a:lnSpc>
                <a:spcPct val="100000"/>
              </a:lnSpc>
              <a:spcBef>
                <a:spcPts val="0"/>
              </a:spcBef>
              <a:buNone/>
            </a:pPr>
            <a:r>
              <a:rPr lang="nb-NO" sz="1400" b="1" dirty="0">
                <a:solidFill>
                  <a:prstClr val="black"/>
                </a:solidFill>
                <a:latin typeface="Calibri" panose="020F0502020204030204" pitchFamily="34" charset="0"/>
              </a:rPr>
              <a:t>Kommunikasjon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Ved pasningsspill nært eget mål, skal keeperens kommunikasjon hjelpe lagkameratene til å foreta riktig valg av:</a:t>
            </a:r>
          </a:p>
          <a:p>
            <a:pPr marL="0" lvl="0" indent="0">
              <a:lnSpc>
                <a:spcPct val="100000"/>
              </a:lnSpc>
              <a:spcBef>
                <a:spcPts val="0"/>
              </a:spcBef>
              <a:buNone/>
            </a:pPr>
            <a:r>
              <a:rPr lang="nb-NO" sz="1400" dirty="0">
                <a:solidFill>
                  <a:prstClr val="black"/>
                </a:solidFill>
                <a:latin typeface="Calibri" panose="020F0502020204030204" pitchFamily="34" charset="0"/>
              </a:rPr>
              <a:t>                	            -  posisjon</a:t>
            </a:r>
          </a:p>
          <a:p>
            <a:pPr marL="0" lvl="0" indent="0">
              <a:lnSpc>
                <a:spcPct val="100000"/>
              </a:lnSpc>
              <a:spcBef>
                <a:spcPts val="0"/>
              </a:spcBef>
              <a:buNone/>
            </a:pPr>
            <a:r>
              <a:rPr lang="nb-NO" sz="1400" dirty="0">
                <a:solidFill>
                  <a:prstClr val="black"/>
                </a:solidFill>
                <a:latin typeface="Calibri" panose="020F0502020204030204" pitchFamily="34" charset="0"/>
              </a:rPr>
              <a:t>                	            -  mottak og pasningsalternativ</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Det er en klar fordel om keeperen og utespillerne blir enig om hvilke beskjeder, ord og uttrykk som skal brukes og hva de betyr (hvordan forholde seg til beskjeden)</a:t>
            </a:r>
          </a:p>
          <a:p>
            <a:pPr marL="0" lvl="0" indent="0">
              <a:lnSpc>
                <a:spcPct val="100000"/>
              </a:lnSpc>
              <a:spcBef>
                <a:spcPts val="0"/>
              </a:spcBef>
              <a:buNone/>
            </a:pPr>
            <a:endParaRPr lang="nb-NO" sz="1400" dirty="0">
              <a:solidFill>
                <a:prstClr val="black"/>
              </a:solidFill>
              <a:latin typeface="Calibri" panose="020F0502020204030204" pitchFamily="34" charset="0"/>
            </a:endParaRPr>
          </a:p>
          <a:p>
            <a:pPr marL="0" lvl="0" indent="0">
              <a:lnSpc>
                <a:spcPct val="100000"/>
              </a:lnSpc>
              <a:spcBef>
                <a:spcPts val="0"/>
              </a:spcBef>
              <a:buNone/>
            </a:pPr>
            <a:r>
              <a:rPr lang="nb-NO" sz="1400" b="1" dirty="0">
                <a:solidFill>
                  <a:prstClr val="black"/>
                </a:solidFill>
                <a:latin typeface="Calibri" panose="020F0502020204030204" pitchFamily="34" charset="0"/>
              </a:rPr>
              <a:t>Keeperens kommunikasjon i ulike situasjoner</a:t>
            </a:r>
          </a:p>
          <a:p>
            <a:pPr marL="171450" lvl="0" indent="-171450">
              <a:lnSpc>
                <a:spcPct val="100000"/>
              </a:lnSpc>
              <a:spcBef>
                <a:spcPts val="0"/>
              </a:spcBef>
              <a:buFont typeface="Wingdings" panose="05000000000000000000" pitchFamily="2" charset="2"/>
              <a:buChar char="§"/>
            </a:pPr>
            <a:r>
              <a:rPr lang="nb-NO" sz="1400" u="sng" dirty="0">
                <a:solidFill>
                  <a:prstClr val="black"/>
                </a:solidFill>
                <a:latin typeface="Calibri" panose="020F0502020204030204" pitchFamily="34" charset="0"/>
              </a:rPr>
              <a:t>Keeperens eget lag vinner eller har ballen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Når laget vinner ballen nært eget mål og velger å spille ballen langt fremover skal keeperen kommandere lagkameratene ut </a:t>
            </a:r>
          </a:p>
          <a:p>
            <a:pPr marL="0" lvl="0" indent="0">
              <a:lnSpc>
                <a:spcPct val="100000"/>
              </a:lnSpc>
              <a:spcBef>
                <a:spcPts val="0"/>
              </a:spcBef>
              <a:buNone/>
            </a:pPr>
            <a:r>
              <a:rPr lang="nb-NO" sz="1400" dirty="0">
                <a:solidFill>
                  <a:prstClr val="black"/>
                </a:solidFill>
                <a:latin typeface="Calibri" panose="020F0502020204030204" pitchFamily="34" charset="0"/>
              </a:rPr>
              <a:t>                	            -  for å unngå strekk i laget </a:t>
            </a:r>
          </a:p>
          <a:p>
            <a:pPr marL="0" lvl="0" indent="0">
              <a:lnSpc>
                <a:spcPct val="100000"/>
              </a:lnSpc>
              <a:spcBef>
                <a:spcPts val="0"/>
              </a:spcBef>
              <a:buNone/>
            </a:pPr>
            <a:r>
              <a:rPr lang="nb-NO" sz="1400" dirty="0">
                <a:solidFill>
                  <a:prstClr val="black"/>
                </a:solidFill>
                <a:latin typeface="Calibri" panose="020F0502020204030204" pitchFamily="34" charset="0"/>
              </a:rPr>
              <a:t>                	            -  lettere kunne sette motstanderen spillere i en offsideposisjon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Spilles ballen kort, etter at den er vunnet gir keeper mottaker beskjed om     </a:t>
            </a:r>
          </a:p>
          <a:p>
            <a:pPr marL="0" lvl="0" indent="0">
              <a:lnSpc>
                <a:spcPct val="100000"/>
              </a:lnSpc>
              <a:spcBef>
                <a:spcPts val="0"/>
              </a:spcBef>
              <a:buNone/>
            </a:pPr>
            <a:r>
              <a:rPr lang="nb-NO" sz="1400" dirty="0">
                <a:solidFill>
                  <a:prstClr val="black"/>
                </a:solidFill>
                <a:latin typeface="Calibri" panose="020F0502020204030204" pitchFamily="34" charset="0"/>
              </a:rPr>
              <a:t>               	            -  motspiller nærmer seg bakfra eller siden</a:t>
            </a:r>
          </a:p>
          <a:p>
            <a:pPr marL="0" lvl="0" indent="0">
              <a:lnSpc>
                <a:spcPct val="100000"/>
              </a:lnSpc>
              <a:spcBef>
                <a:spcPts val="0"/>
              </a:spcBef>
              <a:buNone/>
            </a:pPr>
            <a:r>
              <a:rPr lang="nb-NO" sz="1400" dirty="0">
                <a:solidFill>
                  <a:prstClr val="black"/>
                </a:solidFill>
                <a:latin typeface="Calibri" panose="020F0502020204030204" pitchFamily="34" charset="0"/>
              </a:rPr>
              <a:t>                	            -  om han/hun har god tid (er "alene") og kan holde på ballen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Holder ballfører på ballen er det viktig å gi beskjed om han/hun har </a:t>
            </a:r>
          </a:p>
          <a:p>
            <a:pPr marL="0" lvl="0" indent="0">
              <a:lnSpc>
                <a:spcPct val="100000"/>
              </a:lnSpc>
              <a:spcBef>
                <a:spcPts val="0"/>
              </a:spcBef>
              <a:buNone/>
            </a:pPr>
            <a:r>
              <a:rPr lang="nb-NO" sz="1400" dirty="0">
                <a:solidFill>
                  <a:prstClr val="black"/>
                </a:solidFill>
                <a:latin typeface="Calibri" panose="020F0502020204030204" pitchFamily="34" charset="0"/>
              </a:rPr>
              <a:t>                	            -  god eller dårlig tid</a:t>
            </a:r>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622249201"/>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ktangel 1"/>
          <p:cNvSpPr/>
          <p:nvPr/>
        </p:nvSpPr>
        <p:spPr>
          <a:xfrm>
            <a:off x="0" y="0"/>
            <a:ext cx="9144000" cy="6986528"/>
          </a:xfrm>
          <a:prstGeom prst="rect">
            <a:avLst/>
          </a:prstGeom>
        </p:spPr>
        <p:txBody>
          <a:bodyPr wrap="square">
            <a:spAutoFit/>
          </a:bodyPr>
          <a:lstStyle/>
          <a:p>
            <a:pPr>
              <a:defRPr/>
            </a:pPr>
            <a:r>
              <a:rPr lang="nb-NO" sz="1400" u="sng" dirty="0">
                <a:solidFill>
                  <a:prstClr val="black"/>
                </a:solidFill>
              </a:rPr>
              <a:t>Keeperen har ballen </a:t>
            </a:r>
          </a:p>
          <a:p>
            <a:pPr marL="628650" lvl="1" indent="-171450">
              <a:buFont typeface="Wingdings" panose="05000000000000000000" pitchFamily="2" charset="2"/>
              <a:buChar char="Ø"/>
              <a:defRPr/>
            </a:pPr>
            <a:r>
              <a:rPr lang="nb-NO" sz="1400" dirty="0">
                <a:solidFill>
                  <a:prstClr val="black"/>
                </a:solidFill>
              </a:rPr>
              <a:t>Bør dirigere lagkameratene i posisjoner til å motta en pasning</a:t>
            </a:r>
          </a:p>
          <a:p>
            <a:pPr marL="628650" lvl="1" indent="-171450">
              <a:buFont typeface="Wingdings" panose="05000000000000000000" pitchFamily="2" charset="2"/>
              <a:buChar char="Ø"/>
              <a:defRPr/>
            </a:pPr>
            <a:r>
              <a:rPr lang="nb-NO" sz="1400" dirty="0">
                <a:solidFill>
                  <a:prstClr val="black"/>
                </a:solidFill>
              </a:rPr>
              <a:t>Ved et kort alternativ kan det være riktig å gi beskjed til lagkameratene </a:t>
            </a:r>
          </a:p>
          <a:p>
            <a:pPr>
              <a:defRPr/>
            </a:pPr>
            <a:r>
              <a:rPr lang="nb-NO" sz="1400" dirty="0">
                <a:solidFill>
                  <a:prstClr val="black"/>
                </a:solidFill>
              </a:rPr>
              <a:t>                	            -  om alternativer </a:t>
            </a:r>
          </a:p>
          <a:p>
            <a:pPr>
              <a:defRPr/>
            </a:pPr>
            <a:r>
              <a:rPr lang="nb-NO" sz="1400" dirty="0">
                <a:solidFill>
                  <a:prstClr val="black"/>
                </a:solidFill>
              </a:rPr>
              <a:t>                	            -  gode løsninger</a:t>
            </a:r>
          </a:p>
          <a:p>
            <a:pPr>
              <a:defRPr/>
            </a:pPr>
            <a:endParaRPr lang="nb-NO" sz="1400" dirty="0">
              <a:solidFill>
                <a:prstClr val="black"/>
              </a:solidFill>
            </a:endParaRPr>
          </a:p>
          <a:p>
            <a:pPr>
              <a:defRPr/>
            </a:pPr>
            <a:r>
              <a:rPr lang="nb-NO" sz="1400" u="sng" dirty="0">
                <a:solidFill>
                  <a:prstClr val="black"/>
                </a:solidFill>
              </a:rPr>
              <a:t>En medspiller har ballen nært eget mål </a:t>
            </a:r>
          </a:p>
          <a:p>
            <a:pPr marL="628650" lvl="1" indent="-171450">
              <a:buFont typeface="Wingdings" panose="05000000000000000000" pitchFamily="2" charset="2"/>
              <a:buChar char="Ø"/>
              <a:defRPr/>
            </a:pPr>
            <a:r>
              <a:rPr lang="nb-NO" sz="1400" dirty="0">
                <a:solidFill>
                  <a:prstClr val="black"/>
                </a:solidFill>
              </a:rPr>
              <a:t>Keeperen </a:t>
            </a:r>
            <a:r>
              <a:rPr lang="nb-NO" sz="1400" u="sng" dirty="0">
                <a:solidFill>
                  <a:prstClr val="black"/>
                </a:solidFill>
              </a:rPr>
              <a:t>skal</a:t>
            </a:r>
            <a:r>
              <a:rPr lang="nb-NO" sz="1400" dirty="0">
                <a:solidFill>
                  <a:prstClr val="black"/>
                </a:solidFill>
              </a:rPr>
              <a:t> tilby seg som støttespiller i situasjoner hvor det er gunstig</a:t>
            </a:r>
          </a:p>
          <a:p>
            <a:pPr marL="628650" lvl="1" indent="-171450">
              <a:buFont typeface="Wingdings" panose="05000000000000000000" pitchFamily="2" charset="2"/>
              <a:buChar char="Ø"/>
              <a:defRPr/>
            </a:pPr>
            <a:r>
              <a:rPr lang="nb-NO" sz="1400" dirty="0">
                <a:solidFill>
                  <a:prstClr val="black"/>
                </a:solidFill>
              </a:rPr>
              <a:t>Viktig at keeperen informerer medspillerne om </a:t>
            </a:r>
          </a:p>
          <a:p>
            <a:pPr>
              <a:defRPr/>
            </a:pPr>
            <a:r>
              <a:rPr lang="nb-NO" sz="1400" dirty="0">
                <a:solidFill>
                  <a:prstClr val="black"/>
                </a:solidFill>
              </a:rPr>
              <a:t>                	            -  pasningsalternativer </a:t>
            </a:r>
          </a:p>
          <a:p>
            <a:pPr>
              <a:defRPr/>
            </a:pPr>
            <a:r>
              <a:rPr lang="nb-NO" sz="1400" dirty="0">
                <a:solidFill>
                  <a:prstClr val="black"/>
                </a:solidFill>
              </a:rPr>
              <a:t>                	            -  motspillernes forflytninger (press/ikke press)</a:t>
            </a:r>
          </a:p>
          <a:p>
            <a:pPr>
              <a:defRPr/>
            </a:pPr>
            <a:endParaRPr lang="nb-NO" sz="1400" dirty="0">
              <a:solidFill>
                <a:prstClr val="black"/>
              </a:solidFill>
            </a:endParaRPr>
          </a:p>
          <a:p>
            <a:pPr>
              <a:defRPr/>
            </a:pPr>
            <a:r>
              <a:rPr lang="nb-NO" sz="1400" u="sng" dirty="0">
                <a:solidFill>
                  <a:prstClr val="black"/>
                </a:solidFill>
              </a:rPr>
              <a:t>En medspiller har ballen langt unna eget mål </a:t>
            </a:r>
          </a:p>
          <a:p>
            <a:pPr marL="628650" lvl="1" indent="-171450">
              <a:buFont typeface="Wingdings" panose="05000000000000000000" pitchFamily="2" charset="2"/>
              <a:buChar char="Ø"/>
              <a:defRPr/>
            </a:pPr>
            <a:r>
              <a:rPr lang="nb-NO" sz="1400" dirty="0">
                <a:solidFill>
                  <a:prstClr val="black"/>
                </a:solidFill>
              </a:rPr>
              <a:t>Keeperen gir beskjed om offensiv markering til de nærmeste utespillerne på eget lagt.</a:t>
            </a:r>
          </a:p>
          <a:p>
            <a:pPr>
              <a:defRPr/>
            </a:pPr>
            <a:endParaRPr lang="nb-NO" sz="1400" dirty="0">
              <a:solidFill>
                <a:prstClr val="black"/>
              </a:solidFill>
            </a:endParaRPr>
          </a:p>
          <a:p>
            <a:pPr>
              <a:defRPr/>
            </a:pPr>
            <a:r>
              <a:rPr lang="nb-NO" sz="1400" b="1" dirty="0">
                <a:solidFill>
                  <a:prstClr val="black"/>
                </a:solidFill>
              </a:rPr>
              <a:t>Keeperens pasningsspill</a:t>
            </a:r>
          </a:p>
          <a:p>
            <a:pPr marL="171450" indent="-171450">
              <a:buFont typeface="Wingdings" panose="05000000000000000000" pitchFamily="2" charset="2"/>
              <a:buChar char="§"/>
              <a:defRPr/>
            </a:pPr>
            <a:r>
              <a:rPr lang="nb-NO" sz="1400" u="sng" dirty="0">
                <a:solidFill>
                  <a:prstClr val="black"/>
                </a:solidFill>
              </a:rPr>
              <a:t>Vurdering:</a:t>
            </a:r>
          </a:p>
          <a:p>
            <a:pPr marL="628650" lvl="1" indent="-171450">
              <a:buFont typeface="Wingdings" panose="05000000000000000000" pitchFamily="2" charset="2"/>
              <a:buChar char="Ø"/>
              <a:defRPr/>
            </a:pPr>
            <a:r>
              <a:rPr lang="nb-NO" sz="1400" dirty="0">
                <a:solidFill>
                  <a:prstClr val="black"/>
                </a:solidFill>
              </a:rPr>
              <a:t>Viktig at keeperen gjør gode valg og er presis i utførelsen, enten om han/hun har ballen i hendene eller i beina</a:t>
            </a:r>
          </a:p>
          <a:p>
            <a:pPr marL="628650" lvl="1" indent="-171450">
              <a:buFont typeface="Wingdings" panose="05000000000000000000" pitchFamily="2" charset="2"/>
              <a:buChar char="Ø"/>
              <a:defRPr/>
            </a:pPr>
            <a:r>
              <a:rPr lang="nb-NO" sz="1400" dirty="0">
                <a:solidFill>
                  <a:prstClr val="black"/>
                </a:solidFill>
              </a:rPr>
              <a:t>Skal han/hun skal spille fra seg ballen tidlig eller roe ned spiller</a:t>
            </a:r>
          </a:p>
          <a:p>
            <a:pPr marL="628650" lvl="1" indent="-171450">
              <a:buFont typeface="Wingdings" panose="05000000000000000000" pitchFamily="2" charset="2"/>
              <a:buChar char="Ø"/>
              <a:defRPr/>
            </a:pPr>
            <a:r>
              <a:rPr lang="nb-NO" sz="1400" dirty="0">
                <a:solidFill>
                  <a:prstClr val="black"/>
                </a:solidFill>
              </a:rPr>
              <a:t>Hvilken teknikk skal han/hun bruke og utføre denne teknikken på en best mulig måte</a:t>
            </a:r>
          </a:p>
          <a:p>
            <a:pPr marL="628650" lvl="1" indent="-171450">
              <a:buFont typeface="Wingdings" panose="05000000000000000000" pitchFamily="2" charset="2"/>
              <a:buChar char="Ø"/>
              <a:defRPr/>
            </a:pPr>
            <a:r>
              <a:rPr lang="nb-NO" sz="1400" dirty="0">
                <a:solidFill>
                  <a:prstClr val="black"/>
                </a:solidFill>
              </a:rPr>
              <a:t>Alle vurderingene må ta hensyn til flere forhold</a:t>
            </a:r>
          </a:p>
          <a:p>
            <a:pPr>
              <a:defRPr/>
            </a:pPr>
            <a:endParaRPr lang="nb-NO" sz="1400" dirty="0">
              <a:solidFill>
                <a:prstClr val="black"/>
              </a:solidFill>
            </a:endParaRPr>
          </a:p>
          <a:p>
            <a:pPr marL="171450" indent="-171450">
              <a:buFont typeface="Wingdings" panose="05000000000000000000" pitchFamily="2" charset="2"/>
              <a:buChar char="§"/>
              <a:defRPr/>
            </a:pPr>
            <a:r>
              <a:rPr lang="nb-NO" sz="1400" u="sng" dirty="0">
                <a:solidFill>
                  <a:prstClr val="black"/>
                </a:solidFill>
              </a:rPr>
              <a:t>Hensyn:</a:t>
            </a:r>
          </a:p>
          <a:p>
            <a:pPr marL="628650" lvl="1" indent="-171450">
              <a:buFont typeface="Wingdings" panose="05000000000000000000" pitchFamily="2" charset="2"/>
              <a:buChar char="Ø"/>
              <a:defRPr/>
            </a:pPr>
            <a:r>
              <a:rPr lang="nb-NO" sz="1400" dirty="0">
                <a:solidFill>
                  <a:prstClr val="black"/>
                </a:solidFill>
              </a:rPr>
              <a:t>Finnes det ledige medspillere i gode posisjoner, som er klar til å motta ballen</a:t>
            </a:r>
          </a:p>
          <a:p>
            <a:pPr marL="628650" lvl="1" indent="-171450">
              <a:buFont typeface="Wingdings" panose="05000000000000000000" pitchFamily="2" charset="2"/>
              <a:buChar char="Ø"/>
              <a:defRPr/>
            </a:pPr>
            <a:r>
              <a:rPr lang="nb-NO" sz="1400" dirty="0">
                <a:solidFill>
                  <a:prstClr val="black"/>
                </a:solidFill>
              </a:rPr>
              <a:t>Er det ønskelig å sette i gang spillet hurtig, eller er det bedre å roe ned ut fra "kampbildet"</a:t>
            </a:r>
          </a:p>
          <a:p>
            <a:pPr marL="628650" lvl="1" indent="-171450">
              <a:buFont typeface="Wingdings" panose="05000000000000000000" pitchFamily="2" charset="2"/>
              <a:buChar char="Ø"/>
              <a:defRPr/>
            </a:pPr>
            <a:r>
              <a:rPr lang="nb-NO" sz="1400" dirty="0">
                <a:solidFill>
                  <a:prstClr val="black"/>
                </a:solidFill>
              </a:rPr>
              <a:t>Har keeperen godt nok repertoar til å utføre den pasningen som synes mest hensiktsmessig</a:t>
            </a:r>
          </a:p>
          <a:p>
            <a:pPr marL="628650" lvl="1" indent="-171450">
              <a:buFont typeface="Wingdings" panose="05000000000000000000" pitchFamily="2" charset="2"/>
              <a:buChar char="Ø"/>
              <a:defRPr/>
            </a:pPr>
            <a:r>
              <a:rPr lang="nb-NO" sz="1400" dirty="0">
                <a:solidFill>
                  <a:prstClr val="black"/>
                </a:solidFill>
              </a:rPr>
              <a:t>Viktig å alltid vurdere risikoen ved ulike pasningsalternativer (å spille/kaste en feilpasning nært egen mål, kan føre til baklengsmål i neste øyeblikk)</a:t>
            </a:r>
          </a:p>
          <a:p>
            <a:pPr>
              <a:defRPr/>
            </a:pPr>
            <a:endParaRPr lang="nb-NO" sz="1400" dirty="0">
              <a:solidFill>
                <a:prstClr val="black"/>
              </a:solidFill>
            </a:endParaRPr>
          </a:p>
          <a:p>
            <a:pPr>
              <a:defRPr/>
            </a:pPr>
            <a:endParaRPr lang="nb-NO" sz="1400" dirty="0">
              <a:solidFill>
                <a:prstClr val="black"/>
              </a:solidFill>
            </a:endParaRPr>
          </a:p>
          <a:p>
            <a:pPr>
              <a:defRPr/>
            </a:pPr>
            <a:endParaRPr lang="nb-NO" sz="1400" dirty="0">
              <a:solidFill>
                <a:prstClr val="black"/>
              </a:solidFill>
            </a:endParaRPr>
          </a:p>
          <a:p>
            <a:pPr>
              <a:defRPr/>
            </a:pPr>
            <a:endParaRPr lang="nb-NO" sz="1400" dirty="0">
              <a:solidFill>
                <a:prstClr val="black"/>
              </a:solidFill>
            </a:endParaRPr>
          </a:p>
        </p:txBody>
      </p:sp>
      <p:sp>
        <p:nvSpPr>
          <p:cNvPr id="3" name="Plassholder for bunntekst 2"/>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114937291"/>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628650" y="15508"/>
            <a:ext cx="7886700" cy="1325563"/>
          </a:xfrm>
        </p:spPr>
        <p:txBody>
          <a:bodyPr/>
          <a:lstStyle/>
          <a:p>
            <a:pPr algn="ctr"/>
            <a:br>
              <a:rPr lang="nb-NO" b="1" dirty="0">
                <a:latin typeface="Comic Sans MS" panose="030F0702030302020204" pitchFamily="66" charset="0"/>
              </a:rPr>
            </a:br>
            <a:endParaRPr lang="nb-NO" dirty="0"/>
          </a:p>
        </p:txBody>
      </p:sp>
      <p:sp>
        <p:nvSpPr>
          <p:cNvPr id="3" name="Plassholder for innhold 2"/>
          <p:cNvSpPr>
            <a:spLocks noGrp="1"/>
          </p:cNvSpPr>
          <p:nvPr>
            <p:ph idx="1"/>
          </p:nvPr>
        </p:nvSpPr>
        <p:spPr>
          <a:xfrm>
            <a:off x="0" y="914400"/>
            <a:ext cx="9144000" cy="5943600"/>
          </a:xfrm>
        </p:spPr>
        <p:txBody>
          <a:bodyPr/>
          <a:lstStyle/>
          <a:p>
            <a:pPr marL="0" lvl="0" indent="0">
              <a:lnSpc>
                <a:spcPct val="100000"/>
              </a:lnSpc>
              <a:spcBef>
                <a:spcPts val="0"/>
              </a:spcBef>
              <a:buNone/>
            </a:pPr>
            <a:r>
              <a:rPr lang="nb-NO" sz="1200" b="1" dirty="0">
                <a:solidFill>
                  <a:prstClr val="black"/>
                </a:solidFill>
                <a:latin typeface="Comic Sans MS" panose="030F0702030302020204" pitchFamily="66" charset="0"/>
              </a:rPr>
              <a:t>Følgende krav stilles til keeperens tekniske repertoar</a:t>
            </a:r>
            <a:r>
              <a:rPr lang="nb-NO" sz="1200" dirty="0">
                <a:solidFill>
                  <a:prstClr val="black"/>
                </a:solidFill>
                <a:latin typeface="Comic Sans MS" panose="030F0702030302020204" pitchFamily="66" charset="0"/>
              </a:rPr>
              <a:t>:</a:t>
            </a:r>
          </a:p>
          <a:p>
            <a:pPr marL="628650" lvl="1" indent="-171450">
              <a:lnSpc>
                <a:spcPct val="100000"/>
              </a:lnSpc>
              <a:spcBef>
                <a:spcPts val="0"/>
              </a:spcBef>
              <a:buFont typeface="Wingdings" panose="05000000000000000000" pitchFamily="2" charset="2"/>
              <a:buChar char="Ø"/>
            </a:pPr>
            <a:r>
              <a:rPr lang="nb-NO" sz="1200" dirty="0">
                <a:solidFill>
                  <a:prstClr val="black"/>
                </a:solidFill>
                <a:latin typeface="Comic Sans MS" panose="030F0702030302020204" pitchFamily="66" charset="0"/>
              </a:rPr>
              <a:t>Teknisk repertoar – defensivt:</a:t>
            </a:r>
          </a:p>
          <a:p>
            <a:pPr marL="0" lvl="0" indent="0">
              <a:lnSpc>
                <a:spcPct val="100000"/>
              </a:lnSpc>
              <a:spcBef>
                <a:spcPts val="0"/>
              </a:spcBef>
              <a:buNone/>
            </a:pPr>
            <a:r>
              <a:rPr lang="nb-NO" sz="1200" dirty="0">
                <a:solidFill>
                  <a:prstClr val="black"/>
                </a:solidFill>
                <a:latin typeface="Comic Sans MS" panose="030F0702030302020204" pitchFamily="66" charset="0"/>
              </a:rPr>
              <a:t>                	a)  grep (ball langs bakken)</a:t>
            </a:r>
          </a:p>
          <a:p>
            <a:pPr marL="0" lvl="0" indent="0">
              <a:lnSpc>
                <a:spcPct val="100000"/>
              </a:lnSpc>
              <a:spcBef>
                <a:spcPts val="0"/>
              </a:spcBef>
              <a:buNone/>
            </a:pPr>
            <a:r>
              <a:rPr lang="nb-NO" sz="1200" dirty="0">
                <a:solidFill>
                  <a:prstClr val="black"/>
                </a:solidFill>
                <a:latin typeface="Comic Sans MS" panose="030F0702030302020204" pitchFamily="66" charset="0"/>
              </a:rPr>
              <a:t>                	b)  grep (ball i lufta, både skudd og innlegg)</a:t>
            </a:r>
          </a:p>
          <a:p>
            <a:pPr marL="0" lvl="0" indent="0">
              <a:lnSpc>
                <a:spcPct val="100000"/>
              </a:lnSpc>
              <a:spcBef>
                <a:spcPts val="0"/>
              </a:spcBef>
              <a:buNone/>
            </a:pPr>
            <a:r>
              <a:rPr lang="nb-NO" sz="1200" dirty="0">
                <a:solidFill>
                  <a:prstClr val="black"/>
                </a:solidFill>
                <a:latin typeface="Comic Sans MS" panose="030F0702030302020204" pitchFamily="66" charset="0"/>
              </a:rPr>
              <a:t>                	c)  Slå/fiste/bokse skudd og innlegg ut av farlige soner</a:t>
            </a:r>
          </a:p>
          <a:p>
            <a:pPr marL="0" lvl="0" indent="0">
              <a:lnSpc>
                <a:spcPct val="100000"/>
              </a:lnSpc>
              <a:spcBef>
                <a:spcPts val="0"/>
              </a:spcBef>
              <a:buNone/>
            </a:pPr>
            <a:r>
              <a:rPr lang="nb-NO" sz="1200" dirty="0">
                <a:solidFill>
                  <a:prstClr val="black"/>
                </a:solidFill>
                <a:latin typeface="Comic Sans MS" panose="030F0702030302020204" pitchFamily="66" charset="0"/>
              </a:rPr>
              <a:t>                	d)  fallteknikk</a:t>
            </a:r>
          </a:p>
          <a:p>
            <a:pPr marL="0" lvl="0" indent="0">
              <a:lnSpc>
                <a:spcPct val="100000"/>
              </a:lnSpc>
              <a:spcBef>
                <a:spcPts val="0"/>
              </a:spcBef>
              <a:buNone/>
            </a:pPr>
            <a:r>
              <a:rPr lang="nb-NO" sz="1200" dirty="0">
                <a:solidFill>
                  <a:prstClr val="black"/>
                </a:solidFill>
                <a:latin typeface="Comic Sans MS" panose="030F0702030302020204" pitchFamily="66" charset="0"/>
              </a:rPr>
              <a:t>                	e)  </a:t>
            </a:r>
            <a:r>
              <a:rPr lang="nb-NO" sz="1200" dirty="0" err="1">
                <a:solidFill>
                  <a:prstClr val="black"/>
                </a:solidFill>
                <a:latin typeface="Comic Sans MS" panose="030F0702030302020204" pitchFamily="66" charset="0"/>
              </a:rPr>
              <a:t>opphoppsteknikk</a:t>
            </a:r>
            <a:r>
              <a:rPr lang="nb-NO" sz="1200" dirty="0">
                <a:solidFill>
                  <a:prstClr val="black"/>
                </a:solidFill>
                <a:latin typeface="Comic Sans MS" panose="030F0702030302020204" pitchFamily="66" charset="0"/>
              </a:rPr>
              <a:t> (</a:t>
            </a:r>
            <a:r>
              <a:rPr lang="nb-NO" sz="1200" dirty="0" err="1">
                <a:solidFill>
                  <a:prstClr val="black"/>
                </a:solidFill>
                <a:latin typeface="Comic Sans MS" panose="030F0702030302020204" pitchFamily="66" charset="0"/>
              </a:rPr>
              <a:t>bl.a</a:t>
            </a:r>
            <a:r>
              <a:rPr lang="nb-NO" sz="1200" dirty="0">
                <a:solidFill>
                  <a:prstClr val="black"/>
                </a:solidFill>
                <a:latin typeface="Comic Sans MS" panose="030F0702030302020204" pitchFamily="66" charset="0"/>
              </a:rPr>
              <a:t> trestegsteknikk)</a:t>
            </a:r>
          </a:p>
          <a:p>
            <a:pPr marL="0" lvl="0" indent="0">
              <a:lnSpc>
                <a:spcPct val="100000"/>
              </a:lnSpc>
              <a:spcBef>
                <a:spcPts val="0"/>
              </a:spcBef>
              <a:buNone/>
            </a:pPr>
            <a:r>
              <a:rPr lang="nb-NO" sz="1200" dirty="0">
                <a:solidFill>
                  <a:prstClr val="black"/>
                </a:solidFill>
                <a:latin typeface="Comic Sans MS" panose="030F0702030302020204" pitchFamily="66" charset="0"/>
              </a:rPr>
              <a:t>                	f)  fotarbeid (forflytningsteknikk)</a:t>
            </a:r>
          </a:p>
          <a:p>
            <a:pPr marL="0" lvl="0" indent="0">
              <a:lnSpc>
                <a:spcPct val="100000"/>
              </a:lnSpc>
              <a:spcBef>
                <a:spcPts val="0"/>
              </a:spcBef>
              <a:buNone/>
            </a:pPr>
            <a:r>
              <a:rPr lang="nb-NO" sz="1200" dirty="0">
                <a:solidFill>
                  <a:prstClr val="black"/>
                </a:solidFill>
                <a:latin typeface="Comic Sans MS" panose="030F0702030302020204" pitchFamily="66" charset="0"/>
              </a:rPr>
              <a:t>                	g)  teknisk utførelse i en mot en – situasjoner</a:t>
            </a:r>
          </a:p>
          <a:p>
            <a:pPr marL="0" lvl="0" indent="0">
              <a:lnSpc>
                <a:spcPct val="100000"/>
              </a:lnSpc>
              <a:spcBef>
                <a:spcPts val="0"/>
              </a:spcBef>
              <a:buNone/>
            </a:pPr>
            <a:endParaRPr lang="nb-NO" sz="800" dirty="0">
              <a:solidFill>
                <a:prstClr val="black"/>
              </a:solidFill>
              <a:latin typeface="Comic Sans MS" panose="030F0702030302020204" pitchFamily="66" charset="0"/>
            </a:endParaRPr>
          </a:p>
          <a:p>
            <a:pPr marL="628650" lvl="1" indent="-171450">
              <a:lnSpc>
                <a:spcPct val="100000"/>
              </a:lnSpc>
              <a:spcBef>
                <a:spcPts val="0"/>
              </a:spcBef>
              <a:buFont typeface="Wingdings" panose="05000000000000000000" pitchFamily="2" charset="2"/>
              <a:buChar char="Ø"/>
            </a:pPr>
            <a:r>
              <a:rPr lang="nb-NO" sz="1200" dirty="0">
                <a:solidFill>
                  <a:prstClr val="black"/>
                </a:solidFill>
                <a:latin typeface="Comic Sans MS" panose="030F0702030302020204" pitchFamily="66" charset="0"/>
              </a:rPr>
              <a:t>Teknisk repertoar – offensivt:</a:t>
            </a:r>
          </a:p>
          <a:p>
            <a:pPr marL="0" lvl="0" indent="0">
              <a:lnSpc>
                <a:spcPct val="100000"/>
              </a:lnSpc>
              <a:spcBef>
                <a:spcPts val="0"/>
              </a:spcBef>
              <a:buNone/>
            </a:pPr>
            <a:r>
              <a:rPr lang="nb-NO" sz="1200" dirty="0">
                <a:solidFill>
                  <a:prstClr val="black"/>
                </a:solidFill>
                <a:latin typeface="Comic Sans MS" panose="030F0702030302020204" pitchFamily="66" charset="0"/>
              </a:rPr>
              <a:t>                	a)  underarmskast (bowlingkast)</a:t>
            </a:r>
          </a:p>
          <a:p>
            <a:pPr marL="0" lvl="0" indent="0">
              <a:lnSpc>
                <a:spcPct val="100000"/>
              </a:lnSpc>
              <a:spcBef>
                <a:spcPts val="0"/>
              </a:spcBef>
              <a:buNone/>
            </a:pPr>
            <a:r>
              <a:rPr lang="nb-NO" sz="1200" dirty="0">
                <a:solidFill>
                  <a:prstClr val="black"/>
                </a:solidFill>
                <a:latin typeface="Comic Sans MS" panose="030F0702030302020204" pitchFamily="66" charset="0"/>
              </a:rPr>
              <a:t>                	b)  overarmskast (både langt og kort)</a:t>
            </a:r>
          </a:p>
          <a:p>
            <a:pPr marL="0" lvl="0" indent="0">
              <a:lnSpc>
                <a:spcPct val="100000"/>
              </a:lnSpc>
              <a:spcBef>
                <a:spcPts val="0"/>
              </a:spcBef>
              <a:buNone/>
            </a:pPr>
            <a:r>
              <a:rPr lang="nb-NO" sz="1200" dirty="0">
                <a:solidFill>
                  <a:prstClr val="black"/>
                </a:solidFill>
                <a:latin typeface="Comic Sans MS" panose="030F0702030302020204" pitchFamily="66" charset="0"/>
              </a:rPr>
              <a:t>                	c)  pasning fra bakken (både langs bakken og løfte, både kort og langt)</a:t>
            </a:r>
          </a:p>
          <a:p>
            <a:pPr marL="0" lvl="0" indent="0">
              <a:lnSpc>
                <a:spcPct val="100000"/>
              </a:lnSpc>
              <a:spcBef>
                <a:spcPts val="0"/>
              </a:spcBef>
              <a:buNone/>
            </a:pPr>
            <a:r>
              <a:rPr lang="nb-NO" sz="1200" dirty="0">
                <a:solidFill>
                  <a:prstClr val="black"/>
                </a:solidFill>
                <a:latin typeface="Comic Sans MS" panose="030F0702030302020204" pitchFamily="66" charset="0"/>
              </a:rPr>
              <a:t>                	d)  pasning på volley (</a:t>
            </a:r>
            <a:r>
              <a:rPr lang="nb-NO" sz="1200" dirty="0" err="1">
                <a:solidFill>
                  <a:prstClr val="black"/>
                </a:solidFill>
                <a:latin typeface="Comic Sans MS" panose="030F0702030302020204" pitchFamily="66" charset="0"/>
              </a:rPr>
              <a:t>hel-og</a:t>
            </a:r>
            <a:r>
              <a:rPr lang="nb-NO" sz="1200" dirty="0">
                <a:solidFill>
                  <a:prstClr val="black"/>
                </a:solidFill>
                <a:latin typeface="Comic Sans MS" panose="030F0702030302020204" pitchFamily="66" charset="0"/>
              </a:rPr>
              <a:t> halvvolley, både kort og langt)</a:t>
            </a:r>
          </a:p>
          <a:p>
            <a:pPr marL="0" lvl="0" indent="0">
              <a:lnSpc>
                <a:spcPct val="100000"/>
              </a:lnSpc>
              <a:spcBef>
                <a:spcPts val="0"/>
              </a:spcBef>
              <a:buNone/>
            </a:pPr>
            <a:r>
              <a:rPr lang="nb-NO" sz="1200" dirty="0">
                <a:solidFill>
                  <a:prstClr val="black"/>
                </a:solidFill>
                <a:latin typeface="Comic Sans MS" panose="030F0702030302020204" pitchFamily="66" charset="0"/>
              </a:rPr>
              <a:t>                	e)  </a:t>
            </a:r>
            <a:r>
              <a:rPr lang="nb-NO" sz="1200" dirty="0" err="1">
                <a:solidFill>
                  <a:prstClr val="black"/>
                </a:solidFill>
                <a:latin typeface="Comic Sans MS" panose="030F0702030302020204" pitchFamily="66" charset="0"/>
              </a:rPr>
              <a:t>medtak</a:t>
            </a:r>
            <a:r>
              <a:rPr lang="nb-NO" sz="1200" dirty="0">
                <a:solidFill>
                  <a:prstClr val="black"/>
                </a:solidFill>
                <a:latin typeface="Comic Sans MS" panose="030F0702030302020204" pitchFamily="66" charset="0"/>
              </a:rPr>
              <a:t> med ulike kroppsdeler</a:t>
            </a:r>
          </a:p>
          <a:p>
            <a:pPr marL="0" lvl="0" indent="0">
              <a:lnSpc>
                <a:spcPct val="100000"/>
              </a:lnSpc>
              <a:spcBef>
                <a:spcPts val="0"/>
              </a:spcBef>
              <a:buNone/>
            </a:pPr>
            <a:r>
              <a:rPr lang="nb-NO" sz="1200" dirty="0">
                <a:solidFill>
                  <a:prstClr val="black"/>
                </a:solidFill>
                <a:latin typeface="Comic Sans MS" panose="030F0702030302020204" pitchFamily="66" charset="0"/>
              </a:rPr>
              <a:t>                	f)  heading</a:t>
            </a:r>
          </a:p>
          <a:p>
            <a:pPr marL="0" lvl="0" indent="0">
              <a:lnSpc>
                <a:spcPct val="100000"/>
              </a:lnSpc>
              <a:spcBef>
                <a:spcPts val="0"/>
              </a:spcBef>
              <a:buNone/>
            </a:pPr>
            <a:r>
              <a:rPr lang="nb-NO" sz="1200" dirty="0">
                <a:solidFill>
                  <a:prstClr val="black"/>
                </a:solidFill>
                <a:latin typeface="Comic Sans MS" panose="030F0702030302020204" pitchFamily="66" charset="0"/>
              </a:rPr>
              <a:t>                	g)  finte/dribling (</a:t>
            </a:r>
            <a:r>
              <a:rPr lang="nb-NO" sz="1200" dirty="0" err="1">
                <a:solidFill>
                  <a:prstClr val="black"/>
                </a:solidFill>
                <a:latin typeface="Comic Sans MS" panose="030F0702030302020204" pitchFamily="66" charset="0"/>
              </a:rPr>
              <a:t>f.eks</a:t>
            </a:r>
            <a:r>
              <a:rPr lang="nb-NO" sz="1200" dirty="0">
                <a:solidFill>
                  <a:prstClr val="black"/>
                </a:solidFill>
                <a:latin typeface="Comic Sans MS" panose="030F0702030302020204" pitchFamily="66" charset="0"/>
              </a:rPr>
              <a:t> pasningsfinten)</a:t>
            </a:r>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9764410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unntekst 1">
            <a:extLst>
              <a:ext uri="{FF2B5EF4-FFF2-40B4-BE49-F238E27FC236}">
                <a16:creationId xmlns:a16="http://schemas.microsoft.com/office/drawing/2014/main" id="{30851A87-F63B-4BD3-B62E-97369E1160EE}"/>
              </a:ext>
            </a:extLst>
          </p:cNvPr>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pic>
        <p:nvPicPr>
          <p:cNvPr id="4" name="Bilde 3" descr="Et bilde som inneholder gress, krets, spill&#10;&#10;Automatisk generert beskrivelse">
            <a:extLst>
              <a:ext uri="{FF2B5EF4-FFF2-40B4-BE49-F238E27FC236}">
                <a16:creationId xmlns:a16="http://schemas.microsoft.com/office/drawing/2014/main" id="{FE3499C1-B84C-4AC2-8891-7D31FC12922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07284"/>
            <a:ext cx="9144000" cy="5750719"/>
          </a:xfrm>
          <a:prstGeom prst="rect">
            <a:avLst/>
          </a:prstGeom>
        </p:spPr>
      </p:pic>
    </p:spTree>
    <p:extLst>
      <p:ext uri="{BB962C8B-B14F-4D97-AF65-F5344CB8AC3E}">
        <p14:creationId xmlns:p14="http://schemas.microsoft.com/office/powerpoint/2010/main" val="2092835035"/>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628650" y="15508"/>
            <a:ext cx="7886700" cy="1325563"/>
          </a:xfrm>
        </p:spPr>
        <p:txBody>
          <a:bodyPr/>
          <a:lstStyle/>
          <a:p>
            <a:pPr algn="ctr"/>
            <a:br>
              <a:rPr lang="nb-NO" b="1" dirty="0">
                <a:latin typeface="Comic Sans MS" panose="030F0702030302020204" pitchFamily="66" charset="0"/>
              </a:rPr>
            </a:br>
            <a:endParaRPr lang="nb-NO" dirty="0"/>
          </a:p>
        </p:txBody>
      </p:sp>
      <p:sp>
        <p:nvSpPr>
          <p:cNvPr id="3" name="Plassholder for innhold 2"/>
          <p:cNvSpPr>
            <a:spLocks noGrp="1"/>
          </p:cNvSpPr>
          <p:nvPr>
            <p:ph idx="1"/>
          </p:nvPr>
        </p:nvSpPr>
        <p:spPr>
          <a:xfrm>
            <a:off x="0" y="15507"/>
            <a:ext cx="9144000" cy="6842499"/>
          </a:xfrm>
        </p:spPr>
        <p:txBody>
          <a:bodyPr>
            <a:normAutofit lnSpcReduction="10000"/>
          </a:bodyPr>
          <a:lstStyle/>
          <a:p>
            <a:pPr marL="0" lvl="0" indent="0">
              <a:lnSpc>
                <a:spcPct val="100000"/>
              </a:lnSpc>
              <a:spcBef>
                <a:spcPts val="0"/>
              </a:spcBef>
              <a:buNone/>
            </a:pPr>
            <a:r>
              <a:rPr lang="nb-NO" sz="1200" b="1" dirty="0">
                <a:solidFill>
                  <a:prstClr val="black"/>
                </a:solidFill>
                <a:latin typeface="Comic Sans MS" panose="030F0702030302020204" pitchFamily="66" charset="0"/>
              </a:rPr>
              <a:t>Krav til fotballferdighet – den relasjonelle dimensjonen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Det at keeper samarbeider med en eller flere medspillere, kaller vi for den relasjonelle dimensjonen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Keeperens handlingsvalg og handlinger påvirkes av hva medspillerne gjør</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Viktig at keeper og utespillere samarbeider relasjonelt både offensivt og defensivt</a:t>
            </a:r>
          </a:p>
          <a:p>
            <a:pPr marL="0" lvl="0" indent="0">
              <a:lnSpc>
                <a:spcPct val="100000"/>
              </a:lnSpc>
              <a:spcBef>
                <a:spcPts val="0"/>
              </a:spcBef>
              <a:buNone/>
            </a:pPr>
            <a:r>
              <a:rPr lang="nb-NO" sz="1400" dirty="0">
                <a:solidFill>
                  <a:prstClr val="black"/>
                </a:solidFill>
                <a:latin typeface="Calibri" panose="020F0502020204030204" pitchFamily="34" charset="0"/>
              </a:rPr>
              <a:t>                             </a:t>
            </a:r>
            <a:r>
              <a:rPr lang="nb-NO" sz="1400" b="1" dirty="0">
                <a:solidFill>
                  <a:prstClr val="black"/>
                </a:solidFill>
                <a:latin typeface="Calibri" panose="020F0502020204030204" pitchFamily="34" charset="0"/>
              </a:rPr>
              <a:t>Offensivt:</a:t>
            </a:r>
          </a:p>
          <a:p>
            <a:pPr marL="0" lvl="0" indent="0">
              <a:lnSpc>
                <a:spcPct val="100000"/>
              </a:lnSpc>
              <a:spcBef>
                <a:spcPts val="0"/>
              </a:spcBef>
              <a:buNone/>
            </a:pPr>
            <a:r>
              <a:rPr lang="nb-NO" sz="1400" dirty="0">
                <a:solidFill>
                  <a:prstClr val="black"/>
                </a:solidFill>
                <a:latin typeface="Calibri" panose="020F0502020204030204" pitchFamily="34" charset="0"/>
              </a:rPr>
              <a:t>                	            -  bevege seg slik at man gir ballfører et godt pasningsalternativ eller skape rom for andre</a:t>
            </a:r>
          </a:p>
          <a:p>
            <a:pPr marL="0" lvl="0" indent="0">
              <a:lnSpc>
                <a:spcPct val="100000"/>
              </a:lnSpc>
              <a:spcBef>
                <a:spcPts val="0"/>
              </a:spcBef>
              <a:buNone/>
            </a:pPr>
            <a:endParaRPr lang="nb-NO" sz="1400" dirty="0">
              <a:solidFill>
                <a:prstClr val="black"/>
              </a:solidFill>
              <a:latin typeface="Calibri" panose="020F0502020204030204" pitchFamily="34" charset="0"/>
            </a:endParaRPr>
          </a:p>
          <a:p>
            <a:pPr marL="0" lvl="0" indent="0">
              <a:lnSpc>
                <a:spcPct val="100000"/>
              </a:lnSpc>
              <a:spcBef>
                <a:spcPts val="0"/>
              </a:spcBef>
              <a:buNone/>
            </a:pPr>
            <a:r>
              <a:rPr lang="nb-NO" sz="1400" dirty="0">
                <a:solidFill>
                  <a:prstClr val="black"/>
                </a:solidFill>
                <a:latin typeface="Calibri" panose="020F0502020204030204" pitchFamily="34" charset="0"/>
              </a:rPr>
              <a:t>                               </a:t>
            </a:r>
            <a:r>
              <a:rPr lang="nb-NO" sz="1400" b="1" dirty="0">
                <a:solidFill>
                  <a:prstClr val="black"/>
                </a:solidFill>
                <a:latin typeface="Calibri" panose="020F0502020204030204" pitchFamily="34" charset="0"/>
              </a:rPr>
              <a:t>Defensivt:</a:t>
            </a:r>
            <a:endParaRPr lang="nb-NO" sz="1400" dirty="0">
              <a:solidFill>
                <a:prstClr val="black"/>
              </a:solidFill>
              <a:latin typeface="Calibri" panose="020F0502020204030204" pitchFamily="34" charset="0"/>
            </a:endParaRPr>
          </a:p>
          <a:p>
            <a:pPr marL="0" lvl="0" indent="0">
              <a:lnSpc>
                <a:spcPct val="100000"/>
              </a:lnSpc>
              <a:spcBef>
                <a:spcPts val="0"/>
              </a:spcBef>
              <a:buNone/>
            </a:pPr>
            <a:r>
              <a:rPr lang="nb-NO" sz="1400" dirty="0">
                <a:solidFill>
                  <a:prstClr val="black"/>
                </a:solidFill>
                <a:latin typeface="Calibri" panose="020F0502020204030204" pitchFamily="34" charset="0"/>
              </a:rPr>
              <a:t>                	            -  samarbeide om å dekke rom og markere farlige motspillere</a:t>
            </a:r>
          </a:p>
          <a:p>
            <a:pPr marL="0" lvl="0" indent="0">
              <a:lnSpc>
                <a:spcPct val="100000"/>
              </a:lnSpc>
              <a:spcBef>
                <a:spcPts val="0"/>
              </a:spcBef>
              <a:buNone/>
            </a:pPr>
            <a:r>
              <a:rPr lang="nb-NO" sz="1400" dirty="0">
                <a:solidFill>
                  <a:prstClr val="black"/>
                </a:solidFill>
                <a:latin typeface="Calibri" panose="020F0502020204030204" pitchFamily="34" charset="0"/>
              </a:rPr>
              <a:t>                	            -  dekke ulike deler av målet ved skudd</a:t>
            </a:r>
          </a:p>
          <a:p>
            <a:pPr marL="0" lvl="0" indent="0">
              <a:lnSpc>
                <a:spcPct val="100000"/>
              </a:lnSpc>
              <a:spcBef>
                <a:spcPts val="0"/>
              </a:spcBef>
              <a:buNone/>
            </a:pPr>
            <a:r>
              <a:rPr lang="nb-NO" sz="1400" dirty="0">
                <a:solidFill>
                  <a:prstClr val="black"/>
                </a:solidFill>
                <a:latin typeface="Calibri" panose="020F0502020204030204" pitchFamily="34" charset="0"/>
              </a:rPr>
              <a:t>                	            -  utespillerne sikrer målet bak keeperen når han/hun går ut i feltet</a:t>
            </a:r>
          </a:p>
          <a:p>
            <a:pPr marL="171450" lvl="0" indent="-171450">
              <a:lnSpc>
                <a:spcPct val="100000"/>
              </a:lnSpc>
              <a:spcBef>
                <a:spcPts val="0"/>
              </a:spcBef>
              <a:buFont typeface="Wingdings" panose="05000000000000000000" pitchFamily="2" charset="2"/>
              <a:buChar char="q"/>
            </a:pPr>
            <a:endParaRPr lang="nb-NO" sz="1400" b="1" dirty="0">
              <a:solidFill>
                <a:prstClr val="black"/>
              </a:solidFill>
              <a:latin typeface="Calibri" panose="020F0502020204030204" pitchFamily="34" charset="0"/>
            </a:endParaRPr>
          </a:p>
          <a:p>
            <a:pPr marL="0" lvl="0" indent="0">
              <a:lnSpc>
                <a:spcPct val="100000"/>
              </a:lnSpc>
              <a:spcBef>
                <a:spcPts val="0"/>
              </a:spcBef>
              <a:buNone/>
            </a:pPr>
            <a:r>
              <a:rPr lang="nb-NO" sz="1400" b="1" dirty="0">
                <a:solidFill>
                  <a:prstClr val="black"/>
                </a:solidFill>
                <a:latin typeface="Calibri" panose="020F0502020204030204" pitchFamily="34" charset="0"/>
              </a:rPr>
              <a:t>Krav til fotballferdighet – den strukturelle dimensjonen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Keeperen bør ha oversikt over lagets strategi for angreps- og forsvarsspill</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Dette bør ha innvirkning på keeperens handlingsvalg og handlinger</a:t>
            </a:r>
          </a:p>
          <a:p>
            <a:pPr marL="0" lvl="0" indent="0">
              <a:lnSpc>
                <a:spcPct val="100000"/>
              </a:lnSpc>
              <a:spcBef>
                <a:spcPts val="0"/>
              </a:spcBef>
              <a:buNone/>
            </a:pPr>
            <a:endParaRPr lang="nb-NO" sz="1400" dirty="0">
              <a:solidFill>
                <a:prstClr val="black"/>
              </a:solidFill>
              <a:latin typeface="Calibri" panose="020F0502020204030204" pitchFamily="34" charset="0"/>
            </a:endParaRPr>
          </a:p>
          <a:p>
            <a:pPr marL="0" lvl="0" indent="0">
              <a:lnSpc>
                <a:spcPct val="100000"/>
              </a:lnSpc>
              <a:spcBef>
                <a:spcPts val="0"/>
              </a:spcBef>
              <a:buNone/>
            </a:pPr>
            <a:r>
              <a:rPr lang="nb-NO" sz="1400" b="1" dirty="0">
                <a:solidFill>
                  <a:prstClr val="black"/>
                </a:solidFill>
                <a:latin typeface="Calibri" panose="020F0502020204030204" pitchFamily="34" charset="0"/>
              </a:rPr>
              <a:t>Krav til fotballferdighet – kampdimensjonen </a:t>
            </a:r>
            <a:r>
              <a:rPr lang="nb-NO" sz="1400" dirty="0">
                <a:solidFill>
                  <a:prstClr val="black"/>
                </a:solidFill>
                <a:latin typeface="Calibri" panose="020F0502020204030204" pitchFamily="34" charset="0"/>
              </a:rPr>
              <a:t>(motstanderdimensjonen)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For keeperen er forholdet til motspillerne veldig viktig og like karakteristisk som forholdet til medspillerne i spillsituasjonene</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Hva motstanderen gjør, påvirker keeperens handlingsvalg og handlinger (keeperens fotballferdighet)</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Keeperen bør lære seg hvilke signaler motspilleren gir, som kan si noe om hva han har tenkt å gjøre (</a:t>
            </a:r>
            <a:r>
              <a:rPr lang="nb-NO" sz="1400" dirty="0" err="1">
                <a:solidFill>
                  <a:prstClr val="black"/>
                </a:solidFill>
                <a:latin typeface="Calibri" panose="020F0502020204030204" pitchFamily="34" charset="0"/>
              </a:rPr>
              <a:t>f.eks</a:t>
            </a:r>
            <a:r>
              <a:rPr lang="nb-NO" sz="1400" dirty="0">
                <a:solidFill>
                  <a:prstClr val="black"/>
                </a:solidFill>
                <a:latin typeface="Calibri" panose="020F0502020204030204" pitchFamily="34" charset="0"/>
              </a:rPr>
              <a:t> hvor tenkt å bevege seg, hvor plassere ballen i målet </a:t>
            </a:r>
            <a:r>
              <a:rPr lang="nb-NO" sz="1400" dirty="0" err="1">
                <a:solidFill>
                  <a:prstClr val="black"/>
                </a:solidFill>
                <a:latin typeface="Calibri" panose="020F0502020204030204" pitchFamily="34" charset="0"/>
              </a:rPr>
              <a:t>etc</a:t>
            </a:r>
            <a:r>
              <a:rPr lang="nb-NO" sz="1400" dirty="0">
                <a:solidFill>
                  <a:prstClr val="black"/>
                </a:solidFill>
                <a:latin typeface="Calibri" panose="020F0502020204030204" pitchFamily="34" charset="0"/>
              </a:rPr>
              <a:t>)</a:t>
            </a:r>
          </a:p>
          <a:p>
            <a:pPr marL="0" lvl="0" indent="0">
              <a:lnSpc>
                <a:spcPct val="100000"/>
              </a:lnSpc>
              <a:spcBef>
                <a:spcPts val="0"/>
              </a:spcBef>
              <a:buNone/>
            </a:pPr>
            <a:endParaRPr lang="nb-NO" sz="1400" dirty="0">
              <a:solidFill>
                <a:prstClr val="black"/>
              </a:solidFill>
              <a:latin typeface="Calibri" panose="020F0502020204030204" pitchFamily="34" charset="0"/>
            </a:endParaRPr>
          </a:p>
          <a:p>
            <a:pPr marL="0" lvl="0" indent="0">
              <a:lnSpc>
                <a:spcPct val="100000"/>
              </a:lnSpc>
              <a:spcBef>
                <a:spcPts val="0"/>
              </a:spcBef>
              <a:buNone/>
            </a:pPr>
            <a:r>
              <a:rPr lang="nb-NO" sz="1400" b="1" dirty="0">
                <a:solidFill>
                  <a:prstClr val="black"/>
                </a:solidFill>
                <a:latin typeface="Calibri" panose="020F0502020204030204" pitchFamily="34" charset="0"/>
              </a:rPr>
              <a:t>Krav til fysiologiske ressurser</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De fleste fysiologiske aspekter, bortsett fra høyde, kan utvikles gjennom trening</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Gode keepere kjennetegnes først og fremst av gode ferdigheter og ikke hvor mange cm de er på strømpelesten</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Man kan utvikle seg i alle de fire fysiologiske </a:t>
            </a:r>
            <a:r>
              <a:rPr lang="nb-NO" sz="1400" dirty="0" err="1">
                <a:solidFill>
                  <a:prstClr val="black"/>
                </a:solidFill>
                <a:latin typeface="Calibri" panose="020F0502020204030204" pitchFamily="34" charset="0"/>
              </a:rPr>
              <a:t>parametrene</a:t>
            </a:r>
            <a:r>
              <a:rPr lang="nb-NO" sz="1400" dirty="0">
                <a:solidFill>
                  <a:prstClr val="black"/>
                </a:solidFill>
                <a:latin typeface="Calibri" panose="020F0502020204030204" pitchFamily="34" charset="0"/>
              </a:rPr>
              <a:t> man operere med i fotballens treningslære:</a:t>
            </a:r>
          </a:p>
          <a:p>
            <a:pPr marL="0" lvl="0" indent="0">
              <a:lnSpc>
                <a:spcPct val="100000"/>
              </a:lnSpc>
              <a:spcBef>
                <a:spcPts val="0"/>
              </a:spcBef>
              <a:buNone/>
            </a:pPr>
            <a:r>
              <a:rPr lang="nb-NO" sz="1400" dirty="0">
                <a:solidFill>
                  <a:prstClr val="black"/>
                </a:solidFill>
                <a:latin typeface="Calibri" panose="020F0502020204030204" pitchFamily="34" charset="0"/>
              </a:rPr>
              <a:t>                	            -  styrke</a:t>
            </a:r>
          </a:p>
          <a:p>
            <a:pPr marL="0" lvl="0" indent="0">
              <a:lnSpc>
                <a:spcPct val="100000"/>
              </a:lnSpc>
              <a:spcBef>
                <a:spcPts val="0"/>
              </a:spcBef>
              <a:buNone/>
            </a:pPr>
            <a:r>
              <a:rPr lang="nb-NO" sz="1400" dirty="0">
                <a:solidFill>
                  <a:prstClr val="black"/>
                </a:solidFill>
                <a:latin typeface="Calibri" panose="020F0502020204030204" pitchFamily="34" charset="0"/>
              </a:rPr>
              <a:t>                	            -  utholdenhet</a:t>
            </a:r>
          </a:p>
          <a:p>
            <a:pPr marL="0" lvl="0" indent="0">
              <a:lnSpc>
                <a:spcPct val="100000"/>
              </a:lnSpc>
              <a:spcBef>
                <a:spcPts val="0"/>
              </a:spcBef>
              <a:buNone/>
            </a:pPr>
            <a:r>
              <a:rPr lang="nb-NO" sz="1400" dirty="0">
                <a:solidFill>
                  <a:prstClr val="black"/>
                </a:solidFill>
                <a:latin typeface="Calibri" panose="020F0502020204030204" pitchFamily="34" charset="0"/>
              </a:rPr>
              <a:t>                	            -  bevegelighet</a:t>
            </a:r>
          </a:p>
          <a:p>
            <a:pPr marL="0" lvl="0" indent="0">
              <a:lnSpc>
                <a:spcPct val="100000"/>
              </a:lnSpc>
              <a:spcBef>
                <a:spcPts val="0"/>
              </a:spcBef>
              <a:buNone/>
            </a:pPr>
            <a:r>
              <a:rPr lang="nb-NO" sz="1400" dirty="0">
                <a:solidFill>
                  <a:prstClr val="black"/>
                </a:solidFill>
                <a:latin typeface="Calibri" panose="020F0502020204030204" pitchFamily="34" charset="0"/>
              </a:rPr>
              <a:t>                	            -  hurtighet/spenst</a:t>
            </a:r>
          </a:p>
          <a:p>
            <a:pPr marL="628650" lvl="1" indent="-171450">
              <a:lnSpc>
                <a:spcPct val="100000"/>
              </a:lnSpc>
              <a:spcBef>
                <a:spcPts val="0"/>
              </a:spcBef>
              <a:buFont typeface="Wingdings" panose="05000000000000000000" pitchFamily="2" charset="2"/>
              <a:buChar char="Ø"/>
            </a:pPr>
            <a:r>
              <a:rPr lang="nb-NO" sz="1400" dirty="0">
                <a:solidFill>
                  <a:prstClr val="black"/>
                </a:solidFill>
                <a:latin typeface="Calibri" panose="020F0502020204030204" pitchFamily="34" charset="0"/>
              </a:rPr>
              <a:t>Som et utgangspunkt bør man strekke seg etter en utvikling der man søker en balanse mellom de fire fysiologiske </a:t>
            </a:r>
            <a:r>
              <a:rPr lang="nb-NO" sz="1400" dirty="0" err="1">
                <a:solidFill>
                  <a:prstClr val="black"/>
                </a:solidFill>
                <a:latin typeface="Calibri" panose="020F0502020204030204" pitchFamily="34" charset="0"/>
              </a:rPr>
              <a:t>parametrene</a:t>
            </a:r>
            <a:r>
              <a:rPr lang="nb-NO" sz="1400" dirty="0">
                <a:solidFill>
                  <a:prstClr val="black"/>
                </a:solidFill>
                <a:latin typeface="Calibri" panose="020F0502020204030204" pitchFamily="34" charset="0"/>
              </a:rPr>
              <a:t>.</a:t>
            </a:r>
          </a:p>
          <a:p>
            <a:endParaRPr lang="nb-NO" sz="1400" dirty="0">
              <a:latin typeface="Calibri" panose="020F0502020204030204" pitchFamily="34" charset="0"/>
            </a:endParaRP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393730040"/>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ktangel 1"/>
          <p:cNvSpPr/>
          <p:nvPr/>
        </p:nvSpPr>
        <p:spPr>
          <a:xfrm>
            <a:off x="0" y="-2708"/>
            <a:ext cx="9144000" cy="9602629"/>
          </a:xfrm>
          <a:prstGeom prst="rect">
            <a:avLst/>
          </a:prstGeom>
        </p:spPr>
        <p:txBody>
          <a:bodyPr wrap="square">
            <a:spAutoFit/>
          </a:bodyPr>
          <a:lstStyle/>
          <a:p>
            <a:pPr>
              <a:defRPr/>
            </a:pPr>
            <a:r>
              <a:rPr lang="nb-NO" sz="1600" u="sng" dirty="0">
                <a:solidFill>
                  <a:prstClr val="black"/>
                </a:solidFill>
              </a:rPr>
              <a:t>Hurtighet og spenst:</a:t>
            </a:r>
          </a:p>
          <a:p>
            <a:pPr marL="628650" lvl="1" indent="-171450">
              <a:buFont typeface="Wingdings" panose="05000000000000000000" pitchFamily="2" charset="2"/>
              <a:buChar char="Ø"/>
              <a:defRPr/>
            </a:pPr>
            <a:r>
              <a:rPr lang="nb-NO" sz="1600" dirty="0">
                <a:solidFill>
                  <a:prstClr val="black"/>
                </a:solidFill>
              </a:rPr>
              <a:t>Er som regel to sider av samme sak</a:t>
            </a:r>
          </a:p>
          <a:p>
            <a:pPr marL="628650" lvl="1" indent="-171450">
              <a:buFont typeface="Wingdings" panose="05000000000000000000" pitchFamily="2" charset="2"/>
              <a:buChar char="Ø"/>
              <a:defRPr/>
            </a:pPr>
            <a:r>
              <a:rPr lang="nb-NO" sz="1600" dirty="0">
                <a:solidFill>
                  <a:prstClr val="black"/>
                </a:solidFill>
              </a:rPr>
              <a:t>Kanskje det viktigste fysiologiske </a:t>
            </a:r>
            <a:r>
              <a:rPr lang="nb-NO" sz="1600" dirty="0" err="1">
                <a:solidFill>
                  <a:prstClr val="black"/>
                </a:solidFill>
              </a:rPr>
              <a:t>parameteret</a:t>
            </a:r>
            <a:r>
              <a:rPr lang="nb-NO" sz="1600" dirty="0">
                <a:solidFill>
                  <a:prstClr val="black"/>
                </a:solidFill>
              </a:rPr>
              <a:t> for en keeper</a:t>
            </a:r>
          </a:p>
          <a:p>
            <a:pPr marL="628650" lvl="1" indent="-171450">
              <a:buFont typeface="Wingdings" panose="05000000000000000000" pitchFamily="2" charset="2"/>
              <a:buChar char="Ø"/>
              <a:defRPr/>
            </a:pPr>
            <a:r>
              <a:rPr lang="nb-NO" sz="1600" dirty="0">
                <a:solidFill>
                  <a:prstClr val="black"/>
                </a:solidFill>
              </a:rPr>
              <a:t>Er det fysiologiske </a:t>
            </a:r>
            <a:r>
              <a:rPr lang="nb-NO" sz="1600" dirty="0" err="1">
                <a:solidFill>
                  <a:prstClr val="black"/>
                </a:solidFill>
              </a:rPr>
              <a:t>parametret</a:t>
            </a:r>
            <a:r>
              <a:rPr lang="nb-NO" sz="1600" dirty="0">
                <a:solidFill>
                  <a:prstClr val="black"/>
                </a:solidFill>
              </a:rPr>
              <a:t> som enklest lar seg "kombinere" med vanlig fotballtrening </a:t>
            </a:r>
          </a:p>
          <a:p>
            <a:pPr marL="628650" lvl="1" indent="-171450">
              <a:buFont typeface="Wingdings" panose="05000000000000000000" pitchFamily="2" charset="2"/>
              <a:buChar char="Ø"/>
              <a:defRPr/>
            </a:pPr>
            <a:r>
              <a:rPr lang="nb-NO" sz="1600" dirty="0">
                <a:solidFill>
                  <a:prstClr val="black"/>
                </a:solidFill>
              </a:rPr>
              <a:t>Mange treningsøvelser som søker å utvikle keeperens fotballferdigheter, virker også utviklende på keeperens hurtighet og spenst (hopp og korte løp inngår i mange treningsøvelser</a:t>
            </a:r>
            <a:endParaRPr lang="nb-NO" sz="1600" u="sng" dirty="0">
              <a:solidFill>
                <a:prstClr val="black"/>
              </a:solidFill>
            </a:endParaRPr>
          </a:p>
          <a:p>
            <a:pPr>
              <a:defRPr/>
            </a:pPr>
            <a:r>
              <a:rPr lang="nb-NO" sz="1600" u="sng" dirty="0">
                <a:solidFill>
                  <a:prstClr val="black"/>
                </a:solidFill>
              </a:rPr>
              <a:t>Styrke:</a:t>
            </a:r>
          </a:p>
          <a:p>
            <a:pPr marL="628650" lvl="1" indent="-171450">
              <a:buFont typeface="Wingdings" panose="05000000000000000000" pitchFamily="2" charset="2"/>
              <a:buChar char="Ø"/>
              <a:defRPr/>
            </a:pPr>
            <a:r>
              <a:rPr lang="nb-NO" sz="1600" dirty="0">
                <a:solidFill>
                  <a:prstClr val="black"/>
                </a:solidFill>
              </a:rPr>
              <a:t>Både arm- og beinstyrke er viktig for en keeper</a:t>
            </a:r>
          </a:p>
          <a:p>
            <a:pPr marL="628650" lvl="1" indent="-171450">
              <a:buFont typeface="Wingdings" panose="05000000000000000000" pitchFamily="2" charset="2"/>
              <a:buChar char="Ø"/>
              <a:defRPr/>
            </a:pPr>
            <a:r>
              <a:rPr lang="nb-NO" sz="1600" dirty="0">
                <a:solidFill>
                  <a:prstClr val="black"/>
                </a:solidFill>
              </a:rPr>
              <a:t>Keeperen er ofte involvert i dueller med motspillere, både i lufta og langs bakken, som kan vinnes ved styrke</a:t>
            </a:r>
          </a:p>
          <a:p>
            <a:pPr marL="628650" lvl="1" indent="-171450">
              <a:buFont typeface="Wingdings" panose="05000000000000000000" pitchFamily="2" charset="2"/>
              <a:buChar char="Ø"/>
              <a:defRPr/>
            </a:pPr>
            <a:r>
              <a:rPr lang="nb-NO" sz="1600" dirty="0">
                <a:solidFill>
                  <a:prstClr val="black"/>
                </a:solidFill>
              </a:rPr>
              <a:t>Er man godt trent og føler seg sterk, vil man også ha selvtillit til å oppsøke flere slike dueller</a:t>
            </a:r>
          </a:p>
          <a:p>
            <a:pPr marL="628650" lvl="1" indent="-171450">
              <a:buFont typeface="Wingdings" panose="05000000000000000000" pitchFamily="2" charset="2"/>
              <a:buChar char="Ø"/>
              <a:defRPr/>
            </a:pPr>
            <a:r>
              <a:rPr lang="nb-NO" sz="1600" dirty="0">
                <a:solidFill>
                  <a:prstClr val="black"/>
                </a:solidFill>
              </a:rPr>
              <a:t>Riktig styrkepåvirkning vil kunne utvikle spenst/hurtighet.  </a:t>
            </a:r>
          </a:p>
          <a:p>
            <a:pPr marL="628650" lvl="1" indent="-171450">
              <a:buFont typeface="Wingdings" panose="05000000000000000000" pitchFamily="2" charset="2"/>
              <a:buChar char="Ø"/>
              <a:defRPr/>
            </a:pPr>
            <a:r>
              <a:rPr lang="nb-NO" sz="1600" dirty="0">
                <a:solidFill>
                  <a:prstClr val="black"/>
                </a:solidFill>
              </a:rPr>
              <a:t>Gal styrkepåvirkning vil kunne påvirke spenst/hurtighet negativt</a:t>
            </a:r>
          </a:p>
          <a:p>
            <a:pPr marL="628650" lvl="1" indent="-171450">
              <a:buFont typeface="Wingdings" panose="05000000000000000000" pitchFamily="2" charset="2"/>
              <a:buChar char="Ø"/>
              <a:defRPr/>
            </a:pPr>
            <a:r>
              <a:rPr lang="nb-NO" sz="1600" dirty="0">
                <a:solidFill>
                  <a:prstClr val="black"/>
                </a:solidFill>
              </a:rPr>
              <a:t>Volumøkende styrketrening vil gjøre keeperen større, men pass på at dette ikke går utover keeperens smidighet og reaksjonshurtighet.</a:t>
            </a:r>
            <a:endParaRPr lang="nb-NO" sz="1600" u="sng" dirty="0">
              <a:solidFill>
                <a:prstClr val="black"/>
              </a:solidFill>
            </a:endParaRPr>
          </a:p>
          <a:p>
            <a:pPr>
              <a:defRPr/>
            </a:pPr>
            <a:r>
              <a:rPr lang="nb-NO" sz="1600" u="sng" dirty="0">
                <a:solidFill>
                  <a:prstClr val="black"/>
                </a:solidFill>
              </a:rPr>
              <a:t>Bevegelighet:</a:t>
            </a:r>
          </a:p>
          <a:p>
            <a:pPr marL="628650" lvl="1" indent="-171450">
              <a:buFont typeface="Wingdings" panose="05000000000000000000" pitchFamily="2" charset="2"/>
              <a:buChar char="Ø"/>
              <a:defRPr/>
            </a:pPr>
            <a:r>
              <a:rPr lang="nb-NO" sz="1600" dirty="0">
                <a:solidFill>
                  <a:prstClr val="black"/>
                </a:solidFill>
              </a:rPr>
              <a:t>Er evnen til bevegelighetsutslag i ledd og </a:t>
            </a:r>
            <a:r>
              <a:rPr lang="nb-NO" sz="1600" dirty="0" err="1">
                <a:solidFill>
                  <a:prstClr val="black"/>
                </a:solidFill>
              </a:rPr>
              <a:t>leddkjeder</a:t>
            </a:r>
            <a:endParaRPr lang="nb-NO" sz="1600" dirty="0">
              <a:solidFill>
                <a:prstClr val="black"/>
              </a:solidFill>
            </a:endParaRPr>
          </a:p>
          <a:p>
            <a:pPr marL="628650" lvl="1" indent="-171450">
              <a:buFont typeface="Wingdings" panose="05000000000000000000" pitchFamily="2" charset="2"/>
              <a:buChar char="Ø"/>
              <a:defRPr/>
            </a:pPr>
            <a:r>
              <a:rPr lang="nb-NO" sz="1600" dirty="0">
                <a:solidFill>
                  <a:prstClr val="black"/>
                </a:solidFill>
              </a:rPr>
              <a:t>Keeperens funksjonelle bevegelighet omtales ofte som "smidighet"</a:t>
            </a:r>
          </a:p>
          <a:p>
            <a:pPr marL="628650" lvl="1" indent="-171450">
              <a:buFont typeface="Wingdings" panose="05000000000000000000" pitchFamily="2" charset="2"/>
              <a:buChar char="Ø"/>
              <a:defRPr/>
            </a:pPr>
            <a:r>
              <a:rPr lang="nb-NO" sz="1600" dirty="0">
                <a:solidFill>
                  <a:prstClr val="black"/>
                </a:solidFill>
              </a:rPr>
              <a:t>Bør drive bevegelighetstrening for å oppnå bedre bevegelighet i de leddutslagene som kreves for en keeper</a:t>
            </a:r>
          </a:p>
          <a:p>
            <a:pPr marL="628650" lvl="1" indent="-171450">
              <a:buFont typeface="Wingdings" panose="05000000000000000000" pitchFamily="2" charset="2"/>
              <a:buChar char="Ø"/>
              <a:defRPr/>
            </a:pPr>
            <a:r>
              <a:rPr lang="nb-NO" sz="1600" dirty="0">
                <a:solidFill>
                  <a:prstClr val="black"/>
                </a:solidFill>
              </a:rPr>
              <a:t>Keeperen bør ha fotballspesifikk bevegelighet</a:t>
            </a:r>
          </a:p>
          <a:p>
            <a:pPr>
              <a:defRPr/>
            </a:pPr>
            <a:r>
              <a:rPr lang="nb-NO" sz="1600" u="sng" dirty="0">
                <a:solidFill>
                  <a:prstClr val="black"/>
                </a:solidFill>
              </a:rPr>
              <a:t>Utholdenhet:</a:t>
            </a:r>
            <a:endParaRPr lang="nb-NO" sz="1600" dirty="0">
              <a:solidFill>
                <a:prstClr val="black"/>
              </a:solidFill>
            </a:endParaRPr>
          </a:p>
          <a:p>
            <a:pPr marL="628650" lvl="1" indent="-171450">
              <a:buFont typeface="Wingdings" panose="05000000000000000000" pitchFamily="2" charset="2"/>
              <a:buChar char="Ø"/>
              <a:defRPr/>
            </a:pPr>
            <a:r>
              <a:rPr lang="nb-NO" sz="1600" dirty="0">
                <a:solidFill>
                  <a:prstClr val="black"/>
                </a:solidFill>
              </a:rPr>
              <a:t>Viktig at keeperen har god nok fysiologisk utholdenhet til å klare å holde seg oppmerksom og konsentrert gjennom hele kampen</a:t>
            </a:r>
          </a:p>
          <a:p>
            <a:pPr marL="628650" lvl="1" indent="-171450">
              <a:buFont typeface="Wingdings" panose="05000000000000000000" pitchFamily="2" charset="2"/>
              <a:buChar char="Ø"/>
              <a:defRPr/>
            </a:pPr>
            <a:r>
              <a:rPr lang="nb-NO" sz="1600" dirty="0">
                <a:solidFill>
                  <a:prstClr val="black"/>
                </a:solidFill>
              </a:rPr>
              <a:t>Bør ikke gjennomføres på en måte som svekker keeperens hurtighet og spenst</a:t>
            </a:r>
          </a:p>
          <a:p>
            <a:pPr marL="628650" lvl="1" indent="-171450">
              <a:buFont typeface="Wingdings" panose="05000000000000000000" pitchFamily="2" charset="2"/>
              <a:buChar char="Ø"/>
              <a:defRPr/>
            </a:pPr>
            <a:r>
              <a:rPr lang="nb-NO" sz="1600" dirty="0">
                <a:solidFill>
                  <a:prstClr val="black"/>
                </a:solidFill>
              </a:rPr>
              <a:t>Driv med aerob utholdenhetstrening for keepere i ulike former</a:t>
            </a:r>
          </a:p>
          <a:p>
            <a:pPr marL="628650" lvl="1" indent="-171450">
              <a:buFont typeface="Wingdings" panose="05000000000000000000" pitchFamily="2" charset="2"/>
              <a:buChar char="Ø"/>
              <a:defRPr/>
            </a:pPr>
            <a:r>
              <a:rPr lang="nb-NO" sz="1600" dirty="0">
                <a:solidFill>
                  <a:prstClr val="black"/>
                </a:solidFill>
              </a:rPr>
              <a:t>Anaerob trening (med melkesyre) vil svekke hurtighet og spenst</a:t>
            </a:r>
          </a:p>
          <a:p>
            <a:pPr>
              <a:defRPr/>
            </a:pPr>
            <a:endParaRPr lang="nb-NO" sz="1600" dirty="0">
              <a:solidFill>
                <a:prstClr val="black"/>
              </a:solidFill>
            </a:endParaRPr>
          </a:p>
          <a:p>
            <a:pPr>
              <a:defRPr/>
            </a:pPr>
            <a:r>
              <a:rPr lang="nb-NO" sz="1400" b="1" dirty="0">
                <a:solidFill>
                  <a:prstClr val="black"/>
                </a:solidFill>
              </a:rPr>
              <a:t>Krav til psykologiske ressurser</a:t>
            </a:r>
          </a:p>
          <a:p>
            <a:pPr marL="628650" lvl="1" indent="-171450">
              <a:buFont typeface="Wingdings" panose="05000000000000000000" pitchFamily="2" charset="2"/>
              <a:buChar char="Ø"/>
              <a:defRPr/>
            </a:pPr>
            <a:r>
              <a:rPr lang="nb-NO" sz="1400" dirty="0">
                <a:solidFill>
                  <a:prstClr val="black"/>
                </a:solidFill>
              </a:rPr>
              <a:t>En god keeper behersker også det psykologiske (mentale) aspektet</a:t>
            </a:r>
          </a:p>
          <a:p>
            <a:pPr marL="628650" lvl="1" indent="-171450">
              <a:buFont typeface="Wingdings" panose="05000000000000000000" pitchFamily="2" charset="2"/>
              <a:buChar char="Ø"/>
              <a:defRPr/>
            </a:pPr>
            <a:r>
              <a:rPr lang="nb-NO" sz="1400" dirty="0">
                <a:solidFill>
                  <a:prstClr val="black"/>
                </a:solidFill>
              </a:rPr>
              <a:t>Noe er medfødte egenskaper, men det meste må læres og må legges inn som en del av treningen</a:t>
            </a:r>
          </a:p>
          <a:p>
            <a:pPr>
              <a:defRPr/>
            </a:pPr>
            <a:endParaRPr lang="nb-NO" sz="1600" dirty="0">
              <a:solidFill>
                <a:prstClr val="black"/>
              </a:solidFill>
            </a:endParaRPr>
          </a:p>
          <a:p>
            <a:pPr>
              <a:defRPr/>
            </a:pPr>
            <a:endParaRPr lang="nb-NO" sz="1600" dirty="0">
              <a:solidFill>
                <a:prstClr val="black"/>
              </a:solidFill>
            </a:endParaRPr>
          </a:p>
          <a:p>
            <a:pPr>
              <a:defRPr/>
            </a:pPr>
            <a:endParaRPr lang="nb-NO" sz="1600" dirty="0">
              <a:solidFill>
                <a:prstClr val="black"/>
              </a:solidFill>
            </a:endParaRPr>
          </a:p>
          <a:p>
            <a:pPr>
              <a:defRPr/>
            </a:pPr>
            <a:endParaRPr lang="nb-NO" sz="1600" dirty="0">
              <a:solidFill>
                <a:prstClr val="black"/>
              </a:solidFill>
            </a:endParaRPr>
          </a:p>
          <a:p>
            <a:pPr>
              <a:defRPr/>
            </a:pPr>
            <a:endParaRPr lang="nb-NO" sz="1600" dirty="0">
              <a:solidFill>
                <a:prstClr val="black"/>
              </a:solidFill>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a:p>
            <a:pPr>
              <a:defRPr/>
            </a:pPr>
            <a:endParaRPr lang="nb-NO" sz="1200" dirty="0">
              <a:solidFill>
                <a:prstClr val="black"/>
              </a:solidFill>
              <a:latin typeface="Comic Sans MS" panose="030F0702030302020204" pitchFamily="66" charset="0"/>
            </a:endParaRPr>
          </a:p>
        </p:txBody>
      </p:sp>
      <p:sp>
        <p:nvSpPr>
          <p:cNvPr id="3" name="Plassholder for bunntekst 2"/>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910224305"/>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Distribusjon </a:t>
            </a:r>
            <a:r>
              <a:rPr lang="nb-NO" sz="1200" dirty="0">
                <a:solidFill>
                  <a:prstClr val="black"/>
                </a:solidFill>
                <a:latin typeface="Comic Sans MS" panose="030F0702030302020204" pitchFamily="66" charset="0"/>
              </a:rPr>
              <a:t>- Langpasning</a:t>
            </a:r>
            <a:r>
              <a:rPr lang="nb-NO" sz="1400" b="1" dirty="0">
                <a:solidFill>
                  <a:prstClr val="black"/>
                </a:solidFill>
                <a:latin typeface="Comic Sans MS" panose="030F0702030302020204" pitchFamily="66" charset="0"/>
              </a:rPr>
              <a:t>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K slår langpasninger mellom seg.</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 som får pasning, trener på mottak med beina</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Tenk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PRESISJON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3-5 min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4"/>
            <a:ext cx="1427584" cy="3570208"/>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Avstand mellom keeperne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K kan «plukke ned» </a:t>
            </a:r>
          </a:p>
          <a:p>
            <a:pPr defTabSz="457200">
              <a:defRPr/>
            </a:pPr>
            <a:r>
              <a:rPr lang="nb-NO" sz="1000" dirty="0">
                <a:solidFill>
                  <a:prstClr val="black"/>
                </a:solidFill>
                <a:latin typeface="Comic Sans MS" panose="030F0702030302020204" pitchFamily="66" charset="0"/>
              </a:rPr>
              <a:t>    langpasning, med hendene, </a:t>
            </a:r>
          </a:p>
          <a:p>
            <a:pPr defTabSz="457200">
              <a:defRPr/>
            </a:pPr>
            <a:r>
              <a:rPr lang="nb-NO" sz="1000" dirty="0">
                <a:solidFill>
                  <a:prstClr val="black"/>
                </a:solidFill>
                <a:latin typeface="Comic Sans MS" panose="030F0702030302020204" pitchFamily="66" charset="0"/>
              </a:rPr>
              <a:t>    (trent feltarbeid)</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Kjøre på 2 touch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Bruk antall rep i stedet  </a:t>
            </a:r>
          </a:p>
          <a:p>
            <a:pPr defTabSz="457200">
              <a:defRPr/>
            </a:pPr>
            <a:r>
              <a:rPr lang="nb-NO" sz="1000" dirty="0">
                <a:solidFill>
                  <a:prstClr val="black"/>
                </a:solidFill>
                <a:latin typeface="Comic Sans MS" panose="030F0702030302020204" pitchFamily="66" charset="0"/>
              </a:rPr>
              <a:t>    for tid</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 E: Hvis IKKE makker – tren </a:t>
            </a:r>
          </a:p>
          <a:p>
            <a:pPr defTabSz="457200">
              <a:defRPr/>
            </a:pPr>
            <a:r>
              <a:rPr lang="nb-NO" sz="1000" dirty="0">
                <a:solidFill>
                  <a:prstClr val="black"/>
                </a:solidFill>
                <a:latin typeface="Comic Sans MS" panose="030F0702030302020204" pitchFamily="66" charset="0"/>
              </a:rPr>
              <a:t>     mot nettet bak mål</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presisjon og teknikk ved langpasninger </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40065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Langt siste steg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Stamfot litt bak og på siden av ball, pekende mot mottaker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Strak vrist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Treffpunkt på ballens underside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Før foten «gjennom» ballen, med en  kvikk bevegelse, i retning mottaker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Fullfør bevegelsen</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5"/>
            <a:ext cx="1427583" cy="193899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30-40 m</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24272" y="6330462"/>
            <a:ext cx="190308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Distribusjon</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30D2A636-BBF8-45BF-ACDE-BB3196029D14}"/>
              </a:ext>
            </a:extLst>
          </p:cNvPr>
          <p:cNvPicPr>
            <a:picLocks noChangeAspect="1"/>
          </p:cNvPicPr>
          <p:nvPr/>
        </p:nvPicPr>
        <p:blipFill>
          <a:blip r:embed="rId3"/>
          <a:stretch>
            <a:fillRect/>
          </a:stretch>
        </p:blipFill>
        <p:spPr>
          <a:xfrm>
            <a:off x="1347107" y="569715"/>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859143996"/>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Distribusjon </a:t>
            </a:r>
            <a:r>
              <a:rPr lang="nb-NO" sz="1200" dirty="0">
                <a:solidFill>
                  <a:prstClr val="black"/>
                </a:solidFill>
                <a:latin typeface="Comic Sans MS" panose="030F0702030302020204" pitchFamily="66" charset="0"/>
              </a:rPr>
              <a:t>– Halv volley utspark</a:t>
            </a:r>
            <a:r>
              <a:rPr lang="nb-NO" sz="1400" b="1" dirty="0">
                <a:solidFill>
                  <a:prstClr val="black"/>
                </a:solidFill>
                <a:latin typeface="Comic Sans MS" panose="030F0702030302020204" pitchFamily="66" charset="0"/>
              </a:rPr>
              <a:t>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K slår halv volley utspark mellom seg.</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 som får pasning, trener på mottak med beina</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Tenk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PRESISJON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3-5 min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4944" y="3579189"/>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2" y="3852883"/>
            <a:ext cx="1427584" cy="363176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Avstand mellom keeperne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K kan «plukke ned» </a:t>
            </a:r>
          </a:p>
          <a:p>
            <a:pPr defTabSz="457200">
              <a:defRPr/>
            </a:pPr>
            <a:r>
              <a:rPr lang="nb-NO" sz="1000" dirty="0">
                <a:solidFill>
                  <a:prstClr val="black"/>
                </a:solidFill>
                <a:latin typeface="Comic Sans MS" panose="030F0702030302020204" pitchFamily="66" charset="0"/>
              </a:rPr>
              <a:t>    langpasning, med hendene, </a:t>
            </a:r>
          </a:p>
          <a:p>
            <a:pPr defTabSz="457200">
              <a:defRPr/>
            </a:pPr>
            <a:r>
              <a:rPr lang="nb-NO" sz="1000" dirty="0">
                <a:solidFill>
                  <a:prstClr val="black"/>
                </a:solidFill>
                <a:latin typeface="Comic Sans MS" panose="030F0702030302020204" pitchFamily="66" charset="0"/>
              </a:rPr>
              <a:t>     (trent feltarbeid)</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Hel volley / sideliggende </a:t>
            </a:r>
          </a:p>
          <a:p>
            <a:pPr defTabSz="457200">
              <a:defRPr/>
            </a:pPr>
            <a:r>
              <a:rPr lang="nb-NO" sz="1000" dirty="0">
                <a:solidFill>
                  <a:prstClr val="black"/>
                </a:solidFill>
                <a:latin typeface="Comic Sans MS" panose="030F0702030302020204" pitchFamily="66" charset="0"/>
              </a:rPr>
              <a:t>    utspark  (NB! Noen andre </a:t>
            </a:r>
          </a:p>
          <a:p>
            <a:pPr defTabSz="457200">
              <a:defRPr/>
            </a:pPr>
            <a:r>
              <a:rPr lang="nb-NO" sz="1000" dirty="0">
                <a:solidFill>
                  <a:prstClr val="black"/>
                </a:solidFill>
                <a:latin typeface="Comic Sans MS" panose="030F0702030302020204" pitchFamily="66" charset="0"/>
              </a:rPr>
              <a:t>    læringsmomenter)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Bruk antall rep i stedet  </a:t>
            </a:r>
          </a:p>
          <a:p>
            <a:pPr defTabSz="457200">
              <a:defRPr/>
            </a:pPr>
            <a:r>
              <a:rPr lang="nb-NO" sz="1000" dirty="0">
                <a:solidFill>
                  <a:prstClr val="black"/>
                </a:solidFill>
                <a:latin typeface="Comic Sans MS" panose="030F0702030302020204" pitchFamily="66" charset="0"/>
              </a:rPr>
              <a:t>    for tid</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 E: Hvis IKKE makker – tren  </a:t>
            </a:r>
          </a:p>
          <a:p>
            <a:pPr defTabSz="457200">
              <a:defRPr/>
            </a:pPr>
            <a:r>
              <a:rPr lang="nb-NO" sz="1000" dirty="0">
                <a:solidFill>
                  <a:prstClr val="black"/>
                </a:solidFill>
                <a:latin typeface="Comic Sans MS" panose="030F0702030302020204" pitchFamily="66" charset="0"/>
              </a:rPr>
              <a:t>    mot nettet bak mål</a:t>
            </a:r>
          </a:p>
          <a:p>
            <a:pPr defTabSz="457200">
              <a:defRPr/>
            </a:pPr>
            <a:endParaRPr lang="nb-NO" sz="6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presisjon og teknikk ved halv volley utspark</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1"/>
            <a:ext cx="1427584" cy="353943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ball foran kroppen (1/2 hender),slipp ball mot bakken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Blikket på ball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Spark ballen rett etter stussen, på opptur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Tyngden over eller bak stamfot -lav/høy ballbane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Treffpunkt sentralt, noe under ball</a:t>
            </a:r>
          </a:p>
          <a:p>
            <a:pPr marL="171450" indent="-171450" defTabSz="457200">
              <a:buFont typeface="Courier New" panose="02070309020205020404" pitchFamily="49" charset="0"/>
              <a:buChar char="o"/>
              <a:defRPr/>
            </a:pPr>
            <a:r>
              <a:rPr lang="nb-NO" sz="1000" dirty="0" err="1">
                <a:solidFill>
                  <a:prstClr val="black"/>
                </a:solidFill>
                <a:latin typeface="Comic Sans MS" panose="030F0702030302020204" pitchFamily="66" charset="0"/>
              </a:rPr>
              <a:t>Kvikt,kort</a:t>
            </a:r>
            <a:r>
              <a:rPr lang="nb-NO" sz="1000" dirty="0">
                <a:solidFill>
                  <a:prstClr val="black"/>
                </a:solidFill>
                <a:latin typeface="Comic Sans MS" panose="030F0702030302020204" pitchFamily="66" charset="0"/>
              </a:rPr>
              <a:t> spark fremover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Stiv av ankel, tærne pekende nedover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Strekk vrista</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Stamfot pekende mot mottaker</a:t>
            </a:r>
          </a:p>
          <a:p>
            <a:pPr defTabSz="457200">
              <a:defRPr/>
            </a:pPr>
            <a:endParaRPr lang="nb-NO" sz="4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5"/>
            <a:ext cx="1427583" cy="193899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30-50 m</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r>
              <a:rPr lang="nb-NO" sz="1400" dirty="0">
                <a:solidFill>
                  <a:prstClr val="black"/>
                </a:solidFill>
                <a:latin typeface="Comic Sans MS" panose="030F0702030302020204" pitchFamily="66" charset="0"/>
              </a:rPr>
              <a:t> </a:t>
            </a:r>
          </a:p>
        </p:txBody>
      </p:sp>
      <p:sp>
        <p:nvSpPr>
          <p:cNvPr id="14" name="Rektangel 13">
            <a:extLst>
              <a:ext uri="{FF2B5EF4-FFF2-40B4-BE49-F238E27FC236}">
                <a16:creationId xmlns:a16="http://schemas.microsoft.com/office/drawing/2014/main" id="{17F116D0-068A-41C5-97D0-B879A34059A8}"/>
              </a:ext>
            </a:extLst>
          </p:cNvPr>
          <p:cNvSpPr/>
          <p:nvPr/>
        </p:nvSpPr>
        <p:spPr>
          <a:xfrm>
            <a:off x="3624272" y="6330462"/>
            <a:ext cx="190308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Distribusjon</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69459" y="3439063"/>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DC34C79F-ACFC-43E0-B532-3968C9DA66BA}"/>
              </a:ext>
            </a:extLst>
          </p:cNvPr>
          <p:cNvPicPr>
            <a:picLocks noChangeAspect="1"/>
          </p:cNvPicPr>
          <p:nvPr/>
        </p:nvPicPr>
        <p:blipFill>
          <a:blip r:embed="rId3"/>
          <a:stretch>
            <a:fillRect/>
          </a:stretch>
        </p:blipFill>
        <p:spPr>
          <a:xfrm>
            <a:off x="1347107" y="569715"/>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86518158"/>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Distribusjon</a:t>
            </a:r>
            <a:r>
              <a:rPr lang="nb-NO" sz="1400" dirty="0">
                <a:solidFill>
                  <a:prstClr val="black"/>
                </a:solidFill>
                <a:latin typeface="Comic Sans MS" panose="030F0702030302020204" pitchFamily="66" charset="0"/>
              </a:rPr>
              <a:t> </a:t>
            </a:r>
            <a:r>
              <a:rPr lang="nb-NO" sz="1200" dirty="0">
                <a:solidFill>
                  <a:prstClr val="black"/>
                </a:solidFill>
                <a:latin typeface="Comic Sans MS" panose="030F0702030302020204" pitchFamily="66" charset="0"/>
              </a:rPr>
              <a:t>- Langpasning </a:t>
            </a:r>
            <a:r>
              <a:rPr lang="nb-NO" sz="1400" b="1" dirty="0">
                <a:solidFill>
                  <a:prstClr val="black"/>
                </a:solidFill>
                <a:latin typeface="Comic Sans MS" panose="030F0702030302020204" pitchFamily="66" charset="0"/>
              </a:rPr>
              <a:t>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Pasning langs bakken</a:t>
            </a:r>
          </a:p>
          <a:p>
            <a:pPr defTabSz="457200">
              <a:defRPr/>
            </a:pPr>
            <a:r>
              <a:rPr lang="nb-NO" sz="1000" dirty="0">
                <a:solidFill>
                  <a:prstClr val="black"/>
                </a:solidFill>
                <a:latin typeface="Comic Sans MS" panose="030F0702030302020204" pitchFamily="66" charset="0"/>
              </a:rPr>
              <a:t>2: Mottak – Langpasning i lufta inn i mål (annenhver side)</a:t>
            </a: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Tilstreb å bruke </a:t>
            </a:r>
            <a:r>
              <a:rPr lang="nb-NO" sz="1000" b="1" dirty="0">
                <a:solidFill>
                  <a:prstClr val="black"/>
                </a:solidFill>
                <a:latin typeface="Comic Sans MS" panose="030F0702030302020204" pitchFamily="66" charset="0"/>
              </a:rPr>
              <a:t>maks 2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Tenk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PRESISJON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6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Avstand mellom keeper og </a:t>
            </a:r>
          </a:p>
          <a:p>
            <a:pPr defTabSz="457200">
              <a:defRPr/>
            </a:pPr>
            <a:r>
              <a:rPr lang="nb-NO" sz="1000" dirty="0">
                <a:solidFill>
                  <a:prstClr val="black"/>
                </a:solidFill>
                <a:latin typeface="Comic Sans MS" panose="030F0702030302020204" pitchFamily="66" charset="0"/>
              </a:rPr>
              <a:t>    målene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Bruke makker i stedet for </a:t>
            </a:r>
          </a:p>
          <a:p>
            <a:pPr defTabSz="457200">
              <a:defRPr/>
            </a:pPr>
            <a:r>
              <a:rPr lang="nb-NO" sz="1000" dirty="0">
                <a:solidFill>
                  <a:prstClr val="black"/>
                </a:solidFill>
                <a:latin typeface="Comic Sans MS" panose="030F0702030302020204" pitchFamily="66" charset="0"/>
              </a:rPr>
              <a:t>    mål</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5’er eller 7’er mål</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Bruke begge bein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E: 1 touch</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6"/>
            <a:ext cx="1427583" cy="280076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presisjon og teknikk ved langpasninger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40065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a:solidFill>
                  <a:prstClr val="black"/>
                </a:solidFill>
                <a:latin typeface="Comic Sans MS" panose="030F0702030302020204" pitchFamily="66" charset="0"/>
              </a:rPr>
              <a:t>Langt siste steg</a:t>
            </a:r>
          </a:p>
          <a:p>
            <a:pPr marL="171450" indent="-171450" defTabSz="457200">
              <a:buFont typeface="Courier New" panose="02070309020205020404" pitchFamily="49" charset="0"/>
              <a:buChar char="o"/>
              <a:defRPr/>
            </a:pPr>
            <a:r>
              <a:rPr lang="nb-NO" sz="1000">
                <a:solidFill>
                  <a:prstClr val="black"/>
                </a:solidFill>
                <a:latin typeface="Comic Sans MS" panose="030F0702030302020204" pitchFamily="66" charset="0"/>
              </a:rPr>
              <a:t>Stamfot litt bak og på siden av ball, pekende mot mottaker</a:t>
            </a:r>
          </a:p>
          <a:p>
            <a:pPr marL="171450" indent="-171450" defTabSz="457200">
              <a:buFont typeface="Courier New" panose="02070309020205020404" pitchFamily="49" charset="0"/>
              <a:buChar char="o"/>
              <a:defRPr/>
            </a:pPr>
            <a:r>
              <a:rPr lang="nb-NO" sz="1000">
                <a:solidFill>
                  <a:prstClr val="black"/>
                </a:solidFill>
                <a:latin typeface="Comic Sans MS" panose="030F0702030302020204" pitchFamily="66" charset="0"/>
              </a:rPr>
              <a:t>Strak vrist</a:t>
            </a:r>
          </a:p>
          <a:p>
            <a:pPr marL="171450" indent="-171450" defTabSz="457200">
              <a:buFont typeface="Courier New" panose="02070309020205020404" pitchFamily="49" charset="0"/>
              <a:buChar char="o"/>
              <a:defRPr/>
            </a:pPr>
            <a:r>
              <a:rPr lang="nb-NO" sz="1000">
                <a:solidFill>
                  <a:prstClr val="black"/>
                </a:solidFill>
                <a:latin typeface="Comic Sans MS" panose="030F0702030302020204" pitchFamily="66" charset="0"/>
              </a:rPr>
              <a:t>Treffpunkt på ballens underside</a:t>
            </a:r>
          </a:p>
          <a:p>
            <a:pPr marL="171450" indent="-171450" defTabSz="457200">
              <a:buFont typeface="Courier New" panose="02070309020205020404" pitchFamily="49" charset="0"/>
              <a:buChar char="o"/>
              <a:defRPr/>
            </a:pPr>
            <a:r>
              <a:rPr lang="nb-NO" sz="1000">
                <a:solidFill>
                  <a:prstClr val="black"/>
                </a:solidFill>
                <a:latin typeface="Comic Sans MS" panose="030F0702030302020204" pitchFamily="66" charset="0"/>
              </a:rPr>
              <a:t>Før foten «gjennom» ballen, med en  kvikk bevegelse, i retning mottaker</a:t>
            </a:r>
          </a:p>
          <a:p>
            <a:pPr marL="171450" indent="-171450" defTabSz="457200">
              <a:buFont typeface="Courier New" panose="02070309020205020404" pitchFamily="49" charset="0"/>
              <a:buChar char="o"/>
              <a:defRPr/>
            </a:pPr>
            <a:r>
              <a:rPr lang="nb-NO" sz="1000">
                <a:solidFill>
                  <a:prstClr val="black"/>
                </a:solidFill>
                <a:latin typeface="Comic Sans MS" panose="030F0702030302020204" pitchFamily="66" charset="0"/>
              </a:rPr>
              <a:t>Fullfør bevegelsen</a:t>
            </a:r>
            <a:endParaRPr lang="nb-NO" sz="1000" dirty="0">
              <a:solidFill>
                <a:prstClr val="black"/>
              </a:solidFill>
              <a:latin typeface="Comic Sans MS" panose="030F0702030302020204" pitchFamily="66" charset="0"/>
            </a:endParaRP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24676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6 ball</a:t>
            </a:r>
          </a:p>
          <a:p>
            <a:pPr defTabSz="457200">
              <a:defRPr/>
            </a:pPr>
            <a:r>
              <a:rPr lang="nb-NO" sz="1000" dirty="0">
                <a:solidFill>
                  <a:prstClr val="black"/>
                </a:solidFill>
                <a:latin typeface="Comic Sans MS" panose="030F0702030302020204" pitchFamily="66" charset="0"/>
              </a:rPr>
              <a:t>2 mål (11’er) </a:t>
            </a:r>
          </a:p>
          <a:p>
            <a:pPr defTabSz="457200">
              <a:defRPr/>
            </a:pPr>
            <a:r>
              <a:rPr lang="nb-NO" sz="1000" dirty="0">
                <a:solidFill>
                  <a:prstClr val="black"/>
                </a:solidFill>
                <a:latin typeface="Comic Sans MS" panose="030F0702030302020204" pitchFamily="66" charset="0"/>
              </a:rPr>
              <a:t>Avstand KT: 15 m</a:t>
            </a:r>
          </a:p>
          <a:p>
            <a:pPr defTabSz="457200">
              <a:defRPr/>
            </a:pPr>
            <a:r>
              <a:rPr lang="nb-NO" sz="1000" dirty="0">
                <a:solidFill>
                  <a:prstClr val="black"/>
                </a:solidFill>
                <a:latin typeface="Comic Sans MS" panose="030F0702030302020204" pitchFamily="66" charset="0"/>
              </a:rPr>
              <a:t>Avstand til mål: 30-40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4" name="Rektangel 13">
            <a:extLst>
              <a:ext uri="{FF2B5EF4-FFF2-40B4-BE49-F238E27FC236}">
                <a16:creationId xmlns:a16="http://schemas.microsoft.com/office/drawing/2014/main" id="{17F116D0-068A-41C5-97D0-B879A34059A8}"/>
              </a:ext>
            </a:extLst>
          </p:cNvPr>
          <p:cNvSpPr/>
          <p:nvPr/>
        </p:nvSpPr>
        <p:spPr>
          <a:xfrm>
            <a:off x="3624272" y="6330462"/>
            <a:ext cx="190308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Distribusjon</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8C9D458D-3D70-4542-BA15-0D8945AF13B6}"/>
              </a:ext>
            </a:extLst>
          </p:cNvPr>
          <p:cNvPicPr>
            <a:picLocks noChangeAspect="1"/>
          </p:cNvPicPr>
          <p:nvPr/>
        </p:nvPicPr>
        <p:blipFill>
          <a:blip r:embed="rId3"/>
          <a:stretch>
            <a:fillRect/>
          </a:stretch>
        </p:blipFill>
        <p:spPr>
          <a:xfrm>
            <a:off x="1347108" y="571270"/>
            <a:ext cx="3219065" cy="2857731"/>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050067351"/>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Distribusjon</a:t>
            </a:r>
            <a:r>
              <a:rPr lang="nb-NO" sz="1400" dirty="0">
                <a:solidFill>
                  <a:prstClr val="black"/>
                </a:solidFill>
                <a:latin typeface="Comic Sans MS" panose="030F0702030302020204" pitchFamily="66" charset="0"/>
              </a:rPr>
              <a:t> </a:t>
            </a:r>
            <a:r>
              <a:rPr lang="nb-NO" sz="1200" dirty="0">
                <a:solidFill>
                  <a:prstClr val="black"/>
                </a:solidFill>
                <a:latin typeface="Comic Sans MS" panose="030F0702030302020204" pitchFamily="66" charset="0"/>
              </a:rPr>
              <a:t>– Halv volley utspark</a:t>
            </a:r>
            <a:r>
              <a:rPr lang="nb-NO" sz="1400" b="1" dirty="0">
                <a:solidFill>
                  <a:prstClr val="black"/>
                </a:solidFill>
                <a:latin typeface="Comic Sans MS" panose="030F0702030302020204" pitchFamily="66" charset="0"/>
              </a:rPr>
              <a:t>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Skudd midt på i ansiktshøyde</a:t>
            </a:r>
          </a:p>
          <a:p>
            <a:pPr defTabSz="457200">
              <a:defRPr/>
            </a:pPr>
            <a:r>
              <a:rPr lang="nb-NO" sz="1000" dirty="0">
                <a:solidFill>
                  <a:prstClr val="black"/>
                </a:solidFill>
                <a:latin typeface="Comic Sans MS" panose="030F0702030302020204" pitchFamily="66" charset="0"/>
              </a:rPr>
              <a:t>2: Forflytning ut og frem</a:t>
            </a:r>
          </a:p>
          <a:p>
            <a:pPr defTabSz="457200">
              <a:defRPr/>
            </a:pPr>
            <a:r>
              <a:rPr lang="nb-NO" sz="1000" dirty="0">
                <a:solidFill>
                  <a:prstClr val="black"/>
                </a:solidFill>
                <a:latin typeface="Comic Sans MS" panose="030F0702030302020204" pitchFamily="66" charset="0"/>
              </a:rPr>
              <a:t>3: Halv volley utspark i mål (annenhver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Tenk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PRESISJON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6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573624"/>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8616" y="3834886"/>
            <a:ext cx="1427584"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Avstand mellom keeper og  </a:t>
            </a:r>
          </a:p>
          <a:p>
            <a:pPr defTabSz="457200">
              <a:defRPr/>
            </a:pPr>
            <a:r>
              <a:rPr lang="nb-NO" sz="1000" dirty="0">
                <a:solidFill>
                  <a:prstClr val="black"/>
                </a:solidFill>
                <a:latin typeface="Comic Sans MS" panose="030F0702030302020204" pitchFamily="66" charset="0"/>
              </a:rPr>
              <a:t>    målene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Bruke makker i stedet for </a:t>
            </a:r>
          </a:p>
          <a:p>
            <a:pPr defTabSz="457200">
              <a:defRPr/>
            </a:pPr>
            <a:r>
              <a:rPr lang="nb-NO" sz="1000" dirty="0">
                <a:solidFill>
                  <a:prstClr val="black"/>
                </a:solidFill>
                <a:latin typeface="Comic Sans MS" panose="030F0702030302020204" pitchFamily="66" charset="0"/>
              </a:rPr>
              <a:t>    mål</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5’er eller 7’er mål</a:t>
            </a:r>
          </a:p>
          <a:p>
            <a:pPr defTabSz="457200">
              <a:defRPr/>
            </a:pPr>
            <a:endParaRPr lang="nb-NO" sz="4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Hel volley / sideliggende </a:t>
            </a:r>
          </a:p>
          <a:p>
            <a:pPr defTabSz="457200">
              <a:defRPr/>
            </a:pPr>
            <a:r>
              <a:rPr lang="nb-NO" sz="1000" dirty="0">
                <a:solidFill>
                  <a:prstClr val="black"/>
                </a:solidFill>
                <a:latin typeface="Comic Sans MS" panose="030F0702030302020204" pitchFamily="66" charset="0"/>
              </a:rPr>
              <a:t>    utspark  (NB! Noen andre </a:t>
            </a:r>
          </a:p>
          <a:p>
            <a:pPr defTabSz="457200">
              <a:defRPr/>
            </a:pPr>
            <a:r>
              <a:rPr lang="nb-NO" sz="1000" dirty="0">
                <a:solidFill>
                  <a:prstClr val="black"/>
                </a:solidFill>
                <a:latin typeface="Comic Sans MS" panose="030F0702030302020204" pitchFamily="66" charset="0"/>
              </a:rPr>
              <a:t>    læringsmomenter)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presisjon og teknikk ved halv volley utspark</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3"/>
            <a:ext cx="1427584" cy="3477875"/>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ball foran kroppen (1/2 hender),slipp ball mot bakken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Blikket på ball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Spark ballen rett etter stussen, på opptur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Tyngden over eller bak stamfot -lav/høy ballbane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Treffpunkt sentralt, noe under ball</a:t>
            </a:r>
          </a:p>
          <a:p>
            <a:pPr marL="171450" indent="-171450" defTabSz="457200">
              <a:buFont typeface="Courier New" panose="02070309020205020404" pitchFamily="49" charset="0"/>
              <a:buChar char="o"/>
              <a:defRPr/>
            </a:pPr>
            <a:r>
              <a:rPr lang="nb-NO" sz="1000" dirty="0" err="1">
                <a:solidFill>
                  <a:prstClr val="black"/>
                </a:solidFill>
                <a:latin typeface="Comic Sans MS" panose="030F0702030302020204" pitchFamily="66" charset="0"/>
              </a:rPr>
              <a:t>Kvikt,kort</a:t>
            </a:r>
            <a:r>
              <a:rPr lang="nb-NO" sz="1000" dirty="0">
                <a:solidFill>
                  <a:prstClr val="black"/>
                </a:solidFill>
                <a:latin typeface="Comic Sans MS" panose="030F0702030302020204" pitchFamily="66" charset="0"/>
              </a:rPr>
              <a:t> spark fremover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Stiv av ankel, tærne pekende nedover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Strekk vrista</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Stamfot pekende mot mottaker</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40065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6 ball</a:t>
            </a:r>
          </a:p>
          <a:p>
            <a:pPr defTabSz="457200">
              <a:defRPr/>
            </a:pPr>
            <a:r>
              <a:rPr lang="nb-NO" sz="1000" dirty="0">
                <a:solidFill>
                  <a:prstClr val="black"/>
                </a:solidFill>
                <a:latin typeface="Comic Sans MS" panose="030F0702030302020204" pitchFamily="66" charset="0"/>
              </a:rPr>
              <a:t>2 mål (11’er eller 7’er mål)</a:t>
            </a:r>
          </a:p>
          <a:p>
            <a:pPr defTabSz="457200">
              <a:defRPr/>
            </a:pPr>
            <a:r>
              <a:rPr lang="nb-NO" sz="1000" dirty="0">
                <a:solidFill>
                  <a:prstClr val="black"/>
                </a:solidFill>
                <a:latin typeface="Comic Sans MS" panose="030F0702030302020204" pitchFamily="66" charset="0"/>
              </a:rPr>
              <a:t>Avstand KT: 5 m</a:t>
            </a:r>
          </a:p>
          <a:p>
            <a:pPr defTabSz="457200">
              <a:defRPr/>
            </a:pPr>
            <a:r>
              <a:rPr lang="nb-NO" sz="1000" dirty="0">
                <a:solidFill>
                  <a:prstClr val="black"/>
                </a:solidFill>
                <a:latin typeface="Comic Sans MS" panose="030F0702030302020204" pitchFamily="66" charset="0"/>
              </a:rPr>
              <a:t>Avstand til mål: 30-40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24272" y="6330462"/>
            <a:ext cx="190308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Distribusjon</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83457" y="3401660"/>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1903547B-F827-49C3-81A9-FDFC134CECD7}"/>
              </a:ext>
            </a:extLst>
          </p:cNvPr>
          <p:cNvPicPr>
            <a:picLocks noChangeAspect="1"/>
          </p:cNvPicPr>
          <p:nvPr/>
        </p:nvPicPr>
        <p:blipFill>
          <a:blip r:embed="rId3"/>
          <a:stretch>
            <a:fillRect/>
          </a:stretch>
        </p:blipFill>
        <p:spPr>
          <a:xfrm>
            <a:off x="1345543" y="569720"/>
            <a:ext cx="3220628"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4103922147"/>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69"/>
            <a:ext cx="3241048" cy="523220"/>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Distribusjon</a:t>
            </a:r>
            <a:r>
              <a:rPr lang="nb-NO" sz="1400" dirty="0">
                <a:solidFill>
                  <a:prstClr val="black"/>
                </a:solidFill>
                <a:latin typeface="Comic Sans MS" panose="030F0702030302020204" pitchFamily="66" charset="0"/>
              </a:rPr>
              <a:t> </a:t>
            </a:r>
            <a:r>
              <a:rPr lang="nb-NO" sz="1200" dirty="0">
                <a:solidFill>
                  <a:prstClr val="black"/>
                </a:solidFill>
                <a:latin typeface="Comic Sans MS" panose="030F0702030302020204" pitchFamily="66" charset="0"/>
              </a:rPr>
              <a:t>– Overarmskast/Langpasning</a:t>
            </a:r>
            <a:r>
              <a:rPr lang="nb-NO" sz="1400" b="1" dirty="0">
                <a:solidFill>
                  <a:prstClr val="black"/>
                </a:solidFill>
                <a:latin typeface="Comic Sans MS" panose="030F0702030302020204" pitchFamily="66" charset="0"/>
              </a:rPr>
              <a:t>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Skudd langs bakken</a:t>
            </a:r>
          </a:p>
          <a:p>
            <a:pPr defTabSz="457200">
              <a:defRPr/>
            </a:pPr>
            <a:r>
              <a:rPr lang="nb-NO" sz="1000" dirty="0">
                <a:solidFill>
                  <a:prstClr val="black"/>
                </a:solidFill>
                <a:latin typeface="Comic Sans MS" panose="030F0702030302020204" pitchFamily="66" charset="0"/>
              </a:rPr>
              <a:t>2: Hurtig opp og noen skritts forflytning</a:t>
            </a:r>
          </a:p>
          <a:p>
            <a:pPr defTabSz="457200">
              <a:defRPr/>
            </a:pPr>
            <a:r>
              <a:rPr lang="nb-NO" sz="1000" dirty="0">
                <a:solidFill>
                  <a:prstClr val="black"/>
                </a:solidFill>
                <a:latin typeface="Comic Sans MS" panose="030F0702030302020204" pitchFamily="66" charset="0"/>
              </a:rPr>
              <a:t>3: Overarmskast til K2</a:t>
            </a:r>
          </a:p>
          <a:p>
            <a:pPr defTabSz="457200">
              <a:defRPr/>
            </a:pPr>
            <a:r>
              <a:rPr lang="nb-NO" sz="1000" dirty="0">
                <a:solidFill>
                  <a:prstClr val="black"/>
                </a:solidFill>
                <a:latin typeface="Comic Sans MS" panose="030F0702030302020204" pitchFamily="66" charset="0"/>
              </a:rPr>
              <a:t>4: Forflytning i støtte</a:t>
            </a:r>
          </a:p>
          <a:p>
            <a:pPr defTabSz="457200">
              <a:defRPr/>
            </a:pPr>
            <a:r>
              <a:rPr lang="nb-NO" sz="1000" dirty="0">
                <a:solidFill>
                  <a:prstClr val="black"/>
                </a:solidFill>
                <a:latin typeface="Comic Sans MS" panose="030F0702030302020204" pitchFamily="66" charset="0"/>
              </a:rPr>
              <a:t>5: Pasning langs bakken fra K2</a:t>
            </a:r>
          </a:p>
          <a:p>
            <a:pPr defTabSz="457200">
              <a:defRPr/>
            </a:pPr>
            <a:r>
              <a:rPr lang="nb-NO" sz="1000" dirty="0">
                <a:solidFill>
                  <a:prstClr val="black"/>
                </a:solidFill>
                <a:latin typeface="Comic Sans MS" panose="030F0702030302020204" pitchFamily="66" charset="0"/>
              </a:rPr>
              <a:t>6: Mottak og langpasning over til </a:t>
            </a:r>
          </a:p>
          <a:p>
            <a:pPr defTabSz="457200">
              <a:defRPr/>
            </a:pPr>
            <a:r>
              <a:rPr lang="nb-NO" sz="1000" dirty="0">
                <a:solidFill>
                  <a:prstClr val="black"/>
                </a:solidFill>
                <a:latin typeface="Comic Sans MS" panose="030F0702030302020204" pitchFamily="66" charset="0"/>
              </a:rPr>
              <a:t>    K3……..</a:t>
            </a:r>
            <a:r>
              <a:rPr lang="nb-NO" sz="1000" dirty="0" err="1">
                <a:solidFill>
                  <a:prstClr val="black"/>
                </a:solidFill>
                <a:latin typeface="Comic Sans MS" panose="030F0702030302020204" pitchFamily="66" charset="0"/>
              </a:rPr>
              <a:t>osv</a:t>
            </a: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4888"/>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Tilstreb å bruke </a:t>
            </a:r>
            <a:r>
              <a:rPr lang="nb-NO" sz="1000" b="1" dirty="0">
                <a:solidFill>
                  <a:prstClr val="black"/>
                </a:solidFill>
                <a:latin typeface="Comic Sans MS" panose="030F0702030302020204" pitchFamily="66" charset="0"/>
              </a:rPr>
              <a:t>maks 2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Tenk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PRESISJON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6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4944" y="3204255"/>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64618" y="3465515"/>
            <a:ext cx="1427584" cy="295465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Sette inn en spiller, som </a:t>
            </a:r>
          </a:p>
          <a:p>
            <a:pPr defTabSz="457200">
              <a:defRPr/>
            </a:pPr>
            <a:r>
              <a:rPr lang="nb-NO" sz="1000" dirty="0">
                <a:solidFill>
                  <a:prstClr val="black"/>
                </a:solidFill>
                <a:latin typeface="Comic Sans MS" panose="030F0702030302020204" pitchFamily="66" charset="0"/>
              </a:rPr>
              <a:t>    setter inn press på K2</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r>
              <a:rPr lang="nb-NO" sz="600" dirty="0">
                <a:solidFill>
                  <a:prstClr val="black"/>
                </a:solidFill>
                <a:latin typeface="Comic Sans MS" panose="030F0702030302020204" pitchFamily="66" charset="0"/>
              </a:rPr>
              <a:t>1</a:t>
            </a: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Sette i gang hurtig og presist, etter å ha vært i aksjon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Bedre keeperens presisjon og teknikk for overarmskast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Bedre keeperens presisjon og teknikk ved langpasninger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40671"/>
            <a:ext cx="1427584" cy="255454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Sette hurtig  og presist i gang, samt vri spillet hurtig motsatt, ved bruk av overarmskast og langpasning</a:t>
            </a:r>
          </a:p>
          <a:p>
            <a:pPr defTabSz="457200">
              <a:defRPr/>
            </a:pPr>
            <a:endParaRPr lang="nb-NO" sz="6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Se læringsmomenter for overarmskast</a:t>
            </a:r>
            <a:endParaRPr lang="nb-NO" sz="6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Se læringsmomenter for langpasning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3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6 baller</a:t>
            </a:r>
          </a:p>
          <a:p>
            <a:pPr defTabSz="457200">
              <a:defRPr/>
            </a:pPr>
            <a:r>
              <a:rPr lang="nb-NO" sz="1000" dirty="0">
                <a:solidFill>
                  <a:prstClr val="black"/>
                </a:solidFill>
                <a:latin typeface="Comic Sans MS" panose="030F0702030302020204" pitchFamily="66" charset="0"/>
              </a:rPr>
              <a:t>Avstand KT: 6-7 m</a:t>
            </a:r>
          </a:p>
          <a:p>
            <a:pPr defTabSz="457200">
              <a:defRPr/>
            </a:pPr>
            <a:r>
              <a:rPr lang="nb-NO" sz="1000" dirty="0">
                <a:solidFill>
                  <a:prstClr val="black"/>
                </a:solidFill>
                <a:latin typeface="Comic Sans MS" panose="030F0702030302020204" pitchFamily="66" charset="0"/>
              </a:rPr>
              <a:t>Avstand K2/3: 20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24272" y="6330462"/>
            <a:ext cx="190308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Distribusjon</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2396" y="2787905"/>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0B85D4D2-6742-4687-AEA4-629548FC2A9B}"/>
              </a:ext>
            </a:extLst>
          </p:cNvPr>
          <p:cNvPicPr>
            <a:picLocks noChangeAspect="1"/>
          </p:cNvPicPr>
          <p:nvPr/>
        </p:nvPicPr>
        <p:blipFill>
          <a:blip r:embed="rId3"/>
          <a:stretch>
            <a:fillRect/>
          </a:stretch>
        </p:blipFill>
        <p:spPr>
          <a:xfrm>
            <a:off x="1347110" y="570331"/>
            <a:ext cx="3219063" cy="2858673"/>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195003858"/>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Distribusjon </a:t>
            </a:r>
            <a:r>
              <a:rPr lang="nb-NO" sz="1200" dirty="0">
                <a:solidFill>
                  <a:prstClr val="black"/>
                </a:solidFill>
                <a:latin typeface="Comic Sans MS" panose="030F0702030302020204" pitchFamily="66" charset="0"/>
              </a:rPr>
              <a:t>- Tilbakespill</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Pasning langs bakken</a:t>
            </a:r>
          </a:p>
          <a:p>
            <a:pPr defTabSz="457200">
              <a:defRPr/>
            </a:pPr>
            <a:r>
              <a:rPr lang="nb-NO" sz="1000" dirty="0">
                <a:solidFill>
                  <a:prstClr val="black"/>
                </a:solidFill>
                <a:latin typeface="Comic Sans MS" panose="030F0702030302020204" pitchFamily="66" charset="0"/>
              </a:rPr>
              <a:t>2: Mottak og pasning langs baken </a:t>
            </a:r>
          </a:p>
          <a:p>
            <a:pPr defTabSz="457200">
              <a:defRPr/>
            </a:pPr>
            <a:r>
              <a:rPr lang="nb-NO" sz="1000" dirty="0">
                <a:solidFill>
                  <a:prstClr val="black"/>
                </a:solidFill>
                <a:latin typeface="Comic Sans MS" panose="030F0702030302020204" pitchFamily="66" charset="0"/>
              </a:rPr>
              <a:t>    i småmål</a:t>
            </a:r>
          </a:p>
          <a:p>
            <a:pPr defTabSz="457200">
              <a:defRPr/>
            </a:pPr>
            <a:r>
              <a:rPr lang="nb-NO" sz="1000" dirty="0">
                <a:solidFill>
                  <a:prstClr val="black"/>
                </a:solidFill>
                <a:latin typeface="Comic Sans MS" panose="030F0702030302020204" pitchFamily="66" charset="0"/>
              </a:rPr>
              <a:t>eller…….</a:t>
            </a:r>
          </a:p>
          <a:p>
            <a:pPr defTabSz="457200">
              <a:defRPr/>
            </a:pPr>
            <a:r>
              <a:rPr lang="nb-NO" sz="1000" dirty="0">
                <a:solidFill>
                  <a:prstClr val="black"/>
                </a:solidFill>
                <a:latin typeface="Comic Sans MS" panose="030F0702030302020204" pitchFamily="66" charset="0"/>
              </a:rPr>
              <a:t>3: Mottak og langpasning i lufta i </a:t>
            </a:r>
          </a:p>
          <a:p>
            <a:pPr defTabSz="457200">
              <a:defRPr/>
            </a:pPr>
            <a:r>
              <a:rPr lang="nb-NO" sz="1000" dirty="0">
                <a:solidFill>
                  <a:prstClr val="black"/>
                </a:solidFill>
                <a:latin typeface="Comic Sans MS" panose="030F0702030302020204" pitchFamily="66" charset="0"/>
              </a:rPr>
              <a:t>    11’er mål</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 setter et tilbakespill i hvert mål </a:t>
            </a:r>
          </a:p>
          <a:p>
            <a:pPr defTabSz="457200">
              <a:defRPr/>
            </a:pPr>
            <a:r>
              <a:rPr lang="nb-NO" sz="1000" dirty="0">
                <a:solidFill>
                  <a:prstClr val="black"/>
                </a:solidFill>
                <a:latin typeface="Comic Sans MS" panose="030F0702030302020204" pitchFamily="66" charset="0"/>
              </a:rPr>
              <a:t>(2 kortpasninger og </a:t>
            </a:r>
          </a:p>
          <a:p>
            <a:pPr defTabSz="457200">
              <a:defRPr/>
            </a:pPr>
            <a:r>
              <a:rPr lang="nb-NO" sz="1000" dirty="0">
                <a:solidFill>
                  <a:prstClr val="black"/>
                </a:solidFill>
                <a:latin typeface="Comic Sans MS" panose="030F0702030302020204" pitchFamily="66" charset="0"/>
              </a:rPr>
              <a:t>2 langpasninger) i hver serie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6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Tilstreb å bruke </a:t>
            </a:r>
            <a:r>
              <a:rPr lang="nb-NO" sz="1000" b="1" dirty="0">
                <a:solidFill>
                  <a:prstClr val="black"/>
                </a:solidFill>
                <a:latin typeface="Comic Sans MS" panose="030F0702030302020204" pitchFamily="66" charset="0"/>
              </a:rPr>
              <a:t>maks 2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Tenk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PRESISJON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 x 4</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2805" y="3987637"/>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4261842"/>
            <a:ext cx="1427584" cy="270843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1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KT roper hvilket mål </a:t>
            </a:r>
          </a:p>
          <a:p>
            <a:pPr defTabSz="457200">
              <a:defRPr/>
            </a:pPr>
            <a:r>
              <a:rPr lang="nb-NO" sz="1000" dirty="0">
                <a:solidFill>
                  <a:prstClr val="black"/>
                </a:solidFill>
                <a:latin typeface="Comic Sans MS" panose="030F0702030302020204" pitchFamily="66" charset="0"/>
              </a:rPr>
              <a:t>    ballen skal settes i, i det </a:t>
            </a:r>
          </a:p>
          <a:p>
            <a:pPr defTabSz="457200">
              <a:defRPr/>
            </a:pPr>
            <a:r>
              <a:rPr lang="nb-NO" sz="1000" dirty="0">
                <a:solidFill>
                  <a:prstClr val="black"/>
                </a:solidFill>
                <a:latin typeface="Comic Sans MS" panose="030F0702030302020204" pitchFamily="66" charset="0"/>
              </a:rPr>
              <a:t>    han slår støttepasningen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Legge inn press fra en </a:t>
            </a:r>
          </a:p>
          <a:p>
            <a:pPr defTabSz="457200">
              <a:defRPr/>
            </a:pPr>
            <a:r>
              <a:rPr lang="nb-NO" sz="1000" dirty="0">
                <a:solidFill>
                  <a:prstClr val="black"/>
                </a:solidFill>
                <a:latin typeface="Comic Sans MS" panose="030F0702030302020204" pitchFamily="66" charset="0"/>
              </a:rPr>
              <a:t>    eller to spillere, som </a:t>
            </a:r>
          </a:p>
          <a:p>
            <a:pPr defTabSz="457200">
              <a:defRPr/>
            </a:pPr>
            <a:r>
              <a:rPr lang="nb-NO" sz="1000" dirty="0">
                <a:solidFill>
                  <a:prstClr val="black"/>
                </a:solidFill>
                <a:latin typeface="Comic Sans MS" panose="030F0702030302020204" pitchFamily="66" charset="0"/>
              </a:rPr>
              <a:t>    stenger rom</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Avstand til målene</a:t>
            </a: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presisjon og teknikk for tilbakespill</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67123" y="838859"/>
            <a:ext cx="1427584" cy="4093428"/>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Ha avstand til pasningslegger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 hva medspiller skal gjøre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Ville ha ball – helst på utsiden av målet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Fokus på ball, men ha kontroll på posisjoner til med-motspillere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Velg letteste/sikreste løsning – ikke ta sjanser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Møt ballen – ikke vent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Få kroppen bak ballen først – så møt ballen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Ha tidlig klart neste pasningsvalg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Hvis mulig, slå langs bakken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Vis selvtillit</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6"/>
            <a:ext cx="1427583" cy="236988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6 baller</a:t>
            </a:r>
          </a:p>
          <a:p>
            <a:pPr defTabSz="457200">
              <a:defRPr/>
            </a:pPr>
            <a:r>
              <a:rPr lang="nb-NO" sz="1000" dirty="0">
                <a:solidFill>
                  <a:prstClr val="black"/>
                </a:solidFill>
                <a:latin typeface="Comic Sans MS" panose="030F0702030302020204" pitchFamily="66" charset="0"/>
              </a:rPr>
              <a:t>2 småmål</a:t>
            </a:r>
          </a:p>
          <a:p>
            <a:pPr defTabSz="457200">
              <a:defRPr/>
            </a:pPr>
            <a:r>
              <a:rPr lang="nb-NO" sz="1000" dirty="0">
                <a:solidFill>
                  <a:prstClr val="black"/>
                </a:solidFill>
                <a:latin typeface="Comic Sans MS" panose="030F0702030302020204" pitchFamily="66" charset="0"/>
              </a:rPr>
              <a:t>2 11’er mål</a:t>
            </a:r>
          </a:p>
          <a:p>
            <a:pPr defTabSz="457200">
              <a:defRPr/>
            </a:pPr>
            <a:r>
              <a:rPr lang="nb-NO" sz="1000" dirty="0">
                <a:solidFill>
                  <a:prstClr val="black"/>
                </a:solidFill>
                <a:latin typeface="Comic Sans MS" panose="030F0702030302020204" pitchFamily="66" charset="0"/>
              </a:rPr>
              <a:t>Avstand KT: 15-20 m</a:t>
            </a:r>
          </a:p>
          <a:p>
            <a:pPr defTabSz="457200">
              <a:defRPr/>
            </a:pPr>
            <a:r>
              <a:rPr lang="nb-NO" sz="1000" dirty="0">
                <a:solidFill>
                  <a:prstClr val="black"/>
                </a:solidFill>
                <a:latin typeface="Comic Sans MS" panose="030F0702030302020204" pitchFamily="66" charset="0"/>
              </a:rPr>
              <a:t>Avstand småmål: 10-15 m</a:t>
            </a:r>
          </a:p>
          <a:p>
            <a:pPr defTabSz="457200">
              <a:defRPr/>
            </a:pPr>
            <a:r>
              <a:rPr lang="nb-NO" sz="1000" dirty="0">
                <a:solidFill>
                  <a:prstClr val="black"/>
                </a:solidFill>
                <a:latin typeface="Comic Sans MS" panose="030F0702030302020204" pitchFamily="66" charset="0"/>
              </a:rPr>
              <a:t>Avstand 11’er mål: 30-40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4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24272" y="6330462"/>
            <a:ext cx="190308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Distribusjon</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871581"/>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95BEE6AF-58AD-4245-BD6C-683772332479}"/>
              </a:ext>
            </a:extLst>
          </p:cNvPr>
          <p:cNvPicPr>
            <a:picLocks noChangeAspect="1"/>
          </p:cNvPicPr>
          <p:nvPr/>
        </p:nvPicPr>
        <p:blipFill>
          <a:blip r:embed="rId3"/>
          <a:stretch>
            <a:fillRect/>
          </a:stretch>
        </p:blipFill>
        <p:spPr>
          <a:xfrm>
            <a:off x="1347107" y="565945"/>
            <a:ext cx="3219063" cy="2863057"/>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273840952"/>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Distribusjon </a:t>
            </a:r>
            <a:r>
              <a:rPr lang="nb-NO" sz="1200" dirty="0">
                <a:solidFill>
                  <a:prstClr val="black"/>
                </a:solidFill>
                <a:latin typeface="Comic Sans MS" panose="030F0702030302020204" pitchFamily="66" charset="0"/>
              </a:rPr>
              <a:t>- Underarmskast</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Skudd midt på i ansiktshøyde</a:t>
            </a:r>
          </a:p>
          <a:p>
            <a:pPr defTabSz="457200">
              <a:defRPr/>
            </a:pPr>
            <a:r>
              <a:rPr lang="nb-NO" sz="1000" dirty="0">
                <a:solidFill>
                  <a:prstClr val="black"/>
                </a:solidFill>
                <a:latin typeface="Comic Sans MS" panose="030F0702030302020204" pitchFamily="66" charset="0"/>
              </a:rPr>
              <a:t>2: Forflytning ut og frem</a:t>
            </a:r>
          </a:p>
          <a:p>
            <a:pPr defTabSz="457200">
              <a:defRPr/>
            </a:pPr>
            <a:r>
              <a:rPr lang="nb-NO" sz="1000" dirty="0">
                <a:solidFill>
                  <a:prstClr val="black"/>
                </a:solidFill>
                <a:latin typeface="Comic Sans MS" panose="030F0702030302020204" pitchFamily="66" charset="0"/>
              </a:rPr>
              <a:t>3: Underarmskast i mål </a:t>
            </a:r>
          </a:p>
          <a:p>
            <a:pPr defTabSz="457200">
              <a:defRPr/>
            </a:pPr>
            <a:r>
              <a:rPr lang="nb-NO" sz="1000" dirty="0">
                <a:solidFill>
                  <a:prstClr val="black"/>
                </a:solidFill>
                <a:latin typeface="Comic Sans MS" panose="030F0702030302020204" pitchFamily="66" charset="0"/>
              </a:rPr>
              <a:t>    (annenhver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Tenk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PRESISJON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6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59780" y="3983827"/>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64618" y="4257015"/>
            <a:ext cx="1427584" cy="215443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Avstand mellom keeper og  </a:t>
            </a:r>
          </a:p>
          <a:p>
            <a:pPr defTabSz="457200">
              <a:defRPr/>
            </a:pPr>
            <a:r>
              <a:rPr lang="nb-NO" sz="1000" dirty="0">
                <a:solidFill>
                  <a:prstClr val="black"/>
                </a:solidFill>
                <a:latin typeface="Comic Sans MS" panose="030F0702030302020204" pitchFamily="66" charset="0"/>
              </a:rPr>
              <a:t>    målene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Bruke makker i stedet for </a:t>
            </a:r>
          </a:p>
          <a:p>
            <a:pPr defTabSz="457200">
              <a:defRPr/>
            </a:pPr>
            <a:r>
              <a:rPr lang="nb-NO" sz="1000" dirty="0">
                <a:solidFill>
                  <a:prstClr val="black"/>
                </a:solidFill>
                <a:latin typeface="Comic Sans MS" panose="030F0702030302020204" pitchFamily="66" charset="0"/>
              </a:rPr>
              <a:t>    mål</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61610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presisjon og teknikk ved underarmskast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4555093"/>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 holdes mellom indre</a:t>
            </a:r>
          </a:p>
          <a:p>
            <a:pPr defTabSz="457200">
              <a:defRPr/>
            </a:pPr>
            <a:r>
              <a:rPr lang="nb-NO" sz="1000" dirty="0">
                <a:solidFill>
                  <a:prstClr val="black"/>
                </a:solidFill>
                <a:latin typeface="Comic Sans MS" panose="030F0702030302020204" pitchFamily="66" charset="0"/>
              </a:rPr>
              <a:t>    håndflate/nedre del av  </a:t>
            </a:r>
          </a:p>
          <a:p>
            <a:pPr defTabSz="457200">
              <a:defRPr/>
            </a:pPr>
            <a:r>
              <a:rPr lang="nb-NO" sz="1000" dirty="0">
                <a:solidFill>
                  <a:prstClr val="black"/>
                </a:solidFill>
                <a:latin typeface="Comic Sans MS" panose="030F0702030302020204" pitchFamily="66" charset="0"/>
              </a:rPr>
              <a:t>    underarm </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Kastarm føres bakover</a:t>
            </a:r>
          </a:p>
          <a:p>
            <a:pPr marL="171450" indent="-171450" defTabSz="457200">
              <a:buFont typeface="Courier New" panose="02070309020205020404" pitchFamily="49" charset="0"/>
              <a:buChar char="o"/>
              <a:defRPr/>
            </a:pPr>
            <a:r>
              <a:rPr lang="nb-NO" sz="1000" dirty="0" err="1">
                <a:solidFill>
                  <a:prstClr val="black"/>
                </a:solidFill>
                <a:latin typeface="Comic Sans MS" panose="030F0702030302020204" pitchFamily="66" charset="0"/>
              </a:rPr>
              <a:t>Evt</a:t>
            </a:r>
            <a:r>
              <a:rPr lang="nb-NO" sz="1000" dirty="0">
                <a:solidFill>
                  <a:prstClr val="black"/>
                </a:solidFill>
                <a:latin typeface="Comic Sans MS" panose="030F0702030302020204" pitchFamily="66" charset="0"/>
              </a:rPr>
              <a:t> tilløpsfart fremover – god bøy i fremre kneledd – lav overkropp</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Kastarm «henter» ballen lang bak kroppen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Motsatt arm pekende fremover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Beina i retning mottaker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Slipp ballen lavt langs bakken - la den rulle uten å stusse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Strekk armen idet ballen forlater hånden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Følg ballbanen med kastarmen</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27754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6 baller</a:t>
            </a:r>
          </a:p>
          <a:p>
            <a:pPr defTabSz="457200">
              <a:defRPr/>
            </a:pPr>
            <a:r>
              <a:rPr lang="nb-NO" sz="1000" dirty="0">
                <a:solidFill>
                  <a:prstClr val="black"/>
                </a:solidFill>
                <a:latin typeface="Comic Sans MS" panose="030F0702030302020204" pitchFamily="66" charset="0"/>
              </a:rPr>
              <a:t>2 småmål</a:t>
            </a:r>
          </a:p>
          <a:p>
            <a:pPr defTabSz="457200">
              <a:defRPr/>
            </a:pPr>
            <a:r>
              <a:rPr lang="nb-NO" sz="1000" dirty="0">
                <a:solidFill>
                  <a:prstClr val="black"/>
                </a:solidFill>
                <a:latin typeface="Comic Sans MS" panose="030F0702030302020204" pitchFamily="66" charset="0"/>
              </a:rPr>
              <a:t>Avstand KT: 5 m</a:t>
            </a:r>
          </a:p>
          <a:p>
            <a:pPr defTabSz="457200">
              <a:defRPr/>
            </a:pPr>
            <a:r>
              <a:rPr lang="nb-NO" sz="1000" dirty="0">
                <a:solidFill>
                  <a:prstClr val="black"/>
                </a:solidFill>
                <a:latin typeface="Comic Sans MS" panose="030F0702030302020204" pitchFamily="66" charset="0"/>
              </a:rPr>
              <a:t>Avstand småmål: 10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24272" y="6330462"/>
            <a:ext cx="190308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Distribusjon</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67039" y="3851786"/>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19" name="Bilde 18">
            <a:extLst>
              <a:ext uri="{FF2B5EF4-FFF2-40B4-BE49-F238E27FC236}">
                <a16:creationId xmlns:a16="http://schemas.microsoft.com/office/drawing/2014/main" id="{4C844B69-25C9-4751-BFE3-618813A8AC62}"/>
              </a:ext>
            </a:extLst>
          </p:cNvPr>
          <p:cNvPicPr>
            <a:picLocks noChangeAspect="1"/>
          </p:cNvPicPr>
          <p:nvPr/>
        </p:nvPicPr>
        <p:blipFill>
          <a:blip r:embed="rId3"/>
          <a:stretch>
            <a:fillRect/>
          </a:stretch>
        </p:blipFill>
        <p:spPr>
          <a:xfrm>
            <a:off x="1347107" y="569716"/>
            <a:ext cx="3219062" cy="2859283"/>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566439291"/>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Distribusjon </a:t>
            </a:r>
            <a:r>
              <a:rPr lang="nb-NO" sz="1200" dirty="0">
                <a:solidFill>
                  <a:prstClr val="black"/>
                </a:solidFill>
                <a:latin typeface="Comic Sans MS" panose="030F0702030302020204" pitchFamily="66" charset="0"/>
              </a:rPr>
              <a:t>- Overarmskast</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Skudd midt på i ansiktshøyde</a:t>
            </a:r>
          </a:p>
          <a:p>
            <a:pPr defTabSz="457200">
              <a:defRPr/>
            </a:pPr>
            <a:r>
              <a:rPr lang="nb-NO" sz="1000" dirty="0">
                <a:solidFill>
                  <a:prstClr val="black"/>
                </a:solidFill>
                <a:latin typeface="Comic Sans MS" panose="030F0702030302020204" pitchFamily="66" charset="0"/>
              </a:rPr>
              <a:t>2: Forflytning ut og frem</a:t>
            </a:r>
          </a:p>
          <a:p>
            <a:pPr defTabSz="457200">
              <a:defRPr/>
            </a:pPr>
            <a:r>
              <a:rPr lang="nb-NO" sz="1000" dirty="0">
                <a:solidFill>
                  <a:prstClr val="black"/>
                </a:solidFill>
                <a:latin typeface="Comic Sans MS" panose="030F0702030302020204" pitchFamily="66" charset="0"/>
              </a:rPr>
              <a:t>3: Overarmskast i mål </a:t>
            </a:r>
          </a:p>
          <a:p>
            <a:pPr defTabSz="457200">
              <a:defRPr/>
            </a:pPr>
            <a:r>
              <a:rPr lang="nb-NO" sz="1000" dirty="0">
                <a:solidFill>
                  <a:prstClr val="black"/>
                </a:solidFill>
                <a:latin typeface="Comic Sans MS" panose="030F0702030302020204" pitchFamily="66" charset="0"/>
              </a:rPr>
              <a:t>    (annenhver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Tenk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PRESISJON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6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666932"/>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59779" y="3928182"/>
            <a:ext cx="1427584" cy="249299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Avstand mellom keeper og  </a:t>
            </a:r>
          </a:p>
          <a:p>
            <a:pPr defTabSz="457200">
              <a:defRPr/>
            </a:pPr>
            <a:r>
              <a:rPr lang="nb-NO" sz="1000" dirty="0">
                <a:solidFill>
                  <a:prstClr val="black"/>
                </a:solidFill>
                <a:latin typeface="Comic Sans MS" panose="030F0702030302020204" pitchFamily="66" charset="0"/>
              </a:rPr>
              <a:t>    målene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Bruke makker i stedet for </a:t>
            </a:r>
          </a:p>
          <a:p>
            <a:pPr defTabSz="457200">
              <a:defRPr/>
            </a:pPr>
            <a:r>
              <a:rPr lang="nb-NO" sz="1000" dirty="0">
                <a:solidFill>
                  <a:prstClr val="black"/>
                </a:solidFill>
                <a:latin typeface="Comic Sans MS" panose="030F0702030302020204" pitchFamily="66" charset="0"/>
              </a:rPr>
              <a:t>    mål</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presisjon og teknikk ved overarmskast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4093428"/>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Noen skritts tilløp</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Før ball bak hode med nesten strak arm</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ball i håndflaten med støtte fra underarm</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Balanser, vise kastretning med  den andre armen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Før ball med strak arm fremover over hode/skulder</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Tyngde føres fra bak til fremre bein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Styr ball mot mottaker med fingertuppene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Ha bevegelse fremover etter Bli med ballen fremover</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6 ball</a:t>
            </a:r>
          </a:p>
          <a:p>
            <a:pPr defTabSz="457200">
              <a:defRPr/>
            </a:pPr>
            <a:r>
              <a:rPr lang="nb-NO" sz="1000" dirty="0">
                <a:solidFill>
                  <a:prstClr val="black"/>
                </a:solidFill>
                <a:latin typeface="Comic Sans MS" panose="030F0702030302020204" pitchFamily="66" charset="0"/>
              </a:rPr>
              <a:t>2 mål (7’er eller 5’er mål)</a:t>
            </a:r>
          </a:p>
          <a:p>
            <a:pPr defTabSz="457200">
              <a:defRPr/>
            </a:pPr>
            <a:r>
              <a:rPr lang="nb-NO" sz="1000" dirty="0">
                <a:solidFill>
                  <a:prstClr val="black"/>
                </a:solidFill>
                <a:latin typeface="Comic Sans MS" panose="030F0702030302020204" pitchFamily="66" charset="0"/>
              </a:rPr>
              <a:t>Avstand KT: 5 m</a:t>
            </a:r>
          </a:p>
          <a:p>
            <a:pPr defTabSz="457200">
              <a:defRPr/>
            </a:pPr>
            <a:r>
              <a:rPr lang="nb-NO" sz="1000" dirty="0">
                <a:solidFill>
                  <a:prstClr val="black"/>
                </a:solidFill>
                <a:latin typeface="Comic Sans MS" panose="030F0702030302020204" pitchFamily="66" charset="0"/>
              </a:rPr>
              <a:t>Avstand til mål: 20-25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24272" y="6330462"/>
            <a:ext cx="190308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Distribusjon</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522345"/>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16" name="Bilde 15">
            <a:extLst>
              <a:ext uri="{FF2B5EF4-FFF2-40B4-BE49-F238E27FC236}">
                <a16:creationId xmlns:a16="http://schemas.microsoft.com/office/drawing/2014/main" id="{F19202F7-CB1D-46B3-8A96-ACA25EC19B08}"/>
              </a:ext>
            </a:extLst>
          </p:cNvPr>
          <p:cNvPicPr>
            <a:picLocks noChangeAspect="1"/>
          </p:cNvPicPr>
          <p:nvPr/>
        </p:nvPicPr>
        <p:blipFill>
          <a:blip r:embed="rId3"/>
          <a:stretch>
            <a:fillRect/>
          </a:stretch>
        </p:blipFill>
        <p:spPr>
          <a:xfrm>
            <a:off x="1347110" y="569714"/>
            <a:ext cx="3219061" cy="2859286"/>
          </a:xfrm>
          <a:prstGeom prst="rect">
            <a:avLst/>
          </a:prstGeom>
        </p:spPr>
      </p:pic>
      <p:sp>
        <p:nvSpPr>
          <p:cNvPr id="19" name="Plassholder for bunntekst 18"/>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21728468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lassholder for innhold 5">
            <a:extLst>
              <a:ext uri="{FF2B5EF4-FFF2-40B4-BE49-F238E27FC236}">
                <a16:creationId xmlns:a16="http://schemas.microsoft.com/office/drawing/2014/main" id="{67C50E9E-5CD1-40D5-B675-FE6DB7119081}"/>
              </a:ext>
            </a:extLst>
          </p:cNvPr>
          <p:cNvSpPr>
            <a:spLocks noGrp="1"/>
          </p:cNvSpPr>
          <p:nvPr>
            <p:ph sz="half" idx="1"/>
          </p:nvPr>
        </p:nvSpPr>
        <p:spPr>
          <a:xfrm>
            <a:off x="1" y="1102656"/>
            <a:ext cx="3388659" cy="5755341"/>
          </a:xfrm>
        </p:spPr>
        <p:txBody>
          <a:bodyPr/>
          <a:lstStyle/>
          <a:p>
            <a:endParaRPr lang="nb-NO" dirty="0"/>
          </a:p>
          <a:p>
            <a:r>
              <a:rPr lang="nb-NO" sz="2000" dirty="0" err="1"/>
              <a:t>Posessionspill</a:t>
            </a:r>
            <a:r>
              <a:rPr lang="nb-NO" sz="2000" dirty="0"/>
              <a:t> med små mål. </a:t>
            </a:r>
          </a:p>
          <a:p>
            <a:r>
              <a:rPr lang="nb-NO" sz="2000" dirty="0"/>
              <a:t>Vanlig spill med to lag på liten bane.</a:t>
            </a:r>
          </a:p>
          <a:p>
            <a:r>
              <a:rPr lang="nb-NO" sz="2000" dirty="0"/>
              <a:t>Trener slår inn pasninger fra siden.</a:t>
            </a:r>
          </a:p>
          <a:p>
            <a:r>
              <a:rPr lang="nb-NO" sz="2000" dirty="0"/>
              <a:t>Jobbe med prinsippene.</a:t>
            </a:r>
          </a:p>
        </p:txBody>
      </p:sp>
      <p:sp>
        <p:nvSpPr>
          <p:cNvPr id="7" name="Plassholder for innhold 6">
            <a:extLst>
              <a:ext uri="{FF2B5EF4-FFF2-40B4-BE49-F238E27FC236}">
                <a16:creationId xmlns:a16="http://schemas.microsoft.com/office/drawing/2014/main" id="{E2208D44-D785-48F3-BFCB-978FDC491B8F}"/>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BEARBEIDING-EKSTRAØVELSER</a:t>
            </a:r>
          </a:p>
        </p:txBody>
      </p:sp>
      <p:pic>
        <p:nvPicPr>
          <p:cNvPr id="4" name="Bilde 3" descr="Et bilde som inneholder krets, grønn, gress, drage&#10;&#10;Automatisk generert beskrivelse">
            <a:extLst>
              <a:ext uri="{FF2B5EF4-FFF2-40B4-BE49-F238E27FC236}">
                <a16:creationId xmlns:a16="http://schemas.microsoft.com/office/drawing/2014/main" id="{2CA1215C-5AEE-4EA5-B7AE-0FF14CE619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88660" y="1102661"/>
            <a:ext cx="5755341" cy="5755341"/>
          </a:xfrm>
          <a:prstGeom prst="rect">
            <a:avLst/>
          </a:prstGeom>
        </p:spPr>
      </p:pic>
    </p:spTree>
    <p:extLst>
      <p:ext uri="{BB962C8B-B14F-4D97-AF65-F5344CB8AC3E}">
        <p14:creationId xmlns:p14="http://schemas.microsoft.com/office/powerpoint/2010/main" val="2356801494"/>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177272"/>
            <a:ext cx="3241048" cy="338554"/>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a:t>
            </a:r>
            <a:r>
              <a:rPr lang="nb-NO" sz="1600" dirty="0">
                <a:solidFill>
                  <a:prstClr val="black"/>
                </a:solidFill>
                <a:latin typeface="Comic Sans MS" panose="030F0702030302020204" pitchFamily="66" charset="0"/>
              </a:rPr>
              <a:t> </a:t>
            </a:r>
            <a:r>
              <a:rPr lang="nb-NO" sz="1200" dirty="0">
                <a:solidFill>
                  <a:prstClr val="black"/>
                </a:solidFill>
                <a:latin typeface="Comic Sans MS" panose="030F0702030302020204" pitchFamily="66" charset="0"/>
              </a:rPr>
              <a:t>– Utfall til siden, lavt</a:t>
            </a:r>
            <a:r>
              <a:rPr lang="nb-NO" sz="1200" b="1" dirty="0">
                <a:solidFill>
                  <a:prstClr val="black"/>
                </a:solidFill>
                <a:latin typeface="Comic Sans MS" panose="030F0702030302020204" pitchFamily="66" charset="0"/>
              </a:rPr>
              <a:t>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27546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Starter sittende på </a:t>
            </a:r>
          </a:p>
          <a:p>
            <a:pPr defTabSz="457200">
              <a:defRPr/>
            </a:pPr>
            <a:r>
              <a:rPr lang="nb-NO" sz="1000" dirty="0">
                <a:solidFill>
                  <a:prstClr val="black"/>
                </a:solidFill>
                <a:latin typeface="Comic Sans MS" panose="030F0702030302020204" pitchFamily="66" charset="0"/>
              </a:rPr>
              <a:t>    bakken (utgangsstilling)</a:t>
            </a:r>
          </a:p>
          <a:p>
            <a:pPr defTabSz="457200">
              <a:defRPr/>
            </a:pPr>
            <a:r>
              <a:rPr lang="nb-NO" sz="1000" dirty="0">
                <a:solidFill>
                  <a:prstClr val="black"/>
                </a:solidFill>
                <a:latin typeface="Comic Sans MS" panose="030F0702030302020204" pitchFamily="66" charset="0"/>
              </a:rPr>
              <a:t>2: Skudd langs bakken. </a:t>
            </a:r>
          </a:p>
          <a:p>
            <a:pPr defTabSz="457200">
              <a:defRPr/>
            </a:pPr>
            <a:r>
              <a:rPr lang="nb-NO" sz="1000" dirty="0">
                <a:solidFill>
                  <a:prstClr val="black"/>
                </a:solidFill>
                <a:latin typeface="Comic Sans MS" panose="030F0702030302020204" pitchFamily="66" charset="0"/>
              </a:rPr>
              <a:t>3: Skudd motsatt side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 returnerer ballen liggende, og kommer seg hurtig opp i utgangsstilling igjen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Skuddene kommer på 1 touch til annenhver side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Det samme gjentas både i knestående og stående</a:t>
            </a:r>
          </a:p>
          <a:p>
            <a:pPr defTabSz="457200">
              <a:defRPr/>
            </a:pPr>
            <a:endParaRPr lang="nb-NO" sz="3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62468" y="3827398"/>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1 x 8 sittende</a:t>
            </a:r>
          </a:p>
          <a:p>
            <a:pPr defTabSz="457200">
              <a:defRPr/>
            </a:pPr>
            <a:r>
              <a:rPr lang="nb-NO" sz="1000" b="1" dirty="0">
                <a:solidFill>
                  <a:prstClr val="black"/>
                </a:solidFill>
                <a:latin typeface="Comic Sans MS" panose="030F0702030302020204" pitchFamily="66" charset="0"/>
              </a:rPr>
              <a:t>1 x 8 knestående</a:t>
            </a:r>
          </a:p>
          <a:p>
            <a:pPr defTabSz="457200">
              <a:defRPr/>
            </a:pPr>
            <a:r>
              <a:rPr lang="nb-NO" sz="1000" b="1" dirty="0">
                <a:solidFill>
                  <a:prstClr val="black"/>
                </a:solidFill>
                <a:latin typeface="Comic Sans MS" panose="030F0702030302020204" pitchFamily="66" charset="0"/>
              </a:rPr>
              <a:t>1 x 8 stående</a:t>
            </a: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Øvelsen kan brukes som </a:t>
            </a:r>
          </a:p>
          <a:p>
            <a:pPr defTabSz="457200">
              <a:defRPr/>
            </a:pPr>
            <a:r>
              <a:rPr lang="nb-NO" sz="1000" dirty="0">
                <a:solidFill>
                  <a:prstClr val="black"/>
                </a:solidFill>
                <a:latin typeface="Comic Sans MS" panose="030F0702030302020204" pitchFamily="66" charset="0"/>
              </a:rPr>
              <a:t>    en del av oppvarmingen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lave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32398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før utfall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 på siden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Søke med hendene mot ballen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foran kroppen – (armer er fri og mottaket blir mykere og mer kontrollert)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 sikres mot kropp</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Bein bøyes mot kropp for beskyttelse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5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074479"/>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6C63909C-2284-452D-8AB6-2CA20ADC8F03}"/>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274139943"/>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a:t>
            </a:r>
            <a:r>
              <a:rPr lang="nb-NO" sz="1400" dirty="0">
                <a:solidFill>
                  <a:prstClr val="black"/>
                </a:solidFill>
                <a:latin typeface="Comic Sans MS" panose="030F0702030302020204" pitchFamily="66" charset="0"/>
              </a:rPr>
              <a:t> </a:t>
            </a:r>
            <a:r>
              <a:rPr lang="nb-NO" sz="1200" dirty="0">
                <a:solidFill>
                  <a:prstClr val="black"/>
                </a:solidFill>
                <a:latin typeface="Comic Sans MS" panose="030F0702030302020204" pitchFamily="66" charset="0"/>
              </a:rPr>
              <a:t>– Utfall til siden, lavt</a:t>
            </a:r>
            <a:r>
              <a:rPr lang="nb-NO" sz="1200" b="1" dirty="0">
                <a:solidFill>
                  <a:prstClr val="black"/>
                </a:solidFill>
                <a:latin typeface="Comic Sans MS" panose="030F0702030302020204" pitchFamily="66" charset="0"/>
              </a:rPr>
              <a:t>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Starter i knestående (utgangsstilling)</a:t>
            </a:r>
          </a:p>
          <a:p>
            <a:pPr defTabSz="457200">
              <a:defRPr/>
            </a:pPr>
            <a:r>
              <a:rPr lang="nb-NO" sz="1000" dirty="0">
                <a:solidFill>
                  <a:prstClr val="black"/>
                </a:solidFill>
                <a:latin typeface="Comic Sans MS" panose="030F0702030302020204" pitchFamily="66" charset="0"/>
              </a:rPr>
              <a:t>2: Skudd lavt ut til siden.  </a:t>
            </a:r>
          </a:p>
          <a:p>
            <a:pPr defTabSz="457200">
              <a:defRPr/>
            </a:pPr>
            <a:r>
              <a:rPr lang="nb-NO" sz="1000" dirty="0">
                <a:solidFill>
                  <a:prstClr val="black"/>
                </a:solidFill>
                <a:latin typeface="Comic Sans MS" panose="030F0702030302020204" pitchFamily="66" charset="0"/>
              </a:rPr>
              <a:t>3: Skudd lavt ut til motsatt side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Etter hvert skudd returneres ballen til KT og K stiller seg i utgangsstilling igjen</a:t>
            </a: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Skuddene kommer til annenhver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Øvelsen kan brukes som </a:t>
            </a:r>
          </a:p>
          <a:p>
            <a:pPr defTabSz="457200">
              <a:defRPr/>
            </a:pPr>
            <a:r>
              <a:rPr lang="nb-NO" sz="1000" dirty="0">
                <a:solidFill>
                  <a:prstClr val="black"/>
                </a:solidFill>
                <a:latin typeface="Comic Sans MS" panose="030F0702030302020204" pitchFamily="66" charset="0"/>
              </a:rPr>
              <a:t>    en del av oppvarmingen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lave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32398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før utfall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 på siden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Søke med hendene mot ballen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foran kroppen – (armer er fri og mottaket blir mykere og mer kontrollert)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 sikres mot kropp</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Bein bøyes mot kropp for beskyttelse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5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06514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A7F2E7A5-C068-4D78-8C6D-1A7126AFCD63}"/>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4232308286"/>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til siden, høyt</a:t>
            </a:r>
            <a:r>
              <a:rPr lang="nb-NO" sz="1200" b="1" dirty="0">
                <a:solidFill>
                  <a:prstClr val="black"/>
                </a:solidFill>
                <a:latin typeface="Comic Sans MS" panose="030F0702030302020204" pitchFamily="66" charset="0"/>
              </a:rPr>
              <a:t>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Starter i knestående </a:t>
            </a:r>
          </a:p>
          <a:p>
            <a:pPr defTabSz="457200">
              <a:defRPr/>
            </a:pPr>
            <a:r>
              <a:rPr lang="nb-NO" sz="1000" dirty="0">
                <a:solidFill>
                  <a:prstClr val="black"/>
                </a:solidFill>
                <a:latin typeface="Comic Sans MS" panose="030F0702030302020204" pitchFamily="66" charset="0"/>
              </a:rPr>
              <a:t>    (utgangsstilling)</a:t>
            </a:r>
          </a:p>
          <a:p>
            <a:pPr defTabSz="457200">
              <a:defRPr/>
            </a:pPr>
            <a:r>
              <a:rPr lang="nb-NO" sz="1000" dirty="0">
                <a:solidFill>
                  <a:prstClr val="black"/>
                </a:solidFill>
                <a:latin typeface="Comic Sans MS" panose="030F0702030302020204" pitchFamily="66" charset="0"/>
              </a:rPr>
              <a:t>2: Skudd/kast høyt ut til siden  </a:t>
            </a:r>
          </a:p>
          <a:p>
            <a:pPr defTabSz="457200">
              <a:defRPr/>
            </a:pPr>
            <a:r>
              <a:rPr lang="nb-NO" sz="1000" dirty="0">
                <a:solidFill>
                  <a:prstClr val="black"/>
                </a:solidFill>
                <a:latin typeface="Comic Sans MS" panose="030F0702030302020204" pitchFamily="66" charset="0"/>
              </a:rPr>
              <a:t>    (skulderhøyde)  </a:t>
            </a:r>
          </a:p>
          <a:p>
            <a:pPr defTabSz="457200">
              <a:defRPr/>
            </a:pPr>
            <a:r>
              <a:rPr lang="nb-NO" sz="1000" dirty="0">
                <a:solidFill>
                  <a:prstClr val="black"/>
                </a:solidFill>
                <a:latin typeface="Comic Sans MS" panose="030F0702030302020204" pitchFamily="66" charset="0"/>
              </a:rPr>
              <a:t>3: Skudd/kast høyt motsatt side</a:t>
            </a:r>
          </a:p>
          <a:p>
            <a:pPr defTabSz="457200">
              <a:defRPr/>
            </a:pPr>
            <a:r>
              <a:rPr lang="nb-NO" sz="1000" dirty="0">
                <a:solidFill>
                  <a:prstClr val="black"/>
                </a:solidFill>
                <a:latin typeface="Comic Sans MS" panose="030F0702030302020204" pitchFamily="66" charset="0"/>
              </a:rPr>
              <a:t>    (skulderhøyde)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Skuddene/kastene kommer til annenhver side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Ballen returneres til KT</a:t>
            </a:r>
          </a:p>
          <a:p>
            <a:pPr defTabSz="457200">
              <a:defRPr/>
            </a:pPr>
            <a:r>
              <a:rPr lang="nb-NO" sz="1000" dirty="0">
                <a:solidFill>
                  <a:prstClr val="black"/>
                </a:solidFill>
                <a:latin typeface="Comic Sans MS" panose="030F0702030302020204" pitchFamily="66" charset="0"/>
              </a:rPr>
              <a:t>K stiller seg i utgangsstilling igjen</a:t>
            </a:r>
            <a:endParaRPr lang="nb-NO" sz="6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573624"/>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834888"/>
            <a:ext cx="1427584" cy="255454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Øvelsen kan brukes som </a:t>
            </a:r>
          </a:p>
          <a:p>
            <a:pPr defTabSz="457200">
              <a:defRPr/>
            </a:pPr>
            <a:r>
              <a:rPr lang="nb-NO" sz="1000" dirty="0">
                <a:solidFill>
                  <a:prstClr val="black"/>
                </a:solidFill>
                <a:latin typeface="Comic Sans MS" panose="030F0702030302020204" pitchFamily="66" charset="0"/>
              </a:rPr>
              <a:t>    en del av oppvarmingen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høye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477875"/>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 IKKE kryss beina</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Sats fra med nærmeste fot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hurtig mot ball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Den andre foten presses opp mot brystet i fallretning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Ballmottak</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Bruk ball til å bryte av svevkurve og til å ta av for støt ved landing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Sikre ball med kroppen</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5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69459" y="3214429"/>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6408D977-F15F-4029-9B3E-BFBF952B5D09}"/>
              </a:ext>
            </a:extLst>
          </p:cNvPr>
          <p:cNvPicPr>
            <a:picLocks noChangeAspect="1"/>
          </p:cNvPicPr>
          <p:nvPr/>
        </p:nvPicPr>
        <p:blipFill>
          <a:blip r:embed="rId3"/>
          <a:stretch>
            <a:fillRect/>
          </a:stretch>
        </p:blipFill>
        <p:spPr>
          <a:xfrm>
            <a:off x="1347107" y="569720"/>
            <a:ext cx="3212064"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890370735"/>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fremover, lavt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Hurtig tilbake et par steg og i </a:t>
            </a:r>
          </a:p>
          <a:p>
            <a:pPr defTabSz="457200">
              <a:defRPr/>
            </a:pPr>
            <a:r>
              <a:rPr lang="nb-NO" sz="1000" dirty="0">
                <a:solidFill>
                  <a:prstClr val="black"/>
                </a:solidFill>
                <a:latin typeface="Comic Sans MS" panose="030F0702030302020204" pitchFamily="66" charset="0"/>
              </a:rPr>
              <a:t>    utgangsstilling</a:t>
            </a:r>
          </a:p>
          <a:p>
            <a:pPr defTabSz="457200">
              <a:defRPr/>
            </a:pPr>
            <a:r>
              <a:rPr lang="nb-NO" sz="1000" dirty="0">
                <a:solidFill>
                  <a:prstClr val="black"/>
                </a:solidFill>
                <a:latin typeface="Comic Sans MS" panose="030F0702030302020204" pitchFamily="66" charset="0"/>
              </a:rPr>
              <a:t>2: Skudd midt på langs bakken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Pass på så at K ikke blir for dyp og har tyngdepunktet bakpå i utgangsstillingen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 x 5</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842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4108509"/>
            <a:ext cx="1427584" cy="246221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Hurtig forflytning ut et </a:t>
            </a:r>
          </a:p>
          <a:p>
            <a:pPr defTabSz="457200">
              <a:defRPr/>
            </a:pPr>
            <a:r>
              <a:rPr lang="nb-NO" sz="1000" dirty="0">
                <a:solidFill>
                  <a:prstClr val="black"/>
                </a:solidFill>
                <a:latin typeface="Comic Sans MS" panose="030F0702030302020204" pitchFamily="66" charset="0"/>
              </a:rPr>
              <a:t>    par steg</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Hurtig forflytning fra </a:t>
            </a:r>
          </a:p>
          <a:p>
            <a:pPr defTabSz="457200">
              <a:defRPr/>
            </a:pPr>
            <a:r>
              <a:rPr lang="nb-NO" sz="1000" dirty="0">
                <a:solidFill>
                  <a:prstClr val="black"/>
                </a:solidFill>
                <a:latin typeface="Comic Sans MS" panose="030F0702030302020204" pitchFamily="66" charset="0"/>
              </a:rPr>
              <a:t>    stolpe og inn sentralt i mål</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fremover, på lave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4093428"/>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Overkropp aktivt over ball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Grip ball tidlig med hendene, armer bak og under ball. UNNGÅ håndflatekontakt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Albuer inn mot hverandre og inn mot hofta</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Underarmene i underlaget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 føres til ovre del av brystet og hodet bøyes over ball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Knær i bakken etter kontakt og trykkes noe sammen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Magen i bakken – hindre ball å trille igjennom</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5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4012993" y="6330462"/>
            <a:ext cx="11256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708959"/>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19" name="Bilde 18">
            <a:extLst>
              <a:ext uri="{FF2B5EF4-FFF2-40B4-BE49-F238E27FC236}">
                <a16:creationId xmlns:a16="http://schemas.microsoft.com/office/drawing/2014/main" id="{D00D0C85-1C94-4B75-BF73-936BAE28D31D}"/>
              </a:ext>
            </a:extLst>
          </p:cNvPr>
          <p:cNvPicPr>
            <a:picLocks noChangeAspect="1"/>
          </p:cNvPicPr>
          <p:nvPr/>
        </p:nvPicPr>
        <p:blipFill>
          <a:blip r:embed="rId3"/>
          <a:stretch>
            <a:fillRect/>
          </a:stretch>
        </p:blipFill>
        <p:spPr>
          <a:xfrm>
            <a:off x="1314798" y="568593"/>
            <a:ext cx="3251374" cy="284405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324518233"/>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177272"/>
            <a:ext cx="3241048" cy="338554"/>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a:t>
            </a:r>
            <a:r>
              <a:rPr lang="nb-NO" sz="1600" dirty="0">
                <a:solidFill>
                  <a:prstClr val="black"/>
                </a:solidFill>
                <a:latin typeface="Comic Sans MS" panose="030F0702030302020204" pitchFamily="66" charset="0"/>
              </a:rPr>
              <a:t> </a:t>
            </a:r>
            <a:r>
              <a:rPr lang="nb-NO" sz="1200" dirty="0">
                <a:solidFill>
                  <a:prstClr val="black"/>
                </a:solidFill>
                <a:latin typeface="Comic Sans MS" panose="030F0702030302020204" pitchFamily="66" charset="0"/>
              </a:rPr>
              <a:t>– Utfall til siden, lavt</a:t>
            </a:r>
            <a:r>
              <a:rPr lang="nb-NO" sz="1200" b="1" dirty="0">
                <a:solidFill>
                  <a:prstClr val="black"/>
                </a:solidFill>
                <a:latin typeface="Comic Sans MS" panose="030F0702030302020204" pitchFamily="66" charset="0"/>
              </a:rPr>
              <a:t>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Starter i knestående </a:t>
            </a:r>
          </a:p>
          <a:p>
            <a:pPr defTabSz="457200">
              <a:defRPr/>
            </a:pPr>
            <a:r>
              <a:rPr lang="nb-NO" sz="1000" dirty="0">
                <a:solidFill>
                  <a:prstClr val="black"/>
                </a:solidFill>
                <a:latin typeface="Comic Sans MS" panose="030F0702030302020204" pitchFamily="66" charset="0"/>
              </a:rPr>
              <a:t>    (utgangsstilling)</a:t>
            </a:r>
          </a:p>
          <a:p>
            <a:pPr defTabSz="457200">
              <a:defRPr/>
            </a:pPr>
            <a:r>
              <a:rPr lang="nb-NO" sz="1000" dirty="0">
                <a:solidFill>
                  <a:prstClr val="black"/>
                </a:solidFill>
                <a:latin typeface="Comic Sans MS" panose="030F0702030302020204" pitchFamily="66" charset="0"/>
              </a:rPr>
              <a:t>2: Lave skudd ut til siden i serie. </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Gjør en sats bevegelse, med  </a:t>
            </a:r>
          </a:p>
          <a:p>
            <a:pPr defTabSz="457200">
              <a:defRPr/>
            </a:pPr>
            <a:r>
              <a:rPr lang="nb-NO" sz="1000" dirty="0">
                <a:solidFill>
                  <a:prstClr val="black"/>
                </a:solidFill>
                <a:latin typeface="Comic Sans MS" panose="030F0702030302020204" pitchFamily="66" charset="0"/>
              </a:rPr>
              <a:t>«side-stepp» og skyver ut og til </a:t>
            </a:r>
          </a:p>
          <a:p>
            <a:pPr defTabSz="457200">
              <a:defRPr/>
            </a:pPr>
            <a:r>
              <a:rPr lang="nb-NO" sz="1000" dirty="0">
                <a:solidFill>
                  <a:prstClr val="black"/>
                </a:solidFill>
                <a:latin typeface="Comic Sans MS" panose="030F0702030302020204" pitchFamily="66" charset="0"/>
              </a:rPr>
              <a:t>siden på hvert skudd</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 x 6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4-5 skudd midt på, i hode </a:t>
            </a:r>
          </a:p>
          <a:p>
            <a:pPr defTabSz="457200">
              <a:defRPr/>
            </a:pPr>
            <a:r>
              <a:rPr lang="nb-NO" sz="1000" dirty="0">
                <a:solidFill>
                  <a:prstClr val="black"/>
                </a:solidFill>
                <a:latin typeface="Comic Sans MS" panose="030F0702030302020204" pitchFamily="66" charset="0"/>
              </a:rPr>
              <a:t>    høyde, mens K står i </a:t>
            </a:r>
          </a:p>
          <a:p>
            <a:pPr defTabSz="457200">
              <a:defRPr/>
            </a:pPr>
            <a:r>
              <a:rPr lang="nb-NO" sz="1000" dirty="0">
                <a:solidFill>
                  <a:prstClr val="black"/>
                </a:solidFill>
                <a:latin typeface="Comic Sans MS" panose="030F0702030302020204" pitchFamily="66" charset="0"/>
              </a:rPr>
              <a:t>    knestående, for så hurtig </a:t>
            </a:r>
          </a:p>
          <a:p>
            <a:pPr defTabSz="457200">
              <a:defRPr/>
            </a:pPr>
            <a:r>
              <a:rPr lang="nb-NO" sz="1000" dirty="0">
                <a:solidFill>
                  <a:prstClr val="black"/>
                </a:solidFill>
                <a:latin typeface="Comic Sans MS" panose="030F0702030302020204" pitchFamily="66" charset="0"/>
              </a:rPr>
              <a:t>    å jobb ut til siden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Stående i stedet for </a:t>
            </a:r>
          </a:p>
          <a:p>
            <a:pPr defTabSz="457200">
              <a:defRPr/>
            </a:pPr>
            <a:r>
              <a:rPr lang="nb-NO" sz="1000" dirty="0">
                <a:solidFill>
                  <a:prstClr val="black"/>
                </a:solidFill>
                <a:latin typeface="Comic Sans MS" panose="030F0702030302020204" pitchFamily="66" charset="0"/>
              </a:rPr>
              <a:t>    knestående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lave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32398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før utfall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 på siden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Søke med hendene mot ballen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foran kroppen – (armer er fri og mottaket blir mykere og mer kontrollert)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 sikres mot kropp</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Bein bøyes mot kropp for beskyttelse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 </a:t>
            </a:r>
          </a:p>
          <a:p>
            <a:pPr defTabSz="457200">
              <a:defRPr/>
            </a:pPr>
            <a:r>
              <a:rPr lang="nb-NO" sz="1000" dirty="0">
                <a:solidFill>
                  <a:prstClr val="black"/>
                </a:solidFill>
                <a:latin typeface="Comic Sans MS" panose="030F0702030302020204" pitchFamily="66" charset="0"/>
              </a:rPr>
              <a:t>6-7 baller</a:t>
            </a:r>
          </a:p>
          <a:p>
            <a:pPr defTabSz="457200">
              <a:defRPr/>
            </a:pPr>
            <a:r>
              <a:rPr lang="nb-NO" sz="1000" dirty="0">
                <a:solidFill>
                  <a:prstClr val="black"/>
                </a:solidFill>
                <a:latin typeface="Comic Sans MS" panose="030F0702030302020204" pitchFamily="66" charset="0"/>
              </a:rPr>
              <a:t>Avstand: 3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69459" y="309312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4B002D69-3E3A-424B-8B1D-CAA8764C8B82}"/>
              </a:ext>
            </a:extLst>
          </p:cNvPr>
          <p:cNvPicPr>
            <a:picLocks noChangeAspect="1"/>
          </p:cNvPicPr>
          <p:nvPr/>
        </p:nvPicPr>
        <p:blipFill>
          <a:blip r:embed="rId3"/>
          <a:stretch>
            <a:fillRect/>
          </a:stretch>
        </p:blipFill>
        <p:spPr>
          <a:xfrm>
            <a:off x="1347107" y="568696"/>
            <a:ext cx="3219063" cy="2860304"/>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112322915"/>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177272"/>
            <a:ext cx="3241048" cy="338554"/>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a:t>
            </a:r>
            <a:r>
              <a:rPr lang="nb-NO" sz="1600" b="1" dirty="0">
                <a:solidFill>
                  <a:prstClr val="black"/>
                </a:solidFill>
                <a:latin typeface="Comic Sans MS" panose="030F0702030302020204" pitchFamily="66" charset="0"/>
              </a:rPr>
              <a:t> </a:t>
            </a:r>
            <a:r>
              <a:rPr lang="nb-NO" sz="1200" dirty="0">
                <a:solidFill>
                  <a:prstClr val="black"/>
                </a:solidFill>
                <a:latin typeface="Comic Sans MS" panose="030F0702030302020204" pitchFamily="66" charset="0"/>
              </a:rPr>
              <a:t>– Utfall til siden, høyt</a:t>
            </a:r>
            <a:r>
              <a:rPr lang="nb-NO" sz="1200" b="1" dirty="0">
                <a:solidFill>
                  <a:prstClr val="black"/>
                </a:solidFill>
                <a:latin typeface="Comic Sans MS" panose="030F0702030302020204" pitchFamily="66" charset="0"/>
              </a:rPr>
              <a:t>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Starter i knestående </a:t>
            </a:r>
          </a:p>
          <a:p>
            <a:pPr defTabSz="457200">
              <a:defRPr/>
            </a:pPr>
            <a:r>
              <a:rPr lang="nb-NO" sz="1000" dirty="0">
                <a:solidFill>
                  <a:prstClr val="black"/>
                </a:solidFill>
                <a:latin typeface="Comic Sans MS" panose="030F0702030302020204" pitchFamily="66" charset="0"/>
              </a:rPr>
              <a:t>    (utgangsstilling)</a:t>
            </a:r>
          </a:p>
          <a:p>
            <a:pPr defTabSz="457200">
              <a:defRPr/>
            </a:pPr>
            <a:r>
              <a:rPr lang="nb-NO" sz="1000" dirty="0">
                <a:solidFill>
                  <a:prstClr val="black"/>
                </a:solidFill>
                <a:latin typeface="Comic Sans MS" panose="030F0702030302020204" pitchFamily="66" charset="0"/>
              </a:rPr>
              <a:t>2: Kast/skudd, i serie, i   </a:t>
            </a:r>
          </a:p>
          <a:p>
            <a:pPr defTabSz="457200">
              <a:defRPr/>
            </a:pPr>
            <a:r>
              <a:rPr lang="nb-NO" sz="1000" dirty="0">
                <a:solidFill>
                  <a:prstClr val="black"/>
                </a:solidFill>
                <a:latin typeface="Comic Sans MS" panose="030F0702030302020204" pitchFamily="66" charset="0"/>
              </a:rPr>
              <a:t>    skulderhøyde ut til siden </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Gjør en sats bevegelse, med  </a:t>
            </a:r>
          </a:p>
          <a:p>
            <a:pPr defTabSz="457200">
              <a:defRPr/>
            </a:pPr>
            <a:r>
              <a:rPr lang="nb-NO" sz="1000" dirty="0">
                <a:solidFill>
                  <a:prstClr val="black"/>
                </a:solidFill>
                <a:latin typeface="Comic Sans MS" panose="030F0702030302020204" pitchFamily="66" charset="0"/>
              </a:rPr>
              <a:t>«side-stepp» og skyver ut og til </a:t>
            </a:r>
          </a:p>
          <a:p>
            <a:pPr defTabSz="457200">
              <a:defRPr/>
            </a:pPr>
            <a:r>
              <a:rPr lang="nb-NO" sz="1000" dirty="0">
                <a:solidFill>
                  <a:prstClr val="black"/>
                </a:solidFill>
                <a:latin typeface="Comic Sans MS" panose="030F0702030302020204" pitchFamily="66" charset="0"/>
              </a:rPr>
              <a:t>siden på hvert skudd</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 x 6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87775" y="3573624"/>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87775" y="3837958"/>
            <a:ext cx="1427584"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4-5 skudd midt på, i hode </a:t>
            </a:r>
          </a:p>
          <a:p>
            <a:pPr defTabSz="457200">
              <a:defRPr/>
            </a:pPr>
            <a:r>
              <a:rPr lang="nb-NO" sz="1000" dirty="0">
                <a:solidFill>
                  <a:prstClr val="black"/>
                </a:solidFill>
                <a:latin typeface="Comic Sans MS" panose="030F0702030302020204" pitchFamily="66" charset="0"/>
              </a:rPr>
              <a:t>    høyde, mens K står i </a:t>
            </a:r>
          </a:p>
          <a:p>
            <a:pPr defTabSz="457200">
              <a:defRPr/>
            </a:pPr>
            <a:r>
              <a:rPr lang="nb-NO" sz="1000" dirty="0">
                <a:solidFill>
                  <a:prstClr val="black"/>
                </a:solidFill>
                <a:latin typeface="Comic Sans MS" panose="030F0702030302020204" pitchFamily="66" charset="0"/>
              </a:rPr>
              <a:t>    knestående, for så hurtig </a:t>
            </a:r>
          </a:p>
          <a:p>
            <a:pPr defTabSz="457200">
              <a:defRPr/>
            </a:pPr>
            <a:r>
              <a:rPr lang="nb-NO" sz="1000" dirty="0">
                <a:solidFill>
                  <a:prstClr val="black"/>
                </a:solidFill>
                <a:latin typeface="Comic Sans MS" panose="030F0702030302020204" pitchFamily="66" charset="0"/>
              </a:rPr>
              <a:t>    å jobb ut til siden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Stående i stedet for </a:t>
            </a:r>
          </a:p>
          <a:p>
            <a:pPr defTabSz="457200">
              <a:defRPr/>
            </a:pPr>
            <a:r>
              <a:rPr lang="nb-NO" sz="1000" dirty="0">
                <a:solidFill>
                  <a:prstClr val="black"/>
                </a:solidFill>
                <a:latin typeface="Comic Sans MS" panose="030F0702030302020204" pitchFamily="66" charset="0"/>
              </a:rPr>
              <a:t>    knestående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høye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477875"/>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 IKKE kryss beina</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Sats fra med nærmeste fot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hurtig mot ball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Den andre foten presses opp mot brystet i fallretning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Ballmottak</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Bruk ball til å bryte av svevkurve og til å ta av for støt ved landing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Sikre ball med kroppen</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r>
              <a:rPr lang="nb-NO" sz="1000" dirty="0">
                <a:solidFill>
                  <a:prstClr val="black"/>
                </a:solidFill>
                <a:latin typeface="Comic Sans MS" panose="030F0702030302020204" pitchFamily="66" charset="0"/>
              </a:rPr>
              <a:t>6-7 baller</a:t>
            </a:r>
          </a:p>
          <a:p>
            <a:pPr defTabSz="457200">
              <a:defRPr/>
            </a:pPr>
            <a:r>
              <a:rPr lang="nb-NO" sz="1000" dirty="0">
                <a:solidFill>
                  <a:prstClr val="black"/>
                </a:solidFill>
                <a:latin typeface="Comic Sans MS" panose="030F0702030302020204" pitchFamily="66" charset="0"/>
              </a:rPr>
              <a:t>Avstand: 2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3780" y="3247046"/>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890D4664-B564-4540-BD58-6EAF5368857F}"/>
              </a:ext>
            </a:extLst>
          </p:cNvPr>
          <p:cNvPicPr>
            <a:picLocks noChangeAspect="1"/>
          </p:cNvPicPr>
          <p:nvPr/>
        </p:nvPicPr>
        <p:blipFill>
          <a:blip r:embed="rId3"/>
          <a:stretch>
            <a:fillRect/>
          </a:stretch>
        </p:blipFill>
        <p:spPr>
          <a:xfrm>
            <a:off x="1347107" y="574544"/>
            <a:ext cx="3219063" cy="2854459"/>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45455457"/>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0"/>
            <a:ext cx="3241048" cy="492443"/>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fremover, lavt/utfall til side, lavt</a:t>
            </a:r>
            <a:r>
              <a:rPr lang="nb-NO" sz="1200" b="1" dirty="0">
                <a:solidFill>
                  <a:prstClr val="black"/>
                </a:solidFill>
                <a:latin typeface="Comic Sans MS" panose="030F0702030302020204" pitchFamily="66" charset="0"/>
              </a:rPr>
              <a:t>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Utgangsstilling. Skudd lavt  </a:t>
            </a:r>
          </a:p>
          <a:p>
            <a:pPr defTabSz="457200">
              <a:defRPr/>
            </a:pPr>
            <a:r>
              <a:rPr lang="nb-NO" sz="1000" dirty="0">
                <a:solidFill>
                  <a:prstClr val="black"/>
                </a:solidFill>
                <a:latin typeface="Comic Sans MS" panose="030F0702030302020204" pitchFamily="66" charset="0"/>
              </a:rPr>
              <a:t>    midt på </a:t>
            </a:r>
          </a:p>
          <a:p>
            <a:pPr defTabSz="457200">
              <a:defRPr/>
            </a:pPr>
            <a:r>
              <a:rPr lang="nb-NO" sz="1000" dirty="0">
                <a:solidFill>
                  <a:prstClr val="black"/>
                </a:solidFill>
                <a:latin typeface="Comic Sans MS" panose="030F0702030302020204" pitchFamily="66" charset="0"/>
              </a:rPr>
              <a:t>2: Kort parallellhopp, Skudd lavt </a:t>
            </a:r>
          </a:p>
          <a:p>
            <a:pPr defTabSz="457200">
              <a:defRPr/>
            </a:pPr>
            <a:r>
              <a:rPr lang="nb-NO" sz="1000" dirty="0">
                <a:solidFill>
                  <a:prstClr val="black"/>
                </a:solidFill>
                <a:latin typeface="Comic Sans MS" panose="030F0702030302020204" pitchFamily="66" charset="0"/>
              </a:rPr>
              <a:t>    ut til siden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Bruk «side-stepp» i det du lander i parallellhoppet, for å skyv ut til siden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Forflytning før skudd 1, </a:t>
            </a:r>
          </a:p>
          <a:p>
            <a:pPr defTabSz="457200">
              <a:defRPr/>
            </a:pPr>
            <a:r>
              <a:rPr lang="nb-NO" sz="1000" dirty="0">
                <a:solidFill>
                  <a:prstClr val="black"/>
                </a:solidFill>
                <a:latin typeface="Comic Sans MS" panose="030F0702030302020204" pitchFamily="66" charset="0"/>
              </a:rPr>
              <a:t>    </a:t>
            </a:r>
            <a:r>
              <a:rPr lang="nb-NO" sz="1000" dirty="0" err="1">
                <a:solidFill>
                  <a:prstClr val="black"/>
                </a:solidFill>
                <a:latin typeface="Comic Sans MS" panose="030F0702030302020204" pitchFamily="66" charset="0"/>
              </a:rPr>
              <a:t>f.eks</a:t>
            </a:r>
            <a:r>
              <a:rPr lang="nb-NO" sz="1000" dirty="0">
                <a:solidFill>
                  <a:prstClr val="black"/>
                </a:solidFill>
                <a:latin typeface="Comic Sans MS" panose="030F0702030302020204" pitchFamily="66" charset="0"/>
              </a:rPr>
              <a:t> fra stolpen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317009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fremover og for utfall til siden, på lave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27754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fremover, på lave baller midt på</a:t>
            </a:r>
          </a:p>
          <a:p>
            <a:pPr defTabSz="457200">
              <a:defRPr/>
            </a:pPr>
            <a:endParaRPr lang="nb-NO" sz="6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til siden, på lave baller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251CBBDE-3A14-43E9-9F05-65904A74A8D3}"/>
              </a:ext>
            </a:extLst>
          </p:cNvPr>
          <p:cNvPicPr>
            <a:picLocks noChangeAspect="1"/>
          </p:cNvPicPr>
          <p:nvPr/>
        </p:nvPicPr>
        <p:blipFill>
          <a:blip r:embed="rId3"/>
          <a:stretch>
            <a:fillRect/>
          </a:stretch>
        </p:blipFill>
        <p:spPr>
          <a:xfrm>
            <a:off x="1313072" y="569715"/>
            <a:ext cx="3258931" cy="2859284"/>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192496310"/>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0"/>
            <a:ext cx="3241048" cy="492443"/>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fremover, lavt/utfall til side, høyt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Utgangsstilling. Skudd lavt  </a:t>
            </a:r>
          </a:p>
          <a:p>
            <a:pPr defTabSz="457200">
              <a:defRPr/>
            </a:pPr>
            <a:r>
              <a:rPr lang="nb-NO" sz="1000" dirty="0">
                <a:solidFill>
                  <a:prstClr val="black"/>
                </a:solidFill>
                <a:latin typeface="Comic Sans MS" panose="030F0702030302020204" pitchFamily="66" charset="0"/>
              </a:rPr>
              <a:t>    midt på </a:t>
            </a:r>
          </a:p>
          <a:p>
            <a:pPr defTabSz="457200">
              <a:defRPr/>
            </a:pPr>
            <a:r>
              <a:rPr lang="nb-NO" sz="1000" dirty="0">
                <a:solidFill>
                  <a:prstClr val="black"/>
                </a:solidFill>
                <a:latin typeface="Comic Sans MS" panose="030F0702030302020204" pitchFamily="66" charset="0"/>
              </a:rPr>
              <a:t>2: Kort parallellhopp, Skudd høyt </a:t>
            </a:r>
          </a:p>
          <a:p>
            <a:pPr defTabSz="457200">
              <a:defRPr/>
            </a:pPr>
            <a:r>
              <a:rPr lang="nb-NO" sz="1000" dirty="0">
                <a:solidFill>
                  <a:prstClr val="black"/>
                </a:solidFill>
                <a:latin typeface="Comic Sans MS" panose="030F0702030302020204" pitchFamily="66" charset="0"/>
              </a:rPr>
              <a:t>    ut til siden (skulderhøyde)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Bruk «side-stepp» i det du lander i parallellhoppet, for å skyv ut til siden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Forflytning før skudd 1, </a:t>
            </a:r>
          </a:p>
          <a:p>
            <a:pPr defTabSz="457200">
              <a:defRPr/>
            </a:pPr>
            <a:r>
              <a:rPr lang="nb-NO" sz="1000" dirty="0">
                <a:solidFill>
                  <a:prstClr val="black"/>
                </a:solidFill>
                <a:latin typeface="Comic Sans MS" panose="030F0702030302020204" pitchFamily="66" charset="0"/>
              </a:rPr>
              <a:t>    </a:t>
            </a:r>
            <a:r>
              <a:rPr lang="nb-NO" sz="1000" dirty="0" err="1">
                <a:solidFill>
                  <a:prstClr val="black"/>
                </a:solidFill>
                <a:latin typeface="Comic Sans MS" panose="030F0702030302020204" pitchFamily="66" charset="0"/>
              </a:rPr>
              <a:t>f.eks</a:t>
            </a:r>
            <a:r>
              <a:rPr lang="nb-NO" sz="1000" dirty="0">
                <a:solidFill>
                  <a:prstClr val="black"/>
                </a:solidFill>
                <a:latin typeface="Comic Sans MS" panose="030F0702030302020204" pitchFamily="66" charset="0"/>
              </a:rPr>
              <a:t> fra stolpen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fremover og for utfall til siden, på høye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24676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fremover, på lave baller midt på</a:t>
            </a:r>
          </a:p>
          <a:p>
            <a:pPr defTabSz="457200">
              <a:defRPr/>
            </a:pPr>
            <a:endParaRPr lang="nb-NO" sz="6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til siden, på høye baller</a:t>
            </a: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B4D9B9EF-BC55-48EF-B451-44662376AC3F}"/>
              </a:ext>
            </a:extLst>
          </p:cNvPr>
          <p:cNvPicPr>
            <a:picLocks noChangeAspect="1"/>
          </p:cNvPicPr>
          <p:nvPr/>
        </p:nvPicPr>
        <p:blipFill>
          <a:blip r:embed="rId3"/>
          <a:stretch>
            <a:fillRect/>
          </a:stretch>
        </p:blipFill>
        <p:spPr>
          <a:xfrm>
            <a:off x="1314796" y="569720"/>
            <a:ext cx="3241048"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072791417"/>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til side, lavt </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Kort steg eller hopp frem og i </a:t>
            </a:r>
          </a:p>
          <a:p>
            <a:pPr defTabSz="457200">
              <a:defRPr/>
            </a:pPr>
            <a:r>
              <a:rPr lang="nb-NO" sz="1000" dirty="0">
                <a:solidFill>
                  <a:prstClr val="black"/>
                </a:solidFill>
                <a:latin typeface="Comic Sans MS" panose="030F0702030302020204" pitchFamily="66" charset="0"/>
              </a:rPr>
              <a:t>    utgangsstilling</a:t>
            </a:r>
          </a:p>
          <a:p>
            <a:pPr defTabSz="457200">
              <a:defRPr/>
            </a:pPr>
            <a:r>
              <a:rPr lang="nb-NO" sz="1000" dirty="0">
                <a:solidFill>
                  <a:prstClr val="black"/>
                </a:solidFill>
                <a:latin typeface="Comic Sans MS" panose="030F0702030302020204" pitchFamily="66" charset="0"/>
              </a:rPr>
              <a:t>2: Skudd lavt ut til siden</a:t>
            </a:r>
          </a:p>
          <a:p>
            <a:pPr defTabSz="457200">
              <a:defRPr/>
            </a:pPr>
            <a:r>
              <a:rPr lang="nb-NO" sz="1000" dirty="0">
                <a:solidFill>
                  <a:prstClr val="black"/>
                </a:solidFill>
                <a:latin typeface="Comic Sans MS" panose="030F0702030302020204" pitchFamily="66" charset="0"/>
              </a:rPr>
              <a:t>3: Hurtig opp i utgangsstilling – </a:t>
            </a:r>
          </a:p>
          <a:p>
            <a:pPr defTabSz="457200">
              <a:defRPr/>
            </a:pPr>
            <a:r>
              <a:rPr lang="nb-NO" sz="1000" dirty="0">
                <a:solidFill>
                  <a:prstClr val="black"/>
                </a:solidFill>
                <a:latin typeface="Comic Sans MS" panose="030F0702030302020204" pitchFamily="66" charset="0"/>
              </a:rPr>
              <a:t>    skudd lavt ut til motsatt side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langs bakken, midt </a:t>
            </a:r>
          </a:p>
          <a:p>
            <a:pPr defTabSz="457200">
              <a:defRPr/>
            </a:pPr>
            <a:r>
              <a:rPr lang="nb-NO" sz="1000" dirty="0">
                <a:solidFill>
                  <a:prstClr val="black"/>
                </a:solidFill>
                <a:latin typeface="Comic Sans MS" panose="030F0702030302020204" pitchFamily="66" charset="0"/>
              </a:rPr>
              <a:t>    på før forflytte frem og </a:t>
            </a:r>
          </a:p>
          <a:p>
            <a:pPr defTabSz="457200">
              <a:defRPr/>
            </a:pPr>
            <a:r>
              <a:rPr lang="nb-NO" sz="1000" dirty="0">
                <a:solidFill>
                  <a:prstClr val="black"/>
                </a:solidFill>
                <a:latin typeface="Comic Sans MS" panose="030F0702030302020204" pitchFamily="66" charset="0"/>
              </a:rPr>
              <a:t>    skudd i serie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lave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32398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før utfall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 på siden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Søke med hendene mot ballen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foran kroppen – (armer er fri og mottaket blir mykere og mer kontrollert)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 sikres mot kropp</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Bein bøyes mot kropp for beskyttelse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06514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EA62E101-3C43-40DE-8E16-570B9B6AEB1A}"/>
              </a:ext>
            </a:extLst>
          </p:cNvPr>
          <p:cNvPicPr>
            <a:picLocks noChangeAspect="1"/>
          </p:cNvPicPr>
          <p:nvPr/>
        </p:nvPicPr>
        <p:blipFill>
          <a:blip r:embed="rId3"/>
          <a:stretch>
            <a:fillRect/>
          </a:stretch>
        </p:blipFill>
        <p:spPr>
          <a:xfrm>
            <a:off x="1347110" y="569720"/>
            <a:ext cx="322489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14476998"/>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til side, høyt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Kort steg eller hopp frem og i </a:t>
            </a:r>
          </a:p>
          <a:p>
            <a:pPr defTabSz="457200">
              <a:defRPr/>
            </a:pPr>
            <a:r>
              <a:rPr lang="nb-NO" sz="1000" dirty="0">
                <a:solidFill>
                  <a:prstClr val="black"/>
                </a:solidFill>
                <a:latin typeface="Comic Sans MS" panose="030F0702030302020204" pitchFamily="66" charset="0"/>
              </a:rPr>
              <a:t>    utgangsstilling</a:t>
            </a:r>
          </a:p>
          <a:p>
            <a:pPr defTabSz="457200">
              <a:defRPr/>
            </a:pPr>
            <a:r>
              <a:rPr lang="nb-NO" sz="1000" dirty="0">
                <a:solidFill>
                  <a:prstClr val="black"/>
                </a:solidFill>
                <a:latin typeface="Comic Sans MS" panose="030F0702030302020204" pitchFamily="66" charset="0"/>
              </a:rPr>
              <a:t>2: Skudd/kast høyt ut til siden </a:t>
            </a:r>
          </a:p>
          <a:p>
            <a:pPr defTabSz="457200">
              <a:defRPr/>
            </a:pPr>
            <a:r>
              <a:rPr lang="nb-NO" sz="1000" dirty="0">
                <a:solidFill>
                  <a:prstClr val="black"/>
                </a:solidFill>
                <a:latin typeface="Comic Sans MS" panose="030F0702030302020204" pitchFamily="66" charset="0"/>
              </a:rPr>
              <a:t>    (skulderhøyde)</a:t>
            </a:r>
          </a:p>
          <a:p>
            <a:pPr defTabSz="457200">
              <a:defRPr/>
            </a:pPr>
            <a:r>
              <a:rPr lang="nb-NO" sz="1000" dirty="0">
                <a:solidFill>
                  <a:prstClr val="black"/>
                </a:solidFill>
                <a:latin typeface="Comic Sans MS" panose="030F0702030302020204" pitchFamily="66" charset="0"/>
              </a:rPr>
              <a:t>3: Hurtig opp i utgangsstilling – </a:t>
            </a:r>
          </a:p>
          <a:p>
            <a:pPr defTabSz="457200">
              <a:defRPr/>
            </a:pPr>
            <a:r>
              <a:rPr lang="nb-NO" sz="1000" dirty="0">
                <a:solidFill>
                  <a:prstClr val="black"/>
                </a:solidFill>
                <a:latin typeface="Comic Sans MS" panose="030F0702030302020204" pitchFamily="66" charset="0"/>
              </a:rPr>
              <a:t>    skudd/kast høyt </a:t>
            </a:r>
          </a:p>
          <a:p>
            <a:pPr defTabSz="457200">
              <a:defRPr/>
            </a:pPr>
            <a:r>
              <a:rPr lang="nb-NO" sz="1000" dirty="0">
                <a:solidFill>
                  <a:prstClr val="black"/>
                </a:solidFill>
                <a:latin typeface="Comic Sans MS" panose="030F0702030302020204" pitchFamily="66" charset="0"/>
              </a:rPr>
              <a:t>    (skulderhøyde) ut til motsatt </a:t>
            </a:r>
          </a:p>
          <a:p>
            <a:pPr defTabSz="457200">
              <a:defRPr/>
            </a:pPr>
            <a:r>
              <a:rPr lang="nb-NO" sz="1000" dirty="0">
                <a:solidFill>
                  <a:prstClr val="black"/>
                </a:solidFill>
                <a:latin typeface="Comic Sans MS" panose="030F0702030302020204" pitchFamily="66" charset="0"/>
              </a:rPr>
              <a:t>    side    </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573624"/>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86257" y="3828661"/>
            <a:ext cx="1427584"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langs bakken, midt </a:t>
            </a:r>
          </a:p>
          <a:p>
            <a:pPr defTabSz="457200">
              <a:defRPr/>
            </a:pPr>
            <a:r>
              <a:rPr lang="nb-NO" sz="1000" dirty="0">
                <a:solidFill>
                  <a:prstClr val="black"/>
                </a:solidFill>
                <a:latin typeface="Comic Sans MS" panose="030F0702030302020204" pitchFamily="66" charset="0"/>
              </a:rPr>
              <a:t>    på før forflytte frem og </a:t>
            </a:r>
          </a:p>
          <a:p>
            <a:pPr defTabSz="457200">
              <a:defRPr/>
            </a:pPr>
            <a:r>
              <a:rPr lang="nb-NO" sz="1000" dirty="0">
                <a:solidFill>
                  <a:prstClr val="black"/>
                </a:solidFill>
                <a:latin typeface="Comic Sans MS" panose="030F0702030302020204" pitchFamily="66" charset="0"/>
              </a:rPr>
              <a:t>    skudd i serie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høye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477875"/>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 IKKE kryss beina</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Sats fra med nærmeste fot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hurtig mot ball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Den andre foten presses opp mot brystet i fallretning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Ballmottak</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Bruk ball til å bryte av svevkurve og til å ta av for støt ved landing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Sikre ball med kroppen</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223774"/>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BCA2CE42-9ABA-4979-B3B5-6A978B9753A5}"/>
              </a:ext>
            </a:extLst>
          </p:cNvPr>
          <p:cNvPicPr>
            <a:picLocks noChangeAspect="1"/>
          </p:cNvPicPr>
          <p:nvPr/>
        </p:nvPicPr>
        <p:blipFill>
          <a:blip r:embed="rId3"/>
          <a:stretch>
            <a:fillRect/>
          </a:stretch>
        </p:blipFill>
        <p:spPr>
          <a:xfrm>
            <a:off x="1347107" y="564040"/>
            <a:ext cx="3219063" cy="2864960"/>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08518908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ØKTENE PRIORITERTE ROM</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2" y="1448031"/>
            <a:ext cx="7055105" cy="5650720"/>
          </a:xfrm>
          <a:prstGeom prst="rect">
            <a:avLst/>
          </a:prstGeom>
        </p:spPr>
      </p:pic>
    </p:spTree>
    <p:extLst>
      <p:ext uri="{BB962C8B-B14F-4D97-AF65-F5344CB8AC3E}">
        <p14:creationId xmlns:p14="http://schemas.microsoft.com/office/powerpoint/2010/main" val="4269073318"/>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0"/>
            <a:ext cx="3241048" cy="492443"/>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til siden, høyt og lavt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Kort steg eller hopp frem og i </a:t>
            </a:r>
          </a:p>
          <a:p>
            <a:pPr defTabSz="457200">
              <a:defRPr/>
            </a:pPr>
            <a:r>
              <a:rPr lang="nb-NO" sz="1000" dirty="0">
                <a:solidFill>
                  <a:prstClr val="black"/>
                </a:solidFill>
                <a:latin typeface="Comic Sans MS" panose="030F0702030302020204" pitchFamily="66" charset="0"/>
              </a:rPr>
              <a:t>    utgangsstilling</a:t>
            </a:r>
          </a:p>
          <a:p>
            <a:pPr defTabSz="457200">
              <a:defRPr/>
            </a:pPr>
            <a:r>
              <a:rPr lang="nb-NO" sz="1000" dirty="0">
                <a:solidFill>
                  <a:prstClr val="black"/>
                </a:solidFill>
                <a:latin typeface="Comic Sans MS" panose="030F0702030302020204" pitchFamily="66" charset="0"/>
              </a:rPr>
              <a:t>2: Skudd/kast høyt ut til siden </a:t>
            </a:r>
          </a:p>
          <a:p>
            <a:pPr defTabSz="457200">
              <a:defRPr/>
            </a:pPr>
            <a:r>
              <a:rPr lang="nb-NO" sz="1000" dirty="0">
                <a:solidFill>
                  <a:prstClr val="black"/>
                </a:solidFill>
                <a:latin typeface="Comic Sans MS" panose="030F0702030302020204" pitchFamily="66" charset="0"/>
              </a:rPr>
              <a:t>    (skulderhøyde)</a:t>
            </a:r>
          </a:p>
          <a:p>
            <a:pPr defTabSz="457200">
              <a:defRPr/>
            </a:pPr>
            <a:r>
              <a:rPr lang="nb-NO" sz="1000" dirty="0">
                <a:solidFill>
                  <a:prstClr val="black"/>
                </a:solidFill>
                <a:latin typeface="Comic Sans MS" panose="030F0702030302020204" pitchFamily="66" charset="0"/>
              </a:rPr>
              <a:t>3: Hurtig opp i utgangsstilling – </a:t>
            </a:r>
          </a:p>
          <a:p>
            <a:pPr defTabSz="457200">
              <a:defRPr/>
            </a:pPr>
            <a:r>
              <a:rPr lang="nb-NO" sz="1000" dirty="0">
                <a:solidFill>
                  <a:prstClr val="black"/>
                </a:solidFill>
                <a:latin typeface="Comic Sans MS" panose="030F0702030302020204" pitchFamily="66" charset="0"/>
              </a:rPr>
              <a:t>    skudd lavt ut til motsatt side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langs bakken, midt </a:t>
            </a:r>
          </a:p>
          <a:p>
            <a:pPr defTabSz="457200">
              <a:defRPr/>
            </a:pPr>
            <a:r>
              <a:rPr lang="nb-NO" sz="1000" dirty="0">
                <a:solidFill>
                  <a:prstClr val="black"/>
                </a:solidFill>
                <a:latin typeface="Comic Sans MS" panose="030F0702030302020204" pitchFamily="66" charset="0"/>
              </a:rPr>
              <a:t>    på før forflytte frem og </a:t>
            </a:r>
          </a:p>
          <a:p>
            <a:pPr defTabSz="457200">
              <a:defRPr/>
            </a:pPr>
            <a:r>
              <a:rPr lang="nb-NO" sz="1000" dirty="0">
                <a:solidFill>
                  <a:prstClr val="black"/>
                </a:solidFill>
                <a:latin typeface="Comic Sans MS" panose="030F0702030302020204" pitchFamily="66" charset="0"/>
              </a:rPr>
              <a:t>    skudd i serie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Lavt skudd ført i serien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317009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høye baller og for utfall til siden, på lave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24676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til siden, på høye baller</a:t>
            </a:r>
          </a:p>
          <a:p>
            <a:pPr defTabSz="457200">
              <a:defRPr/>
            </a:pPr>
            <a:endParaRPr lang="nb-NO" sz="6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til siden, på lave baller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341109A9-C8F3-4F7D-AAAF-72A117123151}"/>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34528966"/>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til side, lavt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Hopp over hekk og lande i </a:t>
            </a:r>
          </a:p>
          <a:p>
            <a:pPr defTabSz="457200">
              <a:defRPr/>
            </a:pPr>
            <a:r>
              <a:rPr lang="nb-NO" sz="1000" dirty="0">
                <a:solidFill>
                  <a:prstClr val="black"/>
                </a:solidFill>
                <a:latin typeface="Comic Sans MS" panose="030F0702030302020204" pitchFamily="66" charset="0"/>
              </a:rPr>
              <a:t>    utgangsstilling og balanse</a:t>
            </a:r>
          </a:p>
          <a:p>
            <a:pPr defTabSz="457200">
              <a:defRPr/>
            </a:pPr>
            <a:r>
              <a:rPr lang="nb-NO" sz="1000" dirty="0">
                <a:solidFill>
                  <a:prstClr val="black"/>
                </a:solidFill>
                <a:latin typeface="Comic Sans MS" panose="030F0702030302020204" pitchFamily="66" charset="0"/>
              </a:rPr>
              <a:t>2: Skudd lavt ut til siden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Første skudd kommer umiddelbart etter hopp</a:t>
            </a:r>
            <a:endParaRPr lang="nb-NO" sz="1000" b="1"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270843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Høyde på hekk</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lavt, vilkårlig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lave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32398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før utfall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 på siden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Søke med hendene mot ballen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foran kroppen – (armer er fri og mottaket blir mykere og mer kontrollert)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 sikres mot kropp</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Bein bøyes mot kropp for beskyttelse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1 hekk</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074479"/>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E56F1F47-A9F7-43C5-9D33-E979CBC39EBA}"/>
              </a:ext>
            </a:extLst>
          </p:cNvPr>
          <p:cNvPicPr>
            <a:picLocks noChangeAspect="1"/>
          </p:cNvPicPr>
          <p:nvPr/>
        </p:nvPicPr>
        <p:blipFill>
          <a:blip r:embed="rId3"/>
          <a:stretch>
            <a:fillRect/>
          </a:stretch>
        </p:blipFill>
        <p:spPr>
          <a:xfrm>
            <a:off x="1347107" y="569715"/>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991179314"/>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til side, høyt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Hopp over hekk og lande i </a:t>
            </a:r>
          </a:p>
          <a:p>
            <a:pPr defTabSz="457200">
              <a:defRPr/>
            </a:pPr>
            <a:r>
              <a:rPr lang="nb-NO" sz="1000" dirty="0">
                <a:solidFill>
                  <a:prstClr val="black"/>
                </a:solidFill>
                <a:latin typeface="Comic Sans MS" panose="030F0702030302020204" pitchFamily="66" charset="0"/>
              </a:rPr>
              <a:t>    utgangsstilling og balanse</a:t>
            </a:r>
          </a:p>
          <a:p>
            <a:pPr defTabSz="457200">
              <a:defRPr/>
            </a:pPr>
            <a:r>
              <a:rPr lang="nb-NO" sz="1000" dirty="0">
                <a:solidFill>
                  <a:prstClr val="black"/>
                </a:solidFill>
                <a:latin typeface="Comic Sans MS" panose="030F0702030302020204" pitchFamily="66" charset="0"/>
              </a:rPr>
              <a:t>2: Skudd høyt ut til siden </a:t>
            </a:r>
          </a:p>
          <a:p>
            <a:pPr defTabSz="457200">
              <a:defRPr/>
            </a:pPr>
            <a:r>
              <a:rPr lang="nb-NO" sz="1000" dirty="0">
                <a:solidFill>
                  <a:prstClr val="black"/>
                </a:solidFill>
                <a:latin typeface="Comic Sans MS" panose="030F0702030302020204" pitchFamily="66" charset="0"/>
              </a:rPr>
              <a:t>    (skulderhøyde)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Første skudd kommer umiddelbart etter hopp</a:t>
            </a:r>
            <a:endParaRPr lang="nb-NO" sz="1000" b="1"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573624"/>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86257" y="3834886"/>
            <a:ext cx="1427584" cy="236988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Høyde på hekk</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høyt, vilkårlig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høye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477875"/>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 IKKE kryss beina</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Sats fra med nærmeste fot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hurtig mot ball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Den andre foten presses opp mot brystet i fallretning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Ballmottak</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Bruk ball til å bryte av svevkurve og til å ta av for støt ved landing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Sikre ball med kroppen</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1 hekk</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7100" y="3237745"/>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4982AFEB-2066-4CC4-8BD1-9F06E39894EC}"/>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534888824"/>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til side, lavt og høyt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3046988"/>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Hopp over hekk og lande i </a:t>
            </a:r>
          </a:p>
          <a:p>
            <a:pPr defTabSz="457200">
              <a:defRPr/>
            </a:pPr>
            <a:r>
              <a:rPr lang="nb-NO" sz="1000" dirty="0">
                <a:solidFill>
                  <a:prstClr val="black"/>
                </a:solidFill>
                <a:latin typeface="Comic Sans MS" panose="030F0702030302020204" pitchFamily="66" charset="0"/>
              </a:rPr>
              <a:t>    utgangsstilling og balanse</a:t>
            </a:r>
          </a:p>
          <a:p>
            <a:pPr defTabSz="457200">
              <a:defRPr/>
            </a:pPr>
            <a:r>
              <a:rPr lang="nb-NO" sz="1000" dirty="0">
                <a:solidFill>
                  <a:prstClr val="black"/>
                </a:solidFill>
                <a:latin typeface="Comic Sans MS" panose="030F0702030302020204" pitchFamily="66" charset="0"/>
              </a:rPr>
              <a:t>2: Skudd lavt ut til siden</a:t>
            </a:r>
          </a:p>
          <a:p>
            <a:pPr defTabSz="457200">
              <a:defRPr/>
            </a:pPr>
            <a:r>
              <a:rPr lang="nb-NO" sz="1000" dirty="0">
                <a:solidFill>
                  <a:prstClr val="black"/>
                </a:solidFill>
                <a:latin typeface="Comic Sans MS" panose="030F0702030302020204" pitchFamily="66" charset="0"/>
              </a:rPr>
              <a:t>3: Hurtig opp i utgangsstilling – </a:t>
            </a:r>
          </a:p>
          <a:p>
            <a:pPr defTabSz="457200">
              <a:defRPr/>
            </a:pPr>
            <a:r>
              <a:rPr lang="nb-NO" sz="1000" dirty="0">
                <a:solidFill>
                  <a:prstClr val="black"/>
                </a:solidFill>
                <a:latin typeface="Comic Sans MS" panose="030F0702030302020204" pitchFamily="66" charset="0"/>
              </a:rPr>
              <a:t>    skudd/kast høyt </a:t>
            </a:r>
          </a:p>
          <a:p>
            <a:pPr defTabSz="457200">
              <a:defRPr/>
            </a:pPr>
            <a:r>
              <a:rPr lang="nb-NO" sz="1000" dirty="0">
                <a:solidFill>
                  <a:prstClr val="black"/>
                </a:solidFill>
                <a:latin typeface="Comic Sans MS" panose="030F0702030302020204" pitchFamily="66" charset="0"/>
              </a:rPr>
              <a:t>    (skulderhøyde) ut til motsatt </a:t>
            </a:r>
          </a:p>
          <a:p>
            <a:pPr defTabSz="457200">
              <a:defRPr/>
            </a:pPr>
            <a:r>
              <a:rPr lang="nb-NO" sz="1000" dirty="0">
                <a:solidFill>
                  <a:prstClr val="black"/>
                </a:solidFill>
                <a:latin typeface="Comic Sans MS" panose="030F0702030302020204" pitchFamily="66" charset="0"/>
              </a:rPr>
              <a:t>    side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Første skudd kommer umiddelbart etter hopp</a:t>
            </a:r>
            <a:endParaRPr lang="nb-NO" sz="1000" b="1"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61610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Høyde på hekk</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Første skudd høyt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317009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lave baller og for utfall til siden, på høye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24676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til siden, på lave baller</a:t>
            </a:r>
          </a:p>
          <a:p>
            <a:pPr defTabSz="457200">
              <a:defRPr/>
            </a:pPr>
            <a:endParaRPr lang="nb-NO" sz="6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til siden, på høye baller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1 hekk</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3CB60150-122A-402F-A936-470BA49AFDA4}"/>
              </a:ext>
            </a:extLst>
          </p:cNvPr>
          <p:cNvPicPr>
            <a:picLocks noChangeAspect="1"/>
          </p:cNvPicPr>
          <p:nvPr/>
        </p:nvPicPr>
        <p:blipFill>
          <a:blip r:embed="rId3"/>
          <a:stretch>
            <a:fillRect/>
          </a:stretch>
        </p:blipFill>
        <p:spPr>
          <a:xfrm>
            <a:off x="1347107" y="565050"/>
            <a:ext cx="3219063" cy="2863950"/>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455558154"/>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til side, lavt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Hopp over hekker og lande i </a:t>
            </a:r>
          </a:p>
          <a:p>
            <a:pPr defTabSz="457200">
              <a:defRPr/>
            </a:pPr>
            <a:r>
              <a:rPr lang="nb-NO" sz="1000" dirty="0">
                <a:solidFill>
                  <a:prstClr val="black"/>
                </a:solidFill>
                <a:latin typeface="Comic Sans MS" panose="030F0702030302020204" pitchFamily="66" charset="0"/>
              </a:rPr>
              <a:t>    utgangsstilling og balanse</a:t>
            </a:r>
          </a:p>
          <a:p>
            <a:pPr defTabSz="457200">
              <a:defRPr/>
            </a:pPr>
            <a:r>
              <a:rPr lang="nb-NO" sz="1000" dirty="0">
                <a:solidFill>
                  <a:prstClr val="black"/>
                </a:solidFill>
                <a:latin typeface="Comic Sans MS" panose="030F0702030302020204" pitchFamily="66" charset="0"/>
              </a:rPr>
              <a:t>2: Skudd lavt ut til siden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Første skudd kommer umiddelbart etter hopp</a:t>
            </a:r>
            <a:endParaRPr lang="nb-NO" sz="1000" b="1"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10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6"/>
            <a:ext cx="1427584" cy="280076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Høyde på hekk</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lavt, vilkårlig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lave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32398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før utfall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 på siden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Søke med hendene mot ballen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foran kroppen – (armer er fri og mottaket blir mykere og mer kontrollert)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 sikres mot kropp</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Bein bøyes mot kropp for beskyttelse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2 hekker</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093127"/>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D2E2C7DF-5F2B-4EC4-975B-FA2149F3C90E}"/>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960586835"/>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Fallteknikk </a:t>
            </a:r>
            <a:r>
              <a:rPr lang="nb-NO" sz="1200" dirty="0">
                <a:solidFill>
                  <a:prstClr val="black"/>
                </a:solidFill>
                <a:latin typeface="Comic Sans MS" panose="030F0702030302020204" pitchFamily="66" charset="0"/>
              </a:rPr>
              <a:t>– Utfall til side, høyt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Hopp over hekker og lande i </a:t>
            </a:r>
          </a:p>
          <a:p>
            <a:pPr defTabSz="457200">
              <a:defRPr/>
            </a:pPr>
            <a:r>
              <a:rPr lang="nb-NO" sz="1000" dirty="0">
                <a:solidFill>
                  <a:prstClr val="black"/>
                </a:solidFill>
                <a:latin typeface="Comic Sans MS" panose="030F0702030302020204" pitchFamily="66" charset="0"/>
              </a:rPr>
              <a:t>    utgangsstilling og balanse</a:t>
            </a:r>
          </a:p>
          <a:p>
            <a:pPr defTabSz="457200">
              <a:defRPr/>
            </a:pPr>
            <a:r>
              <a:rPr lang="nb-NO" sz="1000" dirty="0">
                <a:solidFill>
                  <a:prstClr val="black"/>
                </a:solidFill>
                <a:latin typeface="Comic Sans MS" panose="030F0702030302020204" pitchFamily="66" charset="0"/>
              </a:rPr>
              <a:t>2: Skudd høyt ut til siden </a:t>
            </a:r>
          </a:p>
          <a:p>
            <a:pPr defTabSz="457200">
              <a:defRPr/>
            </a:pPr>
            <a:r>
              <a:rPr lang="nb-NO" sz="1000" dirty="0">
                <a:solidFill>
                  <a:prstClr val="black"/>
                </a:solidFill>
                <a:latin typeface="Comic Sans MS" panose="030F0702030302020204" pitchFamily="66" charset="0"/>
              </a:rPr>
              <a:t>    (skulderhøyde)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Første skudd kommer umiddelbart etter hopp</a:t>
            </a:r>
            <a:endParaRPr lang="nb-NO" sz="1000" b="1"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3018" y="3573624"/>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3018" y="3834888"/>
            <a:ext cx="1427584"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Høyde på hekk</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høyt, vilkårlig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høye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477875"/>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«Side-stepp» mot ball, med nærmeste fot – IKKE kryss beina</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Sats fra med nærmeste fot</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Armene hurtig mot ball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Den andre foten presses opp mot brystet i fallretning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Ballmottak</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Bruk ball til å bryte av svevkurve og til å ta av for støt ved landing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Sikre ball med kroppen</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2 hekker</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3233081"/>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30CBCF8C-F689-408D-918F-C184BA986BD6}"/>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045740734"/>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a:solidFill>
                  <a:prstClr val="black"/>
                </a:solidFill>
                <a:latin typeface="Comic Sans MS" panose="030F0702030302020204" pitchFamily="66" charset="0"/>
              </a:rPr>
              <a:t>Fallteknikk </a:t>
            </a:r>
            <a:r>
              <a:rPr lang="nb-NO" sz="1200">
                <a:solidFill>
                  <a:prstClr val="black"/>
                </a:solidFill>
                <a:latin typeface="Comic Sans MS" panose="030F0702030302020204" pitchFamily="66" charset="0"/>
              </a:rPr>
              <a:t>– Utfall til side, lavt og høyt</a:t>
            </a:r>
            <a:endParaRPr lang="nb-NO" sz="12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3046988"/>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Hopp over hekker og lande i </a:t>
            </a:r>
          </a:p>
          <a:p>
            <a:pPr defTabSz="457200">
              <a:defRPr/>
            </a:pPr>
            <a:r>
              <a:rPr lang="nb-NO" sz="1000" dirty="0">
                <a:solidFill>
                  <a:prstClr val="black"/>
                </a:solidFill>
                <a:latin typeface="Comic Sans MS" panose="030F0702030302020204" pitchFamily="66" charset="0"/>
              </a:rPr>
              <a:t>    utgangsstilling og balanse</a:t>
            </a:r>
          </a:p>
          <a:p>
            <a:pPr defTabSz="457200">
              <a:defRPr/>
            </a:pPr>
            <a:r>
              <a:rPr lang="nb-NO" sz="1000" dirty="0">
                <a:solidFill>
                  <a:prstClr val="black"/>
                </a:solidFill>
                <a:latin typeface="Comic Sans MS" panose="030F0702030302020204" pitchFamily="66" charset="0"/>
              </a:rPr>
              <a:t>2: Skudd lavt ut til siden</a:t>
            </a:r>
          </a:p>
          <a:p>
            <a:pPr defTabSz="457200">
              <a:defRPr/>
            </a:pPr>
            <a:r>
              <a:rPr lang="nb-NO" sz="1000" dirty="0">
                <a:solidFill>
                  <a:prstClr val="black"/>
                </a:solidFill>
                <a:latin typeface="Comic Sans MS" panose="030F0702030302020204" pitchFamily="66" charset="0"/>
              </a:rPr>
              <a:t>3: Hurtig opp i utgangsstilling – </a:t>
            </a:r>
          </a:p>
          <a:p>
            <a:pPr defTabSz="457200">
              <a:defRPr/>
            </a:pPr>
            <a:r>
              <a:rPr lang="nb-NO" sz="1000" dirty="0">
                <a:solidFill>
                  <a:prstClr val="black"/>
                </a:solidFill>
                <a:latin typeface="Comic Sans MS" panose="030F0702030302020204" pitchFamily="66" charset="0"/>
              </a:rPr>
              <a:t>    skudd/kast høyt </a:t>
            </a:r>
          </a:p>
          <a:p>
            <a:pPr defTabSz="457200">
              <a:defRPr/>
            </a:pPr>
            <a:r>
              <a:rPr lang="nb-NO" sz="1000" dirty="0">
                <a:solidFill>
                  <a:prstClr val="black"/>
                </a:solidFill>
                <a:latin typeface="Comic Sans MS" panose="030F0702030302020204" pitchFamily="66" charset="0"/>
              </a:rPr>
              <a:t>    (skulderhøyde) ut til motsatt </a:t>
            </a:r>
          </a:p>
          <a:p>
            <a:pPr defTabSz="457200">
              <a:defRPr/>
            </a:pPr>
            <a:r>
              <a:rPr lang="nb-NO" sz="1000" dirty="0">
                <a:solidFill>
                  <a:prstClr val="black"/>
                </a:solidFill>
                <a:latin typeface="Comic Sans MS" panose="030F0702030302020204" pitchFamily="66" charset="0"/>
              </a:rPr>
              <a:t>    side    </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Første skudd kommer umiddelbart etter hopp</a:t>
            </a: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38"/>
            <a:ext cx="1609532" cy="2523768"/>
          </a:xfrm>
          <a:prstGeom prst="rect">
            <a:avLst/>
          </a:prstGeom>
          <a:solidFill>
            <a:schemeClr val="accent2">
              <a:lumMod val="20000"/>
              <a:lumOff val="80000"/>
            </a:schemeClr>
          </a:solidFill>
        </p:spPr>
        <p:txBody>
          <a:bodyPr wrap="square" rtlCol="0">
            <a:spAutoFit/>
          </a:bodyPr>
          <a:lstStyle/>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Stå alltid i </a:t>
            </a:r>
            <a:r>
              <a:rPr lang="nb-NO" sz="1000" b="1" dirty="0">
                <a:solidFill>
                  <a:prstClr val="black"/>
                </a:solidFill>
                <a:latin typeface="Comic Sans MS" panose="030F0702030302020204" pitchFamily="66" charset="0"/>
              </a:rPr>
              <a:t>UTGANGSSTILLING</a:t>
            </a:r>
            <a:r>
              <a:rPr lang="nb-NO" sz="1000" dirty="0">
                <a:solidFill>
                  <a:prstClr val="black"/>
                </a:solidFill>
                <a:latin typeface="Comic Sans MS" panose="030F0702030302020204" pitchFamily="66" charset="0"/>
              </a:rPr>
              <a:t> og i </a:t>
            </a:r>
            <a:r>
              <a:rPr lang="nb-NO" sz="1000" b="1" dirty="0">
                <a:solidFill>
                  <a:prstClr val="black"/>
                </a:solidFill>
                <a:latin typeface="Comic Sans MS" panose="030F0702030302020204" pitchFamily="66" charset="0"/>
              </a:rPr>
              <a:t>BALANSE</a:t>
            </a:r>
            <a:r>
              <a:rPr lang="nb-NO" sz="1000" dirty="0">
                <a:solidFill>
                  <a:prstClr val="black"/>
                </a:solidFill>
                <a:latin typeface="Comic Sans MS" panose="030F0702030302020204" pitchFamily="66" charset="0"/>
              </a:rPr>
              <a:t> før skuddet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61610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Høyde på hekk</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Første skudd høyt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317009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fallteknikk, for utfall til siden, på lave baller og for utfall til siden, på høye baller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Bevisstgjøre keeperen på </a:t>
            </a:r>
          </a:p>
          <a:p>
            <a:pPr defTabSz="457200">
              <a:defRPr/>
            </a:pPr>
            <a:r>
              <a:rPr lang="nb-NO" sz="1000" dirty="0">
                <a:solidFill>
                  <a:prstClr val="black"/>
                </a:solidFill>
                <a:latin typeface="Comic Sans MS" panose="030F0702030302020204" pitchFamily="66" charset="0"/>
              </a:rPr>
              <a:t>hvor viktig det er å stå i utgangsstilling og i balanse, for å være «skudd 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24676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til siden, på lave baller</a:t>
            </a:r>
          </a:p>
          <a:p>
            <a:pPr defTabSz="457200">
              <a:defRPr/>
            </a:pPr>
            <a:endParaRPr lang="nb-NO" sz="6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Fallteknikk for utfall til siden, på høye baller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keepere </a:t>
            </a: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2 hekker</a:t>
            </a:r>
          </a:p>
          <a:p>
            <a:pPr defTabSz="457200">
              <a:defRPr/>
            </a:pPr>
            <a:r>
              <a:rPr lang="nb-NO" sz="1000" dirty="0">
                <a:solidFill>
                  <a:prstClr val="black"/>
                </a:solidFill>
                <a:latin typeface="Comic Sans MS" panose="030F0702030302020204" pitchFamily="66" charset="0"/>
              </a:rPr>
              <a:t>Avstand: 6-8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665946" y="6330462"/>
            <a:ext cx="1819729"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Fallteknikk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1B01D724-7B24-48C8-BE43-40C925307E3A}"/>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880555767"/>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Kast med stuss mot lengste</a:t>
            </a:r>
          </a:p>
          <a:p>
            <a:pPr defTabSz="457200">
              <a:defRPr/>
            </a:pPr>
            <a:r>
              <a:rPr lang="nb-NO" sz="1000" dirty="0">
                <a:solidFill>
                  <a:prstClr val="black"/>
                </a:solidFill>
                <a:latin typeface="Comic Sans MS" panose="030F0702030302020204" pitchFamily="66" charset="0"/>
              </a:rPr>
              <a:t>2: Hurtig opp og hurtig forflytter inn i «kjeglemålet»</a:t>
            </a:r>
          </a:p>
          <a:p>
            <a:pPr defTabSz="457200">
              <a:defRPr/>
            </a:pPr>
            <a:r>
              <a:rPr lang="nb-NO" sz="1000" dirty="0">
                <a:solidFill>
                  <a:prstClr val="black"/>
                </a:solidFill>
                <a:latin typeface="Comic Sans MS" panose="030F0702030302020204" pitchFamily="66" charset="0"/>
              </a:rPr>
              <a:t>3: Skudd i lengste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skudd/kast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 </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lavt hver side</a:t>
            </a:r>
          </a:p>
          <a:p>
            <a:pPr defTabSz="457200">
              <a:defRPr/>
            </a:pPr>
            <a:r>
              <a:rPr lang="nb-NO" sz="1000" b="1" dirty="0">
                <a:solidFill>
                  <a:prstClr val="black"/>
                </a:solidFill>
                <a:latin typeface="Comic Sans MS" panose="030F0702030302020204" pitchFamily="66" charset="0"/>
              </a:rPr>
              <a:t>2 x 5 høyt hver side</a:t>
            </a:r>
          </a:p>
          <a:p>
            <a:pPr defTabSz="457200">
              <a:defRPr/>
            </a:pPr>
            <a:endParaRPr lang="nb-NO" sz="10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38554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Kast med stuss, vilkårlig </a:t>
            </a:r>
          </a:p>
          <a:p>
            <a:pPr defTabSz="457200">
              <a:defRPr/>
            </a:pPr>
            <a:r>
              <a:rPr lang="nb-NO" sz="1000" dirty="0">
                <a:solidFill>
                  <a:prstClr val="black"/>
                </a:solidFill>
                <a:latin typeface="Comic Sans MS" panose="030F0702030302020204" pitchFamily="66" charset="0"/>
              </a:rPr>
              <a:t>    side (nærmeste/lengste)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i nærområder, </a:t>
            </a:r>
          </a:p>
          <a:p>
            <a:pPr defTabSz="457200">
              <a:defRPr/>
            </a:pPr>
            <a:r>
              <a:rPr lang="nb-NO" sz="1000" dirty="0">
                <a:solidFill>
                  <a:prstClr val="black"/>
                </a:solidFill>
                <a:latin typeface="Comic Sans MS" panose="030F0702030302020204" pitchFamily="66" charset="0"/>
              </a:rPr>
              <a:t>    vilkårlig side og høyde i </a:t>
            </a:r>
          </a:p>
          <a:p>
            <a:pPr defTabSz="457200">
              <a:defRPr/>
            </a:pPr>
            <a:r>
              <a:rPr lang="nb-NO" sz="1000" dirty="0">
                <a:solidFill>
                  <a:prstClr val="black"/>
                </a:solidFill>
                <a:latin typeface="Comic Sans MS" panose="030F0702030302020204" pitchFamily="66" charset="0"/>
              </a:rPr>
              <a:t>    «kjeglemålet»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K holdes igjen med strikk </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igjen å være «skuddklar»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40065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2 kjegler/pinner</a:t>
            </a:r>
          </a:p>
          <a:p>
            <a:pPr defTabSz="457200">
              <a:defRPr/>
            </a:pPr>
            <a:r>
              <a:rPr lang="nb-NO" sz="1000" dirty="0">
                <a:solidFill>
                  <a:prstClr val="black"/>
                </a:solidFill>
                <a:latin typeface="Comic Sans MS" panose="030F0702030302020204" pitchFamily="66" charset="0"/>
              </a:rPr>
              <a:t>4-5 baller</a:t>
            </a:r>
          </a:p>
          <a:p>
            <a:pPr defTabSz="457200">
              <a:defRPr/>
            </a:pPr>
            <a:r>
              <a:rPr lang="nb-NO" sz="1000" dirty="0">
                <a:solidFill>
                  <a:prstClr val="black"/>
                </a:solidFill>
                <a:latin typeface="Comic Sans MS" panose="030F0702030302020204" pitchFamily="66" charset="0"/>
              </a:rPr>
              <a:t>Avstand skudd: 5-7m</a:t>
            </a:r>
          </a:p>
          <a:p>
            <a:pPr defTabSz="457200">
              <a:defRPr/>
            </a:pPr>
            <a:r>
              <a:rPr lang="nb-NO" sz="1000" dirty="0">
                <a:solidFill>
                  <a:prstClr val="black"/>
                </a:solidFill>
                <a:latin typeface="Comic Sans MS" panose="030F0702030302020204" pitchFamily="66" charset="0"/>
              </a:rPr>
              <a:t>Avstand kjegle/mål: 5-6m </a:t>
            </a:r>
          </a:p>
          <a:p>
            <a:pPr defTabSz="457200">
              <a:defRPr/>
            </a:pPr>
            <a:r>
              <a:rPr lang="nb-NO" sz="1000" dirty="0">
                <a:solidFill>
                  <a:prstClr val="black"/>
                </a:solidFill>
                <a:latin typeface="Comic Sans MS" panose="030F0702030302020204" pitchFamily="66" charset="0"/>
              </a:rPr>
              <a:t>«Kjeglemål»: 4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719E8835-F0D7-463E-89AD-9CF9C12D7CC6}"/>
              </a:ext>
            </a:extLst>
          </p:cNvPr>
          <p:cNvPicPr>
            <a:picLocks noChangeAspect="1"/>
          </p:cNvPicPr>
          <p:nvPr/>
        </p:nvPicPr>
        <p:blipFill>
          <a:blip r:embed="rId3"/>
          <a:stretch>
            <a:fillRect/>
          </a:stretch>
        </p:blipFill>
        <p:spPr>
          <a:xfrm>
            <a:off x="1347107" y="567357"/>
            <a:ext cx="3219063" cy="2861644"/>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824842558"/>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Sidelengs over </a:t>
            </a:r>
          </a:p>
          <a:p>
            <a:pPr defTabSz="457200">
              <a:defRPr/>
            </a:pPr>
            <a:r>
              <a:rPr lang="nb-NO" sz="1000" dirty="0">
                <a:solidFill>
                  <a:prstClr val="black"/>
                </a:solidFill>
                <a:latin typeface="Comic Sans MS" panose="030F0702030302020204" pitchFamily="66" charset="0"/>
              </a:rPr>
              <a:t>    hekkene/kjeglene til midten </a:t>
            </a:r>
          </a:p>
          <a:p>
            <a:pPr defTabSz="457200">
              <a:defRPr/>
            </a:pPr>
            <a:r>
              <a:rPr lang="nb-NO" sz="1000" dirty="0">
                <a:solidFill>
                  <a:prstClr val="black"/>
                </a:solidFill>
                <a:latin typeface="Comic Sans MS" panose="030F0702030302020204" pitchFamily="66" charset="0"/>
              </a:rPr>
              <a:t>    av målet</a:t>
            </a:r>
          </a:p>
          <a:p>
            <a:pPr defTabSz="457200">
              <a:defRPr/>
            </a:pPr>
            <a:r>
              <a:rPr lang="nb-NO" sz="1000" dirty="0">
                <a:solidFill>
                  <a:prstClr val="black"/>
                </a:solidFill>
                <a:latin typeface="Comic Sans MS" panose="030F0702030302020204" pitchFamily="66" charset="0"/>
              </a:rPr>
              <a:t>2: Skudd i lengste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b="1"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lavt hver side</a:t>
            </a:r>
          </a:p>
          <a:p>
            <a:pPr defTabSz="457200">
              <a:defRPr/>
            </a:pPr>
            <a:r>
              <a:rPr lang="nb-NO" sz="1000" b="1" dirty="0">
                <a:solidFill>
                  <a:prstClr val="black"/>
                </a:solidFill>
                <a:latin typeface="Comic Sans MS" panose="030F0702030302020204" pitchFamily="66" charset="0"/>
              </a:rPr>
              <a:t>2 x 5 høyt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midt på, før </a:t>
            </a:r>
          </a:p>
          <a:p>
            <a:pPr defTabSz="457200">
              <a:defRPr/>
            </a:pPr>
            <a:r>
              <a:rPr lang="nb-NO" sz="1000" dirty="0">
                <a:solidFill>
                  <a:prstClr val="black"/>
                </a:solidFill>
                <a:latin typeface="Comic Sans MS" panose="030F0702030302020204" pitchFamily="66" charset="0"/>
              </a:rPr>
              <a:t>    forflytning</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Vilkårlig skudd i lengste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K holdes igjen med strikk</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 </a:t>
            </a:r>
            <a:endParaRPr lang="nb-NO" sz="14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igjen å være «skuddklar»</a:t>
            </a:r>
            <a:r>
              <a:rPr lang="nb-NO" sz="1100" dirty="0">
                <a:solidFill>
                  <a:prstClr val="black"/>
                </a:solidFill>
                <a:latin typeface="Comic Sans MS" panose="030F0702030302020204" pitchFamily="66" charset="0"/>
              </a:rPr>
              <a:t> </a:t>
            </a: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4-5 hekker/kjegler</a:t>
            </a:r>
          </a:p>
          <a:p>
            <a:pPr defTabSz="457200">
              <a:defRPr/>
            </a:pPr>
            <a:r>
              <a:rPr lang="nb-NO" sz="1000" dirty="0">
                <a:solidFill>
                  <a:prstClr val="black"/>
                </a:solidFill>
                <a:latin typeface="Comic Sans MS" panose="030F0702030302020204" pitchFamily="66" charset="0"/>
              </a:rPr>
              <a:t>5 baller</a:t>
            </a:r>
          </a:p>
          <a:p>
            <a:pPr defTabSz="457200">
              <a:defRPr/>
            </a:pPr>
            <a:r>
              <a:rPr lang="nb-NO" sz="1000" dirty="0">
                <a:solidFill>
                  <a:prstClr val="black"/>
                </a:solidFill>
                <a:latin typeface="Comic Sans MS" panose="030F0702030302020204" pitchFamily="66" charset="0"/>
              </a:rPr>
              <a:t>Avstand: 8-10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58A6E6F7-6145-46C5-8AD3-90596B0E3CB9}"/>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08595874"/>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Skudd lavt ut til siden</a:t>
            </a:r>
          </a:p>
          <a:p>
            <a:pPr defTabSz="457200">
              <a:defRPr/>
            </a:pPr>
            <a:r>
              <a:rPr lang="nb-NO" sz="1000" dirty="0">
                <a:solidFill>
                  <a:prstClr val="black"/>
                </a:solidFill>
                <a:latin typeface="Comic Sans MS" panose="030F0702030302020204" pitchFamily="66" charset="0"/>
              </a:rPr>
              <a:t>2: Hurtig opp og hurtig </a:t>
            </a:r>
          </a:p>
          <a:p>
            <a:pPr defTabSz="457200">
              <a:defRPr/>
            </a:pPr>
            <a:r>
              <a:rPr lang="nb-NO" sz="1000" dirty="0">
                <a:solidFill>
                  <a:prstClr val="black"/>
                </a:solidFill>
                <a:latin typeface="Comic Sans MS" panose="030F0702030302020204" pitchFamily="66" charset="0"/>
              </a:rPr>
              <a:t>    forflytning til motsatt side</a:t>
            </a:r>
          </a:p>
          <a:p>
            <a:pPr defTabSz="457200">
              <a:defRPr/>
            </a:pPr>
            <a:r>
              <a:rPr lang="nb-NO" sz="1000" dirty="0">
                <a:solidFill>
                  <a:prstClr val="black"/>
                </a:solidFill>
                <a:latin typeface="Comic Sans MS" panose="030F0702030302020204" pitchFamily="66" charset="0"/>
              </a:rPr>
              <a:t>3: Skudd i lengste, mens K </a:t>
            </a:r>
          </a:p>
          <a:p>
            <a:pPr defTabSz="457200">
              <a:defRPr/>
            </a:pPr>
            <a:r>
              <a:rPr lang="nb-NO" sz="1000" dirty="0">
                <a:solidFill>
                  <a:prstClr val="black"/>
                </a:solidFill>
                <a:latin typeface="Comic Sans MS" panose="030F0702030302020204" pitchFamily="66" charset="0"/>
              </a:rPr>
              <a:t>    fortsatt er i forflytning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lavt hver side</a:t>
            </a:r>
          </a:p>
          <a:p>
            <a:pPr defTabSz="457200">
              <a:defRPr/>
            </a:pPr>
            <a:r>
              <a:rPr lang="nb-NO" sz="1000" b="1" dirty="0">
                <a:solidFill>
                  <a:prstClr val="black"/>
                </a:solidFill>
                <a:latin typeface="Comic Sans MS" panose="030F0702030302020204" pitchFamily="66" charset="0"/>
              </a:rPr>
              <a:t>2 x 5 høyt hver side</a:t>
            </a: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ut til siden i </a:t>
            </a:r>
          </a:p>
          <a:p>
            <a:pPr defTabSz="457200">
              <a:defRPr/>
            </a:pPr>
            <a:r>
              <a:rPr lang="nb-NO" sz="1000" dirty="0">
                <a:solidFill>
                  <a:prstClr val="black"/>
                </a:solidFill>
                <a:latin typeface="Comic Sans MS" panose="030F0702030302020204" pitchFamily="66" charset="0"/>
              </a:rPr>
              <a:t>    skulderhøyde, eller et </a:t>
            </a:r>
          </a:p>
          <a:p>
            <a:pPr defTabSz="457200">
              <a:defRPr/>
            </a:pPr>
            <a:r>
              <a:rPr lang="nb-NO" sz="1000" dirty="0">
                <a:solidFill>
                  <a:prstClr val="black"/>
                </a:solidFill>
                <a:latin typeface="Comic Sans MS" panose="030F0702030302020204" pitchFamily="66" charset="0"/>
              </a:rPr>
              <a:t>    skudd midt på før </a:t>
            </a:r>
          </a:p>
          <a:p>
            <a:pPr defTabSz="457200">
              <a:defRPr/>
            </a:pPr>
            <a:r>
              <a:rPr lang="nb-NO" sz="1000" dirty="0">
                <a:solidFill>
                  <a:prstClr val="black"/>
                </a:solidFill>
                <a:latin typeface="Comic Sans MS" panose="030F0702030302020204" pitchFamily="66" charset="0"/>
              </a:rPr>
              <a:t>    forflytning</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Vilkårlig skudd i lengste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K holdes igjen med strikk </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Trene på å komme hurtig  </a:t>
            </a:r>
          </a:p>
          <a:p>
            <a:pPr defTabSz="457200">
              <a:defRPr/>
            </a:pPr>
            <a:r>
              <a:rPr lang="nb-NO" sz="1000" dirty="0">
                <a:solidFill>
                  <a:prstClr val="black"/>
                </a:solidFill>
                <a:latin typeface="Comic Sans MS" panose="030F0702030302020204" pitchFamily="66" charset="0"/>
              </a:rPr>
              <a:t>over til motsatt side av mål for «</a:t>
            </a:r>
            <a:r>
              <a:rPr lang="nb-NO" sz="1000" dirty="0" err="1">
                <a:solidFill>
                  <a:prstClr val="black"/>
                </a:solidFill>
                <a:latin typeface="Comic Sans MS" panose="030F0702030302020204" pitchFamily="66" charset="0"/>
              </a:rPr>
              <a:t>second</a:t>
            </a:r>
            <a:r>
              <a:rPr lang="nb-NO" sz="1000" dirty="0">
                <a:solidFill>
                  <a:prstClr val="black"/>
                </a:solidFill>
                <a:latin typeface="Comic Sans MS" panose="030F0702030302020204" pitchFamily="66" charset="0"/>
              </a:rPr>
              <a:t> save».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å time bevegelsen, så K får brukt satsfoten til å satse med, mens K forflytter seg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3"/>
            <a:ext cx="1427584" cy="332398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i forflytningen (balanse i kroppen)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Time så får brukt satsfoten til å satse med i forflytningen</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40065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5-6 baller</a:t>
            </a:r>
          </a:p>
          <a:p>
            <a:pPr defTabSz="457200">
              <a:defRPr/>
            </a:pPr>
            <a:r>
              <a:rPr lang="nb-NO" sz="1000" dirty="0">
                <a:solidFill>
                  <a:prstClr val="black"/>
                </a:solidFill>
                <a:latin typeface="Comic Sans MS" panose="030F0702030302020204" pitchFamily="66" charset="0"/>
              </a:rPr>
              <a:t>Avstand nærmeste: 5 m</a:t>
            </a:r>
          </a:p>
          <a:p>
            <a:pPr defTabSz="457200">
              <a:defRPr/>
            </a:pPr>
            <a:r>
              <a:rPr lang="nb-NO" sz="1000" dirty="0">
                <a:solidFill>
                  <a:prstClr val="black"/>
                </a:solidFill>
                <a:latin typeface="Comic Sans MS" panose="030F0702030302020204" pitchFamily="66" charset="0"/>
              </a:rPr>
              <a:t>Avstand skudd: 8-10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a:t>
            </a:r>
          </a:p>
          <a:p>
            <a:pPr defTabSz="457200">
              <a:defRPr/>
            </a:pPr>
            <a:r>
              <a:rPr lang="nb-NO" sz="1000" dirty="0">
                <a:solidFill>
                  <a:prstClr val="black"/>
                </a:solidFill>
                <a:latin typeface="Comic Sans MS" panose="030F0702030302020204" pitchFamily="66" charset="0"/>
              </a:rPr>
              <a:t>før bytte av keeper</a:t>
            </a: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915852"/>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04CC5D65-C338-44BE-A675-C2F0042C7C05}"/>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01549002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1" cy="82753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006213">
                  <a:extLst>
                    <a:ext uri="{9D8B030D-6E8A-4147-A177-3AD203B41FA5}">
                      <a16:colId xmlns:a16="http://schemas.microsoft.com/office/drawing/2014/main" val="20001"/>
                    </a:ext>
                  </a:extLst>
                </a:gridCol>
                <a:gridCol w="1626010">
                  <a:extLst>
                    <a:ext uri="{9D8B030D-6E8A-4147-A177-3AD203B41FA5}">
                      <a16:colId xmlns:a16="http://schemas.microsoft.com/office/drawing/2014/main" val="20002"/>
                    </a:ext>
                  </a:extLst>
                </a:gridCol>
                <a:gridCol w="829597">
                  <a:extLst>
                    <a:ext uri="{9D8B030D-6E8A-4147-A177-3AD203B41FA5}">
                      <a16:colId xmlns:a16="http://schemas.microsoft.com/office/drawing/2014/main" val="20003"/>
                    </a:ext>
                  </a:extLst>
                </a:gridCol>
                <a:gridCol w="1460090">
                  <a:extLst>
                    <a:ext uri="{9D8B030D-6E8A-4147-A177-3AD203B41FA5}">
                      <a16:colId xmlns:a16="http://schemas.microsoft.com/office/drawing/2014/main" val="20004"/>
                    </a:ext>
                  </a:extLst>
                </a:gridCol>
                <a:gridCol w="1688690">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0" dirty="0">
                        <a:solidFill>
                          <a:schemeClr val="tx1"/>
                        </a:solidFill>
                      </a:endParaRPr>
                    </a:p>
                    <a:p>
                      <a:pPr algn="ctr"/>
                      <a:endParaRPr lang="nb-NO" sz="900" b="0" dirty="0">
                        <a:solidFill>
                          <a:schemeClr val="tx1"/>
                        </a:solidFill>
                      </a:endParaRPr>
                    </a:p>
                    <a:p>
                      <a:pPr algn="ctr"/>
                      <a:r>
                        <a:rPr lang="nb-NO" sz="900" b="0" dirty="0">
                          <a:solidFill>
                            <a:schemeClr val="tx1"/>
                          </a:solidFill>
                        </a:rPr>
                        <a:t>4*3</a:t>
                      </a:r>
                      <a:r>
                        <a:rPr lang="nb-NO" sz="900" b="0" baseline="0" dirty="0">
                          <a:solidFill>
                            <a:schemeClr val="tx1"/>
                          </a:solidFill>
                        </a:rPr>
                        <a:t> min-30 s pause.</a:t>
                      </a:r>
                    </a:p>
                    <a:p>
                      <a:pPr algn="ct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Sette opp to firkanter pr. gruppe. </a:t>
                      </a:r>
                      <a:r>
                        <a:rPr lang="nb-NO" sz="900" dirty="0" err="1"/>
                        <a:t>Ca</a:t>
                      </a:r>
                      <a:r>
                        <a:rPr lang="nb-NO" sz="900" dirty="0"/>
                        <a:t> 7 m mellom kjeglene. Fordele </a:t>
                      </a:r>
                      <a:r>
                        <a:rPr lang="nb-NO" sz="900" dirty="0" err="1"/>
                        <a:t>ca</a:t>
                      </a:r>
                      <a:r>
                        <a:rPr lang="nb-NO" sz="900" dirty="0"/>
                        <a:t> 6 spillere i hver firkant. To i midten. Ved brudd bytter de. </a:t>
                      </a:r>
                    </a:p>
                    <a:p>
                      <a:r>
                        <a:rPr lang="nb-NO" sz="900" dirty="0"/>
                        <a:t>Når som helst kan en spiller ta med seg ballen i retning ny firkant. Da må alle forflytte seg over til samme firkant. Treneren kan gjerne blåse i fløyta</a:t>
                      </a:r>
                      <a:r>
                        <a:rPr lang="nb-NO" sz="900" baseline="0" dirty="0"/>
                        <a:t> for når de skal bevege seg til en annen boks sammen. </a:t>
                      </a:r>
                      <a:r>
                        <a:rPr lang="nb-NO" sz="900" dirty="0"/>
                        <a:t>Øvelsen kan også kjøres kun med en firkant (vanlig boks)</a:t>
                      </a:r>
                      <a:r>
                        <a:rPr lang="nb-NO" sz="900" baseline="0" dirty="0"/>
                        <a:t> </a:t>
                      </a:r>
                      <a:r>
                        <a:rPr lang="nb-NO" sz="900" dirty="0"/>
                        <a:t>Variasjon: ved 7 spillere, legg inn en i midten eller to på ene siden.</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på begge endene, slik at det blir flyt i firkanten.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endParaRPr lang="nb-NO" sz="900" b="1" dirty="0"/>
                    </a:p>
                    <a:p>
                      <a:endParaRPr lang="nb-NO" sz="900" b="1" dirty="0"/>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baseline="0" dirty="0">
                          <a:solidFill>
                            <a:schemeClr val="tx1"/>
                          </a:solidFill>
                        </a:rPr>
                        <a:t>6*2 min- 30 s pause. </a:t>
                      </a: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r>
                        <a:rPr lang="nb-NO" sz="900" dirty="0"/>
                        <a:t>Spill inne i 16 m som deles i to med kjegler. Spill (10-10). Hvis det er færre på trening blir banen mindre. Det må minst</a:t>
                      </a:r>
                      <a:r>
                        <a:rPr lang="nb-NO" sz="900" baseline="0" dirty="0"/>
                        <a:t> være 6-6 for å kunne gjennomføre øvelsen. </a:t>
                      </a:r>
                      <a:r>
                        <a:rPr lang="nb-NO" sz="900" dirty="0"/>
                        <a:t>Dele inn i to lag. (Kan  ha en joker).</a:t>
                      </a:r>
                    </a:p>
                    <a:p>
                      <a:r>
                        <a:rPr lang="nb-NO" sz="900" dirty="0"/>
                        <a:t>Det slås inn baller fra midten(på utsiden av 16 m til annenhver side. Nye baller kommer inn dersom ball i går ut av 16 m streken. </a:t>
                      </a:r>
                    </a:p>
                    <a:p>
                      <a:r>
                        <a:rPr lang="nb-NO" sz="900" dirty="0"/>
                        <a:t>Halvparten av de forsvarende spillerne kan gå inn på motstanders side for å vinne ball, eller få den ut av 16 m.</a:t>
                      </a:r>
                    </a:p>
                    <a:p>
                      <a:r>
                        <a:rPr lang="nb-NO" sz="900" dirty="0"/>
                        <a:t>Poeng til angripende lag ved 8 pasninger, Forsvarende lag må vinne ball på motstanders halvdel og slå den over til medspiller på egen halvdel for poeng. Det går altså baller til annenhver side slik at lagene</a:t>
                      </a:r>
                      <a:r>
                        <a:rPr lang="nb-NO" sz="900" baseline="0" dirty="0"/>
                        <a:t> hele tiden </a:t>
                      </a:r>
                      <a:r>
                        <a:rPr lang="nb-NO" sz="900" baseline="0" dirty="0" err="1"/>
                        <a:t>rulerer</a:t>
                      </a:r>
                      <a:r>
                        <a:rPr lang="nb-NO" sz="900" baseline="0" dirty="0"/>
                        <a:t> på å forsvare seg og angripe</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Konkurranse om hvilket lag som får flest poeng etter hver sekvens.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tempo i forflytningene begge veier.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t>.</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959630">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25 meter i lengde, 5meter i bredde. 12,-22 spillere fordeles på to lag. Lagene stiller bak det ene målet med spillere på hver side av målet.  Lagene har hver sin keeper. Trener eller spiller slår pasninger til samme side hele sekvensen. I neste sekvens slås pasningen til den andre siden. Den som får ballen tar en aktiv touch rett fram og det er 2-2. Hvis forsvarende lag vinner ballen, så kan de kontre. Sekvensen er ikke over før ballen er utenfor banen eller i mål.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baller tilgjengelig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Konkurranser: Hvilket lag gjør flest mål på 3 min? </a:t>
                      </a:r>
                      <a:endParaRPr lang="nb-NO" sz="9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r>
                        <a:rPr lang="nb-NO" sz="900" b="0" baseline="0" dirty="0">
                          <a:solidFill>
                            <a:schemeClr val="tx1"/>
                          </a:solidFill>
                        </a:rPr>
                        <a:t>Vis gjerne hvordan du vil ha det i forhold til prinsipp og moment i pausen rett før du starter opp igjen. Forsterk dette positivt i neste sekvens med flytende </a:t>
                      </a:r>
                      <a:r>
                        <a:rPr lang="nb-NO" sz="900" b="0" baseline="0" dirty="0" err="1">
                          <a:solidFill>
                            <a:schemeClr val="tx1"/>
                          </a:solidFill>
                        </a:rPr>
                        <a:t>coaching</a:t>
                      </a:r>
                      <a:r>
                        <a:rPr lang="nb-NO" sz="900" b="0" baseline="0" dirty="0">
                          <a:solidFill>
                            <a:schemeClr val="tx1"/>
                          </a:solidFill>
                        </a:rPr>
                        <a:t>. </a:t>
                      </a:r>
                    </a:p>
                    <a:p>
                      <a:endParaRPr lang="nb-NO" sz="900" b="0" baseline="0" dirty="0">
                        <a:solidFill>
                          <a:schemeClr val="tx1"/>
                        </a:solidFill>
                      </a:endParaRPr>
                    </a:p>
                    <a:p>
                      <a:endParaRPr lang="nb-NO" sz="900" b="0" baseline="0" dirty="0">
                        <a:solidFill>
                          <a:schemeClr val="tx1"/>
                        </a:solidFill>
                      </a:endParaRPr>
                    </a:p>
                    <a:p>
                      <a:endParaRPr lang="nb-NO" sz="900" b="0" baseline="0" dirty="0">
                        <a:solidFill>
                          <a:schemeClr val="tx1"/>
                        </a:solidFill>
                      </a:endParaRPr>
                    </a:p>
                    <a:p>
                      <a:endParaRPr lang="nb-NO" sz="900" b="0" baseline="0" dirty="0">
                        <a:solidFill>
                          <a:schemeClr val="tx1"/>
                        </a:solidFill>
                      </a:endParaRPr>
                    </a:p>
                    <a:p>
                      <a:endParaRPr lang="nb-NO" sz="900" b="0" baseline="0" dirty="0">
                        <a:solidFill>
                          <a:schemeClr val="tx1"/>
                        </a:solidFill>
                      </a:endParaRPr>
                    </a:p>
                  </a:txBody>
                  <a:tcPr marL="68580" marR="68580">
                    <a:solidFill>
                      <a:schemeClr val="bg2">
                        <a:lumMod val="90000"/>
                      </a:schemeClr>
                    </a:solidFill>
                  </a:tcPr>
                </a:tc>
                <a:extLst>
                  <a:ext uri="{0D108BD9-81ED-4DB2-BD59-A6C34878D82A}">
                    <a16:rowId xmlns:a16="http://schemas.microsoft.com/office/drawing/2014/main" val="10003"/>
                  </a:ext>
                </a:extLst>
              </a:tr>
              <a:tr h="374742">
                <a:tc>
                  <a:txBody>
                    <a:bodyPr/>
                    <a:lstStyle/>
                    <a:p>
                      <a:pPr algn="ctr"/>
                      <a:r>
                        <a:rPr lang="nb-NO" sz="900" b="0" dirty="0">
                          <a:solidFill>
                            <a:schemeClr val="tx1"/>
                          </a:solidFill>
                        </a:rPr>
                        <a:t>1.15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Vinneren står. Første målet vinner. Vinneren står. Maks 1.30 min kamper. Hvis det blir u så står det laget som kom inn. Ballen starter direkte fra det </a:t>
                      </a:r>
                      <a:r>
                        <a:rPr kumimoji="0" lang="nb-NO" sz="900" b="0" i="0" u="none" strike="noStrike" kern="1200" cap="none" spc="0" normalizeH="0" baseline="0" noProof="0" dirty="0" err="1">
                          <a:ln>
                            <a:noFill/>
                          </a:ln>
                          <a:solidFill>
                            <a:prstClr val="black"/>
                          </a:solidFill>
                          <a:effectLst/>
                          <a:uLnTx/>
                          <a:uFillTx/>
                          <a:latin typeface="+mn-lt"/>
                          <a:ea typeface="+mn-ea"/>
                          <a:cs typeface="+mn-cs"/>
                        </a:rPr>
                        <a:t>mållet</a:t>
                      </a:r>
                      <a:r>
                        <a:rPr kumimoji="0" lang="nb-NO" sz="900" b="0" i="0" u="none" strike="noStrike" kern="1200" cap="none" spc="0" normalizeH="0" baseline="0" noProof="0" dirty="0">
                          <a:ln>
                            <a:noFill/>
                          </a:ln>
                          <a:solidFill>
                            <a:prstClr val="black"/>
                          </a:solidFill>
                          <a:effectLst/>
                          <a:uLnTx/>
                          <a:uFillTx/>
                          <a:latin typeface="+mn-lt"/>
                          <a:ea typeface="+mn-ea"/>
                          <a:cs typeface="+mn-cs"/>
                        </a:rPr>
                        <a:t> som det er scoret på. Det skal spurtes inn og ut med lag for å få en direkte kontring fra keeper. Hvilket lag får flest seire? 4-4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kaster lengst innkast?</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Vis gjerne hvordan du vil ha det i forhold til prinsipp og moment i pausen rett før du starter opp igjen. Forsterk dette positivt i neste sekvens med flytende </a:t>
                      </a:r>
                      <a:r>
                        <a:rPr kumimoji="0" lang="nb-NO" sz="900" b="0" i="0" u="none" strike="noStrike" kern="1200" cap="none" spc="0" normalizeH="0" baseline="0" noProof="0" dirty="0" err="1">
                          <a:ln>
                            <a:noFill/>
                          </a:ln>
                          <a:solidFill>
                            <a:prstClr val="black"/>
                          </a:solidFill>
                          <a:effectLst/>
                          <a:uLnTx/>
                          <a:uFillTx/>
                          <a:latin typeface="+mn-lt"/>
                          <a:ea typeface="+mn-ea"/>
                          <a:cs typeface="+mn-cs"/>
                        </a:rPr>
                        <a:t>coaching</a:t>
                      </a:r>
                      <a:r>
                        <a:rPr kumimoji="0" lang="nb-NO" sz="900" b="0" i="0" u="none" strike="noStrike" kern="1200" cap="none" spc="0" normalizeH="0" baseline="0" noProof="0" dirty="0">
                          <a:ln>
                            <a:noFill/>
                          </a:ln>
                          <a:solidFill>
                            <a:prstClr val="black"/>
                          </a:solidFill>
                          <a:effectLst/>
                          <a:uLnTx/>
                          <a:uFillTx/>
                          <a:latin typeface="+mn-lt"/>
                          <a:ea typeface="+mn-ea"/>
                          <a:cs typeface="+mn-cs"/>
                        </a:rPr>
                        <a:t>.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fortell spillerne at stygg språkbruk ikke aksepteres. Hvis det skjer blir spilleren sendt på sidelinjen eller hjem fra trening/kamp. Spilleren får heller ikke starte neste kamp.</a:t>
                      </a: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7. PRIORITERTE ROM</a:t>
                      </a:r>
                      <a:r>
                        <a:rPr lang="nb-NO" sz="2800" b="0" dirty="0"/>
                        <a:t>  </a:t>
                      </a:r>
                      <a:endParaRPr kumimoji="0" lang="nb-NO" sz="2800" b="0" i="0" u="none" strike="noStrike" kern="1200" cap="none" spc="0" normalizeH="0" baseline="0" noProof="0" dirty="0">
                        <a:ln>
                          <a:noFill/>
                        </a:ln>
                        <a:solidFill>
                          <a:prstClr val="white"/>
                        </a:solidFill>
                        <a:effectLst/>
                        <a:uLnTx/>
                        <a:uFillTx/>
                        <a:latin typeface="+mn-lt"/>
                        <a:ea typeface="+mn-ea"/>
                        <a:cs typeface="+mn-cs"/>
                      </a:endParaRP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a:blip r:embed="rId2"/>
          <a:stretch>
            <a:fillRect/>
          </a:stretch>
        </p:blipFill>
        <p:spPr>
          <a:xfrm>
            <a:off x="3550303" y="1375474"/>
            <a:ext cx="1595832" cy="1146501"/>
          </a:xfrm>
          <a:prstGeom prst="rect">
            <a:avLst/>
          </a:prstGeom>
        </p:spPr>
      </p:pic>
      <p:pic>
        <p:nvPicPr>
          <p:cNvPr id="10" name="Bilde 9"/>
          <p:cNvPicPr>
            <a:picLocks noChangeAspect="1"/>
          </p:cNvPicPr>
          <p:nvPr/>
        </p:nvPicPr>
        <p:blipFill>
          <a:blip r:embed="rId3"/>
          <a:stretch>
            <a:fillRect/>
          </a:stretch>
        </p:blipFill>
        <p:spPr>
          <a:xfrm>
            <a:off x="3550303" y="2521974"/>
            <a:ext cx="1595832" cy="1647354"/>
          </a:xfrm>
          <a:prstGeom prst="rect">
            <a:avLst/>
          </a:prstGeom>
        </p:spPr>
      </p:pic>
      <p:pic>
        <p:nvPicPr>
          <p:cNvPr id="11" name="Bilde 10"/>
          <p:cNvPicPr>
            <a:picLocks noChangeAspect="1"/>
          </p:cNvPicPr>
          <p:nvPr/>
        </p:nvPicPr>
        <p:blipFill>
          <a:blip r:embed="rId4"/>
          <a:stretch>
            <a:fillRect/>
          </a:stretch>
        </p:blipFill>
        <p:spPr>
          <a:xfrm>
            <a:off x="3550303" y="4105927"/>
            <a:ext cx="1595832" cy="1331805"/>
          </a:xfrm>
          <a:prstGeom prst="rect">
            <a:avLst/>
          </a:prstGeom>
        </p:spPr>
      </p:pic>
      <p:pic>
        <p:nvPicPr>
          <p:cNvPr id="3" name="Bilde 2"/>
          <p:cNvPicPr>
            <a:picLocks noChangeAspect="1"/>
          </p:cNvPicPr>
          <p:nvPr/>
        </p:nvPicPr>
        <p:blipFill>
          <a:blip r:embed="rId5"/>
          <a:stretch>
            <a:fillRect/>
          </a:stretch>
        </p:blipFill>
        <p:spPr>
          <a:xfrm>
            <a:off x="3550303" y="5437732"/>
            <a:ext cx="1595832" cy="1492569"/>
          </a:xfrm>
          <a:prstGeom prst="rect">
            <a:avLst/>
          </a:prstGeom>
        </p:spPr>
      </p:pic>
    </p:spTree>
    <p:extLst>
      <p:ext uri="{BB962C8B-B14F-4D97-AF65-F5344CB8AC3E}">
        <p14:creationId xmlns:p14="http://schemas.microsoft.com/office/powerpoint/2010/main" val="1559368054"/>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Hurtig forflytter sidelengs (sik-sak) mellom kjeglene</a:t>
            </a:r>
          </a:p>
          <a:p>
            <a:pPr defTabSz="457200">
              <a:defRPr/>
            </a:pPr>
            <a:r>
              <a:rPr lang="nb-NO" sz="1000" dirty="0">
                <a:solidFill>
                  <a:prstClr val="black"/>
                </a:solidFill>
                <a:latin typeface="Comic Sans MS" panose="030F0702030302020204" pitchFamily="66" charset="0"/>
              </a:rPr>
              <a:t>2: Skudd ut til siden i lengste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lavt hver side</a:t>
            </a:r>
          </a:p>
          <a:p>
            <a:pPr defTabSz="457200">
              <a:defRPr/>
            </a:pPr>
            <a:r>
              <a:rPr lang="nb-NO" sz="1000" b="1" dirty="0">
                <a:solidFill>
                  <a:prstClr val="black"/>
                </a:solidFill>
                <a:latin typeface="Comic Sans MS" panose="030F0702030302020204" pitchFamily="66" charset="0"/>
              </a:rPr>
              <a:t>2 x 5 høyt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K kan få et skudd midt </a:t>
            </a:r>
          </a:p>
          <a:p>
            <a:pPr defTabSz="457200">
              <a:defRPr/>
            </a:pPr>
            <a:r>
              <a:rPr lang="nb-NO" sz="1000" dirty="0">
                <a:solidFill>
                  <a:prstClr val="black"/>
                </a:solidFill>
                <a:latin typeface="Comic Sans MS" panose="030F0702030302020204" pitchFamily="66" charset="0"/>
              </a:rPr>
              <a:t>    på, før forflytning</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Vilkårlig skudd i lengste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igjen å være «skuddklar»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4-5 hekker/kjegler</a:t>
            </a:r>
          </a:p>
          <a:p>
            <a:pPr defTabSz="457200">
              <a:defRPr/>
            </a:pPr>
            <a:r>
              <a:rPr lang="nb-NO" sz="1000" dirty="0">
                <a:solidFill>
                  <a:prstClr val="black"/>
                </a:solidFill>
                <a:latin typeface="Comic Sans MS" panose="030F0702030302020204" pitchFamily="66" charset="0"/>
              </a:rPr>
              <a:t>5 baller</a:t>
            </a:r>
          </a:p>
          <a:p>
            <a:pPr defTabSz="457200">
              <a:defRPr/>
            </a:pPr>
            <a:r>
              <a:rPr lang="nb-NO" sz="1000" dirty="0">
                <a:solidFill>
                  <a:prstClr val="black"/>
                </a:solidFill>
                <a:latin typeface="Comic Sans MS" panose="030F0702030302020204" pitchFamily="66" charset="0"/>
              </a:rPr>
              <a:t>Avstand: 8-10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94112472-E799-4534-9DFF-39F900BCD6CB}"/>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126687342"/>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Hurtig sidelengs forflytning </a:t>
            </a:r>
          </a:p>
          <a:p>
            <a:pPr defTabSz="457200">
              <a:defRPr/>
            </a:pPr>
            <a:r>
              <a:rPr lang="nb-NO" sz="1000" dirty="0">
                <a:solidFill>
                  <a:prstClr val="black"/>
                </a:solidFill>
                <a:latin typeface="Comic Sans MS" panose="030F0702030302020204" pitchFamily="66" charset="0"/>
              </a:rPr>
              <a:t>    (sik-sak) mellom kjeglene</a:t>
            </a:r>
          </a:p>
          <a:p>
            <a:pPr defTabSz="457200">
              <a:defRPr/>
            </a:pPr>
            <a:r>
              <a:rPr lang="nb-NO" sz="1000" dirty="0">
                <a:solidFill>
                  <a:prstClr val="black"/>
                </a:solidFill>
                <a:latin typeface="Comic Sans MS" panose="030F0702030302020204" pitchFamily="66" charset="0"/>
              </a:rPr>
              <a:t>2: Skudd lavt ut til siden i </a:t>
            </a:r>
          </a:p>
          <a:p>
            <a:pPr defTabSz="457200">
              <a:defRPr/>
            </a:pPr>
            <a:r>
              <a:rPr lang="nb-NO" sz="1000" dirty="0">
                <a:solidFill>
                  <a:prstClr val="black"/>
                </a:solidFill>
                <a:latin typeface="Comic Sans MS" panose="030F0702030302020204" pitchFamily="66" charset="0"/>
              </a:rPr>
              <a:t>    lengste</a:t>
            </a:r>
          </a:p>
          <a:p>
            <a:pPr defTabSz="457200">
              <a:defRPr/>
            </a:pPr>
            <a:r>
              <a:rPr lang="nb-NO" sz="1000" dirty="0">
                <a:solidFill>
                  <a:prstClr val="black"/>
                </a:solidFill>
                <a:latin typeface="Comic Sans MS" panose="030F0702030302020204" pitchFamily="66" charset="0"/>
              </a:rPr>
              <a:t>3: Skudd høyt ut til siden </a:t>
            </a:r>
          </a:p>
          <a:p>
            <a:pPr defTabSz="457200">
              <a:defRPr/>
            </a:pPr>
            <a:r>
              <a:rPr lang="nb-NO" sz="1000" dirty="0">
                <a:solidFill>
                  <a:prstClr val="black"/>
                </a:solidFill>
                <a:latin typeface="Comic Sans MS" panose="030F0702030302020204" pitchFamily="66" charset="0"/>
              </a:rPr>
              <a:t>    motsatt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b="1"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midt på, før </a:t>
            </a:r>
          </a:p>
          <a:p>
            <a:pPr defTabSz="457200">
              <a:defRPr/>
            </a:pPr>
            <a:r>
              <a:rPr lang="nb-NO" sz="1000" dirty="0">
                <a:solidFill>
                  <a:prstClr val="black"/>
                </a:solidFill>
                <a:latin typeface="Comic Sans MS" panose="030F0702030302020204" pitchFamily="66" charset="0"/>
              </a:rPr>
              <a:t>    forflytning</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Vilkårlig skudd (høyt/lavt) </a:t>
            </a:r>
          </a:p>
          <a:p>
            <a:pPr defTabSz="457200">
              <a:defRPr/>
            </a:pPr>
            <a:r>
              <a:rPr lang="nb-NO" sz="1000" dirty="0">
                <a:solidFill>
                  <a:prstClr val="black"/>
                </a:solidFill>
                <a:latin typeface="Comic Sans MS" panose="030F0702030302020204" pitchFamily="66" charset="0"/>
              </a:rPr>
              <a:t>    ut til sidene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Start med skudd i </a:t>
            </a:r>
          </a:p>
          <a:p>
            <a:pPr defTabSz="457200">
              <a:defRPr/>
            </a:pPr>
            <a:r>
              <a:rPr lang="nb-NO" sz="1000" dirty="0">
                <a:solidFill>
                  <a:prstClr val="black"/>
                </a:solidFill>
                <a:latin typeface="Comic Sans MS" panose="030F0702030302020204" pitchFamily="66" charset="0"/>
              </a:rPr>
              <a:t>    nærmeste i serien </a:t>
            </a:r>
          </a:p>
          <a:p>
            <a:pPr defTabSz="457200">
              <a:defRPr/>
            </a:pPr>
            <a:r>
              <a:rPr lang="nb-NO" sz="1000" dirty="0">
                <a:solidFill>
                  <a:prstClr val="black"/>
                </a:solidFill>
                <a:latin typeface="Comic Sans MS" panose="030F0702030302020204" pitchFamily="66" charset="0"/>
              </a:rPr>
              <a:t>    (</a:t>
            </a:r>
            <a:r>
              <a:rPr lang="nb-NO" sz="1000" dirty="0" err="1">
                <a:solidFill>
                  <a:prstClr val="black"/>
                </a:solidFill>
                <a:latin typeface="Comic Sans MS" panose="030F0702030302020204" pitchFamily="66" charset="0"/>
              </a:rPr>
              <a:t>nr</a:t>
            </a:r>
            <a:r>
              <a:rPr lang="nb-NO" sz="1000" dirty="0">
                <a:solidFill>
                  <a:prstClr val="black"/>
                </a:solidFill>
                <a:latin typeface="Comic Sans MS" panose="030F0702030302020204" pitchFamily="66" charset="0"/>
              </a:rPr>
              <a:t> 2 og 3)</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38554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Hurtig finne balansen og utgangsstillingen, for å være «skuddklar» for skudd </a:t>
            </a:r>
            <a:r>
              <a:rPr lang="nb-NO" sz="1000" dirty="0" err="1">
                <a:solidFill>
                  <a:prstClr val="black"/>
                </a:solidFill>
                <a:latin typeface="Comic Sans MS" panose="030F0702030302020204" pitchFamily="66" charset="0"/>
              </a:rPr>
              <a:t>nr</a:t>
            </a:r>
            <a:r>
              <a:rPr lang="nb-NO" sz="1000" dirty="0">
                <a:solidFill>
                  <a:prstClr val="black"/>
                </a:solidFill>
                <a:latin typeface="Comic Sans MS" panose="030F0702030302020204" pitchFamily="66" charset="0"/>
              </a:rPr>
              <a:t> 2.</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317009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 klar» for «</a:t>
            </a:r>
            <a:r>
              <a:rPr lang="nb-NO" sz="1000" dirty="0" err="1">
                <a:solidFill>
                  <a:prstClr val="black"/>
                </a:solidFill>
                <a:latin typeface="Comic Sans MS" panose="030F0702030302020204" pitchFamily="66" charset="0"/>
              </a:rPr>
              <a:t>second</a:t>
            </a:r>
            <a:r>
              <a:rPr lang="nb-NO" sz="1000" dirty="0">
                <a:solidFill>
                  <a:prstClr val="black"/>
                </a:solidFill>
                <a:latin typeface="Comic Sans MS" panose="030F0702030302020204" pitchFamily="66" charset="0"/>
              </a:rPr>
              <a:t> save»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4-5 hekker/kjegler</a:t>
            </a:r>
          </a:p>
          <a:p>
            <a:pPr defTabSz="457200">
              <a:defRPr/>
            </a:pPr>
            <a:r>
              <a:rPr lang="nb-NO" sz="1000" dirty="0">
                <a:solidFill>
                  <a:prstClr val="black"/>
                </a:solidFill>
                <a:latin typeface="Comic Sans MS" panose="030F0702030302020204" pitchFamily="66" charset="0"/>
              </a:rPr>
              <a:t>5-6 baller</a:t>
            </a:r>
          </a:p>
          <a:p>
            <a:pPr defTabSz="457200">
              <a:defRPr/>
            </a:pPr>
            <a:r>
              <a:rPr lang="nb-NO" sz="1000" dirty="0">
                <a:solidFill>
                  <a:prstClr val="black"/>
                </a:solidFill>
                <a:latin typeface="Comic Sans MS" panose="030F0702030302020204" pitchFamily="66" charset="0"/>
              </a:rPr>
              <a:t>Avstand: 8-10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51C83F37-F194-4261-9B3C-361B89AEE84A}"/>
              </a:ext>
            </a:extLst>
          </p:cNvPr>
          <p:cNvPicPr>
            <a:picLocks noChangeAspect="1"/>
          </p:cNvPicPr>
          <p:nvPr/>
        </p:nvPicPr>
        <p:blipFill>
          <a:blip r:embed="rId3"/>
          <a:stretch>
            <a:fillRect/>
          </a:stretch>
        </p:blipFill>
        <p:spPr>
          <a:xfrm>
            <a:off x="1347107" y="571108"/>
            <a:ext cx="3219063" cy="2857892"/>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922988732"/>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Hopper over hekk og </a:t>
            </a:r>
          </a:p>
          <a:p>
            <a:pPr defTabSz="457200">
              <a:defRPr/>
            </a:pPr>
            <a:r>
              <a:rPr lang="nb-NO" sz="1000" dirty="0">
                <a:solidFill>
                  <a:prstClr val="black"/>
                </a:solidFill>
                <a:latin typeface="Comic Sans MS" panose="030F0702030302020204" pitchFamily="66" charset="0"/>
              </a:rPr>
              <a:t>    hurtig forlytter frem til </a:t>
            </a:r>
          </a:p>
          <a:p>
            <a:pPr defTabSz="457200">
              <a:defRPr/>
            </a:pPr>
            <a:r>
              <a:rPr lang="nb-NO" sz="1000" dirty="0">
                <a:solidFill>
                  <a:prstClr val="black"/>
                </a:solidFill>
                <a:latin typeface="Comic Sans MS" panose="030F0702030302020204" pitchFamily="66" charset="0"/>
              </a:rPr>
              <a:t>    kjegle</a:t>
            </a:r>
          </a:p>
          <a:p>
            <a:pPr defTabSz="457200">
              <a:defRPr/>
            </a:pPr>
            <a:r>
              <a:rPr lang="nb-NO" sz="1000" dirty="0">
                <a:solidFill>
                  <a:prstClr val="black"/>
                </a:solidFill>
                <a:latin typeface="Comic Sans MS" panose="030F0702030302020204" pitchFamily="66" charset="0"/>
              </a:rPr>
              <a:t>2: Hurtig forflytning sidelengs </a:t>
            </a:r>
          </a:p>
          <a:p>
            <a:pPr defTabSz="457200">
              <a:defRPr/>
            </a:pPr>
            <a:r>
              <a:rPr lang="nb-NO" sz="1000" dirty="0">
                <a:solidFill>
                  <a:prstClr val="black"/>
                </a:solidFill>
                <a:latin typeface="Comic Sans MS" panose="030F0702030302020204" pitchFamily="66" charset="0"/>
              </a:rPr>
              <a:t>    inn sentralt i banen</a:t>
            </a:r>
          </a:p>
          <a:p>
            <a:pPr defTabSz="457200">
              <a:defRPr/>
            </a:pPr>
            <a:r>
              <a:rPr lang="nb-NO" sz="1000" dirty="0">
                <a:solidFill>
                  <a:prstClr val="black"/>
                </a:solidFill>
                <a:latin typeface="Comic Sans MS" panose="030F0702030302020204" pitchFamily="66" charset="0"/>
              </a:rPr>
              <a:t>3: Skudd lavt i lengste</a:t>
            </a:r>
          </a:p>
          <a:p>
            <a:pPr defTabSz="457200">
              <a:defRPr/>
            </a:pPr>
            <a:r>
              <a:rPr lang="nb-NO" sz="1000" dirty="0">
                <a:solidFill>
                  <a:prstClr val="black"/>
                </a:solidFill>
                <a:latin typeface="Comic Sans MS" panose="030F0702030302020204" pitchFamily="66" charset="0"/>
              </a:rPr>
              <a:t>4: Skudd høyt nærmeste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b="1"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5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Vilkårlig skudd </a:t>
            </a:r>
          </a:p>
          <a:p>
            <a:pPr defTabSz="457200">
              <a:defRPr/>
            </a:pPr>
            <a:r>
              <a:rPr lang="nb-NO" sz="1000" dirty="0">
                <a:solidFill>
                  <a:prstClr val="black"/>
                </a:solidFill>
                <a:latin typeface="Comic Sans MS" panose="030F0702030302020204" pitchFamily="66" charset="0"/>
              </a:rPr>
              <a:t>    (høyt/lavt) ut til sidene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Start med skudd i </a:t>
            </a:r>
          </a:p>
          <a:p>
            <a:pPr defTabSz="457200">
              <a:defRPr/>
            </a:pPr>
            <a:r>
              <a:rPr lang="nb-NO" sz="1000" dirty="0">
                <a:solidFill>
                  <a:prstClr val="black"/>
                </a:solidFill>
                <a:latin typeface="Comic Sans MS" panose="030F0702030302020204" pitchFamily="66" charset="0"/>
              </a:rPr>
              <a:t>    nærmeste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38554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Hurtig finne balansen og utgangsstillingen, for å være «skuddklar» for skudd </a:t>
            </a:r>
            <a:r>
              <a:rPr lang="nb-NO" sz="1000" dirty="0" err="1">
                <a:solidFill>
                  <a:prstClr val="black"/>
                </a:solidFill>
                <a:latin typeface="Comic Sans MS" panose="030F0702030302020204" pitchFamily="66" charset="0"/>
              </a:rPr>
              <a:t>nr</a:t>
            </a:r>
            <a:r>
              <a:rPr lang="nb-NO" sz="1000" dirty="0">
                <a:solidFill>
                  <a:prstClr val="black"/>
                </a:solidFill>
                <a:latin typeface="Comic Sans MS" panose="030F0702030302020204" pitchFamily="66" charset="0"/>
              </a:rPr>
              <a:t> 2.</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317009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 klar» for «</a:t>
            </a:r>
            <a:r>
              <a:rPr lang="nb-NO" sz="1000" dirty="0" err="1">
                <a:solidFill>
                  <a:prstClr val="black"/>
                </a:solidFill>
                <a:latin typeface="Comic Sans MS" panose="030F0702030302020204" pitchFamily="66" charset="0"/>
              </a:rPr>
              <a:t>second</a:t>
            </a:r>
            <a:r>
              <a:rPr lang="nb-NO" sz="1000" dirty="0">
                <a:solidFill>
                  <a:prstClr val="black"/>
                </a:solidFill>
                <a:latin typeface="Comic Sans MS" panose="030F0702030302020204" pitchFamily="66" charset="0"/>
              </a:rPr>
              <a:t> save»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hekk</a:t>
            </a:r>
          </a:p>
          <a:p>
            <a:pPr defTabSz="457200">
              <a:defRPr/>
            </a:pPr>
            <a:r>
              <a:rPr lang="nb-NO" sz="1000" dirty="0">
                <a:solidFill>
                  <a:prstClr val="black"/>
                </a:solidFill>
                <a:latin typeface="Comic Sans MS" panose="030F0702030302020204" pitchFamily="66" charset="0"/>
              </a:rPr>
              <a:t>1 kjegle</a:t>
            </a:r>
          </a:p>
          <a:p>
            <a:pPr defTabSz="457200">
              <a:defRPr/>
            </a:pPr>
            <a:r>
              <a:rPr lang="nb-NO" sz="1000" dirty="0">
                <a:solidFill>
                  <a:prstClr val="black"/>
                </a:solidFill>
                <a:latin typeface="Comic Sans MS" panose="030F0702030302020204" pitchFamily="66" charset="0"/>
              </a:rPr>
              <a:t>5-6 baller</a:t>
            </a:r>
          </a:p>
          <a:p>
            <a:pPr defTabSz="457200">
              <a:defRPr/>
            </a:pPr>
            <a:r>
              <a:rPr lang="nb-NO" sz="1000" dirty="0">
                <a:solidFill>
                  <a:prstClr val="black"/>
                </a:solidFill>
                <a:latin typeface="Comic Sans MS" panose="030F0702030302020204" pitchFamily="66" charset="0"/>
              </a:rPr>
              <a:t>Avstand: 7-8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A2EFA81F-6C38-49E5-82C7-C5CA8A2FCD68}"/>
              </a:ext>
            </a:extLst>
          </p:cNvPr>
          <p:cNvPicPr>
            <a:picLocks noChangeAspect="1"/>
          </p:cNvPicPr>
          <p:nvPr/>
        </p:nvPicPr>
        <p:blipFill>
          <a:blip r:embed="rId3"/>
          <a:stretch>
            <a:fillRect/>
          </a:stretch>
        </p:blipFill>
        <p:spPr>
          <a:xfrm>
            <a:off x="1314798" y="569715"/>
            <a:ext cx="3251375"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512852791"/>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K starter midt i stigen</a:t>
            </a: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Hurtig sidelengs forflytnings </a:t>
            </a:r>
          </a:p>
          <a:p>
            <a:pPr defTabSz="457200">
              <a:defRPr/>
            </a:pPr>
            <a:r>
              <a:rPr lang="nb-NO" sz="1000" dirty="0">
                <a:solidFill>
                  <a:prstClr val="black"/>
                </a:solidFill>
                <a:latin typeface="Comic Sans MS" panose="030F0702030302020204" pitchFamily="66" charset="0"/>
              </a:rPr>
              <a:t>    ut av stigen</a:t>
            </a:r>
          </a:p>
          <a:p>
            <a:pPr defTabSz="457200">
              <a:defRPr/>
            </a:pPr>
            <a:r>
              <a:rPr lang="nb-NO" sz="1000" dirty="0">
                <a:solidFill>
                  <a:prstClr val="black"/>
                </a:solidFill>
                <a:latin typeface="Comic Sans MS" panose="030F0702030302020204" pitchFamily="66" charset="0"/>
              </a:rPr>
              <a:t>2: Skudd i nærmeste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Begge bein skal i hver rute på stigen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1 x 5 lavt hver side</a:t>
            </a:r>
          </a:p>
          <a:p>
            <a:pPr defTabSz="457200">
              <a:defRPr/>
            </a:pPr>
            <a:r>
              <a:rPr lang="nb-NO" sz="1000" b="1" dirty="0">
                <a:solidFill>
                  <a:prstClr val="black"/>
                </a:solidFill>
                <a:latin typeface="Comic Sans MS" panose="030F0702030302020204" pitchFamily="66" charset="0"/>
              </a:rPr>
              <a:t>1 x 5 høyt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i lengste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Fritt skudd i nærmeste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Fritt skudd i lengste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Fritt skudd til vilkårlig </a:t>
            </a:r>
          </a:p>
          <a:p>
            <a:pPr defTabSz="457200">
              <a:defRPr/>
            </a:pPr>
            <a:r>
              <a:rPr lang="nb-NO" sz="1000" dirty="0">
                <a:solidFill>
                  <a:prstClr val="black"/>
                </a:solidFill>
                <a:latin typeface="Comic Sans MS" panose="030F0702030302020204" pitchFamily="66" charset="0"/>
              </a:rPr>
              <a:t>    side </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6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igjen å være «skuddklar»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stige (6 m)</a:t>
            </a:r>
          </a:p>
          <a:p>
            <a:pPr defTabSz="457200">
              <a:defRPr/>
            </a:pPr>
            <a:r>
              <a:rPr lang="nb-NO" sz="1000" dirty="0">
                <a:solidFill>
                  <a:prstClr val="black"/>
                </a:solidFill>
                <a:latin typeface="Comic Sans MS" panose="030F0702030302020204" pitchFamily="66" charset="0"/>
              </a:rPr>
              <a:t>5 baller</a:t>
            </a:r>
          </a:p>
          <a:p>
            <a:pPr defTabSz="457200">
              <a:defRPr/>
            </a:pPr>
            <a:r>
              <a:rPr lang="nb-NO" sz="1000" dirty="0">
                <a:solidFill>
                  <a:prstClr val="black"/>
                </a:solidFill>
                <a:latin typeface="Comic Sans MS" panose="030F0702030302020204" pitchFamily="66" charset="0"/>
              </a:rPr>
              <a:t>Avstand: 6-7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9549A17C-B5A3-413F-81B5-2DB3B028DCEE}"/>
              </a:ext>
            </a:extLst>
          </p:cNvPr>
          <p:cNvPicPr>
            <a:picLocks noChangeAspect="1"/>
          </p:cNvPicPr>
          <p:nvPr/>
        </p:nvPicPr>
        <p:blipFill>
          <a:blip r:embed="rId3"/>
          <a:stretch>
            <a:fillRect/>
          </a:stretch>
        </p:blipFill>
        <p:spPr>
          <a:xfrm>
            <a:off x="1347110"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593990742"/>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K starter midt i stigen</a:t>
            </a:r>
          </a:p>
          <a:p>
            <a:pPr defTabSz="457200">
              <a:defRPr/>
            </a:pPr>
            <a:r>
              <a:rPr lang="nb-NO" sz="1000" dirty="0">
                <a:solidFill>
                  <a:prstClr val="black"/>
                </a:solidFill>
                <a:latin typeface="Comic Sans MS" panose="030F0702030302020204" pitchFamily="66" charset="0"/>
              </a:rPr>
              <a:t>1: Hurtig sidelengs forflytning ut </a:t>
            </a:r>
          </a:p>
          <a:p>
            <a:pPr defTabSz="457200">
              <a:defRPr/>
            </a:pPr>
            <a:r>
              <a:rPr lang="nb-NO" sz="1000" dirty="0">
                <a:solidFill>
                  <a:prstClr val="black"/>
                </a:solidFill>
                <a:latin typeface="Comic Sans MS" panose="030F0702030302020204" pitchFamily="66" charset="0"/>
              </a:rPr>
              <a:t>    av stigen </a:t>
            </a:r>
          </a:p>
          <a:p>
            <a:pPr defTabSz="457200">
              <a:defRPr/>
            </a:pPr>
            <a:r>
              <a:rPr lang="nb-NO" sz="1000" dirty="0">
                <a:solidFill>
                  <a:prstClr val="black"/>
                </a:solidFill>
                <a:latin typeface="Comic Sans MS" panose="030F0702030302020204" pitchFamily="66" charset="0"/>
              </a:rPr>
              <a:t>2: Skudd lavt i nærmeste</a:t>
            </a:r>
          </a:p>
          <a:p>
            <a:pPr defTabSz="457200">
              <a:defRPr/>
            </a:pPr>
            <a:r>
              <a:rPr lang="nb-NO" sz="1000" dirty="0">
                <a:solidFill>
                  <a:prstClr val="black"/>
                </a:solidFill>
                <a:latin typeface="Comic Sans MS" panose="030F0702030302020204" pitchFamily="66" charset="0"/>
              </a:rPr>
              <a:t>3: Skudd høyt i lengste</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Begge bein skal i hver rute på stigen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3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53943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Høyt skudd i nærmeste </a:t>
            </a:r>
          </a:p>
          <a:p>
            <a:pPr defTabSz="457200">
              <a:defRPr/>
            </a:pPr>
            <a:r>
              <a:rPr lang="nb-NO" sz="1000" dirty="0">
                <a:solidFill>
                  <a:prstClr val="black"/>
                </a:solidFill>
                <a:latin typeface="Comic Sans MS" panose="030F0702030302020204" pitchFamily="66" charset="0"/>
              </a:rPr>
              <a:t>    og lavt skudd i lengste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i lengste først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Fritt skudd i nærmeste  </a:t>
            </a:r>
          </a:p>
          <a:p>
            <a:pPr defTabSz="457200">
              <a:defRPr/>
            </a:pPr>
            <a:r>
              <a:rPr lang="nb-NO" sz="1000" dirty="0">
                <a:solidFill>
                  <a:prstClr val="black"/>
                </a:solidFill>
                <a:latin typeface="Comic Sans MS" panose="030F0702030302020204" pitchFamily="66" charset="0"/>
              </a:rPr>
              <a:t>    og i lengste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Fritt skudd til vilkårlig </a:t>
            </a:r>
          </a:p>
          <a:p>
            <a:pPr defTabSz="457200">
              <a:defRPr/>
            </a:pPr>
            <a:r>
              <a:rPr lang="nb-NO" sz="1000" dirty="0">
                <a:solidFill>
                  <a:prstClr val="black"/>
                </a:solidFill>
                <a:latin typeface="Comic Sans MS" panose="030F0702030302020204" pitchFamily="66" charset="0"/>
              </a:rPr>
              <a:t>    side og fritt skudd til </a:t>
            </a:r>
          </a:p>
          <a:p>
            <a:pPr defTabSz="457200">
              <a:defRPr/>
            </a:pPr>
            <a:r>
              <a:rPr lang="nb-NO" sz="1000" dirty="0">
                <a:solidFill>
                  <a:prstClr val="black"/>
                </a:solidFill>
                <a:latin typeface="Comic Sans MS" panose="030F0702030302020204" pitchFamily="66" charset="0"/>
              </a:rPr>
              <a:t>    motsatt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38554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Hurtig finne balansen og utgangsstillingen, for å være «skuddklar» for skudd </a:t>
            </a:r>
            <a:r>
              <a:rPr lang="nb-NO" sz="1000" dirty="0" err="1">
                <a:solidFill>
                  <a:prstClr val="black"/>
                </a:solidFill>
                <a:latin typeface="Comic Sans MS" panose="030F0702030302020204" pitchFamily="66" charset="0"/>
              </a:rPr>
              <a:t>nr</a:t>
            </a:r>
            <a:r>
              <a:rPr lang="nb-NO" sz="1000" dirty="0">
                <a:solidFill>
                  <a:prstClr val="black"/>
                </a:solidFill>
                <a:latin typeface="Comic Sans MS" panose="030F0702030302020204" pitchFamily="66" charset="0"/>
              </a:rPr>
              <a:t> 2.</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317009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 klar» for «</a:t>
            </a:r>
            <a:r>
              <a:rPr lang="nb-NO" sz="1000" dirty="0" err="1">
                <a:solidFill>
                  <a:prstClr val="black"/>
                </a:solidFill>
                <a:latin typeface="Comic Sans MS" panose="030F0702030302020204" pitchFamily="66" charset="0"/>
              </a:rPr>
              <a:t>second</a:t>
            </a:r>
            <a:r>
              <a:rPr lang="nb-NO" sz="1000" dirty="0">
                <a:solidFill>
                  <a:prstClr val="black"/>
                </a:solidFill>
                <a:latin typeface="Comic Sans MS" panose="030F0702030302020204" pitchFamily="66" charset="0"/>
              </a:rPr>
              <a:t> save»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stige (6 m)</a:t>
            </a:r>
          </a:p>
          <a:p>
            <a:pPr defTabSz="457200">
              <a:defRPr/>
            </a:pPr>
            <a:r>
              <a:rPr lang="nb-NO" sz="1000" dirty="0">
                <a:solidFill>
                  <a:prstClr val="black"/>
                </a:solidFill>
                <a:latin typeface="Comic Sans MS" panose="030F0702030302020204" pitchFamily="66" charset="0"/>
              </a:rPr>
              <a:t>6 baller</a:t>
            </a:r>
          </a:p>
          <a:p>
            <a:pPr defTabSz="457200">
              <a:defRPr/>
            </a:pPr>
            <a:r>
              <a:rPr lang="nb-NO" sz="1000" dirty="0">
                <a:solidFill>
                  <a:prstClr val="black"/>
                </a:solidFill>
                <a:latin typeface="Comic Sans MS" panose="030F0702030302020204" pitchFamily="66" charset="0"/>
              </a:rPr>
              <a:t>Avstand: 6-7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A2230157-BDDE-4493-A726-58983C2B20FE}"/>
              </a:ext>
            </a:extLst>
          </p:cNvPr>
          <p:cNvPicPr>
            <a:picLocks noChangeAspect="1"/>
          </p:cNvPicPr>
          <p:nvPr/>
        </p:nvPicPr>
        <p:blipFill>
          <a:blip r:embed="rId3"/>
          <a:stretch>
            <a:fillRect/>
          </a:stretch>
        </p:blipFill>
        <p:spPr>
          <a:xfrm>
            <a:off x="1347110" y="566444"/>
            <a:ext cx="3219063" cy="2862556"/>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826657131"/>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Hurtig forflytning inn sentralt </a:t>
            </a:r>
          </a:p>
          <a:p>
            <a:pPr defTabSz="457200">
              <a:defRPr/>
            </a:pPr>
            <a:r>
              <a:rPr lang="nb-NO" sz="1000" dirty="0">
                <a:solidFill>
                  <a:prstClr val="black"/>
                </a:solidFill>
                <a:latin typeface="Comic Sans MS" panose="030F0702030302020204" pitchFamily="66" charset="0"/>
              </a:rPr>
              <a:t>    i mål </a:t>
            </a:r>
          </a:p>
          <a:p>
            <a:pPr defTabSz="457200">
              <a:defRPr/>
            </a:pPr>
            <a:r>
              <a:rPr lang="nb-NO" sz="1000" dirty="0">
                <a:solidFill>
                  <a:prstClr val="black"/>
                </a:solidFill>
                <a:latin typeface="Comic Sans MS" panose="030F0702030302020204" pitchFamily="66" charset="0"/>
              </a:rPr>
              <a:t>2: Skudd midt på langs bakken</a:t>
            </a:r>
          </a:p>
          <a:p>
            <a:pPr defTabSz="457200">
              <a:defRPr/>
            </a:pPr>
            <a:r>
              <a:rPr lang="nb-NO" sz="1000" dirty="0">
                <a:solidFill>
                  <a:prstClr val="black"/>
                </a:solidFill>
                <a:latin typeface="Comic Sans MS" panose="030F0702030302020204" pitchFamily="66" charset="0"/>
              </a:rPr>
              <a:t>3: Hurtig forflytning rundt </a:t>
            </a:r>
          </a:p>
          <a:p>
            <a:pPr defTabSz="457200">
              <a:defRPr/>
            </a:pPr>
            <a:r>
              <a:rPr lang="nb-NO" sz="1000" dirty="0">
                <a:solidFill>
                  <a:prstClr val="black"/>
                </a:solidFill>
                <a:latin typeface="Comic Sans MS" panose="030F0702030302020204" pitchFamily="66" charset="0"/>
              </a:rPr>
              <a:t>    markør</a:t>
            </a:r>
          </a:p>
          <a:p>
            <a:pPr defTabSz="457200">
              <a:defRPr/>
            </a:pPr>
            <a:r>
              <a:rPr lang="nb-NO" sz="1000" dirty="0">
                <a:solidFill>
                  <a:prstClr val="black"/>
                </a:solidFill>
                <a:latin typeface="Comic Sans MS" panose="030F0702030302020204" pitchFamily="66" charset="0"/>
              </a:rPr>
              <a:t>4: Skudd høyt i lengste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3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høyt midt på,    </a:t>
            </a:r>
          </a:p>
          <a:p>
            <a:pPr defTabSz="457200">
              <a:defRPr/>
            </a:pPr>
            <a:r>
              <a:rPr lang="nb-NO" sz="1000" dirty="0">
                <a:solidFill>
                  <a:prstClr val="black"/>
                </a:solidFill>
                <a:latin typeface="Comic Sans MS" panose="030F0702030302020204" pitchFamily="66" charset="0"/>
              </a:rPr>
              <a:t>    lavt eller høyt ut til </a:t>
            </a:r>
          </a:p>
          <a:p>
            <a:pPr defTabSz="457200">
              <a:defRPr/>
            </a:pPr>
            <a:r>
              <a:rPr lang="nb-NO" sz="1000" dirty="0">
                <a:solidFill>
                  <a:prstClr val="black"/>
                </a:solidFill>
                <a:latin typeface="Comic Sans MS" panose="030F0702030302020204" pitchFamily="66" charset="0"/>
              </a:rPr>
              <a:t>    siden fra K2</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lavt eller vilkårlig </a:t>
            </a:r>
          </a:p>
          <a:p>
            <a:pPr defTabSz="457200">
              <a:defRPr/>
            </a:pPr>
            <a:r>
              <a:rPr lang="nb-NO" sz="1000" dirty="0">
                <a:solidFill>
                  <a:prstClr val="black"/>
                </a:solidFill>
                <a:latin typeface="Comic Sans MS" panose="030F0702030302020204" pitchFamily="66" charset="0"/>
              </a:rPr>
              <a:t>    høyde i lengste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317009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 klar» for «</a:t>
            </a:r>
            <a:r>
              <a:rPr lang="nb-NO" sz="1000" dirty="0" err="1">
                <a:solidFill>
                  <a:prstClr val="black"/>
                </a:solidFill>
                <a:latin typeface="Comic Sans MS" panose="030F0702030302020204" pitchFamily="66" charset="0"/>
              </a:rPr>
              <a:t>second</a:t>
            </a:r>
            <a:r>
              <a:rPr lang="nb-NO" sz="1000" dirty="0">
                <a:solidFill>
                  <a:prstClr val="black"/>
                </a:solidFill>
                <a:latin typeface="Comic Sans MS" panose="030F0702030302020204" pitchFamily="66" charset="0"/>
              </a:rPr>
              <a:t> save»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kjegle/markør</a:t>
            </a:r>
          </a:p>
          <a:p>
            <a:pPr defTabSz="457200">
              <a:defRPr/>
            </a:pPr>
            <a:r>
              <a:rPr lang="nb-NO" sz="1000" dirty="0">
                <a:solidFill>
                  <a:prstClr val="black"/>
                </a:solidFill>
                <a:latin typeface="Comic Sans MS" panose="030F0702030302020204" pitchFamily="66" charset="0"/>
              </a:rPr>
              <a:t>6 baller</a:t>
            </a:r>
          </a:p>
          <a:p>
            <a:pPr defTabSz="457200">
              <a:defRPr/>
            </a:pPr>
            <a:r>
              <a:rPr lang="nb-NO" sz="1000" dirty="0">
                <a:solidFill>
                  <a:prstClr val="black"/>
                </a:solidFill>
                <a:latin typeface="Comic Sans MS" panose="030F0702030302020204" pitchFamily="66" charset="0"/>
              </a:rPr>
              <a:t>Avstand K2: 5 m</a:t>
            </a:r>
          </a:p>
          <a:p>
            <a:pPr defTabSz="457200">
              <a:defRPr/>
            </a:pPr>
            <a:r>
              <a:rPr lang="nb-NO" sz="1000" dirty="0">
                <a:solidFill>
                  <a:prstClr val="black"/>
                </a:solidFill>
                <a:latin typeface="Comic Sans MS" panose="030F0702030302020204" pitchFamily="66" charset="0"/>
              </a:rPr>
              <a:t>Avstand KT: 7-8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E661E275-628B-43A5-B5BF-FC1E9B77856B}"/>
              </a:ext>
            </a:extLst>
          </p:cNvPr>
          <p:cNvPicPr>
            <a:picLocks noChangeAspect="1"/>
          </p:cNvPicPr>
          <p:nvPr/>
        </p:nvPicPr>
        <p:blipFill>
          <a:blip r:embed="rId3"/>
          <a:stretch>
            <a:fillRect/>
          </a:stretch>
        </p:blipFill>
        <p:spPr>
          <a:xfrm>
            <a:off x="1347107" y="569715"/>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765535950"/>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3046988"/>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Hurtig forflytning rundt </a:t>
            </a:r>
          </a:p>
          <a:p>
            <a:pPr defTabSz="457200">
              <a:defRPr/>
            </a:pPr>
            <a:r>
              <a:rPr lang="nb-NO" sz="1000" dirty="0">
                <a:solidFill>
                  <a:prstClr val="black"/>
                </a:solidFill>
                <a:latin typeface="Comic Sans MS" panose="030F0702030302020204" pitchFamily="66" charset="0"/>
              </a:rPr>
              <a:t>    ringen (1 runde) og frem til  </a:t>
            </a:r>
          </a:p>
          <a:p>
            <a:pPr defTabSz="457200">
              <a:defRPr/>
            </a:pPr>
            <a:r>
              <a:rPr lang="nb-NO" sz="1000" dirty="0">
                <a:solidFill>
                  <a:prstClr val="black"/>
                </a:solidFill>
                <a:latin typeface="Comic Sans MS" panose="030F0702030302020204" pitchFamily="66" charset="0"/>
              </a:rPr>
              <a:t>    «kjeglemålet». </a:t>
            </a:r>
          </a:p>
          <a:p>
            <a:pPr defTabSz="457200">
              <a:defRPr/>
            </a:pPr>
            <a:r>
              <a:rPr lang="nb-NO" sz="1000" dirty="0">
                <a:solidFill>
                  <a:prstClr val="black"/>
                </a:solidFill>
                <a:latin typeface="Comic Sans MS" panose="030F0702030302020204" pitchFamily="66" charset="0"/>
              </a:rPr>
              <a:t>    Innerste fot skal vare inne i </a:t>
            </a:r>
          </a:p>
          <a:p>
            <a:pPr defTabSz="457200">
              <a:defRPr/>
            </a:pPr>
            <a:r>
              <a:rPr lang="nb-NO" sz="1000" dirty="0">
                <a:solidFill>
                  <a:prstClr val="black"/>
                </a:solidFill>
                <a:latin typeface="Comic Sans MS" panose="030F0702030302020204" pitchFamily="66" charset="0"/>
              </a:rPr>
              <a:t>    ringen</a:t>
            </a:r>
          </a:p>
          <a:p>
            <a:pPr defTabSz="457200">
              <a:defRPr/>
            </a:pPr>
            <a:r>
              <a:rPr lang="nb-NO" sz="1000" dirty="0">
                <a:solidFill>
                  <a:prstClr val="black"/>
                </a:solidFill>
                <a:latin typeface="Comic Sans MS" panose="030F0702030302020204" pitchFamily="66" charset="0"/>
              </a:rPr>
              <a:t>2: Skudd midt på i ansiktshøyde</a:t>
            </a:r>
          </a:p>
          <a:p>
            <a:pPr defTabSz="457200">
              <a:defRPr/>
            </a:pPr>
            <a:r>
              <a:rPr lang="nb-NO" sz="1000" dirty="0">
                <a:solidFill>
                  <a:prstClr val="black"/>
                </a:solidFill>
                <a:latin typeface="Comic Sans MS" panose="030F0702030302020204" pitchFamily="66" charset="0"/>
              </a:rPr>
              <a:t>3: Hurtig forflytning mellom </a:t>
            </a:r>
          </a:p>
          <a:p>
            <a:pPr defTabSz="457200">
              <a:defRPr/>
            </a:pPr>
            <a:r>
              <a:rPr lang="nb-NO" sz="1000" dirty="0">
                <a:solidFill>
                  <a:prstClr val="black"/>
                </a:solidFill>
                <a:latin typeface="Comic Sans MS" panose="030F0702030302020204" pitchFamily="66" charset="0"/>
              </a:rPr>
              <a:t>    kjeglene( (sik-sak)</a:t>
            </a:r>
          </a:p>
          <a:p>
            <a:pPr defTabSz="457200">
              <a:defRPr/>
            </a:pPr>
            <a:r>
              <a:rPr lang="nb-NO" sz="1000" dirty="0">
                <a:solidFill>
                  <a:prstClr val="black"/>
                </a:solidFill>
                <a:latin typeface="Comic Sans MS" panose="030F0702030302020204" pitchFamily="66" charset="0"/>
              </a:rPr>
              <a:t>4: Skudd langs bakken i </a:t>
            </a:r>
          </a:p>
          <a:p>
            <a:pPr defTabSz="457200">
              <a:defRPr/>
            </a:pPr>
            <a:r>
              <a:rPr lang="nb-NO" sz="1000" dirty="0">
                <a:solidFill>
                  <a:prstClr val="black"/>
                </a:solidFill>
                <a:latin typeface="Comic Sans MS" panose="030F0702030302020204" pitchFamily="66" charset="0"/>
              </a:rPr>
              <a:t>    nærmeste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4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lavt eller valgfritt </a:t>
            </a:r>
          </a:p>
          <a:p>
            <a:pPr defTabSz="457200">
              <a:defRPr/>
            </a:pPr>
            <a:r>
              <a:rPr lang="nb-NO" sz="1000" dirty="0">
                <a:solidFill>
                  <a:prstClr val="black"/>
                </a:solidFill>
                <a:latin typeface="Comic Sans MS" panose="030F0702030302020204" pitchFamily="66" charset="0"/>
              </a:rPr>
              <a:t>    midt på fra K2</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høyt eller valgfri </a:t>
            </a:r>
          </a:p>
          <a:p>
            <a:pPr defTabSz="457200">
              <a:defRPr/>
            </a:pPr>
            <a:r>
              <a:rPr lang="nb-NO" sz="1000" dirty="0">
                <a:solidFill>
                  <a:prstClr val="black"/>
                </a:solidFill>
                <a:latin typeface="Comic Sans MS" panose="030F0702030302020204" pitchFamily="66" charset="0"/>
              </a:rPr>
              <a:t>    høyde i nærmeste fra KT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ring</a:t>
            </a:r>
          </a:p>
          <a:p>
            <a:pPr defTabSz="457200">
              <a:defRPr/>
            </a:pPr>
            <a:r>
              <a:rPr lang="nb-NO" sz="1000" dirty="0">
                <a:solidFill>
                  <a:prstClr val="black"/>
                </a:solidFill>
                <a:latin typeface="Comic Sans MS" panose="030F0702030302020204" pitchFamily="66" charset="0"/>
              </a:rPr>
              <a:t>5 kjegler</a:t>
            </a:r>
          </a:p>
          <a:p>
            <a:pPr defTabSz="457200">
              <a:defRPr/>
            </a:pPr>
            <a:r>
              <a:rPr lang="nb-NO" sz="1000" dirty="0">
                <a:solidFill>
                  <a:prstClr val="black"/>
                </a:solidFill>
                <a:latin typeface="Comic Sans MS" panose="030F0702030302020204" pitchFamily="66" charset="0"/>
              </a:rPr>
              <a:t>6-8 baller</a:t>
            </a:r>
          </a:p>
          <a:p>
            <a:pPr defTabSz="457200">
              <a:defRPr/>
            </a:pPr>
            <a:r>
              <a:rPr lang="nb-NO" sz="1000" dirty="0">
                <a:solidFill>
                  <a:prstClr val="black"/>
                </a:solidFill>
                <a:latin typeface="Comic Sans MS" panose="030F0702030302020204" pitchFamily="66" charset="0"/>
              </a:rPr>
              <a:t>Avstand K2: 5-6 m</a:t>
            </a:r>
          </a:p>
          <a:p>
            <a:pPr defTabSz="457200">
              <a:defRPr/>
            </a:pPr>
            <a:r>
              <a:rPr lang="nb-NO" sz="1000" dirty="0">
                <a:solidFill>
                  <a:prstClr val="black"/>
                </a:solidFill>
                <a:latin typeface="Comic Sans MS" panose="030F0702030302020204" pitchFamily="66" charset="0"/>
              </a:rPr>
              <a:t>Avstand KT: 7-8 m</a:t>
            </a:r>
          </a:p>
          <a:p>
            <a:pPr defTabSz="457200">
              <a:defRPr/>
            </a:pPr>
            <a:r>
              <a:rPr lang="nb-NO" sz="1000" dirty="0">
                <a:solidFill>
                  <a:prstClr val="black"/>
                </a:solidFill>
                <a:latin typeface="Comic Sans MS" panose="030F0702030302020204" pitchFamily="66" charset="0"/>
              </a:rPr>
              <a:t>«Kjeglemål»: 4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CF9F8468-3FEE-4361-B857-B202113F525F}"/>
              </a:ext>
            </a:extLst>
          </p:cNvPr>
          <p:cNvPicPr>
            <a:picLocks noChangeAspect="1"/>
          </p:cNvPicPr>
          <p:nvPr/>
        </p:nvPicPr>
        <p:blipFill>
          <a:blip r:embed="rId3"/>
          <a:stretch>
            <a:fillRect/>
          </a:stretch>
        </p:blipFill>
        <p:spPr>
          <a:xfrm>
            <a:off x="1347107" y="570992"/>
            <a:ext cx="3219063" cy="2858011"/>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900182096"/>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3046988"/>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Hurtig forflytning rundt </a:t>
            </a:r>
          </a:p>
          <a:p>
            <a:pPr defTabSz="457200">
              <a:defRPr/>
            </a:pPr>
            <a:r>
              <a:rPr lang="nb-NO" sz="1000" dirty="0">
                <a:solidFill>
                  <a:prstClr val="black"/>
                </a:solidFill>
                <a:latin typeface="Comic Sans MS" panose="030F0702030302020204" pitchFamily="66" charset="0"/>
              </a:rPr>
              <a:t>    ringen (1 runde) og frem til  </a:t>
            </a:r>
          </a:p>
          <a:p>
            <a:pPr defTabSz="457200">
              <a:defRPr/>
            </a:pPr>
            <a:r>
              <a:rPr lang="nb-NO" sz="1000" dirty="0">
                <a:solidFill>
                  <a:prstClr val="black"/>
                </a:solidFill>
                <a:latin typeface="Comic Sans MS" panose="030F0702030302020204" pitchFamily="66" charset="0"/>
              </a:rPr>
              <a:t>    «kjeglemålet». </a:t>
            </a:r>
          </a:p>
          <a:p>
            <a:pPr defTabSz="457200">
              <a:defRPr/>
            </a:pPr>
            <a:r>
              <a:rPr lang="nb-NO" sz="1000" dirty="0">
                <a:solidFill>
                  <a:prstClr val="black"/>
                </a:solidFill>
                <a:latin typeface="Comic Sans MS" panose="030F0702030302020204" pitchFamily="66" charset="0"/>
              </a:rPr>
              <a:t>    Innerste fot skal vare inne i </a:t>
            </a:r>
          </a:p>
          <a:p>
            <a:pPr defTabSz="457200">
              <a:defRPr/>
            </a:pPr>
            <a:r>
              <a:rPr lang="nb-NO" sz="1000" dirty="0">
                <a:solidFill>
                  <a:prstClr val="black"/>
                </a:solidFill>
                <a:latin typeface="Comic Sans MS" panose="030F0702030302020204" pitchFamily="66" charset="0"/>
              </a:rPr>
              <a:t>    ringen</a:t>
            </a:r>
          </a:p>
          <a:p>
            <a:pPr defTabSz="457200">
              <a:defRPr/>
            </a:pPr>
            <a:r>
              <a:rPr lang="nb-NO" sz="1000" dirty="0">
                <a:solidFill>
                  <a:prstClr val="black"/>
                </a:solidFill>
                <a:latin typeface="Comic Sans MS" panose="030F0702030302020204" pitchFamily="66" charset="0"/>
              </a:rPr>
              <a:t>2: Skudd midt på i ansiktshøyde</a:t>
            </a:r>
          </a:p>
          <a:p>
            <a:pPr defTabSz="457200">
              <a:defRPr/>
            </a:pPr>
            <a:r>
              <a:rPr lang="nb-NO" sz="1000" dirty="0">
                <a:solidFill>
                  <a:prstClr val="black"/>
                </a:solidFill>
                <a:latin typeface="Comic Sans MS" panose="030F0702030302020204" pitchFamily="66" charset="0"/>
              </a:rPr>
              <a:t>3: Hurtig forflytning mellom </a:t>
            </a:r>
          </a:p>
          <a:p>
            <a:pPr defTabSz="457200">
              <a:defRPr/>
            </a:pPr>
            <a:r>
              <a:rPr lang="nb-NO" sz="1000" dirty="0">
                <a:solidFill>
                  <a:prstClr val="black"/>
                </a:solidFill>
                <a:latin typeface="Comic Sans MS" panose="030F0702030302020204" pitchFamily="66" charset="0"/>
              </a:rPr>
              <a:t>    kjeglene( (sik-sak)</a:t>
            </a:r>
          </a:p>
          <a:p>
            <a:pPr defTabSz="457200">
              <a:defRPr/>
            </a:pPr>
            <a:r>
              <a:rPr lang="nb-NO" sz="1000" dirty="0">
                <a:solidFill>
                  <a:prstClr val="black"/>
                </a:solidFill>
                <a:latin typeface="Comic Sans MS" panose="030F0702030302020204" pitchFamily="66" charset="0"/>
              </a:rPr>
              <a:t>4: Skudd i høyt skudd i </a:t>
            </a:r>
          </a:p>
          <a:p>
            <a:pPr defTabSz="457200">
              <a:defRPr/>
            </a:pPr>
            <a:r>
              <a:rPr lang="nb-NO" sz="1000" dirty="0">
                <a:solidFill>
                  <a:prstClr val="black"/>
                </a:solidFill>
                <a:latin typeface="Comic Sans MS" panose="030F0702030302020204" pitchFamily="66" charset="0"/>
              </a:rPr>
              <a:t>    nærmeste (ansikt-/ </a:t>
            </a:r>
          </a:p>
          <a:p>
            <a:pPr defTabSz="457200">
              <a:defRPr/>
            </a:pPr>
            <a:r>
              <a:rPr lang="nb-NO" sz="1000" dirty="0">
                <a:solidFill>
                  <a:prstClr val="black"/>
                </a:solidFill>
                <a:latin typeface="Comic Sans MS" panose="030F0702030302020204" pitchFamily="66" charset="0"/>
              </a:rPr>
              <a:t>    skulderhøyde)</a:t>
            </a:r>
          </a:p>
          <a:p>
            <a:pPr defTabSz="457200">
              <a:defRPr/>
            </a:pPr>
            <a:r>
              <a:rPr lang="nb-NO" sz="1000" dirty="0">
                <a:solidFill>
                  <a:prstClr val="black"/>
                </a:solidFill>
                <a:latin typeface="Comic Sans MS" panose="030F0702030302020204" pitchFamily="66" charset="0"/>
              </a:rPr>
              <a:t>5: Skudd lavt i lengste</a:t>
            </a: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4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38554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lavt eller valgfritt </a:t>
            </a:r>
          </a:p>
          <a:p>
            <a:pPr defTabSz="457200">
              <a:defRPr/>
            </a:pPr>
            <a:r>
              <a:rPr lang="nb-NO" sz="1000" dirty="0">
                <a:solidFill>
                  <a:prstClr val="black"/>
                </a:solidFill>
                <a:latin typeface="Comic Sans MS" panose="030F0702030302020204" pitchFamily="66" charset="0"/>
              </a:rPr>
              <a:t>    midt på fra K2</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lavt nærmeste og </a:t>
            </a:r>
          </a:p>
          <a:p>
            <a:pPr defTabSz="457200">
              <a:defRPr/>
            </a:pPr>
            <a:r>
              <a:rPr lang="nb-NO" sz="1000" dirty="0">
                <a:solidFill>
                  <a:prstClr val="black"/>
                </a:solidFill>
                <a:latin typeface="Comic Sans MS" panose="030F0702030302020204" pitchFamily="66" charset="0"/>
              </a:rPr>
              <a:t>    høyt lengste fra KT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Skudd valgfri høyde </a:t>
            </a:r>
          </a:p>
          <a:p>
            <a:pPr defTabSz="457200">
              <a:defRPr/>
            </a:pPr>
            <a:r>
              <a:rPr lang="nb-NO" sz="1000" dirty="0">
                <a:solidFill>
                  <a:prstClr val="black"/>
                </a:solidFill>
                <a:latin typeface="Comic Sans MS" panose="030F0702030302020204" pitchFamily="66" charset="0"/>
              </a:rPr>
              <a:t>    begge sider fra KT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38554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Hurtig finne balansen og utgangsstillingen, for å være «skuddklar» for skudd </a:t>
            </a:r>
            <a:r>
              <a:rPr lang="nb-NO" sz="1000" dirty="0" err="1">
                <a:solidFill>
                  <a:prstClr val="black"/>
                </a:solidFill>
                <a:latin typeface="Comic Sans MS" panose="030F0702030302020204" pitchFamily="66" charset="0"/>
              </a:rPr>
              <a:t>nr</a:t>
            </a:r>
            <a:r>
              <a:rPr lang="nb-NO" sz="1000" dirty="0">
                <a:solidFill>
                  <a:prstClr val="black"/>
                </a:solidFill>
                <a:latin typeface="Comic Sans MS" panose="030F0702030302020204" pitchFamily="66" charset="0"/>
              </a:rPr>
              <a:t> 2.</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317009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 klar» for «</a:t>
            </a:r>
            <a:r>
              <a:rPr lang="nb-NO" sz="1000" dirty="0" err="1">
                <a:solidFill>
                  <a:prstClr val="black"/>
                </a:solidFill>
                <a:latin typeface="Comic Sans MS" panose="030F0702030302020204" pitchFamily="66" charset="0"/>
              </a:rPr>
              <a:t>second</a:t>
            </a:r>
            <a:r>
              <a:rPr lang="nb-NO" sz="1000" dirty="0">
                <a:solidFill>
                  <a:prstClr val="black"/>
                </a:solidFill>
                <a:latin typeface="Comic Sans MS" panose="030F0702030302020204" pitchFamily="66" charset="0"/>
              </a:rPr>
              <a:t> save»</a:t>
            </a: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ring</a:t>
            </a:r>
          </a:p>
          <a:p>
            <a:pPr defTabSz="457200">
              <a:defRPr/>
            </a:pPr>
            <a:r>
              <a:rPr lang="nb-NO" sz="1000" dirty="0">
                <a:solidFill>
                  <a:prstClr val="black"/>
                </a:solidFill>
                <a:latin typeface="Comic Sans MS" panose="030F0702030302020204" pitchFamily="66" charset="0"/>
              </a:rPr>
              <a:t>5 kjegler</a:t>
            </a:r>
          </a:p>
          <a:p>
            <a:pPr defTabSz="457200">
              <a:defRPr/>
            </a:pPr>
            <a:r>
              <a:rPr lang="nb-NO" sz="1000" dirty="0">
                <a:solidFill>
                  <a:prstClr val="black"/>
                </a:solidFill>
                <a:latin typeface="Comic Sans MS" panose="030F0702030302020204" pitchFamily="66" charset="0"/>
              </a:rPr>
              <a:t>6-8 baller</a:t>
            </a:r>
          </a:p>
          <a:p>
            <a:pPr defTabSz="457200">
              <a:defRPr/>
            </a:pPr>
            <a:r>
              <a:rPr lang="nb-NO" sz="1000" dirty="0">
                <a:solidFill>
                  <a:prstClr val="black"/>
                </a:solidFill>
                <a:latin typeface="Comic Sans MS" panose="030F0702030302020204" pitchFamily="66" charset="0"/>
              </a:rPr>
              <a:t>Avstand K2: 5-6 m</a:t>
            </a:r>
          </a:p>
          <a:p>
            <a:pPr defTabSz="457200">
              <a:defRPr/>
            </a:pPr>
            <a:r>
              <a:rPr lang="nb-NO" sz="1000" dirty="0">
                <a:solidFill>
                  <a:prstClr val="black"/>
                </a:solidFill>
                <a:latin typeface="Comic Sans MS" panose="030F0702030302020204" pitchFamily="66" charset="0"/>
              </a:rPr>
              <a:t>Avstand KT: 7-8 m</a:t>
            </a:r>
          </a:p>
          <a:p>
            <a:pPr defTabSz="457200">
              <a:defRPr/>
            </a:pPr>
            <a:r>
              <a:rPr lang="nb-NO" sz="1000" dirty="0">
                <a:solidFill>
                  <a:prstClr val="black"/>
                </a:solidFill>
                <a:latin typeface="Comic Sans MS" panose="030F0702030302020204" pitchFamily="66" charset="0"/>
              </a:rPr>
              <a:t>«Kjeglemål»: 4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33228FE1-5857-4397-846A-57E95DA8016B}"/>
              </a:ext>
            </a:extLst>
          </p:cNvPr>
          <p:cNvPicPr>
            <a:picLocks noChangeAspect="1"/>
          </p:cNvPicPr>
          <p:nvPr/>
        </p:nvPicPr>
        <p:blipFill>
          <a:blip r:embed="rId3"/>
          <a:stretch>
            <a:fillRect/>
          </a:stretch>
        </p:blipFill>
        <p:spPr>
          <a:xfrm>
            <a:off x="1347110" y="569715"/>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546289324"/>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335476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 1: Hurtig sidelengs forflytning </a:t>
            </a:r>
          </a:p>
          <a:p>
            <a:pPr defTabSz="457200">
              <a:defRPr/>
            </a:pPr>
            <a:r>
              <a:rPr lang="nb-NO" sz="1000" dirty="0">
                <a:solidFill>
                  <a:prstClr val="black"/>
                </a:solidFill>
                <a:latin typeface="Comic Sans MS" panose="030F0702030302020204" pitchFamily="66" charset="0"/>
              </a:rPr>
              <a:t> 2: Hurtig rundt markør</a:t>
            </a:r>
          </a:p>
          <a:p>
            <a:pPr defTabSz="457200">
              <a:defRPr/>
            </a:pPr>
            <a:r>
              <a:rPr lang="nb-NO" sz="1000" dirty="0">
                <a:solidFill>
                  <a:prstClr val="black"/>
                </a:solidFill>
                <a:latin typeface="Comic Sans MS" panose="030F0702030302020204" pitchFamily="66" charset="0"/>
              </a:rPr>
              <a:t> 3: Skudd lavt ut til siden</a:t>
            </a:r>
          </a:p>
          <a:p>
            <a:pPr defTabSz="457200">
              <a:defRPr/>
            </a:pPr>
            <a:r>
              <a:rPr lang="nb-NO" sz="1000" dirty="0">
                <a:solidFill>
                  <a:prstClr val="black"/>
                </a:solidFill>
                <a:latin typeface="Comic Sans MS" panose="030F0702030302020204" pitchFamily="66" charset="0"/>
              </a:rPr>
              <a:t> 4: Hurtig sidelengs forflytning </a:t>
            </a:r>
          </a:p>
          <a:p>
            <a:pPr defTabSz="457200">
              <a:defRPr/>
            </a:pPr>
            <a:r>
              <a:rPr lang="nb-NO" sz="1000" dirty="0">
                <a:solidFill>
                  <a:prstClr val="black"/>
                </a:solidFill>
                <a:latin typeface="Comic Sans MS" panose="030F0702030302020204" pitchFamily="66" charset="0"/>
              </a:rPr>
              <a:t> 5: Hurtig rundt markør</a:t>
            </a:r>
          </a:p>
          <a:p>
            <a:pPr defTabSz="457200">
              <a:defRPr/>
            </a:pPr>
            <a:r>
              <a:rPr lang="nb-NO" sz="1000" dirty="0">
                <a:solidFill>
                  <a:prstClr val="black"/>
                </a:solidFill>
                <a:latin typeface="Comic Sans MS" panose="030F0702030302020204" pitchFamily="66" charset="0"/>
              </a:rPr>
              <a:t> 6: Skudd lavt ut til siden</a:t>
            </a:r>
          </a:p>
          <a:p>
            <a:pPr defTabSz="457200">
              <a:defRPr/>
            </a:pPr>
            <a:r>
              <a:rPr lang="nb-NO" sz="1000" dirty="0">
                <a:solidFill>
                  <a:prstClr val="black"/>
                </a:solidFill>
                <a:latin typeface="Comic Sans MS" panose="030F0702030302020204" pitchFamily="66" charset="0"/>
              </a:rPr>
              <a:t> 7: «Skøyteløperen»</a:t>
            </a:r>
          </a:p>
          <a:p>
            <a:pPr defTabSz="457200">
              <a:defRPr/>
            </a:pPr>
            <a:r>
              <a:rPr lang="nb-NO" sz="1000" dirty="0">
                <a:solidFill>
                  <a:prstClr val="black"/>
                </a:solidFill>
                <a:latin typeface="Comic Sans MS" panose="030F0702030302020204" pitchFamily="66" charset="0"/>
              </a:rPr>
              <a:t> 8: Hurtig rundt markør</a:t>
            </a:r>
          </a:p>
          <a:p>
            <a:pPr defTabSz="457200">
              <a:defRPr/>
            </a:pPr>
            <a:r>
              <a:rPr lang="nb-NO" sz="1000" dirty="0">
                <a:solidFill>
                  <a:prstClr val="black"/>
                </a:solidFill>
                <a:latin typeface="Comic Sans MS" panose="030F0702030302020204" pitchFamily="66" charset="0"/>
              </a:rPr>
              <a:t> 9: Kast høyt ut til siden</a:t>
            </a:r>
          </a:p>
          <a:p>
            <a:pPr defTabSz="457200">
              <a:defRPr/>
            </a:pPr>
            <a:r>
              <a:rPr lang="nb-NO" sz="1000" dirty="0">
                <a:solidFill>
                  <a:prstClr val="black"/>
                </a:solidFill>
                <a:latin typeface="Comic Sans MS" panose="030F0702030302020204" pitchFamily="66" charset="0"/>
              </a:rPr>
              <a:t>10: «Skøyteløperen»</a:t>
            </a:r>
          </a:p>
          <a:p>
            <a:pPr defTabSz="457200">
              <a:defRPr/>
            </a:pPr>
            <a:r>
              <a:rPr lang="nb-NO" sz="1000" dirty="0">
                <a:solidFill>
                  <a:prstClr val="black"/>
                </a:solidFill>
                <a:latin typeface="Comic Sans MS" panose="030F0702030302020204" pitchFamily="66" charset="0"/>
              </a:rPr>
              <a:t>11: Hurtig rundt markør</a:t>
            </a:r>
          </a:p>
          <a:p>
            <a:pPr defTabSz="457200">
              <a:defRPr/>
            </a:pPr>
            <a:r>
              <a:rPr lang="nb-NO" sz="1000" dirty="0">
                <a:solidFill>
                  <a:prstClr val="black"/>
                </a:solidFill>
                <a:latin typeface="Comic Sans MS" panose="030F0702030302020204" pitchFamily="66" charset="0"/>
              </a:rPr>
              <a:t>12: Kast høyt ut til siden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Begge bein i hver rute på stigen</a:t>
            </a:r>
          </a:p>
          <a:p>
            <a:pPr defTabSz="457200">
              <a:defRPr/>
            </a:pPr>
            <a:endParaRPr lang="nb-NO" sz="6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skudd/kast</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4 serier</a:t>
            </a:r>
            <a:endParaRPr lang="nb-NO" sz="8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38554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Kan også kjøres som </a:t>
            </a:r>
          </a:p>
          <a:p>
            <a:pPr defTabSz="457200">
              <a:defRPr/>
            </a:pPr>
            <a:r>
              <a:rPr lang="nb-NO" sz="1000" dirty="0">
                <a:solidFill>
                  <a:prstClr val="black"/>
                </a:solidFill>
                <a:latin typeface="Comic Sans MS" panose="030F0702030302020204" pitchFamily="66" charset="0"/>
              </a:rPr>
              <a:t>    fysisk, ved at keeper </a:t>
            </a:r>
          </a:p>
          <a:p>
            <a:pPr defTabSz="457200">
              <a:defRPr/>
            </a:pPr>
            <a:r>
              <a:rPr lang="nb-NO" sz="1000" dirty="0">
                <a:solidFill>
                  <a:prstClr val="black"/>
                </a:solidFill>
                <a:latin typeface="Comic Sans MS" panose="030F0702030302020204" pitchFamily="66" charset="0"/>
              </a:rPr>
              <a:t>    løper tilbake og begynner   </a:t>
            </a:r>
          </a:p>
          <a:p>
            <a:pPr defTabSz="457200">
              <a:defRPr/>
            </a:pPr>
            <a:r>
              <a:rPr lang="nb-NO" sz="1000" dirty="0">
                <a:solidFill>
                  <a:prstClr val="black"/>
                </a:solidFill>
                <a:latin typeface="Comic Sans MS" panose="030F0702030302020204" pitchFamily="66" charset="0"/>
              </a:rPr>
              <a:t>    med en gang på en ny </a:t>
            </a:r>
          </a:p>
          <a:p>
            <a:pPr defTabSz="457200">
              <a:defRPr/>
            </a:pPr>
            <a:r>
              <a:rPr lang="nb-NO" sz="1000" dirty="0">
                <a:solidFill>
                  <a:prstClr val="black"/>
                </a:solidFill>
                <a:latin typeface="Comic Sans MS" panose="030F0702030302020204" pitchFamily="66" charset="0"/>
              </a:rPr>
              <a:t>    runde.</a:t>
            </a:r>
          </a:p>
          <a:p>
            <a:pPr defTabSz="457200">
              <a:defRPr/>
            </a:pPr>
            <a:endParaRPr lang="nb-NO" sz="600" dirty="0">
              <a:solidFill>
                <a:prstClr val="black"/>
              </a:solidFill>
              <a:latin typeface="Comic Sans MS" panose="030F0702030302020204" pitchFamily="66" charset="0"/>
            </a:endParaRPr>
          </a:p>
          <a:p>
            <a:pPr defTabSz="457200">
              <a:defRPr/>
            </a:pPr>
            <a:r>
              <a:rPr lang="nb-NO" sz="600" dirty="0">
                <a:solidFill>
                  <a:prstClr val="black"/>
                </a:solidFill>
                <a:latin typeface="Comic Sans MS" panose="030F0702030302020204" pitchFamily="66" charset="0"/>
              </a:rPr>
              <a:t>      </a:t>
            </a:r>
            <a:r>
              <a:rPr lang="nb-NO" sz="1000" b="1" dirty="0">
                <a:solidFill>
                  <a:prstClr val="black"/>
                </a:solidFill>
                <a:latin typeface="Comic Sans MS" panose="030F0702030302020204" pitchFamily="66" charset="0"/>
              </a:rPr>
              <a:t>Ved fysisk:</a:t>
            </a:r>
          </a:p>
          <a:p>
            <a:pPr defTabSz="457200">
              <a:defRPr/>
            </a:pPr>
            <a:r>
              <a:rPr lang="nb-NO" sz="1000" dirty="0">
                <a:solidFill>
                  <a:prstClr val="black"/>
                </a:solidFill>
                <a:latin typeface="Comic Sans MS" panose="030F0702030302020204" pitchFamily="66" charset="0"/>
              </a:rPr>
              <a:t>    1 serie = 3-4 runder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50991"/>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2 stiger (6 m)</a:t>
            </a:r>
          </a:p>
          <a:p>
            <a:pPr defTabSz="457200">
              <a:defRPr/>
            </a:pPr>
            <a:r>
              <a:rPr lang="nb-NO" sz="1000" dirty="0">
                <a:solidFill>
                  <a:prstClr val="black"/>
                </a:solidFill>
                <a:latin typeface="Comic Sans MS" panose="030F0702030302020204" pitchFamily="66" charset="0"/>
              </a:rPr>
              <a:t>4 markører</a:t>
            </a:r>
          </a:p>
          <a:p>
            <a:pPr defTabSz="457200">
              <a:defRPr/>
            </a:pPr>
            <a:r>
              <a:rPr lang="nb-NO" sz="1000" dirty="0">
                <a:solidFill>
                  <a:prstClr val="black"/>
                </a:solidFill>
                <a:latin typeface="Comic Sans MS" panose="030F0702030302020204" pitchFamily="66" charset="0"/>
              </a:rPr>
              <a:t>8 kjegler</a:t>
            </a:r>
          </a:p>
          <a:p>
            <a:pPr defTabSz="457200">
              <a:defRPr/>
            </a:pPr>
            <a:r>
              <a:rPr lang="nb-NO" sz="1000" dirty="0">
                <a:solidFill>
                  <a:prstClr val="black"/>
                </a:solidFill>
                <a:latin typeface="Comic Sans MS" panose="030F0702030302020204" pitchFamily="66" charset="0"/>
              </a:rPr>
              <a:t>4 baller</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21652"/>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F26E5C48-EBA0-4CC6-881F-877DAB2D30D8}"/>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821867796"/>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Start bak makker/«</a:t>
            </a:r>
            <a:r>
              <a:rPr lang="nb-NO" sz="1000" dirty="0" err="1">
                <a:solidFill>
                  <a:prstClr val="black"/>
                </a:solidFill>
                <a:latin typeface="Comic Sans MS" panose="030F0702030302020204" pitchFamily="66" charset="0"/>
              </a:rPr>
              <a:t>dummie</a:t>
            </a:r>
            <a:r>
              <a:rPr lang="nb-NO" sz="1000" dirty="0">
                <a:solidFill>
                  <a:prstClr val="black"/>
                </a:solidFill>
                <a:latin typeface="Comic Sans MS" panose="030F0702030302020204" pitchFamily="66" charset="0"/>
              </a:rPr>
              <a:t>»</a:t>
            </a:r>
          </a:p>
          <a:p>
            <a:pPr defTabSz="457200">
              <a:defRPr/>
            </a:pPr>
            <a:r>
              <a:rPr lang="nb-NO" sz="1000" dirty="0">
                <a:solidFill>
                  <a:prstClr val="black"/>
                </a:solidFill>
                <a:latin typeface="Comic Sans MS" panose="030F0702030302020204" pitchFamily="66" charset="0"/>
              </a:rPr>
              <a:t>2: Hurtig forflytning rundt og </a:t>
            </a:r>
          </a:p>
          <a:p>
            <a:pPr defTabSz="457200">
              <a:defRPr/>
            </a:pPr>
            <a:r>
              <a:rPr lang="nb-NO" sz="1000" dirty="0">
                <a:solidFill>
                  <a:prstClr val="black"/>
                </a:solidFill>
                <a:latin typeface="Comic Sans MS" panose="030F0702030302020204" pitchFamily="66" charset="0"/>
              </a:rPr>
              <a:t>    inn foran makker/ </a:t>
            </a:r>
          </a:p>
          <a:p>
            <a:pPr defTabSz="457200">
              <a:defRPr/>
            </a:pPr>
            <a:r>
              <a:rPr lang="nb-NO" sz="1000" dirty="0">
                <a:solidFill>
                  <a:prstClr val="black"/>
                </a:solidFill>
                <a:latin typeface="Comic Sans MS" panose="030F0702030302020204" pitchFamily="66" charset="0"/>
              </a:rPr>
              <a:t>    «</a:t>
            </a:r>
            <a:r>
              <a:rPr lang="nb-NO" sz="1000" dirty="0" err="1">
                <a:solidFill>
                  <a:prstClr val="black"/>
                </a:solidFill>
                <a:latin typeface="Comic Sans MS" panose="030F0702030302020204" pitchFamily="66" charset="0"/>
              </a:rPr>
              <a:t>dummie</a:t>
            </a:r>
            <a:r>
              <a:rPr lang="nb-NO" sz="1000" dirty="0">
                <a:solidFill>
                  <a:prstClr val="black"/>
                </a:solidFill>
                <a:latin typeface="Comic Sans MS" panose="030F0702030302020204" pitchFamily="66" charset="0"/>
              </a:rPr>
              <a:t>», til den siden KT </a:t>
            </a:r>
          </a:p>
          <a:p>
            <a:pPr defTabSz="457200">
              <a:defRPr/>
            </a:pPr>
            <a:r>
              <a:rPr lang="nb-NO" sz="1000" dirty="0">
                <a:solidFill>
                  <a:prstClr val="black"/>
                </a:solidFill>
                <a:latin typeface="Comic Sans MS" panose="030F0702030302020204" pitchFamily="66" charset="0"/>
              </a:rPr>
              <a:t>    roper</a:t>
            </a:r>
          </a:p>
          <a:p>
            <a:pPr defTabSz="457200">
              <a:defRPr/>
            </a:pPr>
            <a:r>
              <a:rPr lang="nb-NO" sz="1000" dirty="0">
                <a:solidFill>
                  <a:prstClr val="black"/>
                </a:solidFill>
                <a:latin typeface="Comic Sans MS" panose="030F0702030302020204" pitchFamily="66" charset="0"/>
              </a:rPr>
              <a:t>3: Lavt skudd til den siden som </a:t>
            </a:r>
          </a:p>
          <a:p>
            <a:pPr defTabSz="457200">
              <a:defRPr/>
            </a:pPr>
            <a:r>
              <a:rPr lang="nb-NO" sz="1000" dirty="0">
                <a:solidFill>
                  <a:prstClr val="black"/>
                </a:solidFill>
                <a:latin typeface="Comic Sans MS" panose="030F0702030302020204" pitchFamily="66" charset="0"/>
              </a:rPr>
              <a:t>    ble ropt</a:t>
            </a:r>
          </a:p>
          <a:p>
            <a:pPr defTabSz="457200">
              <a:defRPr/>
            </a:pPr>
            <a:r>
              <a:rPr lang="nb-NO" sz="1000" dirty="0">
                <a:solidFill>
                  <a:prstClr val="black"/>
                </a:solidFill>
                <a:latin typeface="Comic Sans MS" panose="030F0702030302020204" pitchFamily="66" charset="0"/>
              </a:rPr>
              <a:t>4: Hurtig forflytning </a:t>
            </a:r>
          </a:p>
          <a:p>
            <a:pPr defTabSz="457200">
              <a:defRPr/>
            </a:pPr>
            <a:r>
              <a:rPr lang="nb-NO" sz="1000" dirty="0">
                <a:solidFill>
                  <a:prstClr val="black"/>
                </a:solidFill>
                <a:latin typeface="Comic Sans MS" panose="030F0702030302020204" pitchFamily="66" charset="0"/>
              </a:rPr>
              <a:t>5: Lavt skudd i lengste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 x 5</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369331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Høyt skudd</a:t>
            </a:r>
          </a:p>
          <a:p>
            <a:pPr defTabSz="457200">
              <a:defRPr/>
            </a:pPr>
            <a:r>
              <a:rPr lang="nb-NO" sz="1000" dirty="0">
                <a:solidFill>
                  <a:prstClr val="black"/>
                </a:solidFill>
                <a:latin typeface="Comic Sans MS" panose="030F0702030302020204" pitchFamily="66" charset="0"/>
              </a:rPr>
              <a:t>     (skulderhøyde) fra KT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Lavt eller høyt skudd  </a:t>
            </a:r>
          </a:p>
          <a:p>
            <a:pPr defTabSz="457200">
              <a:defRPr/>
            </a:pPr>
            <a:r>
              <a:rPr lang="nb-NO" sz="1000" dirty="0">
                <a:solidFill>
                  <a:prstClr val="black"/>
                </a:solidFill>
                <a:latin typeface="Comic Sans MS" panose="030F0702030302020204" pitchFamily="66" charset="0"/>
              </a:rPr>
              <a:t>    motsatt side av den siden </a:t>
            </a:r>
          </a:p>
          <a:p>
            <a:pPr defTabSz="457200">
              <a:defRPr/>
            </a:pPr>
            <a:r>
              <a:rPr lang="nb-NO" sz="1000" dirty="0">
                <a:solidFill>
                  <a:prstClr val="black"/>
                </a:solidFill>
                <a:latin typeface="Comic Sans MS" panose="030F0702030302020204" pitchFamily="66" charset="0"/>
              </a:rPr>
              <a:t>    K forflytter seg rundt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Fritt skudd til vilkårlig </a:t>
            </a:r>
          </a:p>
          <a:p>
            <a:pPr defTabSz="457200">
              <a:defRPr/>
            </a:pPr>
            <a:r>
              <a:rPr lang="nb-NO" sz="1000" dirty="0">
                <a:solidFill>
                  <a:prstClr val="black"/>
                </a:solidFill>
                <a:latin typeface="Comic Sans MS" panose="030F0702030302020204" pitchFamily="66" charset="0"/>
              </a:rPr>
              <a:t>    side fra KT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Høyt skudd </a:t>
            </a:r>
          </a:p>
          <a:p>
            <a:pPr defTabSz="457200">
              <a:defRPr/>
            </a:pPr>
            <a:r>
              <a:rPr lang="nb-NO" sz="1000" dirty="0">
                <a:solidFill>
                  <a:prstClr val="black"/>
                </a:solidFill>
                <a:latin typeface="Comic Sans MS" panose="030F0702030302020204" pitchFamily="66" charset="0"/>
              </a:rPr>
              <a:t>    (skulderhøyde) fra K2</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E: K2 skyter i lengste mens </a:t>
            </a:r>
          </a:p>
          <a:p>
            <a:pPr defTabSz="457200">
              <a:defRPr/>
            </a:pPr>
            <a:r>
              <a:rPr lang="nb-NO" sz="1000" dirty="0">
                <a:solidFill>
                  <a:prstClr val="black"/>
                </a:solidFill>
                <a:latin typeface="Comic Sans MS" panose="030F0702030302020204" pitchFamily="66" charset="0"/>
              </a:rPr>
              <a:t>    K er i bevegelse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03159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defTabSz="457200">
              <a:defRPr/>
            </a:pPr>
            <a:endParaRPr lang="nb-NO" sz="11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a:t>
            </a:r>
            <a:r>
              <a:rPr lang="nb-NO" sz="1000" dirty="0" err="1">
                <a:solidFill>
                  <a:prstClr val="black"/>
                </a:solidFill>
                <a:latin typeface="Comic Sans MS" panose="030F0702030302020204" pitchFamily="66" charset="0"/>
              </a:rPr>
              <a:t>Dummie</a:t>
            </a:r>
            <a:r>
              <a:rPr lang="nb-NO" sz="1000" dirty="0">
                <a:solidFill>
                  <a:prstClr val="black"/>
                </a:solidFill>
                <a:latin typeface="Comic Sans MS" panose="030F0702030302020204" pitchFamily="66" charset="0"/>
              </a:rPr>
              <a:t>»</a:t>
            </a:r>
          </a:p>
          <a:p>
            <a:pPr defTabSz="457200">
              <a:defRPr/>
            </a:pPr>
            <a:r>
              <a:rPr lang="nb-NO" sz="1000" dirty="0">
                <a:solidFill>
                  <a:prstClr val="black"/>
                </a:solidFill>
                <a:latin typeface="Comic Sans MS" panose="030F0702030302020204" pitchFamily="66" charset="0"/>
              </a:rPr>
              <a:t>2 kjegler</a:t>
            </a:r>
          </a:p>
          <a:p>
            <a:pPr defTabSz="457200">
              <a:defRPr/>
            </a:pPr>
            <a:r>
              <a:rPr lang="nb-NO" sz="1000" dirty="0">
                <a:solidFill>
                  <a:prstClr val="black"/>
                </a:solidFill>
                <a:latin typeface="Comic Sans MS" panose="030F0702030302020204" pitchFamily="66" charset="0"/>
              </a:rPr>
              <a:t>5-6 baller</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3FEC19DC-F4A7-4CCA-A8B4-9508C20D75B3}"/>
              </a:ext>
            </a:extLst>
          </p:cNvPr>
          <p:cNvPicPr>
            <a:picLocks noChangeAspect="1"/>
          </p:cNvPicPr>
          <p:nvPr/>
        </p:nvPicPr>
        <p:blipFill>
          <a:blip r:embed="rId3"/>
          <a:stretch>
            <a:fillRect/>
          </a:stretch>
        </p:blipFill>
        <p:spPr>
          <a:xfrm>
            <a:off x="1347110"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0194250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ell 1"/>
          <p:cNvGraphicFramePr>
            <a:graphicFrameLocks noGrp="1"/>
          </p:cNvGraphicFramePr>
          <p:nvPr/>
        </p:nvGraphicFramePr>
        <p:xfrm>
          <a:off x="1143000" y="1249669"/>
          <a:ext cx="6858000" cy="4751084"/>
        </p:xfrm>
        <a:graphic>
          <a:graphicData uri="http://schemas.openxmlformats.org/drawingml/2006/table">
            <a:tbl>
              <a:tblPr firstRow="1" bandRow="1">
                <a:tableStyleId>{5C22544A-7EE6-4342-B048-85BDC9FD1C3A}</a:tableStyleId>
              </a:tblPr>
              <a:tblGrid>
                <a:gridCol w="6858000">
                  <a:extLst>
                    <a:ext uri="{9D8B030D-6E8A-4147-A177-3AD203B41FA5}">
                      <a16:colId xmlns:a16="http://schemas.microsoft.com/office/drawing/2014/main" val="20000"/>
                    </a:ext>
                  </a:extLst>
                </a:gridCol>
              </a:tblGrid>
              <a:tr h="1243331">
                <a:tc>
                  <a:txBody>
                    <a:bodyPr/>
                    <a:lstStyle/>
                    <a:p>
                      <a:pPr algn="ctr"/>
                      <a:r>
                        <a:rPr lang="nb-NO" sz="1800" b="1" dirty="0">
                          <a:solidFill>
                            <a:schemeClr val="tx1"/>
                          </a:solidFill>
                        </a:rPr>
                        <a:t>Forberedelse</a:t>
                      </a:r>
                    </a:p>
                    <a:p>
                      <a:pPr algn="ctr"/>
                      <a:r>
                        <a:rPr lang="nb-NO" sz="1400" b="0" dirty="0">
                          <a:solidFill>
                            <a:schemeClr val="tx1"/>
                          </a:solidFill>
                        </a:rPr>
                        <a:t>Mat</a:t>
                      </a:r>
                      <a:r>
                        <a:rPr lang="nb-NO" sz="1400" b="0" baseline="0" dirty="0">
                          <a:solidFill>
                            <a:schemeClr val="tx1"/>
                          </a:solidFill>
                        </a:rPr>
                        <a:t> – lekselesing – sosialisering - utviklingssamtaler</a:t>
                      </a:r>
                    </a:p>
                    <a:p>
                      <a:pPr algn="ctr"/>
                      <a:r>
                        <a:rPr lang="nb-NO" sz="1400" b="0" baseline="0" dirty="0">
                          <a:solidFill>
                            <a:schemeClr val="tx1"/>
                          </a:solidFill>
                        </a:rPr>
                        <a:t>Gjennomgang av kampanalyse </a:t>
                      </a:r>
                    </a:p>
                    <a:p>
                      <a:pPr algn="ctr"/>
                      <a:r>
                        <a:rPr lang="nb-NO" sz="1400" b="0" dirty="0">
                          <a:solidFill>
                            <a:schemeClr val="tx1"/>
                          </a:solidFill>
                        </a:rPr>
                        <a:t>Gjennomgang av økt </a:t>
                      </a:r>
                    </a:p>
                  </a:txBody>
                  <a:tcPr marL="51435" marR="51435" marT="34290" marB="34290">
                    <a:noFill/>
                  </a:tcPr>
                </a:tc>
                <a:extLst>
                  <a:ext uri="{0D108BD9-81ED-4DB2-BD59-A6C34878D82A}">
                    <a16:rowId xmlns:a16="http://schemas.microsoft.com/office/drawing/2014/main" val="10000"/>
                  </a:ext>
                </a:extLst>
              </a:tr>
              <a:tr h="97690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nb-NO" sz="1800" b="1" dirty="0">
                          <a:solidFill>
                            <a:schemeClr val="tx1"/>
                          </a:solidFill>
                        </a:rPr>
                        <a:t>Aktivisering/prepp</a:t>
                      </a:r>
                    </a:p>
                    <a:p>
                      <a:pPr marL="0" marR="0" indent="0" algn="ctr" defTabSz="914400" rtl="0" eaLnBrk="1" fontAlgn="auto" latinLnBrk="0" hangingPunct="1">
                        <a:lnSpc>
                          <a:spcPct val="100000"/>
                        </a:lnSpc>
                        <a:spcBef>
                          <a:spcPts val="0"/>
                        </a:spcBef>
                        <a:spcAft>
                          <a:spcPts val="0"/>
                        </a:spcAft>
                        <a:buClrTx/>
                        <a:buSzTx/>
                        <a:buFontTx/>
                        <a:buNone/>
                        <a:tabLst/>
                        <a:defRPr/>
                      </a:pPr>
                      <a:r>
                        <a:rPr lang="nb-NO" sz="1400" baseline="0" dirty="0">
                          <a:solidFill>
                            <a:schemeClr val="tx1"/>
                          </a:solidFill>
                        </a:rPr>
                        <a:t>Koordinasjonsstige - pasningsøvelser med og uten motstand </a:t>
                      </a:r>
                    </a:p>
                    <a:p>
                      <a:pPr marL="0" marR="0" indent="0" algn="ctr" defTabSz="914400" rtl="0" eaLnBrk="1" fontAlgn="auto" latinLnBrk="0" hangingPunct="1">
                        <a:lnSpc>
                          <a:spcPct val="100000"/>
                        </a:lnSpc>
                        <a:spcBef>
                          <a:spcPts val="0"/>
                        </a:spcBef>
                        <a:spcAft>
                          <a:spcPts val="0"/>
                        </a:spcAft>
                        <a:buClrTx/>
                        <a:buSzTx/>
                        <a:buFontTx/>
                        <a:buNone/>
                        <a:tabLst/>
                        <a:defRPr/>
                      </a:pPr>
                      <a:r>
                        <a:rPr lang="nb-NO" sz="1400" baseline="0" dirty="0">
                          <a:solidFill>
                            <a:schemeClr val="tx1"/>
                          </a:solidFill>
                        </a:rPr>
                        <a:t>Teknikktrening - stabilisering/styrke kjerne</a:t>
                      </a:r>
                    </a:p>
                  </a:txBody>
                  <a:tcPr marL="51435" marR="51435" marT="34290" marB="34290">
                    <a:noFill/>
                  </a:tcPr>
                </a:tc>
                <a:extLst>
                  <a:ext uri="{0D108BD9-81ED-4DB2-BD59-A6C34878D82A}">
                    <a16:rowId xmlns:a16="http://schemas.microsoft.com/office/drawing/2014/main" val="10001"/>
                  </a:ext>
                </a:extLst>
              </a:tr>
              <a:tr h="923228">
                <a:tc>
                  <a:txBody>
                    <a:bodyPr/>
                    <a:lstStyle/>
                    <a:p>
                      <a:pPr algn="ctr"/>
                      <a:r>
                        <a:rPr lang="nb-NO" sz="1800" b="1" dirty="0">
                          <a:solidFill>
                            <a:schemeClr val="tx1"/>
                          </a:solidFill>
                        </a:rPr>
                        <a:t>Deløvelse</a:t>
                      </a:r>
                      <a:endParaRPr lang="nb-NO" sz="1800" b="1" baseline="0" dirty="0">
                        <a:solidFill>
                          <a:schemeClr val="tx1"/>
                        </a:solidFill>
                      </a:endParaRPr>
                    </a:p>
                    <a:p>
                      <a:pPr algn="ctr"/>
                      <a:r>
                        <a:rPr lang="nb-NO" sz="1400" baseline="0" dirty="0" err="1">
                          <a:solidFill>
                            <a:schemeClr val="tx1"/>
                          </a:solidFill>
                        </a:rPr>
                        <a:t>Possession</a:t>
                      </a:r>
                      <a:r>
                        <a:rPr lang="nb-NO" sz="1400" baseline="0" dirty="0">
                          <a:solidFill>
                            <a:schemeClr val="tx1"/>
                          </a:solidFill>
                        </a:rPr>
                        <a:t> – pressøvelser – bruk av sone – rolleøvelser </a:t>
                      </a:r>
                      <a:r>
                        <a:rPr lang="nb-NO" sz="1400" baseline="0" dirty="0" err="1">
                          <a:solidFill>
                            <a:schemeClr val="tx1"/>
                          </a:solidFill>
                        </a:rPr>
                        <a:t>feks</a:t>
                      </a:r>
                      <a:r>
                        <a:rPr lang="nb-NO" sz="1400" baseline="0" dirty="0">
                          <a:solidFill>
                            <a:schemeClr val="tx1"/>
                          </a:solidFill>
                        </a:rPr>
                        <a:t> avslutning-innlegg</a:t>
                      </a:r>
                      <a:endParaRPr lang="nb-NO" sz="1400" dirty="0">
                        <a:solidFill>
                          <a:schemeClr val="tx1"/>
                        </a:solidFill>
                      </a:endParaRPr>
                    </a:p>
                  </a:txBody>
                  <a:tcPr marL="51435" marR="51435" marT="34290" marB="34290">
                    <a:noFill/>
                  </a:tcPr>
                </a:tc>
                <a:extLst>
                  <a:ext uri="{0D108BD9-81ED-4DB2-BD59-A6C34878D82A}">
                    <a16:rowId xmlns:a16="http://schemas.microsoft.com/office/drawing/2014/main" val="10002"/>
                  </a:ext>
                </a:extLst>
              </a:tr>
              <a:tr h="710475">
                <a:tc>
                  <a:txBody>
                    <a:bodyPr/>
                    <a:lstStyle/>
                    <a:p>
                      <a:pPr algn="ctr"/>
                      <a:r>
                        <a:rPr lang="nb-NO" sz="1800" b="1" dirty="0">
                          <a:solidFill>
                            <a:schemeClr val="tx1"/>
                          </a:solidFill>
                        </a:rPr>
                        <a:t>Spillformer</a:t>
                      </a:r>
                    </a:p>
                    <a:p>
                      <a:pPr marL="0" marR="0" indent="0" algn="ctr" defTabSz="914400" rtl="0" eaLnBrk="1" fontAlgn="auto" latinLnBrk="0" hangingPunct="1">
                        <a:lnSpc>
                          <a:spcPct val="100000"/>
                        </a:lnSpc>
                        <a:spcBef>
                          <a:spcPts val="0"/>
                        </a:spcBef>
                        <a:spcAft>
                          <a:spcPts val="0"/>
                        </a:spcAft>
                        <a:buClrTx/>
                        <a:buSzTx/>
                        <a:buFontTx/>
                        <a:buNone/>
                        <a:tabLst/>
                        <a:defRPr/>
                      </a:pPr>
                      <a:r>
                        <a:rPr lang="nb-NO" sz="1400" dirty="0">
                          <a:solidFill>
                            <a:schemeClr val="tx1"/>
                          </a:solidFill>
                        </a:rPr>
                        <a:t>1v1-11v11 – med og uten vegger</a:t>
                      </a:r>
                    </a:p>
                  </a:txBody>
                  <a:tcPr marL="51435" marR="51435" marT="34290" marB="34290">
                    <a:noFill/>
                  </a:tcPr>
                </a:tc>
                <a:extLst>
                  <a:ext uri="{0D108BD9-81ED-4DB2-BD59-A6C34878D82A}">
                    <a16:rowId xmlns:a16="http://schemas.microsoft.com/office/drawing/2014/main" val="10003"/>
                  </a:ext>
                </a:extLst>
              </a:tr>
              <a:tr h="897147">
                <a:tc>
                  <a:txBody>
                    <a:bodyPr/>
                    <a:lstStyle/>
                    <a:p>
                      <a:pPr algn="ctr"/>
                      <a:r>
                        <a:rPr lang="nb-NO" sz="1800" b="1" dirty="0">
                          <a:solidFill>
                            <a:schemeClr val="tx1"/>
                          </a:solidFill>
                        </a:rPr>
                        <a:t>Avslutning</a:t>
                      </a:r>
                    </a:p>
                    <a:p>
                      <a:pPr algn="ctr"/>
                      <a:r>
                        <a:rPr lang="nb-NO" sz="1400" dirty="0" err="1">
                          <a:solidFill>
                            <a:schemeClr val="tx1"/>
                          </a:solidFill>
                        </a:rPr>
                        <a:t>Nedjogging</a:t>
                      </a:r>
                      <a:r>
                        <a:rPr lang="nb-NO" sz="1400" dirty="0">
                          <a:solidFill>
                            <a:schemeClr val="tx1"/>
                          </a:solidFill>
                        </a:rPr>
                        <a:t> - faglig evaluering/gjennomgang</a:t>
                      </a:r>
                      <a:r>
                        <a:rPr lang="nb-NO" sz="1400" baseline="0" dirty="0">
                          <a:solidFill>
                            <a:schemeClr val="tx1"/>
                          </a:solidFill>
                        </a:rPr>
                        <a:t> med skryt - stabilisering/styrke kjerne</a:t>
                      </a:r>
                    </a:p>
                  </a:txBody>
                  <a:tcPr marL="51435" marR="51435" marT="34290" marB="34290">
                    <a:noFill/>
                  </a:tcPr>
                </a:tc>
                <a:extLst>
                  <a:ext uri="{0D108BD9-81ED-4DB2-BD59-A6C34878D82A}">
                    <a16:rowId xmlns:a16="http://schemas.microsoft.com/office/drawing/2014/main" val="10004"/>
                  </a:ext>
                </a:extLst>
              </a:tr>
            </a:tbl>
          </a:graphicData>
        </a:graphic>
      </p:graphicFrame>
      <p:sp>
        <p:nvSpPr>
          <p:cNvPr id="5" name="TekstSylinder 4"/>
          <p:cNvSpPr txBox="1"/>
          <p:nvPr/>
        </p:nvSpPr>
        <p:spPr>
          <a:xfrm>
            <a:off x="1143000" y="857250"/>
            <a:ext cx="6858000" cy="415498"/>
          </a:xfrm>
          <a:prstGeom prst="rect">
            <a:avLst/>
          </a:prstGeom>
          <a:solidFill>
            <a:schemeClr val="tx1"/>
          </a:solidFill>
        </p:spPr>
        <p:txBody>
          <a:bodyPr wrap="square" rtlCol="0">
            <a:spAutoFit/>
          </a:bodyPr>
          <a:lstStyle/>
          <a:p>
            <a:pPr algn="ctr">
              <a:defRPr/>
            </a:pPr>
            <a:r>
              <a:rPr lang="nb-NO" sz="2100" dirty="0">
                <a:solidFill>
                  <a:prstClr val="white"/>
                </a:solidFill>
              </a:rPr>
              <a:t>INNHOLD PÅ ØKT OG OPPBYGGING AV ØKTER</a:t>
            </a:r>
          </a:p>
        </p:txBody>
      </p:sp>
    </p:spTree>
    <p:extLst>
      <p:ext uri="{BB962C8B-B14F-4D97-AF65-F5344CB8AC3E}">
        <p14:creationId xmlns:p14="http://schemas.microsoft.com/office/powerpoint/2010/main" val="316325604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1" cy="77266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135086">
                  <a:extLst>
                    <a:ext uri="{9D8B030D-6E8A-4147-A177-3AD203B41FA5}">
                      <a16:colId xmlns:a16="http://schemas.microsoft.com/office/drawing/2014/main" val="20001"/>
                    </a:ext>
                  </a:extLst>
                </a:gridCol>
                <a:gridCol w="1545772">
                  <a:extLst>
                    <a:ext uri="{9D8B030D-6E8A-4147-A177-3AD203B41FA5}">
                      <a16:colId xmlns:a16="http://schemas.microsoft.com/office/drawing/2014/main" val="20002"/>
                    </a:ext>
                  </a:extLst>
                </a:gridCol>
                <a:gridCol w="816428">
                  <a:extLst>
                    <a:ext uri="{9D8B030D-6E8A-4147-A177-3AD203B41FA5}">
                      <a16:colId xmlns:a16="http://schemas.microsoft.com/office/drawing/2014/main" val="20003"/>
                    </a:ext>
                  </a:extLst>
                </a:gridCol>
                <a:gridCol w="1546298">
                  <a:extLst>
                    <a:ext uri="{9D8B030D-6E8A-4147-A177-3AD203B41FA5}">
                      <a16:colId xmlns:a16="http://schemas.microsoft.com/office/drawing/2014/main" val="20004"/>
                    </a:ext>
                  </a:extLst>
                </a:gridCol>
                <a:gridCol w="1567016">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Pasningsøvelse med kort avstand. Variere med 1 og 2 touch. Bytte fra enden til ett hakk fram og så helt til den andre enden. Kjøre konkurranser.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 og tre eller fire og fire sammen. Korte avstander.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1228510">
                <a:tc>
                  <a:txBody>
                    <a:bodyPr/>
                    <a:lstStyle/>
                    <a:p>
                      <a:r>
                        <a:rPr lang="nb-NO" sz="900" baseline="0" dirty="0"/>
                        <a:t>1-2 min kamper med halvparten av tiden i pause. </a:t>
                      </a:r>
                    </a:p>
                    <a:p>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6*3 min</a:t>
                      </a:r>
                    </a:p>
                    <a:p>
                      <a:pPr algn="ctr"/>
                      <a:r>
                        <a:rPr lang="nb-NO" sz="900" b="0" dirty="0">
                          <a:solidFill>
                            <a:schemeClr val="tx1"/>
                          </a:solidFill>
                        </a:rPr>
                        <a:t>30</a:t>
                      </a:r>
                      <a:r>
                        <a:rPr lang="nb-NO" sz="900" b="0" baseline="0" dirty="0">
                          <a:solidFill>
                            <a:schemeClr val="tx1"/>
                          </a:solidFill>
                        </a:rPr>
                        <a:t> s</a:t>
                      </a:r>
                      <a:r>
                        <a:rPr lang="nb-NO" sz="900" b="0" dirty="0">
                          <a:solidFill>
                            <a:schemeClr val="tx1"/>
                          </a:solidFill>
                        </a:rPr>
                        <a:t>  pause.</a:t>
                      </a:r>
                    </a:p>
                    <a:p>
                      <a:pPr algn="ctr"/>
                      <a:r>
                        <a:rPr lang="nb-NO" sz="900" b="0" dirty="0" err="1">
                          <a:solidFill>
                            <a:schemeClr val="tx1"/>
                          </a:solidFill>
                        </a:rPr>
                        <a:t>Ca</a:t>
                      </a:r>
                      <a:r>
                        <a:rPr lang="nb-NO" sz="900" b="0" dirty="0">
                          <a:solidFill>
                            <a:schemeClr val="tx1"/>
                          </a:solidFill>
                        </a:rPr>
                        <a:t> 20 min</a:t>
                      </a:r>
                    </a:p>
                    <a:p>
                      <a:pPr algn="ctr"/>
                      <a:endParaRPr lang="nb-NO" sz="900" b="0" dirty="0">
                        <a:solidFill>
                          <a:schemeClr val="tx1"/>
                        </a:solidFill>
                      </a:endParaRP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err="1">
                          <a:solidFill>
                            <a:schemeClr val="tx1"/>
                          </a:solidFill>
                        </a:rPr>
                        <a:t>Ca</a:t>
                      </a:r>
                      <a:r>
                        <a:rPr lang="nb-NO" sz="900" baseline="0" dirty="0">
                          <a:solidFill>
                            <a:schemeClr val="tx1"/>
                          </a:solidFill>
                        </a:rPr>
                        <a:t> 25 meter i lengde, 5meter i bredde. 12,-22 spillere fordeles på to lag. Lagene stiller bak det ene målet med spillere på hver side av målet.  Lagene har hver sin keeper. Trener eller spiller slår pasninger til samme side hele sekvensen. I neste sekvens slås pasningen til den andre siden. Den som får ballen tar en aktiv touch rett fram og det er 2-2.  En kan også slå pasning til keeper. Hvis forsvarende lag vinner ballen, så kan de kontre. Sekvensen er ikke over før ballen er utenfor banen eller i mål.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1" baseline="0" dirty="0">
                          <a:solidFill>
                            <a:schemeClr val="tx1"/>
                          </a:solidFill>
                        </a:rPr>
                        <a:t>Konkurranse: Hvilket lag gjør flest mål i hver sekvens og totalt?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 i føringen med ball. Søke hurtige avslutninger siden vi ofte har dårlig tid i kamp.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 til å slå pasning. Slå hard pasning til spiller eller keeper.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positivt flytende kommentarer  underveis og forsterk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235806">
                <a:tc>
                  <a:txBody>
                    <a:bodyPr/>
                    <a:lstStyle/>
                    <a:p>
                      <a:pPr algn="ctr"/>
                      <a:r>
                        <a:rPr lang="nb-NO" sz="900" b="0" dirty="0">
                          <a:solidFill>
                            <a:schemeClr val="tx1"/>
                          </a:solidFill>
                        </a:rPr>
                        <a:t>1.15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r>
                        <a:rPr lang="nb-NO" sz="900" b="0" dirty="0">
                          <a:solidFill>
                            <a:schemeClr val="tx1"/>
                          </a:solidFill>
                        </a:rPr>
                        <a:t>Ca. 40 min</a:t>
                      </a:r>
                    </a:p>
                    <a:p>
                      <a:endParaRPr lang="nb-NO" sz="900" b="0" dirty="0"/>
                    </a:p>
                    <a:p>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Etter hvert spille vinneren står. Første målet vinner. Ved uavgjort står det laget som  har stått kortest på banen. Telle seire. Spille 4-4 til 6-6.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får flest seire totalt?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til slutt: Trener slipper ballen ned i bakken og spilleren kommer i fart for å skyte. Første til 2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Ball går fra keeper. Det laget som har gjort mål starter med ballen igjen.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I de første 4 kampene spiller vi med maks 3 touch per spiller.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positivt flytende kommentarer  underveis.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til enkeltspillere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la de evaluere seg selv etter økta. Gjennomgå klubbens holdningsregler. Hvis noen snakker stygt til medspillere så får de ikke spille neste kamp.</a:t>
                      </a:r>
                      <a:endParaRPr kumimoji="0" lang="nb-NO"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8. PRIORITERTE ROM  </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a:srcRect l="50719" t="18083"/>
          <a:stretch/>
        </p:blipFill>
        <p:spPr>
          <a:xfrm>
            <a:off x="3630377" y="4001128"/>
            <a:ext cx="1594451" cy="1322702"/>
          </a:xfrm>
          <a:prstGeom prst="rect">
            <a:avLst/>
          </a:prstGeom>
        </p:spPr>
      </p:pic>
      <p:pic>
        <p:nvPicPr>
          <p:cNvPr id="9" name="Bilde 8"/>
          <p:cNvPicPr>
            <a:picLocks noChangeAspect="1"/>
          </p:cNvPicPr>
          <p:nvPr/>
        </p:nvPicPr>
        <p:blipFill rotWithShape="1">
          <a:blip r:embed="rId3"/>
          <a:srcRect l="61727"/>
          <a:stretch/>
        </p:blipFill>
        <p:spPr>
          <a:xfrm>
            <a:off x="3636126" y="5323830"/>
            <a:ext cx="1594451" cy="1606468"/>
          </a:xfrm>
          <a:prstGeom prst="rect">
            <a:avLst/>
          </a:prstGeom>
        </p:spPr>
      </p:pic>
      <p:pic>
        <p:nvPicPr>
          <p:cNvPr id="8" name="Picture 2" descr="C:\Users\staa\Desktop\coach managerj\433 til pp.dcm-pasn ￸v til speed ￸kt.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3333" t="24086" r="44570" b="35484"/>
          <a:stretch/>
        </p:blipFill>
        <p:spPr bwMode="auto">
          <a:xfrm>
            <a:off x="3630377" y="1372587"/>
            <a:ext cx="1600201" cy="1151261"/>
          </a:xfrm>
          <a:prstGeom prst="rect">
            <a:avLst/>
          </a:prstGeom>
          <a:noFill/>
          <a:extLst>
            <a:ext uri="{909E8E84-426E-40DD-AFC4-6F175D3DCCD1}">
              <a14:hiddenFill xmlns:a14="http://schemas.microsoft.com/office/drawing/2010/main">
                <a:solidFill>
                  <a:srgbClr val="FFFFFF"/>
                </a:solidFill>
              </a14:hiddenFill>
            </a:ext>
          </a:extLst>
        </p:spPr>
      </p:pic>
      <p:pic>
        <p:nvPicPr>
          <p:cNvPr id="10" name="Bilde 9" descr="Et bilde som inneholder grønn, gress, krets, skilt&#10;&#10;Automatisk generert beskrivelse">
            <a:extLst>
              <a:ext uri="{FF2B5EF4-FFF2-40B4-BE49-F238E27FC236}">
                <a16:creationId xmlns:a16="http://schemas.microsoft.com/office/drawing/2014/main" id="{B6C1B80B-9207-4C67-9243-A574081EB1B1}"/>
              </a:ext>
            </a:extLst>
          </p:cNvPr>
          <p:cNvPicPr>
            <a:picLocks noChangeAspect="1"/>
          </p:cNvPicPr>
          <p:nvPr/>
        </p:nvPicPr>
        <p:blipFill rotWithShape="1">
          <a:blip r:embed="rId5">
            <a:extLst>
              <a:ext uri="{28A0092B-C50C-407E-A947-70E740481C1C}">
                <a14:useLocalDpi xmlns:a14="http://schemas.microsoft.com/office/drawing/2010/main" val="0"/>
              </a:ext>
            </a:extLst>
          </a:blip>
          <a:srcRect l="47573" b="67716"/>
          <a:stretch/>
        </p:blipFill>
        <p:spPr>
          <a:xfrm>
            <a:off x="3618877" y="2523848"/>
            <a:ext cx="1600202" cy="1477280"/>
          </a:xfrm>
          <a:prstGeom prst="rect">
            <a:avLst/>
          </a:prstGeom>
        </p:spPr>
      </p:pic>
    </p:spTree>
    <p:extLst>
      <p:ext uri="{BB962C8B-B14F-4D97-AF65-F5344CB8AC3E}">
        <p14:creationId xmlns:p14="http://schemas.microsoft.com/office/powerpoint/2010/main" val="2617707127"/>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Pasning langs bakken</a:t>
            </a:r>
          </a:p>
          <a:p>
            <a:pPr defTabSz="457200">
              <a:defRPr/>
            </a:pPr>
            <a:r>
              <a:rPr lang="nb-NO" sz="1000" dirty="0">
                <a:solidFill>
                  <a:prstClr val="black"/>
                </a:solidFill>
                <a:latin typeface="Comic Sans MS" panose="030F0702030302020204" pitchFamily="66" charset="0"/>
              </a:rPr>
              <a:t>2: Mottak og pasning langs  </a:t>
            </a:r>
          </a:p>
          <a:p>
            <a:pPr defTabSz="457200">
              <a:defRPr/>
            </a:pPr>
            <a:r>
              <a:rPr lang="nb-NO" sz="1000" dirty="0">
                <a:solidFill>
                  <a:prstClr val="black"/>
                </a:solidFill>
                <a:latin typeface="Comic Sans MS" panose="030F0702030302020204" pitchFamily="66" charset="0"/>
              </a:rPr>
              <a:t>    bakken</a:t>
            </a:r>
          </a:p>
          <a:p>
            <a:pPr defTabSz="457200">
              <a:defRPr/>
            </a:pPr>
            <a:r>
              <a:rPr lang="nb-NO" sz="1000" dirty="0">
                <a:solidFill>
                  <a:prstClr val="black"/>
                </a:solidFill>
                <a:latin typeface="Comic Sans MS" panose="030F0702030302020204" pitchFamily="66" charset="0"/>
              </a:rPr>
              <a:t>3: Hurtig forflytning</a:t>
            </a:r>
          </a:p>
          <a:p>
            <a:pPr defTabSz="457200">
              <a:defRPr/>
            </a:pPr>
            <a:r>
              <a:rPr lang="nb-NO" sz="1000" dirty="0">
                <a:solidFill>
                  <a:prstClr val="black"/>
                </a:solidFill>
                <a:latin typeface="Comic Sans MS" panose="030F0702030302020204" pitchFamily="66" charset="0"/>
              </a:rPr>
              <a:t>4: Skudd til vilkårlig side i </a:t>
            </a:r>
          </a:p>
          <a:p>
            <a:pPr defTabSz="457200">
              <a:defRPr/>
            </a:pPr>
            <a:r>
              <a:rPr lang="nb-NO" sz="1000" dirty="0">
                <a:solidFill>
                  <a:prstClr val="black"/>
                </a:solidFill>
                <a:latin typeface="Comic Sans MS" panose="030F0702030302020204" pitchFamily="66" charset="0"/>
              </a:rPr>
              <a:t>    nærområdet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4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Skudd i nærmeste i </a:t>
            </a:r>
          </a:p>
          <a:p>
            <a:pPr defTabSz="457200">
              <a:defRPr/>
            </a:pPr>
            <a:r>
              <a:rPr lang="nb-NO" sz="1000" dirty="0">
                <a:solidFill>
                  <a:prstClr val="black"/>
                </a:solidFill>
                <a:latin typeface="Comic Sans MS" panose="030F0702030302020204" pitchFamily="66" charset="0"/>
              </a:rPr>
              <a:t>    vilkårlig høyde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Skudd i lengste i vilkårlig </a:t>
            </a:r>
          </a:p>
          <a:p>
            <a:pPr defTabSz="457200">
              <a:defRPr/>
            </a:pPr>
            <a:r>
              <a:rPr lang="nb-NO" sz="1000" dirty="0">
                <a:solidFill>
                  <a:prstClr val="black"/>
                </a:solidFill>
                <a:latin typeface="Comic Sans MS" panose="030F0702030302020204" pitchFamily="66" charset="0"/>
              </a:rPr>
              <a:t>    høyde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KT bytter kontinuerlig </a:t>
            </a:r>
          </a:p>
          <a:p>
            <a:pPr defTabSz="457200">
              <a:defRPr/>
            </a:pPr>
            <a:r>
              <a:rPr lang="nb-NO" sz="1000" dirty="0">
                <a:solidFill>
                  <a:prstClr val="black"/>
                </a:solidFill>
                <a:latin typeface="Comic Sans MS" panose="030F0702030302020204" pitchFamily="66" charset="0"/>
              </a:rPr>
              <a:t>    posisjon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6 baller</a:t>
            </a:r>
          </a:p>
          <a:p>
            <a:pPr defTabSz="457200">
              <a:defRPr/>
            </a:pPr>
            <a:r>
              <a:rPr lang="nb-NO" sz="1000" dirty="0">
                <a:solidFill>
                  <a:prstClr val="black"/>
                </a:solidFill>
                <a:latin typeface="Comic Sans MS" panose="030F0702030302020204" pitchFamily="66" charset="0"/>
              </a:rPr>
              <a:t>Avstand K2:  16 m</a:t>
            </a:r>
          </a:p>
          <a:p>
            <a:pPr defTabSz="457200">
              <a:defRPr/>
            </a:pPr>
            <a:r>
              <a:rPr lang="nb-NO" sz="1000" dirty="0">
                <a:solidFill>
                  <a:prstClr val="black"/>
                </a:solidFill>
                <a:latin typeface="Comic Sans MS" panose="030F0702030302020204" pitchFamily="66" charset="0"/>
              </a:rPr>
              <a:t>Avstand KT: 10-12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CEBA38EC-7F77-4270-8899-8A03AB870AC6}"/>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010251380"/>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Forflytning – </a:t>
            </a:r>
            <a:r>
              <a:rPr lang="nb-NO" sz="1400" b="1">
                <a:solidFill>
                  <a:prstClr val="black"/>
                </a:solidFill>
                <a:latin typeface="Comic Sans MS" panose="030F0702030302020204" pitchFamily="66" charset="0"/>
              </a:rPr>
              <a:t>Balanse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Lavt innlegg – ballen </a:t>
            </a:r>
          </a:p>
          <a:p>
            <a:pPr defTabSz="457200">
              <a:defRPr/>
            </a:pPr>
            <a:r>
              <a:rPr lang="nb-NO" sz="1000" dirty="0">
                <a:solidFill>
                  <a:prstClr val="black"/>
                </a:solidFill>
                <a:latin typeface="Comic Sans MS" panose="030F0702030302020204" pitchFamily="66" charset="0"/>
              </a:rPr>
              <a:t>    returneres tilbake</a:t>
            </a:r>
          </a:p>
          <a:p>
            <a:pPr defTabSz="457200">
              <a:defRPr/>
            </a:pPr>
            <a:r>
              <a:rPr lang="nb-NO" sz="1000" dirty="0">
                <a:solidFill>
                  <a:prstClr val="black"/>
                </a:solidFill>
                <a:latin typeface="Comic Sans MS" panose="030F0702030302020204" pitchFamily="66" charset="0"/>
              </a:rPr>
              <a:t>2: Hurtig forflytning til sentralt </a:t>
            </a:r>
          </a:p>
          <a:p>
            <a:pPr defTabSz="457200">
              <a:defRPr/>
            </a:pPr>
            <a:r>
              <a:rPr lang="nb-NO" sz="1000" dirty="0">
                <a:solidFill>
                  <a:prstClr val="black"/>
                </a:solidFill>
                <a:latin typeface="Comic Sans MS" panose="030F0702030302020204" pitchFamily="66" charset="0"/>
              </a:rPr>
              <a:t>    i målet</a:t>
            </a:r>
          </a:p>
          <a:p>
            <a:pPr defTabSz="457200">
              <a:defRPr/>
            </a:pPr>
            <a:r>
              <a:rPr lang="nb-NO" sz="1000" dirty="0">
                <a:solidFill>
                  <a:prstClr val="black"/>
                </a:solidFill>
                <a:latin typeface="Comic Sans MS" panose="030F0702030302020204" pitchFamily="66" charset="0"/>
              </a:rPr>
              <a:t>3: Skudd midt på i ansiktshøyde</a:t>
            </a:r>
          </a:p>
          <a:p>
            <a:pPr defTabSz="457200">
              <a:defRPr/>
            </a:pPr>
            <a:r>
              <a:rPr lang="nb-NO" sz="1000" dirty="0">
                <a:solidFill>
                  <a:prstClr val="black"/>
                </a:solidFill>
                <a:latin typeface="Comic Sans MS" panose="030F0702030302020204" pitchFamily="66" charset="0"/>
              </a:rPr>
              <a:t>4 Hurtig forflytning til motsatt </a:t>
            </a:r>
          </a:p>
          <a:p>
            <a:pPr defTabSz="457200">
              <a:defRPr/>
            </a:pPr>
            <a:r>
              <a:rPr lang="nb-NO" sz="1000" dirty="0">
                <a:solidFill>
                  <a:prstClr val="black"/>
                </a:solidFill>
                <a:latin typeface="Comic Sans MS" panose="030F0702030302020204" pitchFamily="66" charset="0"/>
              </a:rPr>
              <a:t>    side</a:t>
            </a:r>
          </a:p>
          <a:p>
            <a:pPr defTabSz="457200">
              <a:defRPr/>
            </a:pPr>
            <a:r>
              <a:rPr lang="nb-NO" sz="1000" dirty="0">
                <a:solidFill>
                  <a:prstClr val="black"/>
                </a:solidFill>
                <a:latin typeface="Comic Sans MS" panose="030F0702030302020204" pitchFamily="66" charset="0"/>
              </a:rPr>
              <a:t>5: Skudd langs bakken i </a:t>
            </a:r>
          </a:p>
          <a:p>
            <a:pPr defTabSz="457200">
              <a:defRPr/>
            </a:pPr>
            <a:r>
              <a:rPr lang="nb-NO" sz="1000" dirty="0">
                <a:solidFill>
                  <a:prstClr val="black"/>
                </a:solidFill>
                <a:latin typeface="Comic Sans MS" panose="030F0702030302020204" pitchFamily="66" charset="0"/>
              </a:rPr>
              <a:t>    nærmeste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Ha </a:t>
            </a:r>
            <a:r>
              <a:rPr lang="nb-NO" sz="1000" b="1" dirty="0">
                <a:solidFill>
                  <a:prstClr val="black"/>
                </a:solidFill>
                <a:latin typeface="Comic Sans MS" panose="030F0702030302020204" pitchFamily="66" charset="0"/>
              </a:rPr>
              <a:t>ALLTID BALANSE </a:t>
            </a:r>
            <a:r>
              <a:rPr lang="nb-NO" sz="1000" dirty="0">
                <a:solidFill>
                  <a:prstClr val="black"/>
                </a:solidFill>
                <a:latin typeface="Comic Sans MS" panose="030F0702030302020204" pitchFamily="66" charset="0"/>
              </a:rPr>
              <a:t>i kroppen før skudd</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FÅ</a:t>
            </a:r>
            <a:r>
              <a:rPr lang="nb-NO" sz="1000" dirty="0">
                <a:solidFill>
                  <a:prstClr val="black"/>
                </a:solidFill>
                <a:latin typeface="Comic Sans MS" panose="030F0702030302020204" pitchFamily="66" charset="0"/>
              </a:rPr>
              <a:t> med </a:t>
            </a:r>
            <a:r>
              <a:rPr lang="nb-NO" sz="1000" b="1" dirty="0">
                <a:solidFill>
                  <a:prstClr val="black"/>
                </a:solidFill>
                <a:latin typeface="Comic Sans MS" panose="030F0702030302020204" pitchFamily="66" charset="0"/>
              </a:rPr>
              <a:t>side-stepp</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ANGRIP</a:t>
            </a:r>
            <a:r>
              <a:rPr lang="nb-NO" sz="1000" dirty="0">
                <a:solidFill>
                  <a:prstClr val="black"/>
                </a:solidFill>
                <a:latin typeface="Comic Sans MS" panose="030F0702030302020204" pitchFamily="66" charset="0"/>
              </a:rPr>
              <a:t> ball. «Aggressive» hender.  </a:t>
            </a:r>
            <a:r>
              <a:rPr lang="nb-NO" sz="1000" b="1" dirty="0">
                <a:solidFill>
                  <a:prstClr val="black"/>
                </a:solidFill>
                <a:latin typeface="Comic Sans MS" panose="030F0702030302020204" pitchFamily="66" charset="0"/>
              </a:rPr>
              <a:t>HOLDE</a:t>
            </a:r>
            <a:r>
              <a:rPr lang="nb-NO" sz="1000" dirty="0">
                <a:solidFill>
                  <a:prstClr val="black"/>
                </a:solidFill>
                <a:latin typeface="Comic Sans MS" panose="030F0702030302020204" pitchFamily="66" charset="0"/>
              </a:rPr>
              <a:t> skuddene.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4 hver side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53943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K2 slår et innlegg i </a:t>
            </a:r>
          </a:p>
          <a:p>
            <a:pPr defTabSz="457200">
              <a:defRPr/>
            </a:pPr>
            <a:r>
              <a:rPr lang="nb-NO" sz="1000" dirty="0">
                <a:solidFill>
                  <a:prstClr val="black"/>
                </a:solidFill>
                <a:latin typeface="Comic Sans MS" panose="030F0702030302020204" pitchFamily="66" charset="0"/>
              </a:rPr>
              <a:t>    skulderhøyde litt ut til </a:t>
            </a:r>
          </a:p>
          <a:p>
            <a:pPr defTabSz="457200">
              <a:defRPr/>
            </a:pPr>
            <a:r>
              <a:rPr lang="nb-NO" sz="1000" dirty="0">
                <a:solidFill>
                  <a:prstClr val="black"/>
                </a:solidFill>
                <a:latin typeface="Comic Sans MS" panose="030F0702030302020204" pitchFamily="66" charset="0"/>
              </a:rPr>
              <a:t>    siden for K</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KT og K3 skyter fritt i </a:t>
            </a:r>
          </a:p>
          <a:p>
            <a:pPr defTabSz="457200">
              <a:defRPr/>
            </a:pPr>
            <a:r>
              <a:rPr lang="nb-NO" sz="1000" dirty="0">
                <a:solidFill>
                  <a:prstClr val="black"/>
                </a:solidFill>
                <a:latin typeface="Comic Sans MS" panose="030F0702030302020204" pitchFamily="66" charset="0"/>
              </a:rPr>
              <a:t>    mål</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KT og K3 kan variere </a:t>
            </a:r>
          </a:p>
          <a:p>
            <a:pPr defTabSz="457200">
              <a:defRPr/>
            </a:pPr>
            <a:r>
              <a:rPr lang="nb-NO" sz="1000" dirty="0">
                <a:solidFill>
                  <a:prstClr val="black"/>
                </a:solidFill>
                <a:latin typeface="Comic Sans MS" panose="030F0702030302020204" pitchFamily="66" charset="0"/>
              </a:rPr>
              <a:t>    type skudd (hel-halv </a:t>
            </a:r>
          </a:p>
          <a:p>
            <a:pPr defTabSz="457200">
              <a:defRPr/>
            </a:pPr>
            <a:r>
              <a:rPr lang="nb-NO" sz="1000" dirty="0">
                <a:solidFill>
                  <a:prstClr val="black"/>
                </a:solidFill>
                <a:latin typeface="Comic Sans MS" panose="030F0702030302020204" pitchFamily="66" charset="0"/>
              </a:rPr>
              <a:t>    volley og fra bakken)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Hurtig finne balansen og utgangsstillingen i ny posisjon, etter forflytning, for å være «skuddklar»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Utgangsstilling - Balanse</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Hold seg «oppreist» i utgangsstillingen (overkropp noe fremover bøyd, noe bøy i kne, ankel)</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Hurtig forflytning til ny posisjon</a:t>
            </a:r>
          </a:p>
          <a:p>
            <a:pPr marL="171450" indent="-171450" defTabSz="457200">
              <a:buFont typeface="Courier New" panose="02070309020205020404" pitchFamily="49" charset="0"/>
              <a:buChar char="o"/>
              <a:defRPr/>
            </a:pPr>
            <a:r>
              <a:rPr lang="nb-NO" sz="1000" dirty="0">
                <a:solidFill>
                  <a:prstClr val="black"/>
                </a:solidFill>
                <a:latin typeface="Comic Sans MS" panose="030F0702030302020204" pitchFamily="66" charset="0"/>
              </a:rPr>
              <a:t>Være «skuddklar» etter forflytning (stå i balanse – utgangsstilling)</a:t>
            </a: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3-4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5-6 baller</a:t>
            </a:r>
          </a:p>
          <a:p>
            <a:pPr defTabSz="457200">
              <a:defRPr/>
            </a:pPr>
            <a:r>
              <a:rPr lang="nb-NO" sz="1000" dirty="0">
                <a:solidFill>
                  <a:prstClr val="black"/>
                </a:solidFill>
                <a:latin typeface="Comic Sans MS" panose="030F0702030302020204" pitchFamily="66" charset="0"/>
              </a:rPr>
              <a:t>Avstand K2: 5m</a:t>
            </a:r>
          </a:p>
          <a:p>
            <a:pPr defTabSz="457200">
              <a:defRPr/>
            </a:pPr>
            <a:r>
              <a:rPr lang="nb-NO" sz="1000" dirty="0">
                <a:solidFill>
                  <a:prstClr val="black"/>
                </a:solidFill>
                <a:latin typeface="Comic Sans MS" panose="030F0702030302020204" pitchFamily="66" charset="0"/>
              </a:rPr>
              <a:t>Avstand KT: 15-16m </a:t>
            </a:r>
          </a:p>
          <a:p>
            <a:pPr defTabSz="457200">
              <a:defRPr/>
            </a:pPr>
            <a:r>
              <a:rPr lang="nb-NO" sz="1000" dirty="0">
                <a:solidFill>
                  <a:prstClr val="black"/>
                </a:solidFill>
                <a:latin typeface="Comic Sans MS" panose="030F0702030302020204" pitchFamily="66" charset="0"/>
              </a:rPr>
              <a:t>Avstand K3: 10-12m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Keeperen kjører en serie før bytte av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381413" y="6330462"/>
            <a:ext cx="2388795"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Forflytning/Balanse </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9F637790-DF66-4F30-8E8E-516E8B6E1990}"/>
              </a:ext>
            </a:extLst>
          </p:cNvPr>
          <p:cNvPicPr>
            <a:picLocks noChangeAspect="1"/>
          </p:cNvPicPr>
          <p:nvPr/>
        </p:nvPicPr>
        <p:blipFill>
          <a:blip r:embed="rId3"/>
          <a:stretch>
            <a:fillRect/>
          </a:stretch>
        </p:blipFill>
        <p:spPr>
          <a:xfrm>
            <a:off x="1347107" y="569720"/>
            <a:ext cx="3219063" cy="2859285"/>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590709733"/>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320087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K har utgangspunkt midt i firkanten og jobber seg ut til de forskjellige sidene.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Pasning langs bakken,-  </a:t>
            </a:r>
          </a:p>
          <a:p>
            <a:pPr defTabSz="457200">
              <a:defRPr/>
            </a:pPr>
            <a:r>
              <a:rPr lang="nb-NO" sz="1000" dirty="0">
                <a:solidFill>
                  <a:prstClr val="black"/>
                </a:solidFill>
                <a:latin typeface="Comic Sans MS" panose="030F0702030302020204" pitchFamily="66" charset="0"/>
              </a:rPr>
              <a:t>     retur 2 touch</a:t>
            </a:r>
          </a:p>
          <a:p>
            <a:pPr defTabSz="457200">
              <a:defRPr/>
            </a:pPr>
            <a:r>
              <a:rPr lang="nb-NO" sz="1000" dirty="0">
                <a:solidFill>
                  <a:prstClr val="black"/>
                </a:solidFill>
                <a:latin typeface="Comic Sans MS" panose="030F0702030302020204" pitchFamily="66" charset="0"/>
              </a:rPr>
              <a:t>2:  Kast som dempes på det </a:t>
            </a:r>
          </a:p>
          <a:p>
            <a:pPr defTabSz="457200">
              <a:defRPr/>
            </a:pPr>
            <a:r>
              <a:rPr lang="nb-NO" sz="1000" dirty="0">
                <a:solidFill>
                  <a:prstClr val="black"/>
                </a:solidFill>
                <a:latin typeface="Comic Sans MS" panose="030F0702030302020204" pitchFamily="66" charset="0"/>
              </a:rPr>
              <a:t>     ene låret og returneres </a:t>
            </a:r>
          </a:p>
          <a:p>
            <a:pPr defTabSz="457200">
              <a:defRPr/>
            </a:pPr>
            <a:r>
              <a:rPr lang="nb-NO" sz="1000" dirty="0">
                <a:solidFill>
                  <a:prstClr val="black"/>
                </a:solidFill>
                <a:latin typeface="Comic Sans MS" panose="030F0702030302020204" pitchFamily="66" charset="0"/>
              </a:rPr>
              <a:t>     med innside på motsatt </a:t>
            </a:r>
          </a:p>
          <a:p>
            <a:pPr defTabSz="457200">
              <a:defRPr/>
            </a:pPr>
            <a:r>
              <a:rPr lang="nb-NO" sz="1000" dirty="0">
                <a:solidFill>
                  <a:prstClr val="black"/>
                </a:solidFill>
                <a:latin typeface="Comic Sans MS" panose="030F0702030302020204" pitchFamily="66" charset="0"/>
              </a:rPr>
              <a:t>     bein</a:t>
            </a:r>
          </a:p>
          <a:p>
            <a:pPr defTabSz="457200">
              <a:defRPr/>
            </a:pPr>
            <a:r>
              <a:rPr lang="nb-NO" sz="1000" dirty="0">
                <a:solidFill>
                  <a:prstClr val="black"/>
                </a:solidFill>
                <a:latin typeface="Comic Sans MS" panose="030F0702030302020204" pitchFamily="66" charset="0"/>
              </a:rPr>
              <a:t>3:  Kast som dempes på </a:t>
            </a:r>
          </a:p>
          <a:p>
            <a:pPr defTabSz="457200">
              <a:defRPr/>
            </a:pPr>
            <a:r>
              <a:rPr lang="nb-NO" sz="1000" dirty="0">
                <a:solidFill>
                  <a:prstClr val="black"/>
                </a:solidFill>
                <a:latin typeface="Comic Sans MS" panose="030F0702030302020204" pitchFamily="66" charset="0"/>
              </a:rPr>
              <a:t>     brystet og returneres med </a:t>
            </a:r>
          </a:p>
          <a:p>
            <a:pPr defTabSz="457200">
              <a:defRPr/>
            </a:pPr>
            <a:r>
              <a:rPr lang="nb-NO" sz="1000" dirty="0">
                <a:solidFill>
                  <a:prstClr val="black"/>
                </a:solidFill>
                <a:latin typeface="Comic Sans MS" panose="030F0702030302020204" pitchFamily="66" charset="0"/>
              </a:rPr>
              <a:t>     innside av fot ..</a:t>
            </a:r>
            <a:r>
              <a:rPr lang="nb-NO" sz="1000" dirty="0" err="1">
                <a:solidFill>
                  <a:prstClr val="black"/>
                </a:solidFill>
                <a:latin typeface="Comic Sans MS" panose="030F0702030302020204" pitchFamily="66" charset="0"/>
              </a:rPr>
              <a:t>osv</a:t>
            </a:r>
            <a:endParaRPr lang="nb-NO" sz="1000" dirty="0">
              <a:solidFill>
                <a:prstClr val="black"/>
              </a:solidFill>
              <a:latin typeface="Comic Sans MS" panose="030F0702030302020204" pitchFamily="66" charset="0"/>
            </a:endParaRPr>
          </a:p>
          <a:p>
            <a:pPr defTabSz="457200">
              <a:defRPr/>
            </a:pPr>
            <a:endParaRPr lang="nb-NO" sz="16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Få </a:t>
            </a:r>
            <a:r>
              <a:rPr lang="nb-NO" sz="1000" b="1" dirty="0">
                <a:solidFill>
                  <a:prstClr val="black"/>
                </a:solidFill>
                <a:latin typeface="Comic Sans MS" panose="030F0702030302020204" pitchFamily="66" charset="0"/>
              </a:rPr>
              <a:t>kontakt</a:t>
            </a:r>
            <a:r>
              <a:rPr lang="nb-NO" sz="1000" dirty="0">
                <a:solidFill>
                  <a:prstClr val="black"/>
                </a:solidFill>
                <a:latin typeface="Comic Sans MS" panose="030F0702030302020204" pitchFamily="66" charset="0"/>
              </a:rPr>
              <a:t> med medspiller, </a:t>
            </a:r>
            <a:r>
              <a:rPr lang="nb-NO" sz="1000" b="1" dirty="0">
                <a:solidFill>
                  <a:prstClr val="black"/>
                </a:solidFill>
                <a:latin typeface="Comic Sans MS" panose="030F0702030302020204" pitchFamily="66" charset="0"/>
              </a:rPr>
              <a:t>be om ballen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vis</a:t>
            </a:r>
            <a:r>
              <a:rPr lang="nb-NO" sz="1000" dirty="0">
                <a:solidFill>
                  <a:prstClr val="black"/>
                </a:solidFill>
                <a:latin typeface="Comic Sans MS" panose="030F0702030302020204" pitchFamily="66" charset="0"/>
              </a:rPr>
              <a:t> hvor du vil ha ballen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Kast/pasning skal komme annenhver gang på høyre/venstre fot på hver stasjon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 x 9 på hver keeper</a:t>
            </a: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53943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Returnere pasning på en</a:t>
            </a:r>
          </a:p>
          <a:p>
            <a:pPr defTabSz="457200">
              <a:defRPr/>
            </a:pPr>
            <a:r>
              <a:rPr lang="nb-NO" sz="1000" dirty="0">
                <a:solidFill>
                  <a:prstClr val="black"/>
                </a:solidFill>
                <a:latin typeface="Comic Sans MS" panose="030F0702030302020204" pitchFamily="66" charset="0"/>
              </a:rPr>
              <a:t>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Vende å slå pasning  </a:t>
            </a:r>
          </a:p>
          <a:p>
            <a:pPr defTabSz="457200">
              <a:defRPr/>
            </a:pPr>
            <a:r>
              <a:rPr lang="nb-NO" sz="1000" dirty="0">
                <a:solidFill>
                  <a:prstClr val="black"/>
                </a:solidFill>
                <a:latin typeface="Comic Sans MS" panose="030F0702030302020204" pitchFamily="66" charset="0"/>
              </a:rPr>
              <a:t>    motsatt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Mottak lår – pasning fra </a:t>
            </a:r>
          </a:p>
          <a:p>
            <a:pPr defTabSz="457200">
              <a:defRPr/>
            </a:pPr>
            <a:r>
              <a:rPr lang="nb-NO" sz="1000" dirty="0">
                <a:solidFill>
                  <a:prstClr val="black"/>
                </a:solidFill>
                <a:latin typeface="Comic Sans MS" panose="030F0702030302020204" pitchFamily="66" charset="0"/>
              </a:rPr>
              <a:t>    langs bakken</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Hode-lår – pasning tilbake </a:t>
            </a:r>
          </a:p>
          <a:p>
            <a:pPr defTabSz="457200">
              <a:defRPr/>
            </a:pPr>
            <a:r>
              <a:rPr lang="nb-NO" sz="1000" dirty="0">
                <a:solidFill>
                  <a:prstClr val="black"/>
                </a:solidFill>
                <a:latin typeface="Comic Sans MS" panose="030F0702030302020204" pitchFamily="66" charset="0"/>
              </a:rPr>
              <a:t>    med innside fot eller  </a:t>
            </a:r>
          </a:p>
          <a:p>
            <a:pPr defTabSz="457200">
              <a:defRPr/>
            </a:pPr>
            <a:r>
              <a:rPr lang="nb-NO" sz="1000" dirty="0">
                <a:solidFill>
                  <a:prstClr val="black"/>
                </a:solidFill>
                <a:latin typeface="Comic Sans MS" panose="030F0702030302020204" pitchFamily="66" charset="0"/>
              </a:rPr>
              <a:t>    pasning fra langs bakken</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Bruk fantasien! </a:t>
            </a:r>
            <a:r>
              <a:rPr lang="nb-NO" sz="1000" dirty="0">
                <a:solidFill>
                  <a:prstClr val="black"/>
                </a:solidFill>
                <a:latin typeface="Comic Sans MS" panose="030F0702030302020204" pitchFamily="66" charset="0"/>
              </a:rPr>
              <a:t>for div alternativer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slik at keeper blir tryggere med ballen i beina og dermed ville ha ballen i det oppbyggende spillet til laget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2708434"/>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Sidestille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Mottak – rolig i kroppen</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cs typeface="Times New Roman" panose="02020603050405020304" pitchFamily="18" charset="0"/>
              </a:rPr>
              <a:t>Blikket på ball</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3-4 keepere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4 kjegler</a:t>
            </a:r>
          </a:p>
          <a:p>
            <a:pPr defTabSz="457200">
              <a:defRPr/>
            </a:pPr>
            <a:r>
              <a:rPr lang="nb-NO" sz="1000" dirty="0">
                <a:solidFill>
                  <a:prstClr val="black"/>
                </a:solidFill>
                <a:latin typeface="Comic Sans MS" panose="030F0702030302020204" pitchFamily="66" charset="0"/>
              </a:rPr>
              <a:t>3 baller</a:t>
            </a:r>
          </a:p>
          <a:p>
            <a:pPr defTabSz="457200">
              <a:defRPr/>
            </a:pPr>
            <a:r>
              <a:rPr lang="nb-NO" sz="1000" dirty="0">
                <a:solidFill>
                  <a:prstClr val="black"/>
                </a:solidFill>
                <a:latin typeface="Comic Sans MS" panose="030F0702030302020204" pitchFamily="66" charset="0"/>
              </a:rPr>
              <a:t>Firkant: 3x3 m</a:t>
            </a:r>
          </a:p>
          <a:p>
            <a:pPr defTabSz="457200">
              <a:defRPr/>
            </a:pPr>
            <a:r>
              <a:rPr lang="nb-NO" sz="1000" dirty="0">
                <a:solidFill>
                  <a:prstClr val="black"/>
                </a:solidFill>
                <a:latin typeface="Comic Sans MS" panose="030F0702030302020204" pitchFamily="66" charset="0"/>
              </a:rPr>
              <a:t>Avstand: 3-5 m fra firkanten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 bytter etter å ha kjørt 9 pasninger (3 runder )</a:t>
            </a: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5F59E2F8-28EE-42DB-A2A8-FFA3A8ACFF8B}"/>
              </a:ext>
            </a:extLst>
          </p:cNvPr>
          <p:cNvPicPr>
            <a:picLocks noChangeAspect="1"/>
          </p:cNvPicPr>
          <p:nvPr/>
        </p:nvPicPr>
        <p:blipFill>
          <a:blip r:embed="rId3"/>
          <a:stretch>
            <a:fillRect/>
          </a:stretch>
        </p:blipFill>
        <p:spPr>
          <a:xfrm>
            <a:off x="1347106" y="569715"/>
            <a:ext cx="3240056" cy="2859286"/>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916816132"/>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3200876"/>
          </a:xfrm>
          <a:prstGeom prst="rect">
            <a:avLst/>
          </a:prstGeom>
          <a:solidFill>
            <a:schemeClr val="accent2">
              <a:lumMod val="20000"/>
              <a:lumOff val="80000"/>
            </a:schemeClr>
          </a:solidFill>
        </p:spPr>
        <p:txBody>
          <a:bodyPr wrap="square" rtlCol="0">
            <a:spAutoFit/>
          </a:bodyPr>
          <a:lstStyle/>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1: Pasning langs bakken fra A </a:t>
            </a: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2: Mottak og pasning langs </a:t>
            </a: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    bakken til B  </a:t>
            </a: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3: Pasning/kast med stuss fra C</a:t>
            </a: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4: Mottak og pasning langs </a:t>
            </a: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    bakken til D </a:t>
            </a: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5: Pasning langs bakken fra D </a:t>
            </a: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6: Mottak og pasning langs bakken til C</a:t>
            </a: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7: Pasning/kast med stuss fra B, 8: Mottak og pasning </a:t>
            </a:r>
            <a:r>
              <a:rPr lang="nb-NO" sz="1000" kern="0" dirty="0" err="1">
                <a:solidFill>
                  <a:prstClr val="black"/>
                </a:solidFill>
                <a:latin typeface="Comic Sans MS" panose="030F0702030302020204" pitchFamily="66" charset="0"/>
                <a:ea typeface="Calibri" panose="020F0502020204030204" pitchFamily="34" charset="0"/>
                <a:cs typeface="Times New Roman" panose="02020603050405020304" pitchFamily="18" charset="0"/>
              </a:rPr>
              <a:t>langsbakken</a:t>
            </a: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 til A…..</a:t>
            </a:r>
            <a:r>
              <a:rPr lang="nb-NO" sz="1000" kern="0" dirty="0" err="1">
                <a:solidFill>
                  <a:prstClr val="black"/>
                </a:solidFill>
                <a:latin typeface="Comic Sans MS" panose="030F0702030302020204" pitchFamily="66" charset="0"/>
                <a:ea typeface="Calibri" panose="020F0502020204030204" pitchFamily="34" charset="0"/>
                <a:cs typeface="Times New Roman" panose="02020603050405020304" pitchFamily="18" charset="0"/>
              </a:rPr>
              <a:t>osv</a:t>
            </a: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2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27754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6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6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6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r>
              <a:rPr lang="nb-NO" sz="1000" b="1"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2 x 16 på hver keeper</a:t>
            </a: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8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En touch på pasning 2 og </a:t>
            </a:r>
          </a:p>
          <a:p>
            <a:pPr defTabSz="457200">
              <a:defRPr/>
            </a:pPr>
            <a:r>
              <a:rPr lang="nb-NO" sz="1000" dirty="0">
                <a:solidFill>
                  <a:prstClr val="black"/>
                </a:solidFill>
                <a:latin typeface="Comic Sans MS" panose="030F0702030302020204" pitchFamily="66" charset="0"/>
              </a:rPr>
              <a:t>    6</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Legge inn press fra en </a:t>
            </a:r>
          </a:p>
          <a:p>
            <a:pPr defTabSz="457200">
              <a:defRPr/>
            </a:pPr>
            <a:r>
              <a:rPr lang="nb-NO" sz="1000" dirty="0">
                <a:solidFill>
                  <a:prstClr val="black"/>
                </a:solidFill>
                <a:latin typeface="Comic Sans MS" panose="030F0702030302020204" pitchFamily="66" charset="0"/>
              </a:rPr>
              <a:t>    eller to spillere, som </a:t>
            </a:r>
          </a:p>
          <a:p>
            <a:pPr defTabSz="457200">
              <a:defRPr/>
            </a:pPr>
            <a:r>
              <a:rPr lang="nb-NO" sz="1000" dirty="0">
                <a:solidFill>
                  <a:prstClr val="black"/>
                </a:solidFill>
                <a:latin typeface="Comic Sans MS" panose="030F0702030302020204" pitchFamily="66" charset="0"/>
              </a:rPr>
              <a:t>    stenger rom</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bevegelser for å bli spillbar, avstand til ballfører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bevegelser inne i målgården, for å gjøre seg spillbar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å vendespill og spille seg ut av press</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Bevegelse for støtte</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Orientering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Sidestille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Mottak – rolig i kroppen</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4-5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2 baller</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K bytter eter å ha kjørt 16 pasninger (2 runder)</a:t>
            </a: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5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5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AF69A340-7168-4B7A-8802-1C46C22861EE}"/>
              </a:ext>
            </a:extLst>
          </p:cNvPr>
          <p:cNvPicPr>
            <a:picLocks noChangeAspect="1"/>
          </p:cNvPicPr>
          <p:nvPr/>
        </p:nvPicPr>
        <p:blipFill>
          <a:blip r:embed="rId3"/>
          <a:stretch>
            <a:fillRect/>
          </a:stretch>
        </p:blipFill>
        <p:spPr>
          <a:xfrm>
            <a:off x="1347110" y="571500"/>
            <a:ext cx="3224893" cy="2857500"/>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064484438"/>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366254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A pasning til B </a:t>
            </a:r>
          </a:p>
          <a:p>
            <a:pPr defTabSz="457200">
              <a:defRPr/>
            </a:pPr>
            <a:r>
              <a:rPr lang="nb-NO" sz="1000" dirty="0">
                <a:solidFill>
                  <a:prstClr val="black"/>
                </a:solidFill>
                <a:latin typeface="Comic Sans MS" panose="030F0702030302020204" pitchFamily="66" charset="0"/>
              </a:rPr>
              <a:t>2: B gjør et mottak og spiller </a:t>
            </a:r>
          </a:p>
          <a:p>
            <a:pPr defTabSz="457200">
              <a:defRPr/>
            </a:pPr>
            <a:r>
              <a:rPr lang="nb-NO" sz="1000" dirty="0">
                <a:solidFill>
                  <a:prstClr val="black"/>
                </a:solidFill>
                <a:latin typeface="Comic Sans MS" panose="030F0702030302020204" pitchFamily="66" charset="0"/>
              </a:rPr>
              <a:t>    til C (som har kommet i </a:t>
            </a:r>
          </a:p>
          <a:p>
            <a:pPr defTabSz="457200">
              <a:defRPr/>
            </a:pPr>
            <a:r>
              <a:rPr lang="nb-NO" sz="1000" dirty="0">
                <a:solidFill>
                  <a:prstClr val="black"/>
                </a:solidFill>
                <a:latin typeface="Comic Sans MS" panose="030F0702030302020204" pitchFamily="66" charset="0"/>
              </a:rPr>
              <a:t>    støtte). C spiller tilbake til B</a:t>
            </a:r>
          </a:p>
          <a:p>
            <a:pPr defTabSz="457200">
              <a:defRPr/>
            </a:pPr>
            <a:r>
              <a:rPr lang="nb-NO" sz="1000" dirty="0">
                <a:solidFill>
                  <a:prstClr val="black"/>
                </a:solidFill>
                <a:latin typeface="Comic Sans MS" panose="030F0702030302020204" pitchFamily="66" charset="0"/>
              </a:rPr>
              <a:t>3: B gjør et mottak og spiller </a:t>
            </a:r>
          </a:p>
          <a:p>
            <a:pPr defTabSz="457200">
              <a:defRPr/>
            </a:pPr>
            <a:r>
              <a:rPr lang="nb-NO" sz="1000" dirty="0">
                <a:solidFill>
                  <a:prstClr val="black"/>
                </a:solidFill>
                <a:latin typeface="Comic Sans MS" panose="030F0702030302020204" pitchFamily="66" charset="0"/>
              </a:rPr>
              <a:t>    til D (som har kommet i </a:t>
            </a:r>
          </a:p>
          <a:p>
            <a:pPr defTabSz="457200">
              <a:defRPr/>
            </a:pPr>
            <a:r>
              <a:rPr lang="nb-NO" sz="1000" dirty="0">
                <a:solidFill>
                  <a:prstClr val="black"/>
                </a:solidFill>
                <a:latin typeface="Comic Sans MS" panose="030F0702030302020204" pitchFamily="66" charset="0"/>
              </a:rPr>
              <a:t>    støtte). D spiller tilbake til B </a:t>
            </a:r>
          </a:p>
          <a:p>
            <a:pPr defTabSz="457200">
              <a:defRPr/>
            </a:pPr>
            <a:r>
              <a:rPr lang="nb-NO" sz="1000" dirty="0">
                <a:solidFill>
                  <a:prstClr val="black"/>
                </a:solidFill>
                <a:latin typeface="Comic Sans MS" panose="030F0702030302020204" pitchFamily="66" charset="0"/>
              </a:rPr>
              <a:t>4: B gjør et mottak og spiller </a:t>
            </a:r>
          </a:p>
          <a:p>
            <a:pPr defTabSz="457200">
              <a:defRPr/>
            </a:pPr>
            <a:r>
              <a:rPr lang="nb-NO" sz="1000" dirty="0">
                <a:solidFill>
                  <a:prstClr val="black"/>
                </a:solidFill>
                <a:latin typeface="Comic Sans MS" panose="030F0702030302020204" pitchFamily="66" charset="0"/>
              </a:rPr>
              <a:t>    over til A - B og C bytter så </a:t>
            </a:r>
          </a:p>
          <a:p>
            <a:pPr defTabSz="457200">
              <a:defRPr/>
            </a:pPr>
            <a:r>
              <a:rPr lang="nb-NO" sz="1000" dirty="0">
                <a:solidFill>
                  <a:prstClr val="black"/>
                </a:solidFill>
                <a:latin typeface="Comic Sans MS" panose="030F0702030302020204" pitchFamily="66" charset="0"/>
              </a:rPr>
              <a:t>    plass</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A gjør det samme som B (pasning 5,6 og 1) og bytter plass med D</a:t>
            </a:r>
          </a:p>
          <a:p>
            <a:pPr defTabSz="457200">
              <a:defRPr/>
            </a:pPr>
            <a:endParaRPr lang="nb-NO" sz="16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 slår alltid først til C </a:t>
            </a:r>
          </a:p>
          <a:p>
            <a:pPr defTabSz="457200">
              <a:defRPr/>
            </a:pPr>
            <a:r>
              <a:rPr lang="nb-NO" sz="1000" dirty="0">
                <a:solidFill>
                  <a:prstClr val="black"/>
                </a:solidFill>
                <a:latin typeface="Comic Sans MS" panose="030F0702030302020204" pitchFamily="66" charset="0"/>
              </a:rPr>
              <a:t>A slår alltid først til D</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A og D bytter alltid plass.  </a:t>
            </a:r>
          </a:p>
          <a:p>
            <a:pPr defTabSz="457200">
              <a:defRPr/>
            </a:pPr>
            <a:r>
              <a:rPr lang="nb-NO" sz="1000" dirty="0">
                <a:solidFill>
                  <a:prstClr val="black"/>
                </a:solidFill>
                <a:latin typeface="Comic Sans MS" panose="030F0702030302020204" pitchFamily="66" charset="0"/>
              </a:rPr>
              <a:t>B og C bytter alltid plass</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 </a:t>
            </a:r>
            <a:r>
              <a:rPr lang="nb-NO" sz="1000" dirty="0">
                <a:solidFill>
                  <a:prstClr val="black"/>
                </a:solidFill>
                <a:latin typeface="Comic Sans MS" panose="030F0702030302020204" pitchFamily="66" charset="0"/>
              </a:rPr>
              <a:t>og </a:t>
            </a:r>
            <a:r>
              <a:rPr lang="nb-NO" sz="1000" b="1" dirty="0">
                <a:solidFill>
                  <a:prstClr val="black"/>
                </a:solidFill>
                <a:latin typeface="Comic Sans MS" panose="030F0702030302020204" pitchFamily="66" charset="0"/>
              </a:rPr>
              <a:t>KONSENTRASON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4 x 1 min</a:t>
            </a:r>
          </a:p>
          <a:p>
            <a:pPr defTabSz="457200">
              <a:defRPr/>
            </a:pPr>
            <a:r>
              <a:rPr lang="nb-NO" sz="1000" b="1" dirty="0">
                <a:solidFill>
                  <a:prstClr val="black"/>
                </a:solidFill>
                <a:latin typeface="Comic Sans MS" panose="030F0702030302020204" pitchFamily="66" charset="0"/>
              </a:rPr>
              <a:t>30 sek - 1 min pause mellom seriene</a:t>
            </a: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Spille på en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Langpasning i lufta </a:t>
            </a:r>
          </a:p>
          <a:p>
            <a:pPr defTabSz="457200">
              <a:defRPr/>
            </a:pPr>
            <a:r>
              <a:rPr lang="nb-NO" sz="1000" dirty="0">
                <a:solidFill>
                  <a:prstClr val="black"/>
                </a:solidFill>
                <a:latin typeface="Comic Sans MS" panose="030F0702030302020204" pitchFamily="66" charset="0"/>
              </a:rPr>
              <a:t>    (pasning 1 og 4) </a:t>
            </a:r>
          </a:p>
          <a:p>
            <a:pPr defTabSz="457200">
              <a:defRPr/>
            </a:pPr>
            <a:r>
              <a:rPr lang="nb-NO" sz="1000" b="1" dirty="0">
                <a:solidFill>
                  <a:prstClr val="black"/>
                </a:solidFill>
                <a:latin typeface="Comic Sans MS" panose="030F0702030302020204" pitchFamily="66" charset="0"/>
              </a:rPr>
              <a:t>   NB! </a:t>
            </a:r>
            <a:r>
              <a:rPr lang="nb-NO" sz="1000" dirty="0">
                <a:solidFill>
                  <a:prstClr val="black"/>
                </a:solidFill>
                <a:latin typeface="Comic Sans MS" panose="030F0702030302020204" pitchFamily="66" charset="0"/>
              </a:rPr>
              <a:t>Øk avstanden mellom  </a:t>
            </a:r>
          </a:p>
          <a:p>
            <a:pPr defTabSz="457200">
              <a:defRPr/>
            </a:pPr>
            <a:r>
              <a:rPr lang="nb-NO" sz="1000" dirty="0">
                <a:solidFill>
                  <a:prstClr val="black"/>
                </a:solidFill>
                <a:latin typeface="Comic Sans MS" panose="030F0702030302020204" pitchFamily="66" charset="0"/>
              </a:rPr>
              <a:t>    A og B hvis langpasning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og støttebevegelse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å komme i støtte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å slå kort støttepasning, for så å løse opp med et lengre lavt oppspill sentralt, gjennom et pressledd (til </a:t>
            </a:r>
            <a:r>
              <a:rPr lang="nb-NO" sz="1000" dirty="0" err="1">
                <a:solidFill>
                  <a:prstClr val="black"/>
                </a:solidFill>
                <a:latin typeface="Comic Sans MS" panose="030F0702030302020204" pitchFamily="66" charset="0"/>
              </a:rPr>
              <a:t>f.eks</a:t>
            </a:r>
            <a:r>
              <a:rPr lang="nb-NO" sz="1000" dirty="0">
                <a:solidFill>
                  <a:prstClr val="black"/>
                </a:solidFill>
                <a:latin typeface="Comic Sans MS" panose="030F0702030302020204" pitchFamily="66" charset="0"/>
              </a:rPr>
              <a:t> defensiv midtbanespiller)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42"/>
            <a:ext cx="1427584" cy="303159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Bevegelse/timing for støtte</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Orientering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Sidestille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Mottak – rolig i kroppen</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endPar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4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4 kjegler</a:t>
            </a:r>
          </a:p>
          <a:p>
            <a:pPr defTabSz="457200">
              <a:defRPr/>
            </a:pPr>
            <a:r>
              <a:rPr lang="nb-NO" sz="1000" dirty="0">
                <a:solidFill>
                  <a:prstClr val="black"/>
                </a:solidFill>
                <a:latin typeface="Comic Sans MS" panose="030F0702030302020204" pitchFamily="66" charset="0"/>
              </a:rPr>
              <a:t>Avstand: 16 x 10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Keeperne roterer kontinuerlig under øvelsen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943845"/>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E2E5B254-F4E1-4C07-AA19-B0154E0F4B38}"/>
              </a:ext>
            </a:extLst>
          </p:cNvPr>
          <p:cNvPicPr>
            <a:picLocks noChangeAspect="1"/>
          </p:cNvPicPr>
          <p:nvPr/>
        </p:nvPicPr>
        <p:blipFill>
          <a:blip r:embed="rId3"/>
          <a:stretch>
            <a:fillRect/>
          </a:stretch>
        </p:blipFill>
        <p:spPr>
          <a:xfrm>
            <a:off x="1314798" y="568582"/>
            <a:ext cx="3251374" cy="2860419"/>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566550195"/>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3046988"/>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Start bak spiller og hurtig</a:t>
            </a:r>
          </a:p>
          <a:p>
            <a:pPr defTabSz="457200">
              <a:defRPr/>
            </a:pPr>
            <a:r>
              <a:rPr lang="nb-NO" sz="1000" dirty="0">
                <a:solidFill>
                  <a:prstClr val="black"/>
                </a:solidFill>
                <a:latin typeface="Comic Sans MS" panose="030F0702030302020204" pitchFamily="66" charset="0"/>
              </a:rPr>
              <a:t>    bevegelse ut på siden </a:t>
            </a:r>
          </a:p>
          <a:p>
            <a:pPr defTabSz="457200">
              <a:defRPr/>
            </a:pPr>
            <a:r>
              <a:rPr lang="nb-NO" sz="1000" dirty="0">
                <a:solidFill>
                  <a:prstClr val="black"/>
                </a:solidFill>
                <a:latin typeface="Comic Sans MS" panose="030F0702030302020204" pitchFamily="66" charset="0"/>
              </a:rPr>
              <a:t>2: Kast/pasning som returneres </a:t>
            </a:r>
          </a:p>
          <a:p>
            <a:pPr defTabSz="457200">
              <a:defRPr/>
            </a:pPr>
            <a:r>
              <a:rPr lang="nb-NO" sz="1000" dirty="0">
                <a:solidFill>
                  <a:prstClr val="black"/>
                </a:solidFill>
                <a:latin typeface="Comic Sans MS" panose="030F0702030302020204" pitchFamily="66" charset="0"/>
              </a:rPr>
              <a:t>    tilbake </a:t>
            </a:r>
          </a:p>
          <a:p>
            <a:pPr defTabSz="457200">
              <a:defRPr/>
            </a:pPr>
            <a:r>
              <a:rPr lang="nb-NO" sz="1000" dirty="0">
                <a:solidFill>
                  <a:prstClr val="black"/>
                </a:solidFill>
                <a:latin typeface="Comic Sans MS" panose="030F0702030302020204" pitchFamily="66" charset="0"/>
              </a:rPr>
              <a:t>1: Hurtig forflytter rundt spiller  </a:t>
            </a:r>
          </a:p>
          <a:p>
            <a:pPr defTabSz="457200">
              <a:defRPr/>
            </a:pPr>
            <a:r>
              <a:rPr lang="nb-NO" sz="1000" dirty="0">
                <a:solidFill>
                  <a:prstClr val="black"/>
                </a:solidFill>
                <a:latin typeface="Comic Sans MS" panose="030F0702030302020204" pitchFamily="66" charset="0"/>
              </a:rPr>
              <a:t>    til motsatt side</a:t>
            </a:r>
          </a:p>
          <a:p>
            <a:pPr defTabSz="457200">
              <a:defRPr/>
            </a:pPr>
            <a:r>
              <a:rPr lang="nb-NO" sz="1000" dirty="0">
                <a:solidFill>
                  <a:prstClr val="black"/>
                </a:solidFill>
                <a:latin typeface="Comic Sans MS" panose="030F0702030302020204" pitchFamily="66" charset="0"/>
              </a:rPr>
              <a:t>2: Kast/pasning som returneres </a:t>
            </a:r>
          </a:p>
          <a:p>
            <a:pPr defTabSz="457200">
              <a:defRPr/>
            </a:pPr>
            <a:r>
              <a:rPr lang="nb-NO" sz="1000" dirty="0">
                <a:solidFill>
                  <a:prstClr val="black"/>
                </a:solidFill>
                <a:latin typeface="Comic Sans MS" panose="030F0702030302020204" pitchFamily="66" charset="0"/>
              </a:rPr>
              <a:t>    tilbake</a:t>
            </a:r>
          </a:p>
          <a:p>
            <a:pPr defTabSz="457200">
              <a:defRPr/>
            </a:pPr>
            <a:endParaRPr lang="nb-NO" sz="10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 beveger seg ikke lengre ut på siden enn at du har kontakt med spiller</a:t>
            </a: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a:p>
            <a:pPr defTabSz="457200">
              <a:defRPr/>
            </a:pPr>
            <a:endParaRPr lang="nb-NO" sz="4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38"/>
            <a:ext cx="1609532" cy="289310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Kast/pasning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1 x 6 pasning 1 touch</a:t>
            </a:r>
          </a:p>
          <a:p>
            <a:pPr defTabSz="457200">
              <a:defRPr/>
            </a:pPr>
            <a:r>
              <a:rPr lang="nb-NO" sz="1000" b="1" dirty="0">
                <a:solidFill>
                  <a:prstClr val="black"/>
                </a:solidFill>
                <a:latin typeface="Comic Sans MS" panose="030F0702030302020204" pitchFamily="66" charset="0"/>
              </a:rPr>
              <a:t>1 x 6 volley innside fot</a:t>
            </a:r>
          </a:p>
          <a:p>
            <a:pPr defTabSz="457200">
              <a:defRPr/>
            </a:pPr>
            <a:r>
              <a:rPr lang="nb-NO" sz="1000" b="1" dirty="0">
                <a:solidFill>
                  <a:prstClr val="black"/>
                </a:solidFill>
                <a:latin typeface="Comic Sans MS" panose="030F0702030302020204" pitchFamily="66" charset="0"/>
              </a:rPr>
              <a:t>1 x 6 volley vrist</a:t>
            </a:r>
          </a:p>
          <a:p>
            <a:pPr defTabSz="457200">
              <a:defRPr/>
            </a:pPr>
            <a:r>
              <a:rPr lang="nb-NO" sz="1000" b="1" dirty="0">
                <a:solidFill>
                  <a:prstClr val="black"/>
                </a:solidFill>
                <a:latin typeface="Comic Sans MS" panose="030F0702030302020204" pitchFamily="66" charset="0"/>
              </a:rPr>
              <a:t>1 x 6 kast m stuss - retur </a:t>
            </a:r>
          </a:p>
          <a:p>
            <a:pPr defTabSz="457200">
              <a:defRPr/>
            </a:pPr>
            <a:r>
              <a:rPr lang="nb-NO" sz="1000" b="1" dirty="0">
                <a:solidFill>
                  <a:prstClr val="black"/>
                </a:solidFill>
                <a:latin typeface="Comic Sans MS" panose="030F0702030302020204" pitchFamily="66" charset="0"/>
              </a:rPr>
              <a:t>       innside fot</a:t>
            </a:r>
          </a:p>
          <a:p>
            <a:pPr defTabSz="457200">
              <a:defRPr/>
            </a:pPr>
            <a:r>
              <a:rPr lang="nb-NO" sz="1000" b="1" dirty="0">
                <a:solidFill>
                  <a:prstClr val="black"/>
                </a:solidFill>
                <a:latin typeface="Comic Sans MS" panose="030F0702030302020204" pitchFamily="66" charset="0"/>
              </a:rPr>
              <a:t>1 x 6 kast m stuss – retur  </a:t>
            </a:r>
          </a:p>
          <a:p>
            <a:pPr defTabSz="457200">
              <a:defRPr/>
            </a:pPr>
            <a:r>
              <a:rPr lang="nb-NO" sz="1000" b="1" dirty="0">
                <a:solidFill>
                  <a:prstClr val="black"/>
                </a:solidFill>
                <a:latin typeface="Comic Sans MS" panose="030F0702030302020204" pitchFamily="66" charset="0"/>
              </a:rPr>
              <a:t>       vrist</a:t>
            </a:r>
          </a:p>
          <a:p>
            <a:pPr defTabSz="457200">
              <a:defRPr/>
            </a:pPr>
            <a:endParaRPr lang="nb-NO" sz="1000" b="1" dirty="0">
              <a:solidFill>
                <a:prstClr val="black"/>
              </a:solidFill>
              <a:latin typeface="Comic Sans MS" panose="030F0702030302020204" pitchFamily="66" charset="0"/>
            </a:endParaRPr>
          </a:p>
          <a:p>
            <a:pPr defTabSz="457200">
              <a:defRPr/>
            </a:pPr>
            <a:endParaRPr lang="nb-NO" sz="800" b="1"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616101"/>
          </a:xfrm>
          <a:prstGeom prst="rect">
            <a:avLst/>
          </a:prstGeom>
          <a:solidFill>
            <a:schemeClr val="accent2">
              <a:lumMod val="20000"/>
              <a:lumOff val="80000"/>
            </a:schemeClr>
          </a:solidFill>
        </p:spPr>
        <p:txBody>
          <a:bodyPr wrap="square" rtlCol="0">
            <a:spAutoFit/>
          </a:bodyPr>
          <a:lstStyle/>
          <a:p>
            <a:pPr defTabSz="457200">
              <a:defRPr/>
            </a:pPr>
            <a:r>
              <a:rPr lang="nb-NO" sz="1000" b="1" dirty="0">
                <a:solidFill>
                  <a:prstClr val="black"/>
                </a:solidFill>
                <a:latin typeface="Comic Sans MS" panose="030F0702030302020204" pitchFamily="66" charset="0"/>
              </a:rPr>
              <a:t>Bruk fantasien! </a:t>
            </a:r>
            <a:r>
              <a:rPr lang="nb-NO" sz="1000" dirty="0">
                <a:solidFill>
                  <a:prstClr val="black"/>
                </a:solidFill>
                <a:latin typeface="Comic Sans MS" panose="030F0702030302020204" pitchFamily="66" charset="0"/>
              </a:rPr>
              <a:t>for div alternativer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slik at keeper blir tryggere med ballen i beina og dermed ville ha ballen i det oppbyggende spillet til laget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40065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Blikket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cs typeface="Times New Roman" panose="02020603050405020304" pitchFamily="18" charset="0"/>
              </a:rPr>
              <a:t>Rolig i kroppen</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24676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2-3 keepere + </a:t>
            </a:r>
            <a:r>
              <a:rPr lang="nb-NO" sz="1000" dirty="0" err="1">
                <a:solidFill>
                  <a:prstClr val="black"/>
                </a:solidFill>
                <a:latin typeface="Comic Sans MS" panose="030F0702030302020204" pitchFamily="66" charset="0"/>
              </a:rPr>
              <a:t>evt</a:t>
            </a:r>
            <a:r>
              <a:rPr lang="nb-NO" sz="1000" dirty="0">
                <a:solidFill>
                  <a:prstClr val="black"/>
                </a:solidFill>
                <a:latin typeface="Comic Sans MS" panose="030F0702030302020204" pitchFamily="66" charset="0"/>
              </a:rPr>
              <a:t> </a:t>
            </a:r>
            <a:r>
              <a:rPr lang="nb-NO" sz="1000" dirty="0" err="1">
                <a:solidFill>
                  <a:prstClr val="black"/>
                </a:solidFill>
                <a:latin typeface="Comic Sans MS" panose="030F0702030302020204" pitchFamily="66" charset="0"/>
              </a:rPr>
              <a:t>dummie</a:t>
            </a: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5 m</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 bytter etter hver serie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857997BF-B412-44C1-8465-0C45A7F66D01}"/>
              </a:ext>
            </a:extLst>
          </p:cNvPr>
          <p:cNvPicPr>
            <a:picLocks noChangeAspect="1"/>
          </p:cNvPicPr>
          <p:nvPr/>
        </p:nvPicPr>
        <p:blipFill>
          <a:blip r:embed="rId3"/>
          <a:stretch>
            <a:fillRect/>
          </a:stretch>
        </p:blipFill>
        <p:spPr>
          <a:xfrm>
            <a:off x="1347107" y="575202"/>
            <a:ext cx="3219062" cy="2853801"/>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786614258"/>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endParaRPr lang="nb-NO" sz="1200"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350865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K1 pasning langs bakken til K2</a:t>
            </a:r>
          </a:p>
          <a:p>
            <a:pPr defTabSz="457200">
              <a:defRPr/>
            </a:pPr>
            <a:r>
              <a:rPr lang="nb-NO" sz="1000" dirty="0">
                <a:solidFill>
                  <a:prstClr val="black"/>
                </a:solidFill>
                <a:latin typeface="Comic Sans MS" panose="030F0702030302020204" pitchFamily="66" charset="0"/>
              </a:rPr>
              <a:t>2: K2 gjør et mottak og spiller </a:t>
            </a:r>
          </a:p>
          <a:p>
            <a:pPr defTabSz="457200">
              <a:defRPr/>
            </a:pPr>
            <a:r>
              <a:rPr lang="nb-NO" sz="1000" dirty="0">
                <a:solidFill>
                  <a:prstClr val="black"/>
                </a:solidFill>
                <a:latin typeface="Comic Sans MS" panose="030F0702030302020204" pitchFamily="66" charset="0"/>
              </a:rPr>
              <a:t>    pasning, langs bakken, til K3 </a:t>
            </a:r>
          </a:p>
          <a:p>
            <a:pPr defTabSz="457200">
              <a:defRPr/>
            </a:pPr>
            <a:r>
              <a:rPr lang="nb-NO" sz="1000" dirty="0">
                <a:solidFill>
                  <a:prstClr val="black"/>
                </a:solidFill>
                <a:latin typeface="Comic Sans MS" panose="030F0702030302020204" pitchFamily="66" charset="0"/>
              </a:rPr>
              <a:t>3: K3 gjør et mottak og spiller </a:t>
            </a:r>
          </a:p>
          <a:p>
            <a:pPr defTabSz="457200">
              <a:defRPr/>
            </a:pPr>
            <a:r>
              <a:rPr lang="nb-NO" sz="1000" dirty="0">
                <a:solidFill>
                  <a:prstClr val="black"/>
                </a:solidFill>
                <a:latin typeface="Comic Sans MS" panose="030F0702030302020204" pitchFamily="66" charset="0"/>
              </a:rPr>
              <a:t>    en pasning, langs bakken, til </a:t>
            </a:r>
          </a:p>
          <a:p>
            <a:pPr defTabSz="457200">
              <a:defRPr/>
            </a:pPr>
            <a:r>
              <a:rPr lang="nb-NO" sz="1000" dirty="0">
                <a:solidFill>
                  <a:prstClr val="black"/>
                </a:solidFill>
                <a:latin typeface="Comic Sans MS" panose="030F0702030302020204" pitchFamily="66" charset="0"/>
              </a:rPr>
              <a:t>    K4 </a:t>
            </a:r>
          </a:p>
          <a:p>
            <a:pPr defTabSz="457200">
              <a:defRPr/>
            </a:pPr>
            <a:r>
              <a:rPr lang="nb-NO" sz="1000" dirty="0">
                <a:solidFill>
                  <a:prstClr val="black"/>
                </a:solidFill>
                <a:latin typeface="Comic Sans MS" panose="030F0702030302020204" pitchFamily="66" charset="0"/>
              </a:rPr>
              <a:t>4: K4 gjør et mottak spiller en </a:t>
            </a:r>
          </a:p>
          <a:p>
            <a:pPr defTabSz="457200">
              <a:defRPr/>
            </a:pPr>
            <a:r>
              <a:rPr lang="nb-NO" sz="1000" dirty="0">
                <a:solidFill>
                  <a:prstClr val="black"/>
                </a:solidFill>
                <a:latin typeface="Comic Sans MS" panose="030F0702030302020204" pitchFamily="66" charset="0"/>
              </a:rPr>
              <a:t>    pasning, langs bakken, til K1   </a:t>
            </a:r>
          </a:p>
          <a:p>
            <a:pPr defTabSz="457200">
              <a:defRPr/>
            </a:pPr>
            <a:r>
              <a:rPr lang="nb-NO" sz="1000" dirty="0">
                <a:solidFill>
                  <a:prstClr val="black"/>
                </a:solidFill>
                <a:latin typeface="Comic Sans MS" panose="030F0702030302020204" pitchFamily="66" charset="0"/>
              </a:rPr>
              <a:t>    …….</a:t>
            </a:r>
            <a:r>
              <a:rPr lang="nb-NO" sz="1000" dirty="0" err="1">
                <a:solidFill>
                  <a:prstClr val="black"/>
                </a:solidFill>
                <a:latin typeface="Comic Sans MS" panose="030F0702030302020204" pitchFamily="66" charset="0"/>
              </a:rPr>
              <a:t>osv</a:t>
            </a: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Neste runde begynner K2 med pasning til K1 – K1 pasning til K4 - </a:t>
            </a:r>
          </a:p>
          <a:p>
            <a:pPr defTabSz="457200">
              <a:defRPr/>
            </a:pPr>
            <a:r>
              <a:rPr lang="nb-NO" sz="1000" dirty="0">
                <a:solidFill>
                  <a:prstClr val="black"/>
                </a:solidFill>
                <a:latin typeface="Comic Sans MS" panose="030F0702030302020204" pitchFamily="66" charset="0"/>
              </a:rPr>
              <a:t>K4 pasning til K3 - K3 pasning til K2…….</a:t>
            </a:r>
            <a:r>
              <a:rPr lang="nb-NO" sz="1000" dirty="0" err="1">
                <a:solidFill>
                  <a:prstClr val="black"/>
                </a:solidFill>
                <a:latin typeface="Comic Sans MS" panose="030F0702030302020204" pitchFamily="66" charset="0"/>
              </a:rPr>
              <a:t>osv</a:t>
            </a: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27754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4 x 1 min</a:t>
            </a:r>
          </a:p>
          <a:p>
            <a:pPr defTabSz="457200">
              <a:defRPr/>
            </a:pPr>
            <a:r>
              <a:rPr lang="nb-NO" sz="1000" b="1" dirty="0">
                <a:solidFill>
                  <a:prstClr val="black"/>
                </a:solidFill>
                <a:latin typeface="Comic Sans MS" panose="030F0702030302020204" pitchFamily="66" charset="0"/>
              </a:rPr>
              <a:t>30 sek - 1 min pause mellom seriene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Spille på en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Sette in 1-2 motspillere, </a:t>
            </a:r>
          </a:p>
          <a:p>
            <a:pPr defTabSz="457200">
              <a:defRPr/>
            </a:pPr>
            <a:r>
              <a:rPr lang="nb-NO" sz="1000" dirty="0">
                <a:solidFill>
                  <a:prstClr val="black"/>
                </a:solidFill>
                <a:latin typeface="Comic Sans MS" panose="030F0702030302020204" pitchFamily="66" charset="0"/>
              </a:rPr>
              <a:t>    som stenger av rom, slik </a:t>
            </a:r>
          </a:p>
          <a:p>
            <a:pPr defTabSz="457200">
              <a:defRPr/>
            </a:pPr>
            <a:r>
              <a:rPr lang="nb-NO" sz="1000" dirty="0">
                <a:solidFill>
                  <a:prstClr val="black"/>
                </a:solidFill>
                <a:latin typeface="Comic Sans MS" panose="030F0702030302020204" pitchFamily="66" charset="0"/>
              </a:rPr>
              <a:t>    at keeper må orientere </a:t>
            </a:r>
          </a:p>
          <a:p>
            <a:pPr defTabSz="457200">
              <a:defRPr/>
            </a:pPr>
            <a:r>
              <a:rPr lang="nb-NO" sz="1000" dirty="0">
                <a:solidFill>
                  <a:prstClr val="black"/>
                </a:solidFill>
                <a:latin typeface="Comic Sans MS" panose="030F0702030302020204" pitchFamily="66" charset="0"/>
              </a:rPr>
              <a:t>    seg og spille på ledig </a:t>
            </a:r>
          </a:p>
          <a:p>
            <a:pPr defTabSz="457200">
              <a:defRPr/>
            </a:pPr>
            <a:r>
              <a:rPr lang="nb-NO" sz="1000" dirty="0">
                <a:solidFill>
                  <a:prstClr val="black"/>
                </a:solidFill>
                <a:latin typeface="Comic Sans MS" panose="030F0702030302020204" pitchFamily="66" charset="0"/>
              </a:rPr>
              <a:t>    medspiller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å vendespill og spille seg ut av press</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2862322"/>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Orientere seg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Sidestille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Mottak – rolig i kroppen</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5"/>
            <a:ext cx="1427583" cy="193899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4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4 kjegler</a:t>
            </a:r>
          </a:p>
          <a:p>
            <a:pPr defTabSz="457200">
              <a:defRPr/>
            </a:pPr>
            <a:r>
              <a:rPr lang="nb-NO" sz="1000" dirty="0">
                <a:solidFill>
                  <a:prstClr val="black"/>
                </a:solidFill>
                <a:latin typeface="Comic Sans MS" panose="030F0702030302020204" pitchFamily="66" charset="0"/>
              </a:rPr>
              <a:t>Avstand: 10 x 10 m</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16E39E7B-6527-4885-B098-A028D505C8EE}"/>
              </a:ext>
            </a:extLst>
          </p:cNvPr>
          <p:cNvPicPr>
            <a:picLocks noChangeAspect="1"/>
          </p:cNvPicPr>
          <p:nvPr/>
        </p:nvPicPr>
        <p:blipFill>
          <a:blip r:embed="rId3"/>
          <a:stretch>
            <a:fillRect/>
          </a:stretch>
        </p:blipFill>
        <p:spPr>
          <a:xfrm>
            <a:off x="1347109" y="569714"/>
            <a:ext cx="3219062" cy="2859286"/>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409946770"/>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585323"/>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Holde ballen i lufta, innenfor et avgrenset område, på to touch</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Spill gjerne "Gris" med en artig form for "straff" til taperen. Det vil heve kvaliteten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r>
              <a:rPr lang="nb-NO" sz="1000" dirty="0">
                <a:solidFill>
                  <a:prstClr val="black"/>
                </a:solidFill>
                <a:latin typeface="Comic Sans MS" panose="030F0702030302020204" pitchFamily="66" charset="0"/>
              </a:rPr>
              <a:t>, sjøl om dette blir litt lek</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2-3 runder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1 touch</a:t>
            </a:r>
          </a:p>
          <a:p>
            <a:pPr defTabSz="457200">
              <a:defRPr/>
            </a:pPr>
            <a:r>
              <a:rPr lang="nb-NO" sz="1000" dirty="0">
                <a:solidFill>
                  <a:prstClr val="black"/>
                </a:solidFill>
                <a:latin typeface="Comic Sans MS" panose="030F0702030302020204" pitchFamily="66" charset="0"/>
              </a:rPr>
              <a:t>B: Tvungen 2 touch</a:t>
            </a:r>
          </a:p>
          <a:p>
            <a:pPr defTabSz="457200">
              <a:defRPr/>
            </a:pPr>
            <a:r>
              <a:rPr lang="nb-NO" sz="1000" dirty="0">
                <a:solidFill>
                  <a:prstClr val="black"/>
                </a:solidFill>
                <a:latin typeface="Comic Sans MS" panose="030F0702030302020204" pitchFamily="66" charset="0"/>
              </a:rPr>
              <a:t>C: Kun heading, innside av </a:t>
            </a:r>
          </a:p>
          <a:p>
            <a:pPr defTabSz="457200">
              <a:defRPr/>
            </a:pPr>
            <a:r>
              <a:rPr lang="nb-NO" sz="1000" dirty="0">
                <a:solidFill>
                  <a:prstClr val="black"/>
                </a:solidFill>
                <a:latin typeface="Comic Sans MS" panose="030F0702030302020204" pitchFamily="66" charset="0"/>
              </a:rPr>
              <a:t>    fot….</a:t>
            </a:r>
            <a:r>
              <a:rPr lang="nb-NO" sz="1000" dirty="0" err="1">
                <a:solidFill>
                  <a:prstClr val="black"/>
                </a:solidFill>
                <a:latin typeface="Comic Sans MS" panose="030F0702030302020204" pitchFamily="66" charset="0"/>
              </a:rPr>
              <a:t>etc</a:t>
            </a:r>
            <a:endParaRPr lang="nb-NO" sz="10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D: Størrelse på firkanten</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Bruk fantasien! </a:t>
            </a:r>
            <a:r>
              <a:rPr lang="nb-NO" sz="1000" dirty="0">
                <a:solidFill>
                  <a:prstClr val="black"/>
                </a:solidFill>
                <a:latin typeface="Comic Sans MS" panose="030F0702030302020204" pitchFamily="66" charset="0"/>
              </a:rPr>
              <a:t>for div alternativer</a:t>
            </a: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a:p>
            <a:pPr defTabSz="457200">
              <a:defRPr/>
            </a:pPr>
            <a:endParaRPr lang="nb-NO" sz="1000" b="1"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Ha det gøy med spillerteknisk trening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40065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Blikket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Mottak - Rolig i kroppen</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5"/>
            <a:ext cx="1427583" cy="1938992"/>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3-4 keepere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4 kjegler</a:t>
            </a:r>
          </a:p>
          <a:p>
            <a:pPr defTabSz="457200">
              <a:defRPr/>
            </a:pPr>
            <a:r>
              <a:rPr lang="nb-NO" sz="1000" dirty="0">
                <a:solidFill>
                  <a:prstClr val="black"/>
                </a:solidFill>
                <a:latin typeface="Comic Sans MS" panose="030F0702030302020204" pitchFamily="66" charset="0"/>
              </a:rPr>
              <a:t>Avstand: 7 x 7 m</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AC05776E-15A0-456B-A697-C74241516116}"/>
              </a:ext>
            </a:extLst>
          </p:cNvPr>
          <p:cNvPicPr>
            <a:picLocks noChangeAspect="1"/>
          </p:cNvPicPr>
          <p:nvPr/>
        </p:nvPicPr>
        <p:blipFill>
          <a:blip r:embed="rId3"/>
          <a:stretch>
            <a:fillRect/>
          </a:stretch>
        </p:blipFill>
        <p:spPr>
          <a:xfrm>
            <a:off x="1347107" y="569714"/>
            <a:ext cx="3219062" cy="2859286"/>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2634285133"/>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3139321"/>
          </a:xfrm>
          <a:prstGeom prst="rect">
            <a:avLst/>
          </a:prstGeom>
          <a:solidFill>
            <a:schemeClr val="accent2">
              <a:lumMod val="20000"/>
              <a:lumOff val="80000"/>
            </a:schemeClr>
          </a:solidFill>
        </p:spPr>
        <p:txBody>
          <a:bodyPr wrap="square" rtlCol="0">
            <a:spAutoFit/>
          </a:bodyPr>
          <a:lstStyle/>
          <a:p>
            <a:pPr defTabSz="457200">
              <a:defRPr/>
            </a:pPr>
            <a:r>
              <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1: Kast – retur volley innside</a:t>
            </a:r>
          </a:p>
          <a:p>
            <a:pPr defTabSz="457200">
              <a:defRPr/>
            </a:pPr>
            <a:r>
              <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2: Kast – retur volley vrist</a:t>
            </a:r>
          </a:p>
          <a:p>
            <a:pPr defTabSz="457200">
              <a:defRPr/>
            </a:pPr>
            <a:r>
              <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3: Kast - dempes med innsiden av fot - retur volley innside andre fot.  Ballen skal ikke i  bakken mellom mottak og pasning</a:t>
            </a:r>
          </a:p>
          <a:p>
            <a:pPr defTabSz="457200">
              <a:defRPr/>
            </a:pPr>
            <a:r>
              <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4: Kast m/stuss – retur innside </a:t>
            </a:r>
          </a:p>
          <a:p>
            <a:pPr defTabSz="457200">
              <a:defRPr/>
            </a:pPr>
            <a:r>
              <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5: Kast m/stuss – retur vrist</a:t>
            </a:r>
          </a:p>
          <a:p>
            <a:pPr defTabSz="457200">
              <a:defRPr/>
            </a:pPr>
            <a:r>
              <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6: Kast – dempes med lår – retur med vrist sanne fot</a:t>
            </a:r>
          </a:p>
          <a:p>
            <a:pPr defTabSz="457200">
              <a:defRPr/>
            </a:pPr>
            <a:r>
              <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  </a:t>
            </a: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K tar hurtige steg på stedet mellom hvert kast</a:t>
            </a:r>
          </a:p>
          <a:p>
            <a:pPr defTabSz="457200">
              <a:defRPr/>
            </a:pPr>
            <a:endParaRPr lang="nb-NO" sz="600" kern="0" dirty="0">
              <a:solidFill>
                <a:prstClr val="black"/>
              </a:solidFill>
              <a:latin typeface="Comic Sans MS" panose="030F0702030302020204" pitchFamily="66" charset="0"/>
              <a:cs typeface="Times New Roman" panose="02020603050405020304" pitchFamily="18"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x 8 hvert bein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4"/>
            <a:ext cx="1427584" cy="2646878"/>
          </a:xfrm>
          <a:prstGeom prst="rect">
            <a:avLst/>
          </a:prstGeom>
          <a:solidFill>
            <a:schemeClr val="accent2">
              <a:lumMod val="20000"/>
              <a:lumOff val="80000"/>
            </a:schemeClr>
          </a:solidFill>
        </p:spPr>
        <p:txBody>
          <a:bodyPr wrap="square" rtlCol="0">
            <a:spAutoFit/>
          </a:bodyPr>
          <a:lstStyle/>
          <a:p>
            <a:pPr defTabSz="457200">
              <a:defRPr/>
            </a:pPr>
            <a:r>
              <a:rPr lang="nb-NO" sz="1000" b="1" dirty="0">
                <a:solidFill>
                  <a:prstClr val="black"/>
                </a:solidFill>
                <a:latin typeface="Comic Sans MS" panose="030F0702030302020204" pitchFamily="66" charset="0"/>
              </a:rPr>
              <a:t>Bruk fantasien! </a:t>
            </a:r>
            <a:r>
              <a:rPr lang="nb-NO" sz="1000" dirty="0">
                <a:solidFill>
                  <a:prstClr val="black"/>
                </a:solidFill>
                <a:latin typeface="Comic Sans MS" panose="030F0702030302020204" pitchFamily="66" charset="0"/>
              </a:rPr>
              <a:t>for div alternativer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6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slik at keeper blir tryggere med ballen i beina og dermed ville ha ballen i det oppbyggende spillet til laget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092881"/>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Blikket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Rolig i kroppen når returnerer</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24676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3-4 m</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2 keepere jobber sammen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Begge K skal kjøre det samme, før bytte til nytt</a:t>
            </a:r>
          </a:p>
          <a:p>
            <a:pPr defTabSz="457200">
              <a:defRPr/>
            </a:pPr>
            <a:r>
              <a:rPr lang="nb-NO" sz="1000" dirty="0">
                <a:solidFill>
                  <a:prstClr val="black"/>
                </a:solidFill>
                <a:latin typeface="Comic Sans MS" panose="030F0702030302020204" pitchFamily="66" charset="0"/>
              </a:rPr>
              <a:t>Punkt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C7D7F91D-9E00-47EF-8CB0-B9BE7C81B0BA}"/>
              </a:ext>
            </a:extLst>
          </p:cNvPr>
          <p:cNvPicPr>
            <a:picLocks noChangeAspect="1"/>
          </p:cNvPicPr>
          <p:nvPr/>
        </p:nvPicPr>
        <p:blipFill>
          <a:blip r:embed="rId3"/>
          <a:stretch>
            <a:fillRect/>
          </a:stretch>
        </p:blipFill>
        <p:spPr>
          <a:xfrm>
            <a:off x="1347107" y="569714"/>
            <a:ext cx="3219062" cy="2859286"/>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3285703"/>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K spiller ballen til hverandre på en touch mellom kjeglene, mens de beveger seg opp og ned langs kjeglerekken. </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27754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4 x 30 sek</a:t>
            </a: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2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Tiden på seriene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Bruke x ant «lengder» i stedet for tid på seriene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slik at keeperen kan vende spillet/spille seg ut av press, hurtig og presist </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400657"/>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Blikket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Kraft og presisjon på pasning</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Rolig i kroppen når returnerer</a:t>
            </a:r>
          </a:p>
          <a:p>
            <a:pPr defTabSz="457200">
              <a:defRPr/>
            </a:pPr>
            <a:endParaRPr lang="nb-NO" sz="6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r>
              <a:rPr lang="nb-NO" sz="1000" b="1" dirty="0">
                <a:solidFill>
                  <a:prstClr val="black"/>
                </a:solidFill>
                <a:latin typeface="Comic Sans MS" panose="030F0702030302020204" pitchFamily="66" charset="0"/>
              </a:rPr>
              <a:t>Gjør medspiller god</a:t>
            </a: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40065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10 kjegler</a:t>
            </a:r>
          </a:p>
          <a:p>
            <a:pPr defTabSz="457200">
              <a:defRPr/>
            </a:pPr>
            <a:r>
              <a:rPr lang="nb-NO" sz="1000" dirty="0">
                <a:solidFill>
                  <a:prstClr val="black"/>
                </a:solidFill>
                <a:latin typeface="Comic Sans MS" panose="030F0702030302020204" pitchFamily="66" charset="0"/>
              </a:rPr>
              <a:t>Avstand kjegler 1 – 1,5m</a:t>
            </a:r>
          </a:p>
          <a:p>
            <a:pPr defTabSz="457200">
              <a:defRPr/>
            </a:pPr>
            <a:r>
              <a:rPr lang="nb-NO" sz="1000" dirty="0">
                <a:solidFill>
                  <a:prstClr val="black"/>
                </a:solidFill>
                <a:latin typeface="Comic Sans MS" panose="030F0702030302020204" pitchFamily="66" charset="0"/>
              </a:rPr>
              <a:t>Avstand K - kjegler: 2 m</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2 keepere jobber sammen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6F87CA2E-F3FF-487F-8626-87EBB782286E}"/>
              </a:ext>
            </a:extLst>
          </p:cNvPr>
          <p:cNvPicPr>
            <a:picLocks noChangeAspect="1"/>
          </p:cNvPicPr>
          <p:nvPr/>
        </p:nvPicPr>
        <p:blipFill>
          <a:blip r:embed="rId3"/>
          <a:stretch>
            <a:fillRect/>
          </a:stretch>
        </p:blipFill>
        <p:spPr>
          <a:xfrm>
            <a:off x="1347107" y="569714"/>
            <a:ext cx="3219062" cy="2859286"/>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63970864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786384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1589315">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403906">
                  <a:extLst>
                    <a:ext uri="{9D8B030D-6E8A-4147-A177-3AD203B41FA5}">
                      <a16:colId xmlns:a16="http://schemas.microsoft.com/office/drawing/2014/main" val="20004"/>
                    </a:ext>
                  </a:extLst>
                </a:gridCol>
                <a:gridCol w="162232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baseline="0" dirty="0" err="1">
                          <a:solidFill>
                            <a:schemeClr val="tx1"/>
                          </a:solidFill>
                        </a:rPr>
                        <a:t>Ca</a:t>
                      </a:r>
                      <a:r>
                        <a:rPr lang="nb-NO" sz="900" b="0" baseline="0" dirty="0">
                          <a:solidFill>
                            <a:schemeClr val="tx1"/>
                          </a:solidFill>
                        </a:rPr>
                        <a:t> 10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kumimoji="0" lang="nb-NO" sz="900" b="0" i="0" u="none" strike="noStrike" kern="1200" cap="none" spc="0" normalizeH="0" baseline="0" noProof="0" dirty="0">
                          <a:ln>
                            <a:noFill/>
                          </a:ln>
                          <a:solidFill>
                            <a:prstClr val="black"/>
                          </a:solidFill>
                          <a:effectLst/>
                          <a:uLnTx/>
                          <a:uFillTx/>
                          <a:latin typeface="+mn-lt"/>
                          <a:ea typeface="+mn-ea"/>
                          <a:cs typeface="+mn-cs"/>
                        </a:rPr>
                        <a:t>Pasningsøvelse med kort avstand. Variere med 1 og 2 touch. Kjøre konkurranser.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6-7 spillere i hver øvelse. Korte avstander. 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6*2min- 30 s pause.</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baseline="0" dirty="0" err="1">
                          <a:solidFill>
                            <a:schemeClr val="tx1"/>
                          </a:solidFill>
                        </a:rPr>
                        <a:t>Ca</a:t>
                      </a:r>
                      <a:r>
                        <a:rPr lang="nb-NO" sz="900" b="0" baseline="0" dirty="0">
                          <a:solidFill>
                            <a:schemeClr val="tx1"/>
                          </a:solidFill>
                        </a:rPr>
                        <a:t> 20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Sette opp rektangel </a:t>
                      </a:r>
                      <a:r>
                        <a:rPr lang="nb-NO" sz="900" dirty="0" err="1">
                          <a:solidFill>
                            <a:schemeClr val="tx1"/>
                          </a:solidFill>
                        </a:rPr>
                        <a:t>ca</a:t>
                      </a:r>
                      <a:r>
                        <a:rPr lang="nb-NO" sz="900" dirty="0">
                          <a:solidFill>
                            <a:schemeClr val="tx1"/>
                          </a:solidFill>
                        </a:rPr>
                        <a:t> 16m linje</a:t>
                      </a:r>
                      <a:r>
                        <a:rPr lang="nb-NO" sz="900" baseline="0" dirty="0">
                          <a:solidFill>
                            <a:schemeClr val="tx1"/>
                          </a:solidFill>
                        </a:rPr>
                        <a:t> til sidelinje i bredde og </a:t>
                      </a:r>
                      <a:r>
                        <a:rPr lang="nb-NO" sz="900" baseline="0" dirty="0" err="1">
                          <a:solidFill>
                            <a:schemeClr val="tx1"/>
                          </a:solidFill>
                        </a:rPr>
                        <a:t>ca</a:t>
                      </a:r>
                      <a:r>
                        <a:rPr lang="nb-NO" sz="900" baseline="0" dirty="0">
                          <a:solidFill>
                            <a:schemeClr val="tx1"/>
                          </a:solidFill>
                        </a:rPr>
                        <a:t> 20 m i bredde. Gjerne sette opp flere baner som på bildet. 8-10 spillere i hvert rektangel. 3 spillere er alltid i midten og skal prøve å vinne ball/hindre gjennomspill. Dette er de blå spillerne på bildet. Det skal være 5-7 offensive spillere i samme rektangel. Dette er de røde på tegningen. De røde spillerne skal posisjonere seg som på bildet 1-2 på kortsidene, 1 på hver langside og en spiller i midten. De spiller 2 touch eller med fri touch og skal prøve å spille seg fra side til side. De i midten er der i </a:t>
                      </a:r>
                      <a:r>
                        <a:rPr lang="nb-NO" sz="900" baseline="0" dirty="0" err="1">
                          <a:solidFill>
                            <a:schemeClr val="tx1"/>
                          </a:solidFill>
                        </a:rPr>
                        <a:t>ca</a:t>
                      </a:r>
                      <a:r>
                        <a:rPr lang="nb-NO" sz="900" baseline="0" dirty="0">
                          <a:solidFill>
                            <a:schemeClr val="tx1"/>
                          </a:solidFill>
                        </a:rPr>
                        <a:t> 2 min. Deretter bytter vi og sender inn 3 nye. Trener/spiller slår hele tiden inn baller.</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nok baller på sidene.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tempo i forflytningene begge veier. Fin øvelse for 1/2/3 A å vurdere når og hvor en skal søke gjennombrudd.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Stopp og vis 1-2 ganger hvordan du vil ha det i øvelsen. Forsterk med veiledning underveis. </a:t>
                      </a:r>
                    </a:p>
                  </a:txBody>
                  <a:tcPr marL="68580" marR="68580">
                    <a:solidFill>
                      <a:schemeClr val="bg2">
                        <a:lumMod val="90000"/>
                      </a:schemeClr>
                    </a:solidFill>
                  </a:tcPr>
                </a:tc>
                <a:extLst>
                  <a:ext uri="{0D108BD9-81ED-4DB2-BD59-A6C34878D82A}">
                    <a16:rowId xmlns:a16="http://schemas.microsoft.com/office/drawing/2014/main" val="10003"/>
                  </a:ext>
                </a:extLst>
              </a:tr>
              <a:tr h="374742">
                <a:tc>
                  <a:txBody>
                    <a:bodyPr/>
                    <a:lstStyle/>
                    <a:p>
                      <a:pPr algn="ctr"/>
                      <a:r>
                        <a:rPr lang="nb-NO" sz="900" b="0" dirty="0">
                          <a:solidFill>
                            <a:schemeClr val="tx1"/>
                          </a:solidFill>
                        </a:rPr>
                        <a:t>5*6 min kamper</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 </a:t>
                      </a:r>
                      <a:r>
                        <a:rPr lang="nb-NO" sz="900" b="0" dirty="0" err="1">
                          <a:solidFill>
                            <a:schemeClr val="tx1"/>
                          </a:solidFill>
                        </a:rPr>
                        <a:t>Ca</a:t>
                      </a:r>
                      <a:r>
                        <a:rPr lang="nb-NO" sz="900" b="0" dirty="0">
                          <a:solidFill>
                            <a:schemeClr val="tx1"/>
                          </a:solidFill>
                        </a:rPr>
                        <a:t> 40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Sette opp 3 ledd.  Vi spiller  to kamper med maks 3 touch, deretter fritt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Straffekonkurranse. lagvis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Stopp og vis 1-4 ganger hvordan du vil ha det i forhold til prinsipp og moment. Forsterk med positiv veiledning.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Få spillerne til å evaluere seg selv etter økta. Det laget som vant flest kamper slipper å rydde utstyr.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9. PRIORITERTE ROM  </a:t>
                      </a:r>
                    </a:p>
                  </a:txBody>
                  <a:tcPr marL="68580" marR="68580"/>
                </a:tc>
                <a:extLst>
                  <a:ext uri="{0D108BD9-81ED-4DB2-BD59-A6C34878D82A}">
                    <a16:rowId xmlns:a16="http://schemas.microsoft.com/office/drawing/2014/main" val="10000"/>
                  </a:ext>
                </a:extLst>
              </a:tr>
            </a:tbl>
          </a:graphicData>
        </a:graphic>
      </p:graphicFrame>
      <p:pic>
        <p:nvPicPr>
          <p:cNvPr id="3" name="Bilde 2"/>
          <p:cNvPicPr>
            <a:picLocks noChangeAspect="1"/>
          </p:cNvPicPr>
          <p:nvPr/>
        </p:nvPicPr>
        <p:blipFill rotWithShape="1">
          <a:blip r:embed="rId2"/>
          <a:srcRect l="40673"/>
          <a:stretch/>
        </p:blipFill>
        <p:spPr>
          <a:xfrm>
            <a:off x="3694959" y="4959008"/>
            <a:ext cx="1674950" cy="1971290"/>
          </a:xfrm>
          <a:prstGeom prst="rect">
            <a:avLst/>
          </a:prstGeom>
        </p:spPr>
      </p:pic>
      <p:pic>
        <p:nvPicPr>
          <p:cNvPr id="6" name="Bilde 5"/>
          <p:cNvPicPr>
            <a:picLocks noChangeAspect="1"/>
          </p:cNvPicPr>
          <p:nvPr/>
        </p:nvPicPr>
        <p:blipFill rotWithShape="1">
          <a:blip r:embed="rId3"/>
          <a:srcRect l="44043" b="57733"/>
          <a:stretch/>
        </p:blipFill>
        <p:spPr>
          <a:xfrm>
            <a:off x="3694960" y="3746090"/>
            <a:ext cx="1674950" cy="1212918"/>
          </a:xfrm>
          <a:prstGeom prst="rect">
            <a:avLst/>
          </a:prstGeom>
        </p:spPr>
      </p:pic>
      <p:pic>
        <p:nvPicPr>
          <p:cNvPr id="7" name="Picture 2" descr="C:\Users\staa\Desktop\coach managerj\433 til pp.dcm-Slide No 144.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7043" t="38064" r="59408" b="37849"/>
          <a:stretch/>
        </p:blipFill>
        <p:spPr bwMode="auto">
          <a:xfrm>
            <a:off x="3689134" y="1352146"/>
            <a:ext cx="1680776" cy="1066590"/>
          </a:xfrm>
          <a:prstGeom prst="rect">
            <a:avLst/>
          </a:prstGeom>
          <a:noFill/>
          <a:extLst>
            <a:ext uri="{909E8E84-426E-40DD-AFC4-6F175D3DCCD1}">
              <a14:hiddenFill xmlns:a14="http://schemas.microsoft.com/office/drawing/2010/main">
                <a:solidFill>
                  <a:srgbClr val="FFFFFF"/>
                </a:solidFill>
              </a14:hiddenFill>
            </a:ext>
          </a:extLst>
        </p:spPr>
      </p:pic>
      <p:pic>
        <p:nvPicPr>
          <p:cNvPr id="10" name="Bilde 9" descr="Et bilde som inneholder grønn, gress, krets, skilt&#10;&#10;Automatisk generert beskrivelse">
            <a:extLst>
              <a:ext uri="{FF2B5EF4-FFF2-40B4-BE49-F238E27FC236}">
                <a16:creationId xmlns:a16="http://schemas.microsoft.com/office/drawing/2014/main" id="{C3C439CE-90D1-49DF-808B-25227FC61578}"/>
              </a:ext>
            </a:extLst>
          </p:cNvPr>
          <p:cNvPicPr>
            <a:picLocks noChangeAspect="1"/>
          </p:cNvPicPr>
          <p:nvPr/>
        </p:nvPicPr>
        <p:blipFill rotWithShape="1">
          <a:blip r:embed="rId5">
            <a:extLst>
              <a:ext uri="{28A0092B-C50C-407E-A947-70E740481C1C}">
                <a14:useLocalDpi xmlns:a14="http://schemas.microsoft.com/office/drawing/2010/main" val="0"/>
              </a:ext>
            </a:extLst>
          </a:blip>
          <a:srcRect l="44043" b="71704"/>
          <a:stretch/>
        </p:blipFill>
        <p:spPr>
          <a:xfrm>
            <a:off x="3694959" y="2358550"/>
            <a:ext cx="1674948" cy="1387540"/>
          </a:xfrm>
          <a:prstGeom prst="rect">
            <a:avLst/>
          </a:prstGeom>
        </p:spPr>
      </p:pic>
    </p:spTree>
    <p:extLst>
      <p:ext uri="{BB962C8B-B14F-4D97-AF65-F5344CB8AC3E}">
        <p14:creationId xmlns:p14="http://schemas.microsoft.com/office/powerpoint/2010/main" val="2248607895"/>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3200876"/>
          </a:xfrm>
          <a:prstGeom prst="rect">
            <a:avLst/>
          </a:prstGeom>
          <a:solidFill>
            <a:schemeClr val="accent2">
              <a:lumMod val="20000"/>
              <a:lumOff val="80000"/>
            </a:schemeClr>
          </a:solidFill>
        </p:spPr>
        <p:txBody>
          <a:bodyPr wrap="square" rtlCol="0">
            <a:spAutoFit/>
          </a:bodyPr>
          <a:lstStyle/>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Begge K beveger seg opp og ned langs kjeglerekken, hvor den ene K får div kast</a:t>
            </a:r>
          </a:p>
          <a:p>
            <a:pPr defTabSz="457200">
              <a:defRPr/>
            </a:pPr>
            <a:endParaRPr lang="nb-NO" sz="6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r>
              <a:rPr lang="nb-NO" sz="1000" kern="0" dirty="0">
                <a:solidFill>
                  <a:prstClr val="black"/>
                </a:solidFill>
                <a:latin typeface="Comic Sans MS" panose="030F0702030302020204" pitchFamily="66" charset="0"/>
                <a:cs typeface="Times New Roman" panose="02020603050405020304" pitchFamily="18" charset="0"/>
              </a:rPr>
              <a:t>1: K</a:t>
            </a: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ast – retur volley innside</a:t>
            </a:r>
          </a:p>
          <a:p>
            <a:pPr defTabSz="457200">
              <a:defRPr/>
            </a:pPr>
            <a:r>
              <a:rPr lang="nb-NO" sz="1000" dirty="0">
                <a:solidFill>
                  <a:prstClr val="black"/>
                </a:solidFill>
                <a:latin typeface="Comic Sans MS" panose="030F0702030302020204" pitchFamily="66" charset="0"/>
              </a:rPr>
              <a:t>2: Kast – retur volley vrist</a:t>
            </a: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r>
              <a:rPr lang="nb-NO" sz="1000" dirty="0">
                <a:solidFill>
                  <a:prstClr val="black"/>
                </a:solidFill>
                <a:latin typeface="Comic Sans MS" panose="030F0702030302020204" pitchFamily="66" charset="0"/>
              </a:rPr>
              <a:t>3: </a:t>
            </a:r>
            <a:r>
              <a:rPr lang="nb-NO" sz="1000" kern="0" dirty="0">
                <a:solidFill>
                  <a:prstClr val="black"/>
                </a:solidFill>
                <a:latin typeface="Comic Sans MS" panose="030F0702030302020204" pitchFamily="66" charset="0"/>
                <a:cs typeface="Times New Roman" panose="02020603050405020304" pitchFamily="18" charset="0"/>
              </a:rPr>
              <a:t>K</a:t>
            </a: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astes med stuss  retur </a:t>
            </a: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    halvvolley innside</a:t>
            </a:r>
          </a:p>
          <a:p>
            <a:pPr defTabSz="457200">
              <a:defRPr/>
            </a:pPr>
            <a:r>
              <a:rPr lang="nb-NO" sz="1000" dirty="0">
                <a:solidFill>
                  <a:prstClr val="black"/>
                </a:solidFill>
                <a:latin typeface="Comic Sans MS" panose="030F0702030302020204" pitchFamily="66" charset="0"/>
              </a:rPr>
              <a:t>4: Kast med stuss – retur </a:t>
            </a:r>
          </a:p>
          <a:p>
            <a:pPr defTabSz="457200">
              <a:defRPr/>
            </a:pPr>
            <a:r>
              <a:rPr lang="nb-NO" sz="1000" dirty="0">
                <a:solidFill>
                  <a:prstClr val="black"/>
                </a:solidFill>
                <a:latin typeface="Comic Sans MS" panose="030F0702030302020204" pitchFamily="66" charset="0"/>
              </a:rPr>
              <a:t>    halvvolley vrist</a:t>
            </a:r>
          </a:p>
          <a:p>
            <a:pPr defTabSz="457200">
              <a:defRPr/>
            </a:pPr>
            <a:endParaRPr lang="nb-NO" sz="600" dirty="0">
              <a:solidFill>
                <a:prstClr val="black"/>
              </a:solidFill>
              <a:latin typeface="Comic Sans MS" panose="030F0702030302020204" pitchFamily="66" charset="0"/>
            </a:endParaRP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Ball skal kastes og returneres mellom kjeglene</a:t>
            </a:r>
            <a:endParaRPr lang="nb-NO" sz="1000" dirty="0">
              <a:solidFill>
                <a:prstClr val="black"/>
              </a:solidFill>
              <a:latin typeface="Comic Sans MS" panose="030F0702030302020204" pitchFamily="66"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27754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Kast </a:t>
            </a:r>
            <a:r>
              <a:rPr lang="nb-NO" sz="1000" b="1" dirty="0">
                <a:solidFill>
                  <a:prstClr val="black"/>
                </a:solidFill>
                <a:latin typeface="Comic Sans MS" panose="030F0702030302020204" pitchFamily="66" charset="0"/>
              </a:rPr>
              <a:t>skal alltid </a:t>
            </a:r>
            <a:r>
              <a:rPr lang="nb-NO" sz="1000" dirty="0">
                <a:solidFill>
                  <a:prstClr val="black"/>
                </a:solidFill>
                <a:latin typeface="Comic Sans MS" panose="030F0702030302020204" pitchFamily="66" charset="0"/>
              </a:rPr>
              <a:t>komme på 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2 serier hvert punkt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616101"/>
          </a:xfrm>
          <a:prstGeom prst="rect">
            <a:avLst/>
          </a:prstGeom>
          <a:solidFill>
            <a:schemeClr val="accent2">
              <a:lumMod val="20000"/>
              <a:lumOff val="80000"/>
            </a:schemeClr>
          </a:solidFill>
        </p:spPr>
        <p:txBody>
          <a:bodyPr wrap="square" rtlCol="0">
            <a:spAutoFit/>
          </a:bodyPr>
          <a:lstStyle/>
          <a:p>
            <a:pPr defTabSz="457200">
              <a:defRPr/>
            </a:pPr>
            <a:r>
              <a:rPr lang="nb-NO" sz="1000" b="1" dirty="0">
                <a:solidFill>
                  <a:prstClr val="black"/>
                </a:solidFill>
                <a:latin typeface="Comic Sans MS" panose="030F0702030302020204" pitchFamily="66" charset="0"/>
              </a:rPr>
              <a:t>Bruk fantasien! </a:t>
            </a:r>
            <a:r>
              <a:rPr lang="nb-NO" sz="1000" dirty="0">
                <a:solidFill>
                  <a:prstClr val="black"/>
                </a:solidFill>
                <a:latin typeface="Comic Sans MS" panose="030F0702030302020204" pitchFamily="66" charset="0"/>
              </a:rPr>
              <a:t>for div alternativer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slik at keeper blir tryggere med ballen i beina og dermed ville ha ballen i det oppbyggende spillet til laget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224676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Blikket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Rolig i kroppen når returnerer</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Hurtig fotflytning mellom kjeglene</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55454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10 kjegler</a:t>
            </a:r>
          </a:p>
          <a:p>
            <a:pPr defTabSz="457200">
              <a:defRPr/>
            </a:pPr>
            <a:r>
              <a:rPr lang="nb-NO" sz="1000" dirty="0">
                <a:solidFill>
                  <a:prstClr val="black"/>
                </a:solidFill>
                <a:latin typeface="Comic Sans MS" panose="030F0702030302020204" pitchFamily="66" charset="0"/>
              </a:rPr>
              <a:t>Avstand kjegler: 1 – 1,5m</a:t>
            </a:r>
          </a:p>
          <a:p>
            <a:pPr defTabSz="457200">
              <a:defRPr/>
            </a:pPr>
            <a:r>
              <a:rPr lang="nb-NO" sz="1000" dirty="0">
                <a:solidFill>
                  <a:prstClr val="black"/>
                </a:solidFill>
                <a:latin typeface="Comic Sans MS" panose="030F0702030302020204" pitchFamily="66" charset="0"/>
              </a:rPr>
              <a:t>Avstand K - kjegler: 1,5 m</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2 keepere jobber sammen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Begge K skal kjøre det samme, før bytte til nytt</a:t>
            </a:r>
          </a:p>
          <a:p>
            <a:pPr defTabSz="457200">
              <a:defRPr/>
            </a:pPr>
            <a:r>
              <a:rPr lang="nb-NO" sz="1000" dirty="0">
                <a:solidFill>
                  <a:prstClr val="black"/>
                </a:solidFill>
                <a:latin typeface="Comic Sans MS" panose="030F0702030302020204" pitchFamily="66" charset="0"/>
              </a:rPr>
              <a:t>Punkt</a:t>
            </a: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B11CFE29-0F0A-4F4F-A0E4-2C0CE0BF58C6}"/>
              </a:ext>
            </a:extLst>
          </p:cNvPr>
          <p:cNvPicPr>
            <a:picLocks noChangeAspect="1"/>
          </p:cNvPicPr>
          <p:nvPr/>
        </p:nvPicPr>
        <p:blipFill>
          <a:blip r:embed="rId3"/>
          <a:stretch>
            <a:fillRect/>
          </a:stretch>
        </p:blipFill>
        <p:spPr>
          <a:xfrm>
            <a:off x="1347109" y="569714"/>
            <a:ext cx="3219062" cy="2859286"/>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837147241"/>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38"/>
            <a:ext cx="1609532" cy="3046988"/>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Pasning fra KT - </a:t>
            </a:r>
            <a:r>
              <a:rPr lang="nb-NO" sz="1000" dirty="0" err="1">
                <a:solidFill>
                  <a:prstClr val="black"/>
                </a:solidFill>
                <a:latin typeface="Comic Sans MS" panose="030F0702030302020204" pitchFamily="66" charset="0"/>
              </a:rPr>
              <a:t>medtak</a:t>
            </a:r>
            <a:endParaRPr lang="nb-NO" sz="10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2: Fører ballen mellom </a:t>
            </a:r>
          </a:p>
          <a:p>
            <a:pPr defTabSz="457200">
              <a:defRPr/>
            </a:pPr>
            <a:r>
              <a:rPr lang="nb-NO" sz="1000" dirty="0">
                <a:solidFill>
                  <a:prstClr val="black"/>
                </a:solidFill>
                <a:latin typeface="Comic Sans MS" panose="030F0702030302020204" pitchFamily="66" charset="0"/>
              </a:rPr>
              <a:t>    kjeglene med annenhver </a:t>
            </a:r>
          </a:p>
          <a:p>
            <a:pPr defTabSz="457200">
              <a:defRPr/>
            </a:pPr>
            <a:r>
              <a:rPr lang="nb-NO" sz="1000" dirty="0">
                <a:solidFill>
                  <a:prstClr val="black"/>
                </a:solidFill>
                <a:latin typeface="Comic Sans MS" panose="030F0702030302020204" pitchFamily="66" charset="0"/>
              </a:rPr>
              <a:t>    fot - pasning til KT</a:t>
            </a:r>
          </a:p>
          <a:p>
            <a:pPr defTabSz="457200">
              <a:defRPr/>
            </a:pPr>
            <a:r>
              <a:rPr lang="nb-NO" sz="1000" dirty="0">
                <a:solidFill>
                  <a:prstClr val="black"/>
                </a:solidFill>
                <a:latin typeface="Comic Sans MS" panose="030F0702030302020204" pitchFamily="66" charset="0"/>
              </a:rPr>
              <a:t>3: Rygg hurtig bakover </a:t>
            </a:r>
          </a:p>
          <a:p>
            <a:pPr defTabSz="457200">
              <a:defRPr/>
            </a:pPr>
            <a:r>
              <a:rPr lang="nb-NO" sz="1000" dirty="0">
                <a:solidFill>
                  <a:prstClr val="black"/>
                </a:solidFill>
                <a:latin typeface="Comic Sans MS" panose="030F0702030302020204" pitchFamily="66" charset="0"/>
              </a:rPr>
              <a:t>4: Pasning fra KT - </a:t>
            </a:r>
            <a:r>
              <a:rPr lang="nb-NO" sz="1000" dirty="0" err="1">
                <a:solidFill>
                  <a:prstClr val="black"/>
                </a:solidFill>
                <a:latin typeface="Comic Sans MS" panose="030F0702030302020204" pitchFamily="66" charset="0"/>
              </a:rPr>
              <a:t>medtak</a:t>
            </a:r>
            <a:endParaRPr lang="nb-NO" sz="10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5: Fører ballen hurtig rundt </a:t>
            </a:r>
          </a:p>
          <a:p>
            <a:pPr defTabSz="457200">
              <a:defRPr/>
            </a:pPr>
            <a:r>
              <a:rPr lang="nb-NO" sz="1000" dirty="0">
                <a:solidFill>
                  <a:prstClr val="black"/>
                </a:solidFill>
                <a:latin typeface="Comic Sans MS" panose="030F0702030302020204" pitchFamily="66" charset="0"/>
              </a:rPr>
              <a:t>    kjeglene - pasning til KT</a:t>
            </a:r>
          </a:p>
          <a:p>
            <a:pPr defTabSz="457200">
              <a:defRPr/>
            </a:pPr>
            <a:r>
              <a:rPr lang="nb-NO" sz="1000" dirty="0">
                <a:solidFill>
                  <a:prstClr val="black"/>
                </a:solidFill>
                <a:latin typeface="Comic Sans MS" panose="030F0702030302020204" pitchFamily="66" charset="0"/>
              </a:rPr>
              <a:t>6: Rygg hurtig bakover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Ikke før ballen raskere enn at </a:t>
            </a:r>
            <a:r>
              <a:rPr lang="nb-NO" sz="1000" dirty="0" err="1">
                <a:solidFill>
                  <a:prstClr val="black"/>
                </a:solidFill>
                <a:latin typeface="Comic Sans MS" panose="030F0702030302020204" pitchFamily="66" charset="0"/>
              </a:rPr>
              <a:t>at</a:t>
            </a:r>
            <a:r>
              <a:rPr lang="nb-NO" sz="1000" dirty="0">
                <a:solidFill>
                  <a:prstClr val="black"/>
                </a:solidFill>
                <a:latin typeface="Comic Sans MS" panose="030F0702030302020204" pitchFamily="66" charset="0"/>
              </a:rPr>
              <a:t> du kontroll</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36"/>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100" dirty="0">
                <a:solidFill>
                  <a:prstClr val="black"/>
                </a:solidFill>
                <a:latin typeface="Comic Sans MS" panose="030F0702030302020204" pitchFamily="66" charset="0"/>
              </a:rPr>
              <a:t>Jobb med </a:t>
            </a:r>
            <a:r>
              <a:rPr lang="nb-NO" sz="1100" b="1" dirty="0">
                <a:solidFill>
                  <a:prstClr val="black"/>
                </a:solidFill>
                <a:latin typeface="Comic Sans MS" panose="030F0702030302020204" pitchFamily="66" charset="0"/>
              </a:rPr>
              <a:t>KVALITET</a:t>
            </a:r>
            <a:r>
              <a:rPr lang="nb-NO" sz="1100" dirty="0">
                <a:solidFill>
                  <a:prstClr val="black"/>
                </a:solidFill>
                <a:latin typeface="Comic Sans MS" panose="030F0702030302020204" pitchFamily="66" charset="0"/>
              </a:rPr>
              <a:t> og </a:t>
            </a:r>
            <a:r>
              <a:rPr lang="nb-NO" sz="11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100" b="1" dirty="0">
                <a:solidFill>
                  <a:prstClr val="black"/>
                </a:solidFill>
                <a:latin typeface="Comic Sans MS" panose="030F0702030302020204" pitchFamily="66" charset="0"/>
              </a:rPr>
              <a:t>3 x 4</a:t>
            </a: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11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6"/>
            <a:ext cx="1427584" cy="301621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Jobbe sik-sak eller </a:t>
            </a:r>
          </a:p>
          <a:p>
            <a:pPr defTabSz="457200">
              <a:defRPr/>
            </a:pPr>
            <a:r>
              <a:rPr lang="nb-NO" sz="1000" dirty="0">
                <a:solidFill>
                  <a:prstClr val="black"/>
                </a:solidFill>
                <a:latin typeface="Comic Sans MS" panose="030F0702030302020204" pitchFamily="66" charset="0"/>
              </a:rPr>
              <a:t>    sidelengs bakover (</a:t>
            </a:r>
            <a:r>
              <a:rPr lang="nb-NO" sz="1000" dirty="0" err="1">
                <a:solidFill>
                  <a:prstClr val="black"/>
                </a:solidFill>
                <a:latin typeface="Comic Sans MS" panose="030F0702030302020204" pitchFamily="66" charset="0"/>
              </a:rPr>
              <a:t>pkt</a:t>
            </a:r>
            <a:r>
              <a:rPr lang="nb-NO" sz="1000" dirty="0">
                <a:solidFill>
                  <a:prstClr val="black"/>
                </a:solidFill>
                <a:latin typeface="Comic Sans MS" panose="030F0702030302020204" pitchFamily="66" charset="0"/>
              </a:rPr>
              <a:t> 6)</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Jobbe på tid i stedet for </a:t>
            </a:r>
          </a:p>
          <a:p>
            <a:pPr defTabSz="457200">
              <a:defRPr/>
            </a:pPr>
            <a:r>
              <a:rPr lang="nb-NO" sz="1000" dirty="0">
                <a:solidFill>
                  <a:prstClr val="black"/>
                </a:solidFill>
                <a:latin typeface="Comic Sans MS" panose="030F0702030302020204" pitchFamily="66" charset="0"/>
              </a:rPr>
              <a:t>    antall rep</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231654"/>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slik at keeper blir tryggere med ballen i beina og dermed ville ha ballen i det oppbyggende spillet til laget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2862322"/>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Sidestille før </a:t>
            </a:r>
            <a:r>
              <a:rPr lang="nb-NO" sz="1000" kern="0" dirty="0" err="1">
                <a:solidFill>
                  <a:prstClr val="black"/>
                </a:solidFill>
                <a:latin typeface="Comic Sans MS" panose="030F0702030302020204" pitchFamily="66" charset="0"/>
                <a:ea typeface="Calibri" panose="020F0502020204030204" pitchFamily="34" charset="0"/>
                <a:cs typeface="Times New Roman" panose="02020603050405020304" pitchFamily="18" charset="0"/>
              </a:rPr>
              <a:t>medtak</a:t>
            </a: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err="1">
                <a:solidFill>
                  <a:prstClr val="black"/>
                </a:solidFill>
                <a:latin typeface="Comic Sans MS" panose="030F0702030302020204" pitchFamily="66" charset="0"/>
                <a:ea typeface="Calibri" panose="020F0502020204030204" pitchFamily="34" charset="0"/>
                <a:cs typeface="Times New Roman" panose="02020603050405020304" pitchFamily="18" charset="0"/>
              </a:rPr>
              <a:t>Medtak</a:t>
            </a: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 – rolig i kroppen</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cs typeface="Times New Roman" panose="02020603050405020304" pitchFamily="18" charset="0"/>
              </a:rPr>
              <a:t>Korte touch i føring – hev blikket</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keeper +++</a:t>
            </a: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13 kjegler</a:t>
            </a:r>
          </a:p>
          <a:p>
            <a:pPr defTabSz="457200">
              <a:defRPr/>
            </a:pPr>
            <a:r>
              <a:rPr lang="nb-NO" sz="1000" dirty="0">
                <a:solidFill>
                  <a:prstClr val="black"/>
                </a:solidFill>
                <a:latin typeface="Comic Sans MS" panose="030F0702030302020204" pitchFamily="66" charset="0"/>
              </a:rPr>
              <a:t> Avstand: 16 x 10 m</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Keeperne jobber fortløpende. Pass på at neste K ikke starter før pasning i </a:t>
            </a:r>
            <a:r>
              <a:rPr lang="nb-NO" sz="1000" dirty="0" err="1">
                <a:solidFill>
                  <a:prstClr val="black"/>
                </a:solidFill>
                <a:latin typeface="Comic Sans MS" panose="030F0702030302020204" pitchFamily="66" charset="0"/>
              </a:rPr>
              <a:t>pkt</a:t>
            </a:r>
            <a:r>
              <a:rPr lang="nb-NO" sz="1000" dirty="0">
                <a:solidFill>
                  <a:prstClr val="black"/>
                </a:solidFill>
                <a:latin typeface="Comic Sans MS" panose="030F0702030302020204" pitchFamily="66" charset="0"/>
              </a:rPr>
              <a:t> 5 er slått</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EF8002DA-96F9-4113-BB28-35225D4CC35D}"/>
              </a:ext>
            </a:extLst>
          </p:cNvPr>
          <p:cNvPicPr>
            <a:picLocks noChangeAspect="1"/>
          </p:cNvPicPr>
          <p:nvPr/>
        </p:nvPicPr>
        <p:blipFill>
          <a:blip r:embed="rId3"/>
          <a:stretch>
            <a:fillRect/>
          </a:stretch>
        </p:blipFill>
        <p:spPr>
          <a:xfrm>
            <a:off x="1347109" y="568678"/>
            <a:ext cx="3219062" cy="2860327"/>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286855321"/>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335476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Pasning langs bakken fra A </a:t>
            </a:r>
          </a:p>
          <a:p>
            <a:pPr defTabSz="457200">
              <a:defRPr/>
            </a:pPr>
            <a:r>
              <a:rPr lang="nb-NO" sz="1000" dirty="0">
                <a:solidFill>
                  <a:prstClr val="black"/>
                </a:solidFill>
                <a:latin typeface="Comic Sans MS" panose="030F0702030302020204" pitchFamily="66" charset="0"/>
              </a:rPr>
              <a:t>2: Mottak og pasning langs </a:t>
            </a:r>
          </a:p>
          <a:p>
            <a:pPr defTabSz="457200">
              <a:defRPr/>
            </a:pPr>
            <a:r>
              <a:rPr lang="nb-NO" sz="1000" dirty="0">
                <a:solidFill>
                  <a:prstClr val="black"/>
                </a:solidFill>
                <a:latin typeface="Comic Sans MS" panose="030F0702030302020204" pitchFamily="66" charset="0"/>
              </a:rPr>
              <a:t>    bakken til B </a:t>
            </a:r>
          </a:p>
          <a:p>
            <a:pPr defTabSz="457200">
              <a:defRPr/>
            </a:pPr>
            <a:r>
              <a:rPr lang="nb-NO" sz="1000" dirty="0">
                <a:solidFill>
                  <a:prstClr val="black"/>
                </a:solidFill>
                <a:latin typeface="Comic Sans MS" panose="030F0702030302020204" pitchFamily="66" charset="0"/>
              </a:rPr>
              <a:t>3: Forflytter ut til siden – </a:t>
            </a:r>
          </a:p>
          <a:p>
            <a:pPr defTabSz="457200">
              <a:defRPr/>
            </a:pPr>
            <a:r>
              <a:rPr lang="nb-NO" sz="1000" dirty="0">
                <a:solidFill>
                  <a:prstClr val="black"/>
                </a:solidFill>
                <a:latin typeface="Comic Sans MS" panose="030F0702030302020204" pitchFamily="66" charset="0"/>
              </a:rPr>
              <a:t>    pasning fra B</a:t>
            </a:r>
          </a:p>
          <a:p>
            <a:pPr defTabSz="457200">
              <a:defRPr/>
            </a:pPr>
            <a:r>
              <a:rPr lang="nb-NO" sz="1000" dirty="0">
                <a:solidFill>
                  <a:prstClr val="black"/>
                </a:solidFill>
                <a:latin typeface="Comic Sans MS" panose="030F0702030302020204" pitchFamily="66" charset="0"/>
              </a:rPr>
              <a:t>4: Mottak og pasning langs </a:t>
            </a:r>
          </a:p>
          <a:p>
            <a:pPr defTabSz="457200">
              <a:defRPr/>
            </a:pPr>
            <a:r>
              <a:rPr lang="nb-NO" sz="1000" dirty="0">
                <a:solidFill>
                  <a:prstClr val="black"/>
                </a:solidFill>
                <a:latin typeface="Comic Sans MS" panose="030F0702030302020204" pitchFamily="66" charset="0"/>
              </a:rPr>
              <a:t>    bakken til C </a:t>
            </a:r>
          </a:p>
          <a:p>
            <a:pPr defTabSz="457200">
              <a:defRPr/>
            </a:pPr>
            <a:r>
              <a:rPr lang="nb-NO" sz="1000" dirty="0">
                <a:solidFill>
                  <a:prstClr val="black"/>
                </a:solidFill>
                <a:latin typeface="Comic Sans MS" panose="030F0702030302020204" pitchFamily="66" charset="0"/>
              </a:rPr>
              <a:t>5: Forflytter til motsatt side -     </a:t>
            </a:r>
          </a:p>
          <a:p>
            <a:pPr defTabSz="457200">
              <a:defRPr/>
            </a:pPr>
            <a:r>
              <a:rPr lang="nb-NO" sz="1000" dirty="0">
                <a:solidFill>
                  <a:prstClr val="black"/>
                </a:solidFill>
                <a:latin typeface="Comic Sans MS" panose="030F0702030302020204" pitchFamily="66" charset="0"/>
              </a:rPr>
              <a:t>    en pasning langs bakken fra C</a:t>
            </a:r>
          </a:p>
          <a:p>
            <a:pPr defTabSz="457200">
              <a:defRPr/>
            </a:pPr>
            <a:r>
              <a:rPr lang="nb-NO" sz="1000" dirty="0">
                <a:solidFill>
                  <a:prstClr val="black"/>
                </a:solidFill>
                <a:latin typeface="Comic Sans MS" panose="030F0702030302020204" pitchFamily="66" charset="0"/>
              </a:rPr>
              <a:t>6: Mottak og pasning langs </a:t>
            </a:r>
          </a:p>
          <a:p>
            <a:pPr defTabSz="457200">
              <a:defRPr/>
            </a:pPr>
            <a:r>
              <a:rPr lang="nb-NO" sz="1000" dirty="0">
                <a:solidFill>
                  <a:prstClr val="black"/>
                </a:solidFill>
                <a:latin typeface="Comic Sans MS" panose="030F0702030302020204" pitchFamily="66" charset="0"/>
              </a:rPr>
              <a:t>    bakken til A…….</a:t>
            </a:r>
            <a:r>
              <a:rPr lang="nb-NO" sz="1000" dirty="0" err="1">
                <a:solidFill>
                  <a:prstClr val="black"/>
                </a:solidFill>
                <a:latin typeface="Comic Sans MS" panose="030F0702030302020204" pitchFamily="66" charset="0"/>
              </a:rPr>
              <a:t>osv</a:t>
            </a: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34"/>
            <a:ext cx="1609532" cy="241604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Tilstreb å bruke </a:t>
            </a:r>
            <a:r>
              <a:rPr lang="nb-NO" sz="1000" dirty="0" err="1">
                <a:solidFill>
                  <a:prstClr val="black"/>
                </a:solidFill>
                <a:latin typeface="Comic Sans MS" panose="030F0702030302020204" pitchFamily="66" charset="0"/>
              </a:rPr>
              <a:t>max</a:t>
            </a:r>
            <a:r>
              <a:rPr lang="nb-NO" sz="1000" dirty="0">
                <a:solidFill>
                  <a:prstClr val="black"/>
                </a:solidFill>
                <a:latin typeface="Comic Sans MS" panose="030F0702030302020204" pitchFamily="66" charset="0"/>
              </a:rPr>
              <a:t> 2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3 x 9 på hver keeper</a:t>
            </a: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1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1 touch på pasning 2 og 6</a:t>
            </a:r>
          </a:p>
          <a:p>
            <a:pPr defTabSz="457200">
              <a:defRPr/>
            </a:pPr>
            <a:endParaRPr lang="nb-NO" sz="10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Legg inn press fra en eller </a:t>
            </a:r>
          </a:p>
          <a:p>
            <a:pPr defTabSz="457200">
              <a:defRPr/>
            </a:pPr>
            <a:r>
              <a:rPr lang="nb-NO" sz="1000" dirty="0">
                <a:solidFill>
                  <a:prstClr val="black"/>
                </a:solidFill>
                <a:latin typeface="Comic Sans MS" panose="030F0702030302020204" pitchFamily="66" charset="0"/>
              </a:rPr>
              <a:t>    to spillere, som stenger </a:t>
            </a:r>
          </a:p>
          <a:p>
            <a:pPr defTabSz="457200">
              <a:defRPr/>
            </a:pPr>
            <a:r>
              <a:rPr lang="nb-NO" sz="1000" dirty="0">
                <a:solidFill>
                  <a:prstClr val="black"/>
                </a:solidFill>
                <a:latin typeface="Comic Sans MS" panose="030F0702030302020204" pitchFamily="66" charset="0"/>
              </a:rPr>
              <a:t>    rom</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bevegelser inne i målgården, for å gjøre seg spillbar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å vendespill og spille seg ut av press</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Bevegelse for støtte</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Orientering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Sidestille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Mottak – rolig i kroppen</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5"/>
            <a:ext cx="1427583" cy="223138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4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sentralt: 20 m</a:t>
            </a:r>
          </a:p>
          <a:p>
            <a:pPr defTabSz="457200">
              <a:defRPr/>
            </a:pPr>
            <a:r>
              <a:rPr lang="nb-NO" sz="1000" dirty="0">
                <a:solidFill>
                  <a:prstClr val="black"/>
                </a:solidFill>
                <a:latin typeface="Comic Sans MS" panose="030F0702030302020204" pitchFamily="66" charset="0"/>
              </a:rPr>
              <a:t>Avstand side: 18 m </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K bytter eter å ha kjørt 9 pasninger (3 runder)</a:t>
            </a: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5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03502D82-8B0B-4D9F-B3A9-8547FEE53301}"/>
              </a:ext>
            </a:extLst>
          </p:cNvPr>
          <p:cNvPicPr>
            <a:picLocks noChangeAspect="1"/>
          </p:cNvPicPr>
          <p:nvPr/>
        </p:nvPicPr>
        <p:blipFill>
          <a:blip r:embed="rId3"/>
          <a:stretch>
            <a:fillRect/>
          </a:stretch>
        </p:blipFill>
        <p:spPr>
          <a:xfrm>
            <a:off x="1314797" y="569714"/>
            <a:ext cx="3257205" cy="2859286"/>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4229175416"/>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366254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A pasning langs bakken til B</a:t>
            </a:r>
          </a:p>
          <a:p>
            <a:pPr defTabSz="457200">
              <a:defRPr/>
            </a:pPr>
            <a:r>
              <a:rPr lang="nb-NO" sz="1000" dirty="0">
                <a:solidFill>
                  <a:prstClr val="black"/>
                </a:solidFill>
                <a:latin typeface="Comic Sans MS" panose="030F0702030302020204" pitchFamily="66" charset="0"/>
              </a:rPr>
              <a:t>2: C kaster ball i hodehøyde til </a:t>
            </a:r>
          </a:p>
          <a:p>
            <a:pPr defTabSz="457200">
              <a:defRPr/>
            </a:pPr>
            <a:r>
              <a:rPr lang="nb-NO" sz="1000" dirty="0">
                <a:solidFill>
                  <a:prstClr val="black"/>
                </a:solidFill>
                <a:latin typeface="Comic Sans MS" panose="030F0702030302020204" pitchFamily="66" charset="0"/>
              </a:rPr>
              <a:t>    A, etter at A har spilt </a:t>
            </a:r>
          </a:p>
          <a:p>
            <a:pPr defTabSz="457200">
              <a:defRPr/>
            </a:pPr>
            <a:r>
              <a:rPr lang="nb-NO" sz="1000" dirty="0">
                <a:solidFill>
                  <a:prstClr val="black"/>
                </a:solidFill>
                <a:latin typeface="Comic Sans MS" panose="030F0702030302020204" pitchFamily="66" charset="0"/>
              </a:rPr>
              <a:t>    pasningen</a:t>
            </a:r>
          </a:p>
          <a:p>
            <a:pPr defTabSz="457200">
              <a:defRPr/>
            </a:pPr>
            <a:r>
              <a:rPr lang="nb-NO" sz="1000" dirty="0">
                <a:solidFill>
                  <a:prstClr val="black"/>
                </a:solidFill>
                <a:latin typeface="Comic Sans MS" panose="030F0702030302020204" pitchFamily="66" charset="0"/>
              </a:rPr>
              <a:t>3: B mottak og pasning langs </a:t>
            </a:r>
          </a:p>
          <a:p>
            <a:pPr defTabSz="457200">
              <a:defRPr/>
            </a:pPr>
            <a:r>
              <a:rPr lang="nb-NO" sz="1000" dirty="0">
                <a:solidFill>
                  <a:prstClr val="black"/>
                </a:solidFill>
                <a:latin typeface="Comic Sans MS" panose="030F0702030302020204" pitchFamily="66" charset="0"/>
              </a:rPr>
              <a:t>    bakken til C, etter at C har </a:t>
            </a:r>
          </a:p>
          <a:p>
            <a:pPr defTabSz="457200">
              <a:defRPr/>
            </a:pPr>
            <a:r>
              <a:rPr lang="nb-NO" sz="1000" dirty="0">
                <a:solidFill>
                  <a:prstClr val="black"/>
                </a:solidFill>
                <a:latin typeface="Comic Sans MS" panose="030F0702030302020204" pitchFamily="66" charset="0"/>
              </a:rPr>
              <a:t>    kastet ballen</a:t>
            </a:r>
          </a:p>
          <a:p>
            <a:pPr defTabSz="457200">
              <a:defRPr/>
            </a:pPr>
            <a:r>
              <a:rPr lang="nb-NO" sz="1000" dirty="0">
                <a:solidFill>
                  <a:prstClr val="black"/>
                </a:solidFill>
                <a:latin typeface="Comic Sans MS" panose="030F0702030302020204" pitchFamily="66" charset="0"/>
              </a:rPr>
              <a:t>4: A kaster ball i hodehøyde til </a:t>
            </a:r>
          </a:p>
          <a:p>
            <a:pPr defTabSz="457200">
              <a:defRPr/>
            </a:pPr>
            <a:r>
              <a:rPr lang="nb-NO" sz="1000" dirty="0">
                <a:solidFill>
                  <a:prstClr val="black"/>
                </a:solidFill>
                <a:latin typeface="Comic Sans MS" panose="030F0702030302020204" pitchFamily="66" charset="0"/>
              </a:rPr>
              <a:t>    B, etter at B har spilt  </a:t>
            </a:r>
          </a:p>
          <a:p>
            <a:pPr defTabSz="457200">
              <a:defRPr/>
            </a:pPr>
            <a:r>
              <a:rPr lang="nb-NO" sz="1000" dirty="0">
                <a:solidFill>
                  <a:prstClr val="black"/>
                </a:solidFill>
                <a:latin typeface="Comic Sans MS" panose="030F0702030302020204" pitchFamily="66" charset="0"/>
              </a:rPr>
              <a:t>    pasningen</a:t>
            </a:r>
          </a:p>
          <a:p>
            <a:pPr defTabSz="457200">
              <a:defRPr/>
            </a:pPr>
            <a:r>
              <a:rPr lang="nb-NO" sz="1000" dirty="0">
                <a:solidFill>
                  <a:prstClr val="black"/>
                </a:solidFill>
                <a:latin typeface="Comic Sans MS" panose="030F0702030302020204" pitchFamily="66" charset="0"/>
              </a:rPr>
              <a:t>5 C mottak og pasning langs </a:t>
            </a:r>
          </a:p>
          <a:p>
            <a:pPr defTabSz="457200">
              <a:defRPr/>
            </a:pPr>
            <a:r>
              <a:rPr lang="nb-NO" sz="1000" dirty="0">
                <a:solidFill>
                  <a:prstClr val="black"/>
                </a:solidFill>
                <a:latin typeface="Comic Sans MS" panose="030F0702030302020204" pitchFamily="66" charset="0"/>
              </a:rPr>
              <a:t>    bakken til A, etter at A har </a:t>
            </a:r>
          </a:p>
          <a:p>
            <a:pPr defTabSz="457200">
              <a:defRPr/>
            </a:pPr>
            <a:r>
              <a:rPr lang="nb-NO" sz="1000" dirty="0">
                <a:solidFill>
                  <a:prstClr val="black"/>
                </a:solidFill>
                <a:latin typeface="Comic Sans MS" panose="030F0702030302020204" pitchFamily="66" charset="0"/>
              </a:rPr>
              <a:t>    kastet ballen</a:t>
            </a: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73921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6: B kaster ball i hodehøyde til </a:t>
            </a:r>
          </a:p>
          <a:p>
            <a:pPr defTabSz="457200">
              <a:defRPr/>
            </a:pPr>
            <a:r>
              <a:rPr lang="nb-NO" sz="1000" dirty="0">
                <a:solidFill>
                  <a:prstClr val="black"/>
                </a:solidFill>
                <a:latin typeface="Comic Sans MS" panose="030F0702030302020204" pitchFamily="66" charset="0"/>
              </a:rPr>
              <a:t>    C, etter at C  har spilt </a:t>
            </a:r>
          </a:p>
          <a:p>
            <a:pPr defTabSz="457200">
              <a:defRPr/>
            </a:pPr>
            <a:r>
              <a:rPr lang="nb-NO" sz="1000" dirty="0">
                <a:solidFill>
                  <a:prstClr val="black"/>
                </a:solidFill>
                <a:latin typeface="Comic Sans MS" panose="030F0702030302020204" pitchFamily="66" charset="0"/>
              </a:rPr>
              <a:t>    pasningen…….</a:t>
            </a:r>
            <a:r>
              <a:rPr lang="nb-NO" sz="1000" dirty="0" err="1">
                <a:solidFill>
                  <a:prstClr val="black"/>
                </a:solidFill>
                <a:latin typeface="Comic Sans MS" panose="030F0702030302020204" pitchFamily="66" charset="0"/>
              </a:rPr>
              <a:t>osv</a:t>
            </a:r>
            <a:endParaRPr lang="nb-NO" sz="10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Kastet skal være lett å ta imot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4 x 30 sek</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76998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1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Kast og mottak med en </a:t>
            </a:r>
          </a:p>
          <a:p>
            <a:pPr defTabSz="457200">
              <a:defRPr/>
            </a:pPr>
            <a:r>
              <a:rPr lang="nb-NO" sz="1000" dirty="0">
                <a:solidFill>
                  <a:prstClr val="black"/>
                </a:solidFill>
                <a:latin typeface="Comic Sans MS" panose="030F0702030302020204" pitchFamily="66" charset="0"/>
              </a:rPr>
              <a:t>    hånd</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28"/>
            <a:ext cx="1427583" cy="3077766"/>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ved tidsnød og orientering/ oversikt/ fokus på situasjoner rundt seg</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2862322"/>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Orientering før mottak/pasning/kast</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Sidestille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Mottak – rolig i kroppen</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dirty="0">
              <a:solidFill>
                <a:prstClr val="black"/>
              </a:solidFill>
              <a:latin typeface="Comic Sans MS" panose="030F0702030302020204" pitchFamily="66"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09288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2-3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2 baller</a:t>
            </a:r>
          </a:p>
          <a:p>
            <a:pPr defTabSz="457200">
              <a:defRPr/>
            </a:pPr>
            <a:r>
              <a:rPr lang="nb-NO" sz="1000" dirty="0">
                <a:solidFill>
                  <a:prstClr val="black"/>
                </a:solidFill>
                <a:latin typeface="Comic Sans MS" panose="030F0702030302020204" pitchFamily="66" charset="0"/>
              </a:rPr>
              <a:t>Avstand: </a:t>
            </a:r>
            <a:r>
              <a:rPr lang="nb-NO" sz="1000" dirty="0" err="1">
                <a:solidFill>
                  <a:prstClr val="black"/>
                </a:solidFill>
                <a:latin typeface="Comic Sans MS" panose="030F0702030302020204" pitchFamily="66" charset="0"/>
              </a:rPr>
              <a:t>ca</a:t>
            </a:r>
            <a:r>
              <a:rPr lang="nb-NO" sz="1000" dirty="0">
                <a:solidFill>
                  <a:prstClr val="black"/>
                </a:solidFill>
                <a:latin typeface="Comic Sans MS" panose="030F0702030302020204" pitchFamily="66" charset="0"/>
              </a:rPr>
              <a:t> 5 m</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2 og 2 eller 3 og 3 keepere jobber sammen med pasninger og kast </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78A23921-BEDC-4A4F-A62F-E766DD0CEE93}"/>
              </a:ext>
            </a:extLst>
          </p:cNvPr>
          <p:cNvPicPr>
            <a:picLocks noChangeAspect="1"/>
          </p:cNvPicPr>
          <p:nvPr/>
        </p:nvPicPr>
        <p:blipFill>
          <a:blip r:embed="rId3"/>
          <a:stretch>
            <a:fillRect/>
          </a:stretch>
        </p:blipFill>
        <p:spPr>
          <a:xfrm>
            <a:off x="1347107" y="575546"/>
            <a:ext cx="3219062" cy="2853459"/>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742125298"/>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dirty="0">
                <a:solidFill>
                  <a:prstClr val="black"/>
                </a:solidFill>
                <a:latin typeface="Comic Sans MS" panose="030F0702030302020204" pitchFamily="66" charset="0"/>
              </a:rPr>
              <a:t>Spillerteknikk </a:t>
            </a: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3662541"/>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B kommer i «støtte»</a:t>
            </a:r>
          </a:p>
          <a:p>
            <a:pPr defTabSz="457200">
              <a:defRPr/>
            </a:pPr>
            <a:r>
              <a:rPr lang="nb-NO" sz="1000" dirty="0">
                <a:solidFill>
                  <a:prstClr val="black"/>
                </a:solidFill>
                <a:latin typeface="Comic Sans MS" panose="030F0702030302020204" pitchFamily="66" charset="0"/>
              </a:rPr>
              <a:t>2: A pasning langs bakken som B </a:t>
            </a:r>
          </a:p>
          <a:p>
            <a:pPr defTabSz="457200">
              <a:defRPr/>
            </a:pPr>
            <a:r>
              <a:rPr lang="nb-NO" sz="1000" dirty="0">
                <a:solidFill>
                  <a:prstClr val="black"/>
                </a:solidFill>
                <a:latin typeface="Comic Sans MS" panose="030F0702030302020204" pitchFamily="66" charset="0"/>
              </a:rPr>
              <a:t>    slår tilbake på 1 touch</a:t>
            </a:r>
          </a:p>
          <a:p>
            <a:pPr defTabSz="457200">
              <a:defRPr/>
            </a:pPr>
            <a:r>
              <a:rPr lang="nb-NO" sz="1000" dirty="0">
                <a:solidFill>
                  <a:prstClr val="black"/>
                </a:solidFill>
                <a:latin typeface="Comic Sans MS" panose="030F0702030302020204" pitchFamily="66" charset="0"/>
              </a:rPr>
              <a:t>3: A mottak - langpasning i lufta </a:t>
            </a:r>
          </a:p>
          <a:p>
            <a:pPr defTabSz="457200">
              <a:defRPr/>
            </a:pPr>
            <a:r>
              <a:rPr lang="nb-NO" sz="1000" dirty="0">
                <a:solidFill>
                  <a:prstClr val="black"/>
                </a:solidFill>
                <a:latin typeface="Comic Sans MS" panose="030F0702030302020204" pitchFamily="66" charset="0"/>
              </a:rPr>
              <a:t>    til C som gjør et mottak</a:t>
            </a:r>
          </a:p>
          <a:p>
            <a:pPr defTabSz="457200">
              <a:defRPr/>
            </a:pPr>
            <a:r>
              <a:rPr lang="nb-NO" sz="1000" dirty="0">
                <a:solidFill>
                  <a:prstClr val="black"/>
                </a:solidFill>
                <a:latin typeface="Comic Sans MS" panose="030F0702030302020204" pitchFamily="66" charset="0"/>
              </a:rPr>
              <a:t>4: B forflytter seg over, mens </a:t>
            </a:r>
          </a:p>
          <a:p>
            <a:pPr defTabSz="457200">
              <a:defRPr/>
            </a:pPr>
            <a:r>
              <a:rPr lang="nb-NO" sz="1000" dirty="0">
                <a:solidFill>
                  <a:prstClr val="black"/>
                </a:solidFill>
                <a:latin typeface="Comic Sans MS" panose="030F0702030302020204" pitchFamily="66" charset="0"/>
              </a:rPr>
              <a:t>    «ballen går» og i «støtte»</a:t>
            </a:r>
          </a:p>
          <a:p>
            <a:pPr defTabSz="457200">
              <a:defRPr/>
            </a:pPr>
            <a:r>
              <a:rPr lang="nb-NO" sz="1000" dirty="0">
                <a:solidFill>
                  <a:prstClr val="black"/>
                </a:solidFill>
                <a:latin typeface="Comic Sans MS" panose="030F0702030302020204" pitchFamily="66" charset="0"/>
              </a:rPr>
              <a:t>5: C pasning langs bakken, som C </a:t>
            </a:r>
          </a:p>
          <a:p>
            <a:pPr defTabSz="457200">
              <a:defRPr/>
            </a:pPr>
            <a:r>
              <a:rPr lang="nb-NO" sz="1000" dirty="0">
                <a:solidFill>
                  <a:prstClr val="black"/>
                </a:solidFill>
                <a:latin typeface="Comic Sans MS" panose="030F0702030302020204" pitchFamily="66" charset="0"/>
              </a:rPr>
              <a:t>    slår tilbake på 1 touch</a:t>
            </a:r>
          </a:p>
          <a:p>
            <a:pPr defTabSz="457200">
              <a:defRPr/>
            </a:pPr>
            <a:r>
              <a:rPr lang="nb-NO" sz="1000" dirty="0">
                <a:solidFill>
                  <a:prstClr val="black"/>
                </a:solidFill>
                <a:latin typeface="Comic Sans MS" panose="030F0702030302020204" pitchFamily="66" charset="0"/>
              </a:rPr>
              <a:t>6: C mottak – langpasning i lufta </a:t>
            </a:r>
          </a:p>
          <a:p>
            <a:pPr defTabSz="457200">
              <a:defRPr/>
            </a:pPr>
            <a:r>
              <a:rPr lang="nb-NO" sz="1000" dirty="0">
                <a:solidFill>
                  <a:prstClr val="black"/>
                </a:solidFill>
                <a:latin typeface="Comic Sans MS" panose="030F0702030302020204" pitchFamily="66" charset="0"/>
              </a:rPr>
              <a:t>    til A ………..</a:t>
            </a:r>
            <a:r>
              <a:rPr lang="nb-NO" sz="1000" dirty="0" err="1">
                <a:solidFill>
                  <a:prstClr val="black"/>
                </a:solidFill>
                <a:latin typeface="Comic Sans MS" panose="030F0702030302020204" pitchFamily="66" charset="0"/>
              </a:rPr>
              <a:t>osv</a:t>
            </a: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27754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Tenk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 </a:t>
            </a:r>
            <a:r>
              <a:rPr lang="nb-NO" sz="1000" dirty="0">
                <a:solidFill>
                  <a:prstClr val="black"/>
                </a:solidFill>
                <a:latin typeface="Comic Sans MS" panose="030F0702030302020204" pitchFamily="66" charset="0"/>
              </a:rPr>
              <a:t>på langpasning</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6 x 1–1,5 min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28"/>
            <a:ext cx="1427584" cy="3539430"/>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1 touch på langpasning</a:t>
            </a:r>
          </a:p>
          <a:p>
            <a:pPr defTabSz="457200">
              <a:defRPr/>
            </a:pPr>
            <a:endParaRPr lang="nb-NO" sz="10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1 touch på hele øvelsen</a:t>
            </a:r>
          </a:p>
          <a:p>
            <a:pPr defTabSz="457200">
              <a:defRPr/>
            </a:pPr>
            <a:endParaRPr lang="nb-NO" sz="10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C: K kan «plukke ned» </a:t>
            </a:r>
          </a:p>
          <a:p>
            <a:pPr defTabSz="457200">
              <a:defRPr/>
            </a:pPr>
            <a:r>
              <a:rPr lang="nb-NO" sz="1000" dirty="0">
                <a:solidFill>
                  <a:prstClr val="black"/>
                </a:solidFill>
                <a:latin typeface="Comic Sans MS" panose="030F0702030302020204" pitchFamily="66" charset="0"/>
              </a:rPr>
              <a:t>    langpasning, med hendene, </a:t>
            </a:r>
          </a:p>
          <a:p>
            <a:pPr defTabSz="457200">
              <a:defRPr/>
            </a:pPr>
            <a:r>
              <a:rPr lang="nb-NO" sz="1000" dirty="0">
                <a:solidFill>
                  <a:prstClr val="black"/>
                </a:solidFill>
                <a:latin typeface="Comic Sans MS" panose="030F0702030302020204" pitchFamily="66" charset="0"/>
              </a:rPr>
              <a:t>    i stedet for å dempe     </a:t>
            </a:r>
          </a:p>
          <a:p>
            <a:pPr defTabSz="457200">
              <a:defRPr/>
            </a:pPr>
            <a:r>
              <a:rPr lang="nb-NO" sz="1000" dirty="0">
                <a:solidFill>
                  <a:prstClr val="black"/>
                </a:solidFill>
                <a:latin typeface="Comic Sans MS" panose="030F0702030302020204" pitchFamily="66" charset="0"/>
              </a:rPr>
              <a:t>    ballen (trent feltarbeid)</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4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Bedre keeperens spiller-</a:t>
            </a:r>
          </a:p>
          <a:p>
            <a:pPr defTabSz="457200">
              <a:defRPr/>
            </a:pPr>
            <a:r>
              <a:rPr lang="nb-NO" sz="1000" dirty="0">
                <a:solidFill>
                  <a:prstClr val="black"/>
                </a:solidFill>
                <a:latin typeface="Comic Sans MS" panose="030F0702030302020204" pitchFamily="66" charset="0"/>
              </a:rPr>
              <a:t>tekniske ferdigheter </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presisjon på langpasning/tilbakespill</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8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9"/>
            <a:ext cx="1427584" cy="3170099"/>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Orientering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Sidestille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Mottak – rolig i kroppen</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Plassering av stamfot</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med «snert»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246769"/>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3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a:t>
            </a:r>
            <a:r>
              <a:rPr lang="nb-NO" sz="1000" dirty="0" err="1">
                <a:solidFill>
                  <a:prstClr val="black"/>
                </a:solidFill>
                <a:latin typeface="Comic Sans MS" panose="030F0702030302020204" pitchFamily="66" charset="0"/>
              </a:rPr>
              <a:t>Ca</a:t>
            </a:r>
            <a:r>
              <a:rPr lang="nb-NO" sz="1000" dirty="0">
                <a:solidFill>
                  <a:prstClr val="black"/>
                </a:solidFill>
                <a:latin typeface="Comic Sans MS" panose="030F0702030302020204" pitchFamily="66" charset="0"/>
              </a:rPr>
              <a:t> 30 m</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En K er støttespiller og to keepere slår langpasninger</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Bytte av støtte spiller før hver ny serie</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3485154C-2F64-4709-B89F-EC90E2234E59}"/>
              </a:ext>
            </a:extLst>
          </p:cNvPr>
          <p:cNvPicPr>
            <a:picLocks noChangeAspect="1"/>
          </p:cNvPicPr>
          <p:nvPr/>
        </p:nvPicPr>
        <p:blipFill>
          <a:blip r:embed="rId3"/>
          <a:stretch>
            <a:fillRect/>
          </a:stretch>
        </p:blipFill>
        <p:spPr>
          <a:xfrm>
            <a:off x="1347107" y="569714"/>
            <a:ext cx="3219062" cy="2859286"/>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4038273063"/>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25AC0F77-AAC3-449F-8128-3DE01A5AA9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4450"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2">
            <a:extLst>
              <a:ext uri="{FF2B5EF4-FFF2-40B4-BE49-F238E27FC236}">
                <a16:creationId xmlns:a16="http://schemas.microsoft.com/office/drawing/2014/main" id="{31A73D3F-A09F-4F1D-899C-F9D046EDAF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0041" y="6139746"/>
            <a:ext cx="549512" cy="5040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kstSylinder 3">
            <a:extLst>
              <a:ext uri="{FF2B5EF4-FFF2-40B4-BE49-F238E27FC236}">
                <a16:creationId xmlns:a16="http://schemas.microsoft.com/office/drawing/2014/main" id="{5992C3BC-B241-4A9D-B669-CED591CC7B23}"/>
              </a:ext>
            </a:extLst>
          </p:cNvPr>
          <p:cNvSpPr txBox="1"/>
          <p:nvPr/>
        </p:nvSpPr>
        <p:spPr>
          <a:xfrm>
            <a:off x="2956641" y="205271"/>
            <a:ext cx="3241048" cy="307777"/>
          </a:xfrm>
          <a:prstGeom prst="rect">
            <a:avLst/>
          </a:prstGeom>
          <a:noFill/>
        </p:spPr>
        <p:txBody>
          <a:bodyPr wrap="square" rtlCol="0">
            <a:spAutoFit/>
          </a:bodyPr>
          <a:lstStyle/>
          <a:p>
            <a:pPr algn="ctr" defTabSz="457200">
              <a:defRPr/>
            </a:pPr>
            <a:r>
              <a:rPr lang="nb-NO" sz="1400" b="1">
                <a:solidFill>
                  <a:prstClr val="black"/>
                </a:solidFill>
                <a:latin typeface="Comic Sans MS" panose="030F0702030302020204" pitchFamily="66" charset="0"/>
              </a:rPr>
              <a:t>Spillerteknikk </a:t>
            </a:r>
            <a:endParaRPr lang="nb-NO" sz="1400" b="1" dirty="0">
              <a:solidFill>
                <a:prstClr val="black"/>
              </a:solidFill>
              <a:latin typeface="Comic Sans MS" panose="030F0702030302020204" pitchFamily="66" charset="0"/>
            </a:endParaRPr>
          </a:p>
        </p:txBody>
      </p:sp>
      <p:sp>
        <p:nvSpPr>
          <p:cNvPr id="6" name="TekstSylinder 5">
            <a:extLst>
              <a:ext uri="{FF2B5EF4-FFF2-40B4-BE49-F238E27FC236}">
                <a16:creationId xmlns:a16="http://schemas.microsoft.com/office/drawing/2014/main" id="{D69AA52A-6960-4600-A367-0710ECFD2A24}"/>
              </a:ext>
            </a:extLst>
          </p:cNvPr>
          <p:cNvSpPr txBox="1"/>
          <p:nvPr/>
        </p:nvSpPr>
        <p:spPr>
          <a:xfrm>
            <a:off x="1347109" y="3573624"/>
            <a:ext cx="1609532" cy="261610"/>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Beskrivelse</a:t>
            </a:r>
          </a:p>
        </p:txBody>
      </p:sp>
      <p:sp>
        <p:nvSpPr>
          <p:cNvPr id="7" name="TekstSylinder 6">
            <a:extLst>
              <a:ext uri="{FF2B5EF4-FFF2-40B4-BE49-F238E27FC236}">
                <a16:creationId xmlns:a16="http://schemas.microsoft.com/office/drawing/2014/main" id="{0BE522B2-8877-477F-AA2D-520B0F15C510}"/>
              </a:ext>
            </a:extLst>
          </p:cNvPr>
          <p:cNvSpPr txBox="1"/>
          <p:nvPr/>
        </p:nvSpPr>
        <p:spPr>
          <a:xfrm>
            <a:off x="2956639" y="3573624"/>
            <a:ext cx="1609532" cy="261610"/>
          </a:xfrm>
          <a:prstGeom prst="rect">
            <a:avLst/>
          </a:prstGeom>
          <a:solidFill>
            <a:schemeClr val="accent1">
              <a:lumMod val="20000"/>
              <a:lumOff val="80000"/>
            </a:schemeClr>
          </a:solidFill>
        </p:spPr>
        <p:txBody>
          <a:bodyPr wrap="square" rtlCol="0">
            <a:spAutoFit/>
          </a:bodyPr>
          <a:lstStyle/>
          <a:p>
            <a:pPr defTabSz="457200">
              <a:defRPr/>
            </a:pPr>
            <a:endParaRPr lang="nb-NO" sz="1100" dirty="0">
              <a:solidFill>
                <a:prstClr val="black"/>
              </a:solidFill>
              <a:latin typeface="Comic Sans MS" panose="030F0702030302020204" pitchFamily="66" charset="0"/>
            </a:endParaRPr>
          </a:p>
        </p:txBody>
      </p:sp>
      <p:sp>
        <p:nvSpPr>
          <p:cNvPr id="8" name="TekstSylinder 7">
            <a:extLst>
              <a:ext uri="{FF2B5EF4-FFF2-40B4-BE49-F238E27FC236}">
                <a16:creationId xmlns:a16="http://schemas.microsoft.com/office/drawing/2014/main" id="{478FB8BB-F0C4-4BC5-87AF-30E9DF2CBD07}"/>
              </a:ext>
            </a:extLst>
          </p:cNvPr>
          <p:cNvSpPr txBox="1"/>
          <p:nvPr/>
        </p:nvSpPr>
        <p:spPr>
          <a:xfrm>
            <a:off x="1347109" y="3835240"/>
            <a:ext cx="1609532" cy="335476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1: B pasning langs bakken til A</a:t>
            </a:r>
          </a:p>
          <a:p>
            <a:pPr defTabSz="457200">
              <a:defRPr/>
            </a:pPr>
            <a:r>
              <a:rPr lang="nb-NO" sz="1000" dirty="0">
                <a:solidFill>
                  <a:prstClr val="black"/>
                </a:solidFill>
                <a:latin typeface="Comic Sans MS" panose="030F0702030302020204" pitchFamily="66" charset="0"/>
              </a:rPr>
              <a:t>2: A mottak og pasning langs </a:t>
            </a:r>
          </a:p>
          <a:p>
            <a:pPr defTabSz="457200">
              <a:defRPr/>
            </a:pPr>
            <a:r>
              <a:rPr lang="nb-NO" sz="1000" dirty="0">
                <a:solidFill>
                  <a:prstClr val="black"/>
                </a:solidFill>
                <a:latin typeface="Comic Sans MS" panose="030F0702030302020204" pitchFamily="66" charset="0"/>
              </a:rPr>
              <a:t>    bakken til C og forlytter seg </a:t>
            </a:r>
          </a:p>
          <a:p>
            <a:pPr defTabSz="457200">
              <a:defRPr/>
            </a:pPr>
            <a:r>
              <a:rPr lang="nb-NO" sz="1000" dirty="0">
                <a:solidFill>
                  <a:prstClr val="black"/>
                </a:solidFill>
                <a:latin typeface="Comic Sans MS" panose="030F0702030302020204" pitchFamily="66" charset="0"/>
              </a:rPr>
              <a:t>    etter i støtte</a:t>
            </a:r>
          </a:p>
          <a:p>
            <a:pPr defTabSz="457200">
              <a:defRPr/>
            </a:pPr>
            <a:r>
              <a:rPr lang="nb-NO" sz="1000" dirty="0">
                <a:solidFill>
                  <a:prstClr val="black"/>
                </a:solidFill>
                <a:latin typeface="Comic Sans MS" panose="030F0702030302020204" pitchFamily="66" charset="0"/>
              </a:rPr>
              <a:t>3: C pasning langs bakken til A</a:t>
            </a:r>
          </a:p>
          <a:p>
            <a:pPr defTabSz="457200">
              <a:defRPr/>
            </a:pPr>
            <a:r>
              <a:rPr lang="nb-NO" sz="1000" dirty="0">
                <a:solidFill>
                  <a:prstClr val="black"/>
                </a:solidFill>
                <a:latin typeface="Comic Sans MS" panose="030F0702030302020204" pitchFamily="66" charset="0"/>
              </a:rPr>
              <a:t>4: A mottak og pasning langs </a:t>
            </a:r>
          </a:p>
          <a:p>
            <a:pPr defTabSz="457200">
              <a:defRPr/>
            </a:pPr>
            <a:r>
              <a:rPr lang="nb-NO" sz="1000" dirty="0">
                <a:solidFill>
                  <a:prstClr val="black"/>
                </a:solidFill>
                <a:latin typeface="Comic Sans MS" panose="030F0702030302020204" pitchFamily="66" charset="0"/>
              </a:rPr>
              <a:t>    bakken til B og forflytter </a:t>
            </a:r>
          </a:p>
          <a:p>
            <a:pPr defTabSz="457200">
              <a:defRPr/>
            </a:pPr>
            <a:r>
              <a:rPr lang="nb-NO" sz="1000" dirty="0">
                <a:solidFill>
                  <a:prstClr val="black"/>
                </a:solidFill>
                <a:latin typeface="Comic Sans MS" panose="030F0702030302020204" pitchFamily="66" charset="0"/>
              </a:rPr>
              <a:t>    seg etter i støtte</a:t>
            </a:r>
          </a:p>
          <a:p>
            <a:pPr defTabSz="457200">
              <a:defRPr/>
            </a:pPr>
            <a:r>
              <a:rPr lang="nb-NO" sz="1000" dirty="0">
                <a:solidFill>
                  <a:prstClr val="black"/>
                </a:solidFill>
                <a:latin typeface="Comic Sans MS" panose="030F0702030302020204" pitchFamily="66" charset="0"/>
              </a:rPr>
              <a:t>5: Samme som 1</a:t>
            </a:r>
          </a:p>
          <a:p>
            <a:pPr defTabSz="457200">
              <a:defRPr/>
            </a:pPr>
            <a:r>
              <a:rPr lang="nb-NO" sz="1000" dirty="0">
                <a:solidFill>
                  <a:prstClr val="black"/>
                </a:solidFill>
                <a:latin typeface="Comic Sans MS" panose="030F0702030302020204" pitchFamily="66" charset="0"/>
              </a:rPr>
              <a:t>6: Samme som 2, men nå </a:t>
            </a:r>
          </a:p>
          <a:p>
            <a:pPr defTabSz="457200">
              <a:defRPr/>
            </a:pPr>
            <a:r>
              <a:rPr lang="nb-NO" sz="1000" dirty="0">
                <a:solidFill>
                  <a:prstClr val="black"/>
                </a:solidFill>
                <a:latin typeface="Comic Sans MS" panose="030F0702030302020204" pitchFamily="66" charset="0"/>
              </a:rPr>
              <a:t>    spiller A til D</a:t>
            </a:r>
          </a:p>
          <a:p>
            <a:pPr defTabSz="457200">
              <a:defRPr/>
            </a:pPr>
            <a:r>
              <a:rPr lang="nb-NO" sz="1000" dirty="0">
                <a:solidFill>
                  <a:prstClr val="black"/>
                </a:solidFill>
                <a:latin typeface="Comic Sans MS" panose="030F0702030302020204" pitchFamily="66" charset="0"/>
              </a:rPr>
              <a:t>7: D pasning til A</a:t>
            </a:r>
          </a:p>
          <a:p>
            <a:pPr defTabSz="457200">
              <a:defRPr/>
            </a:pPr>
            <a:r>
              <a:rPr lang="nb-NO" sz="1000" dirty="0">
                <a:solidFill>
                  <a:prstClr val="black"/>
                </a:solidFill>
                <a:latin typeface="Comic Sans MS" panose="030F0702030302020204" pitchFamily="66" charset="0"/>
              </a:rPr>
              <a:t>8: Samme som 4</a:t>
            </a:r>
          </a:p>
          <a:p>
            <a:pPr defTabSz="457200">
              <a:defRPr/>
            </a:pPr>
            <a:endParaRPr lang="nb-NO" sz="1200" dirty="0">
              <a:solidFill>
                <a:prstClr val="black"/>
              </a:solidFill>
              <a:latin typeface="Comic Sans MS" panose="030F0702030302020204" pitchFamily="66" charset="0"/>
            </a:endParaRPr>
          </a:p>
        </p:txBody>
      </p:sp>
      <p:sp>
        <p:nvSpPr>
          <p:cNvPr id="9" name="TekstSylinder 8">
            <a:extLst>
              <a:ext uri="{FF2B5EF4-FFF2-40B4-BE49-F238E27FC236}">
                <a16:creationId xmlns:a16="http://schemas.microsoft.com/office/drawing/2014/main" id="{FAB377F0-0EA3-4AF4-9071-6E03DDD61C25}"/>
              </a:ext>
            </a:extLst>
          </p:cNvPr>
          <p:cNvSpPr txBox="1"/>
          <p:nvPr/>
        </p:nvSpPr>
        <p:spPr>
          <a:xfrm>
            <a:off x="2956639" y="3835240"/>
            <a:ext cx="1609532" cy="2431435"/>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Tilstreb å bruke </a:t>
            </a:r>
            <a:r>
              <a:rPr lang="nb-NO" sz="1000" dirty="0" err="1">
                <a:solidFill>
                  <a:prstClr val="black"/>
                </a:solidFill>
                <a:latin typeface="Comic Sans MS" panose="030F0702030302020204" pitchFamily="66" charset="0"/>
              </a:rPr>
              <a:t>max</a:t>
            </a:r>
            <a:r>
              <a:rPr lang="nb-NO" sz="1000" dirty="0">
                <a:solidFill>
                  <a:prstClr val="black"/>
                </a:solidFill>
                <a:latin typeface="Comic Sans MS" panose="030F0702030302020204" pitchFamily="66" charset="0"/>
              </a:rPr>
              <a:t> to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Pasning på </a:t>
            </a:r>
            <a:r>
              <a:rPr lang="nb-NO" sz="1000" b="1" dirty="0">
                <a:solidFill>
                  <a:prstClr val="black"/>
                </a:solidFill>
                <a:latin typeface="Comic Sans MS" panose="030F0702030302020204" pitchFamily="66" charset="0"/>
              </a:rPr>
              <a:t>ytterste fot</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Jobb med </a:t>
            </a:r>
            <a:r>
              <a:rPr lang="nb-NO" sz="1000" b="1" dirty="0">
                <a:solidFill>
                  <a:prstClr val="black"/>
                </a:solidFill>
                <a:latin typeface="Comic Sans MS" panose="030F0702030302020204" pitchFamily="66" charset="0"/>
              </a:rPr>
              <a:t>KVALITET</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KONSENTRASJON</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3 x 12 på hver keeper</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cxnSp>
        <p:nvCxnSpPr>
          <p:cNvPr id="13" name="Rett linje 12">
            <a:extLst>
              <a:ext uri="{FF2B5EF4-FFF2-40B4-BE49-F238E27FC236}">
                <a16:creationId xmlns:a16="http://schemas.microsoft.com/office/drawing/2014/main" id="{86F745F4-8428-483C-8B44-D96B7A9E736E}"/>
              </a:ext>
            </a:extLst>
          </p:cNvPr>
          <p:cNvCxnSpPr/>
          <p:nvPr/>
        </p:nvCxnSpPr>
        <p:spPr>
          <a:xfrm flipH="1" flipV="1">
            <a:off x="2949641" y="3834882"/>
            <a:ext cx="6999" cy="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Rett linje 14">
            <a:extLst>
              <a:ext uri="{FF2B5EF4-FFF2-40B4-BE49-F238E27FC236}">
                <a16:creationId xmlns:a16="http://schemas.microsoft.com/office/drawing/2014/main" id="{5D633D63-663A-488C-9A4D-50A090D0B038}"/>
              </a:ext>
            </a:extLst>
          </p:cNvPr>
          <p:cNvCxnSpPr>
            <a:cxnSpLocks/>
          </p:cNvCxnSpPr>
          <p:nvPr/>
        </p:nvCxnSpPr>
        <p:spPr>
          <a:xfrm>
            <a:off x="2956639" y="3834888"/>
            <a:ext cx="0" cy="2293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kstSylinder 16">
            <a:extLst>
              <a:ext uri="{FF2B5EF4-FFF2-40B4-BE49-F238E27FC236}">
                <a16:creationId xmlns:a16="http://schemas.microsoft.com/office/drawing/2014/main" id="{876A8FC6-3F46-4973-8BAF-5B218CC7D3A6}"/>
              </a:ext>
            </a:extLst>
          </p:cNvPr>
          <p:cNvSpPr txBox="1"/>
          <p:nvPr/>
        </p:nvSpPr>
        <p:spPr>
          <a:xfrm>
            <a:off x="4770105" y="3219058"/>
            <a:ext cx="1427584"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Variasjon</a:t>
            </a:r>
          </a:p>
        </p:txBody>
      </p:sp>
      <p:sp>
        <p:nvSpPr>
          <p:cNvPr id="18" name="TekstSylinder 17">
            <a:extLst>
              <a:ext uri="{FF2B5EF4-FFF2-40B4-BE49-F238E27FC236}">
                <a16:creationId xmlns:a16="http://schemas.microsoft.com/office/drawing/2014/main" id="{4B413969-EEA3-422D-8C96-A657A04CDB44}"/>
              </a:ext>
            </a:extLst>
          </p:cNvPr>
          <p:cNvSpPr txBox="1"/>
          <p:nvPr/>
        </p:nvSpPr>
        <p:spPr>
          <a:xfrm>
            <a:off x="6401624" y="3219058"/>
            <a:ext cx="1427583" cy="261258"/>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Hvorfor</a:t>
            </a:r>
          </a:p>
        </p:txBody>
      </p:sp>
      <p:sp>
        <p:nvSpPr>
          <p:cNvPr id="20" name="TekstSylinder 19">
            <a:extLst>
              <a:ext uri="{FF2B5EF4-FFF2-40B4-BE49-F238E27FC236}">
                <a16:creationId xmlns:a16="http://schemas.microsoft.com/office/drawing/2014/main" id="{6F4D1D6D-E393-42AD-9F9C-F35843F3346E}"/>
              </a:ext>
            </a:extLst>
          </p:cNvPr>
          <p:cNvSpPr txBox="1"/>
          <p:nvPr/>
        </p:nvSpPr>
        <p:spPr>
          <a:xfrm>
            <a:off x="4770105" y="3480330"/>
            <a:ext cx="1427584"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A: 1 touch</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B: Flytte «backene» høyere i </a:t>
            </a:r>
          </a:p>
          <a:p>
            <a:pPr defTabSz="457200">
              <a:defRPr/>
            </a:pPr>
            <a:r>
              <a:rPr lang="nb-NO" sz="1000" dirty="0">
                <a:solidFill>
                  <a:prstClr val="black"/>
                </a:solidFill>
                <a:latin typeface="Comic Sans MS" panose="030F0702030302020204" pitchFamily="66" charset="0"/>
              </a:rPr>
              <a:t>    banen, så K må slå   </a:t>
            </a:r>
          </a:p>
          <a:p>
            <a:pPr defTabSz="457200">
              <a:defRPr/>
            </a:pPr>
            <a:r>
              <a:rPr lang="nb-NO" sz="1000" dirty="0">
                <a:solidFill>
                  <a:prstClr val="black"/>
                </a:solidFill>
                <a:latin typeface="Comic Sans MS" panose="030F0702030302020204" pitchFamily="66" charset="0"/>
              </a:rPr>
              <a:t>    langpasning i lufta</a:t>
            </a:r>
          </a:p>
          <a:p>
            <a:pPr defTabSz="457200">
              <a:defRPr/>
            </a:pPr>
            <a:endParaRPr lang="nb-NO" sz="600" dirty="0">
              <a:solidFill>
                <a:prstClr val="black"/>
              </a:solidFill>
              <a:latin typeface="Comic Sans MS" panose="030F0702030302020204" pitchFamily="66" charset="0"/>
            </a:endParaRPr>
          </a:p>
          <a:p>
            <a:pPr defTabSz="457200">
              <a:defRPr/>
            </a:pPr>
            <a:r>
              <a:rPr lang="nb-NO" sz="1000" b="1" dirty="0">
                <a:solidFill>
                  <a:prstClr val="black"/>
                </a:solidFill>
                <a:latin typeface="Comic Sans MS" panose="030F0702030302020204" pitchFamily="66" charset="0"/>
              </a:rPr>
              <a:t>NB! </a:t>
            </a:r>
            <a:r>
              <a:rPr lang="nb-NO" sz="1000" dirty="0">
                <a:solidFill>
                  <a:prstClr val="black"/>
                </a:solidFill>
                <a:latin typeface="Comic Sans MS" panose="030F0702030302020204" pitchFamily="66" charset="0"/>
              </a:rPr>
              <a:t>Viktig at K tenker     </a:t>
            </a:r>
            <a:r>
              <a:rPr lang="nb-NO" sz="1000" b="1" dirty="0">
                <a:solidFill>
                  <a:prstClr val="black"/>
                </a:solidFill>
                <a:latin typeface="Comic Sans MS" panose="030F0702030302020204" pitchFamily="66" charset="0"/>
              </a:rPr>
              <a:t>teknikk</a:t>
            </a:r>
            <a:r>
              <a:rPr lang="nb-NO" sz="1000" dirty="0">
                <a:solidFill>
                  <a:prstClr val="black"/>
                </a:solidFill>
                <a:latin typeface="Comic Sans MS" panose="030F0702030302020204" pitchFamily="66" charset="0"/>
              </a:rPr>
              <a:t> og </a:t>
            </a:r>
            <a:r>
              <a:rPr lang="nb-NO" sz="1000" b="1" dirty="0">
                <a:solidFill>
                  <a:prstClr val="black"/>
                </a:solidFill>
                <a:latin typeface="Comic Sans MS" panose="030F0702030302020204" pitchFamily="66" charset="0"/>
              </a:rPr>
              <a:t>IKKE kraft </a:t>
            </a:r>
            <a:r>
              <a:rPr lang="nb-NO" sz="1000" dirty="0">
                <a:solidFill>
                  <a:prstClr val="black"/>
                </a:solidFill>
                <a:latin typeface="Comic Sans MS" panose="030F0702030302020204" pitchFamily="66" charset="0"/>
              </a:rPr>
              <a:t>på    langpasningen</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21" name="TekstSylinder 20">
            <a:extLst>
              <a:ext uri="{FF2B5EF4-FFF2-40B4-BE49-F238E27FC236}">
                <a16:creationId xmlns:a16="http://schemas.microsoft.com/office/drawing/2014/main" id="{F58D9C4F-3237-4331-8D3F-FF39C89918FB}"/>
              </a:ext>
            </a:extLst>
          </p:cNvPr>
          <p:cNvSpPr txBox="1"/>
          <p:nvPr/>
        </p:nvSpPr>
        <p:spPr>
          <a:xfrm>
            <a:off x="6401621" y="3480330"/>
            <a:ext cx="1427583" cy="292387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Spillertekniske ferdigheter, bevegelser for å bli spillbar, avstand og posisjon til ballfører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bevegelser inne i målgården, for å gjøre seg spillbar</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Trene på å vendespill og spille seg ut av press</a:t>
            </a: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000" dirty="0">
              <a:solidFill>
                <a:prstClr val="black"/>
              </a:solidFill>
              <a:latin typeface="Comic Sans MS" panose="030F0702030302020204" pitchFamily="66" charset="0"/>
            </a:endParaRPr>
          </a:p>
          <a:p>
            <a:pPr defTabSz="457200">
              <a:defRPr/>
            </a:pPr>
            <a:endParaRPr lang="nb-NO" sz="1200" dirty="0">
              <a:solidFill>
                <a:prstClr val="black"/>
              </a:solidFill>
              <a:latin typeface="Comic Sans MS" panose="030F0702030302020204" pitchFamily="66" charset="0"/>
            </a:endParaRPr>
          </a:p>
        </p:txBody>
      </p:sp>
      <p:sp>
        <p:nvSpPr>
          <p:cNvPr id="5" name="TekstSylinder 4">
            <a:extLst>
              <a:ext uri="{FF2B5EF4-FFF2-40B4-BE49-F238E27FC236}">
                <a16:creationId xmlns:a16="http://schemas.microsoft.com/office/drawing/2014/main" id="{B77D4C7C-CFDC-459B-90D8-D35BB22FC57C}"/>
              </a:ext>
            </a:extLst>
          </p:cNvPr>
          <p:cNvSpPr txBox="1"/>
          <p:nvPr/>
        </p:nvSpPr>
        <p:spPr>
          <a:xfrm>
            <a:off x="4770105" y="569715"/>
            <a:ext cx="1427584" cy="261610"/>
          </a:xfrm>
          <a:prstGeom prst="rect">
            <a:avLst/>
          </a:prstGeom>
          <a:solidFill>
            <a:srgbClr val="FAB9B8">
              <a:alpha val="94118"/>
            </a:srgb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Læringsmomenter</a:t>
            </a:r>
          </a:p>
        </p:txBody>
      </p:sp>
      <p:sp>
        <p:nvSpPr>
          <p:cNvPr id="10" name="TekstSylinder 9">
            <a:extLst>
              <a:ext uri="{FF2B5EF4-FFF2-40B4-BE49-F238E27FC236}">
                <a16:creationId xmlns:a16="http://schemas.microsoft.com/office/drawing/2014/main" id="{2C51D1E8-FA6C-40B4-BEF1-87BD8E1FA926}"/>
              </a:ext>
            </a:extLst>
          </p:cNvPr>
          <p:cNvSpPr txBox="1"/>
          <p:nvPr/>
        </p:nvSpPr>
        <p:spPr>
          <a:xfrm>
            <a:off x="4770105" y="830837"/>
            <a:ext cx="1427584" cy="3016210"/>
          </a:xfrm>
          <a:prstGeom prst="rect">
            <a:avLst/>
          </a:prstGeom>
          <a:solidFill>
            <a:schemeClr val="accent2">
              <a:lumMod val="20000"/>
              <a:lumOff val="80000"/>
            </a:schemeClr>
          </a:solidFill>
        </p:spPr>
        <p:txBody>
          <a:bodyPr wrap="square" rtlCol="0">
            <a:spAutoFit/>
          </a:bodyPr>
          <a:lstStyle/>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Bevegelse for støtte</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Orientering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Sidestille før mottak</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Vise hvor vil ha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Mottak – rolig i kroppen</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Treffpunkt på ball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Slå gjennom ballen – stiv av ankel</a:t>
            </a:r>
          </a:p>
          <a:p>
            <a:pPr marL="171450" indent="-171450" defTabSz="457200">
              <a:buFont typeface="Courier New" panose="02070309020205020404" pitchFamily="49" charset="0"/>
              <a:buChar char="o"/>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Presisjon og kraft på pasning</a:t>
            </a: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marL="171450" indent="-171450" defTabSz="457200">
              <a:buFont typeface="Courier New" panose="02070309020205020404" pitchFamily="49" charset="0"/>
              <a:buChar char="o"/>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1" name="TekstSylinder 10">
            <a:extLst>
              <a:ext uri="{FF2B5EF4-FFF2-40B4-BE49-F238E27FC236}">
                <a16:creationId xmlns:a16="http://schemas.microsoft.com/office/drawing/2014/main" id="{6AD10AE1-28E0-43D5-BB00-51FE6EEB11F2}"/>
              </a:ext>
            </a:extLst>
          </p:cNvPr>
          <p:cNvSpPr txBox="1"/>
          <p:nvPr/>
        </p:nvSpPr>
        <p:spPr>
          <a:xfrm>
            <a:off x="6401621" y="569720"/>
            <a:ext cx="1427583" cy="270453"/>
          </a:xfrm>
          <a:prstGeom prst="rect">
            <a:avLst/>
          </a:prstGeom>
          <a:solidFill>
            <a:schemeClr val="accent1">
              <a:lumMod val="20000"/>
              <a:lumOff val="80000"/>
            </a:schemeClr>
          </a:solidFill>
        </p:spPr>
        <p:txBody>
          <a:bodyPr wrap="square" rtlCol="0">
            <a:spAutoFit/>
          </a:bodyPr>
          <a:lstStyle/>
          <a:p>
            <a:pPr defTabSz="457200">
              <a:defRPr/>
            </a:pPr>
            <a:r>
              <a:rPr lang="nb-NO" sz="1100" b="1" dirty="0">
                <a:solidFill>
                  <a:prstClr val="black"/>
                </a:solidFill>
                <a:latin typeface="Comic Sans MS" panose="030F0702030302020204" pitchFamily="66" charset="0"/>
              </a:rPr>
              <a:t>Organisering</a:t>
            </a:r>
          </a:p>
        </p:txBody>
      </p:sp>
      <p:sp>
        <p:nvSpPr>
          <p:cNvPr id="12" name="TekstSylinder 11">
            <a:extLst>
              <a:ext uri="{FF2B5EF4-FFF2-40B4-BE49-F238E27FC236}">
                <a16:creationId xmlns:a16="http://schemas.microsoft.com/office/drawing/2014/main" id="{5A2C815C-D547-4575-872C-E48C182DFBD0}"/>
              </a:ext>
            </a:extLst>
          </p:cNvPr>
          <p:cNvSpPr txBox="1"/>
          <p:nvPr/>
        </p:nvSpPr>
        <p:spPr>
          <a:xfrm>
            <a:off x="6401621" y="831327"/>
            <a:ext cx="1427583" cy="2400657"/>
          </a:xfrm>
          <a:prstGeom prst="rect">
            <a:avLst/>
          </a:prstGeom>
          <a:solidFill>
            <a:schemeClr val="accent2">
              <a:lumMod val="20000"/>
              <a:lumOff val="80000"/>
            </a:schemeClr>
          </a:solidFill>
        </p:spPr>
        <p:txBody>
          <a:bodyPr wrap="square" rtlCol="0">
            <a:spAutoFit/>
          </a:bodyPr>
          <a:lstStyle/>
          <a:p>
            <a:pPr defTabSz="457200">
              <a:defRPr/>
            </a:pPr>
            <a:r>
              <a:rPr lang="nb-NO" sz="1000" dirty="0">
                <a:solidFill>
                  <a:prstClr val="black"/>
                </a:solidFill>
                <a:latin typeface="Comic Sans MS" panose="030F0702030302020204" pitchFamily="66" charset="0"/>
              </a:rPr>
              <a:t>4 keepere</a:t>
            </a:r>
          </a:p>
          <a:p>
            <a:pPr defTabSz="457200">
              <a:defRPr/>
            </a:pPr>
            <a:endParaRPr lang="nb-NO" sz="600" dirty="0">
              <a:solidFill>
                <a:prstClr val="black"/>
              </a:solidFill>
              <a:latin typeface="Comic Sans MS" panose="030F0702030302020204" pitchFamily="66" charset="0"/>
            </a:endParaRPr>
          </a:p>
          <a:p>
            <a:pPr defTabSz="457200">
              <a:defRPr/>
            </a:pPr>
            <a:r>
              <a:rPr lang="nb-NO" sz="1000" dirty="0">
                <a:solidFill>
                  <a:prstClr val="black"/>
                </a:solidFill>
                <a:latin typeface="Comic Sans MS" panose="030F0702030302020204" pitchFamily="66" charset="0"/>
              </a:rPr>
              <a:t>1 ball</a:t>
            </a:r>
          </a:p>
          <a:p>
            <a:pPr defTabSz="457200">
              <a:defRPr/>
            </a:pPr>
            <a:r>
              <a:rPr lang="nb-NO" sz="1000" dirty="0">
                <a:solidFill>
                  <a:prstClr val="black"/>
                </a:solidFill>
                <a:latin typeface="Comic Sans MS" panose="030F0702030302020204" pitchFamily="66" charset="0"/>
              </a:rPr>
              <a:t>Avstand sentralt: 18 m</a:t>
            </a:r>
          </a:p>
          <a:p>
            <a:pPr defTabSz="457200">
              <a:defRPr/>
            </a:pPr>
            <a:r>
              <a:rPr lang="nb-NO" sz="1000" dirty="0">
                <a:solidFill>
                  <a:prstClr val="black"/>
                </a:solidFill>
                <a:latin typeface="Comic Sans MS" panose="030F0702030302020204" pitchFamily="66" charset="0"/>
              </a:rPr>
              <a:t>Avstand side: 12 m ut og </a:t>
            </a: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endParaRPr lang="nb-NO" sz="600" dirty="0">
              <a:solidFill>
                <a:prstClr val="black"/>
              </a:solidFill>
              <a:latin typeface="Comic Sans MS" panose="030F0702030302020204" pitchFamily="66" charset="0"/>
            </a:endParaRPr>
          </a:p>
          <a:p>
            <a:pPr defTabSz="457200">
              <a:defRPr/>
            </a:pPr>
            <a:r>
              <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rPr>
              <a:t>K bytter eter å ha kjørt 12 pasninger (3 runder)</a:t>
            </a: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10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a:p>
            <a:pPr defTabSz="457200">
              <a:defRPr/>
            </a:pPr>
            <a:endParaRPr lang="nb-NO" sz="600" kern="0" dirty="0">
              <a:solidFill>
                <a:prstClr val="black"/>
              </a:solidFill>
              <a:latin typeface="Comic Sans MS" panose="030F0702030302020204" pitchFamily="66" charset="0"/>
              <a:ea typeface="Calibri" panose="020F0502020204030204" pitchFamily="34" charset="0"/>
              <a:cs typeface="Times New Roman" panose="02020603050405020304" pitchFamily="18" charset="0"/>
            </a:endParaRPr>
          </a:p>
        </p:txBody>
      </p:sp>
      <p:sp>
        <p:nvSpPr>
          <p:cNvPr id="14" name="Rektangel 13">
            <a:extLst>
              <a:ext uri="{FF2B5EF4-FFF2-40B4-BE49-F238E27FC236}">
                <a16:creationId xmlns:a16="http://schemas.microsoft.com/office/drawing/2014/main" id="{17F116D0-068A-41C5-97D0-B879A34059A8}"/>
              </a:ext>
            </a:extLst>
          </p:cNvPr>
          <p:cNvSpPr/>
          <p:nvPr/>
        </p:nvSpPr>
        <p:spPr>
          <a:xfrm>
            <a:off x="3576178" y="6330462"/>
            <a:ext cx="1999266" cy="246221"/>
          </a:xfrm>
          <a:prstGeom prst="rect">
            <a:avLst/>
          </a:prstGeom>
        </p:spPr>
        <p:txBody>
          <a:bodyPr wrap="none">
            <a:spAutoFit/>
          </a:bodyPr>
          <a:lstStyle/>
          <a:p>
            <a:pPr algn="ctr" defTabSz="457200">
              <a:defRPr/>
            </a:pPr>
            <a:r>
              <a:rPr lang="nb-NO" sz="1000" dirty="0">
                <a:solidFill>
                  <a:prstClr val="white">
                    <a:lumMod val="50000"/>
                  </a:prstClr>
                </a:solidFill>
                <a:latin typeface="Comic Sans MS" panose="030F0702030302020204" pitchFamily="66" charset="0"/>
              </a:rPr>
              <a:t>Keeperøvelser - Spillerteknikk</a:t>
            </a:r>
          </a:p>
        </p:txBody>
      </p:sp>
      <p:cxnSp>
        <p:nvCxnSpPr>
          <p:cNvPr id="23" name="Rett linje 22">
            <a:extLst>
              <a:ext uri="{FF2B5EF4-FFF2-40B4-BE49-F238E27FC236}">
                <a16:creationId xmlns:a16="http://schemas.microsoft.com/office/drawing/2014/main" id="{DF5FE3A0-C2DB-495D-9662-E7DC17B55A92}"/>
              </a:ext>
            </a:extLst>
          </p:cNvPr>
          <p:cNvCxnSpPr/>
          <p:nvPr/>
        </p:nvCxnSpPr>
        <p:spPr>
          <a:xfrm flipV="1">
            <a:off x="1347110" y="6111820"/>
            <a:ext cx="3224893" cy="16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Rett linje 24">
            <a:extLst>
              <a:ext uri="{FF2B5EF4-FFF2-40B4-BE49-F238E27FC236}">
                <a16:creationId xmlns:a16="http://schemas.microsoft.com/office/drawing/2014/main" id="{1298A951-5861-48DE-8339-3BCBA17636FF}"/>
              </a:ext>
            </a:extLst>
          </p:cNvPr>
          <p:cNvCxnSpPr/>
          <p:nvPr/>
        </p:nvCxnSpPr>
        <p:spPr>
          <a:xfrm>
            <a:off x="4774941" y="6112077"/>
            <a:ext cx="14172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Rett linje 26">
            <a:extLst>
              <a:ext uri="{FF2B5EF4-FFF2-40B4-BE49-F238E27FC236}">
                <a16:creationId xmlns:a16="http://schemas.microsoft.com/office/drawing/2014/main" id="{69837C65-DABA-4CA9-8C6A-B71BE9FFA928}"/>
              </a:ext>
            </a:extLst>
          </p:cNvPr>
          <p:cNvCxnSpPr/>
          <p:nvPr/>
        </p:nvCxnSpPr>
        <p:spPr>
          <a:xfrm>
            <a:off x="6401618" y="6111814"/>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Rett linje 28">
            <a:extLst>
              <a:ext uri="{FF2B5EF4-FFF2-40B4-BE49-F238E27FC236}">
                <a16:creationId xmlns:a16="http://schemas.microsoft.com/office/drawing/2014/main" id="{8ADDBD16-E3CD-4DDB-8A22-A5F9E4AE558C}"/>
              </a:ext>
            </a:extLst>
          </p:cNvPr>
          <p:cNvCxnSpPr/>
          <p:nvPr/>
        </p:nvCxnSpPr>
        <p:spPr>
          <a:xfrm>
            <a:off x="4774944" y="2785218"/>
            <a:ext cx="14227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Rett linje 30">
            <a:extLst>
              <a:ext uri="{FF2B5EF4-FFF2-40B4-BE49-F238E27FC236}">
                <a16:creationId xmlns:a16="http://schemas.microsoft.com/office/drawing/2014/main" id="{AAE8F071-3156-4274-A1B7-07AAC51F41B5}"/>
              </a:ext>
            </a:extLst>
          </p:cNvPr>
          <p:cNvCxnSpPr/>
          <p:nvPr/>
        </p:nvCxnSpPr>
        <p:spPr>
          <a:xfrm>
            <a:off x="6401618" y="2785218"/>
            <a:ext cx="14275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26" name="Bilde 25">
            <a:extLst>
              <a:ext uri="{FF2B5EF4-FFF2-40B4-BE49-F238E27FC236}">
                <a16:creationId xmlns:a16="http://schemas.microsoft.com/office/drawing/2014/main" id="{7E9A8098-3E68-46EA-BE0A-BA3A05B7FA71}"/>
              </a:ext>
            </a:extLst>
          </p:cNvPr>
          <p:cNvPicPr>
            <a:picLocks noChangeAspect="1"/>
          </p:cNvPicPr>
          <p:nvPr/>
        </p:nvPicPr>
        <p:blipFill>
          <a:blip r:embed="rId3"/>
          <a:stretch>
            <a:fillRect/>
          </a:stretch>
        </p:blipFill>
        <p:spPr>
          <a:xfrm>
            <a:off x="1314797" y="567468"/>
            <a:ext cx="3257205" cy="2861532"/>
          </a:xfrm>
          <a:prstGeom prst="rect">
            <a:avLst/>
          </a:prstGeom>
        </p:spPr>
      </p:pic>
      <p:sp>
        <p:nvSpPr>
          <p:cNvPr id="16" name="Plassholder for bunntekst 15"/>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107929671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0" y="712378"/>
          <a:ext cx="9144001" cy="7635240"/>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3135086">
                  <a:extLst>
                    <a:ext uri="{9D8B030D-6E8A-4147-A177-3AD203B41FA5}">
                      <a16:colId xmlns:a16="http://schemas.microsoft.com/office/drawing/2014/main" val="20001"/>
                    </a:ext>
                  </a:extLst>
                </a:gridCol>
                <a:gridCol w="1545772">
                  <a:extLst>
                    <a:ext uri="{9D8B030D-6E8A-4147-A177-3AD203B41FA5}">
                      <a16:colId xmlns:a16="http://schemas.microsoft.com/office/drawing/2014/main" val="20002"/>
                    </a:ext>
                  </a:extLst>
                </a:gridCol>
                <a:gridCol w="816428">
                  <a:extLst>
                    <a:ext uri="{9D8B030D-6E8A-4147-A177-3AD203B41FA5}">
                      <a16:colId xmlns:a16="http://schemas.microsoft.com/office/drawing/2014/main" val="20003"/>
                    </a:ext>
                  </a:extLst>
                </a:gridCol>
                <a:gridCol w="1513115">
                  <a:extLst>
                    <a:ext uri="{9D8B030D-6E8A-4147-A177-3AD203B41FA5}">
                      <a16:colId xmlns:a16="http://schemas.microsoft.com/office/drawing/2014/main" val="20004"/>
                    </a:ext>
                  </a:extLst>
                </a:gridCol>
                <a:gridCol w="1600200">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r>
                        <a:rPr lang="nb-NO" sz="900" baseline="0" dirty="0"/>
                        <a:t>1-2 min kamper med halvparten av tiden i pause. </a:t>
                      </a:r>
                      <a:r>
                        <a:rPr lang="nb-NO" sz="900" baseline="0" dirty="0" err="1"/>
                        <a:t>Ca</a:t>
                      </a:r>
                      <a:r>
                        <a:rPr lang="nb-NO" sz="900" baseline="0" dirty="0"/>
                        <a:t> 25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968938">
                <a:tc>
                  <a:txBody>
                    <a:bodyPr/>
                    <a:lstStyle/>
                    <a:p>
                      <a:pPr algn="ctr"/>
                      <a:r>
                        <a:rPr lang="nb-NO" sz="900" b="0" dirty="0" err="1">
                          <a:solidFill>
                            <a:schemeClr val="tx1"/>
                          </a:solidFill>
                        </a:rPr>
                        <a:t>Ca</a:t>
                      </a:r>
                      <a:r>
                        <a:rPr lang="nb-NO" sz="900" b="0" dirty="0">
                          <a:solidFill>
                            <a:schemeClr val="tx1"/>
                          </a:solidFill>
                        </a:rPr>
                        <a:t> 4*4</a:t>
                      </a:r>
                    </a:p>
                    <a:p>
                      <a:pPr algn="ctr"/>
                      <a:r>
                        <a:rPr lang="nb-NO" sz="900" b="0" dirty="0">
                          <a:solidFill>
                            <a:schemeClr val="tx1"/>
                          </a:solidFill>
                        </a:rPr>
                        <a:t>Min. </a:t>
                      </a:r>
                      <a:r>
                        <a:rPr lang="nb-NO" sz="900" b="0" dirty="0" err="1">
                          <a:solidFill>
                            <a:schemeClr val="tx1"/>
                          </a:solidFill>
                        </a:rPr>
                        <a:t>ca</a:t>
                      </a:r>
                      <a:r>
                        <a:rPr lang="nb-NO" sz="900" b="0" dirty="0">
                          <a:solidFill>
                            <a:schemeClr val="tx1"/>
                          </a:solidFill>
                        </a:rPr>
                        <a:t> 25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err="1">
                          <a:solidFill>
                            <a:schemeClr val="tx1"/>
                          </a:solidFill>
                        </a:rPr>
                        <a:t>Posession</a:t>
                      </a:r>
                      <a:r>
                        <a:rPr lang="nb-NO" sz="900" dirty="0">
                          <a:solidFill>
                            <a:schemeClr val="tx1"/>
                          </a:solidFill>
                        </a:rPr>
                        <a:t> med retning. </a:t>
                      </a:r>
                      <a:r>
                        <a:rPr kumimoji="0" lang="nb-NO" sz="900" b="0" i="0" u="none" strike="noStrike" kern="1200" cap="none" spc="0" normalizeH="0" baseline="0" noProof="0" dirty="0">
                          <a:ln>
                            <a:noFill/>
                          </a:ln>
                          <a:solidFill>
                            <a:prstClr val="black"/>
                          </a:solidFill>
                          <a:effectLst/>
                          <a:uLnTx/>
                          <a:uFillTx/>
                          <a:latin typeface="+mn-lt"/>
                          <a:ea typeface="+mn-ea"/>
                          <a:cs typeface="+mn-cs"/>
                        </a:rPr>
                        <a:t>Lagene får mål ved å føre kontrollert over motstanderens sin  dødlinje/kjeglelinje. Banen kan være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30-40 m i lengde og 20 m i bredde(kommer an på antall spillere.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Trener  setter i gang spill fra siden til bakre ledd, for å søke inn i prioriterte rom. Har ikke  dødballer.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Ha hovedfokus på stopperen med ball i relasjon med de andre spillerne. Veiled spillerne underveis og still spørsmål knyttet til tema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1215236">
                <a:tc>
                  <a:txBody>
                    <a:bodyPr/>
                    <a:lstStyle/>
                    <a:p>
                      <a:pPr algn="ctr"/>
                      <a:r>
                        <a:rPr lang="nb-NO" sz="900" b="0" dirty="0">
                          <a:solidFill>
                            <a:schemeClr val="tx1"/>
                          </a:solidFill>
                        </a:rPr>
                        <a:t>6-8 sekvenser</a:t>
                      </a:r>
                      <a:r>
                        <a:rPr lang="nb-NO" sz="900" b="0" baseline="0" dirty="0">
                          <a:solidFill>
                            <a:schemeClr val="tx1"/>
                          </a:solidFill>
                        </a:rPr>
                        <a:t> *4 min. </a:t>
                      </a:r>
                      <a:r>
                        <a:rPr lang="nb-NO" sz="900" b="0" baseline="0" dirty="0" err="1">
                          <a:solidFill>
                            <a:schemeClr val="tx1"/>
                          </a:solidFill>
                        </a:rPr>
                        <a:t>ca</a:t>
                      </a:r>
                      <a:r>
                        <a:rPr lang="nb-NO" sz="900" b="0" baseline="0" dirty="0">
                          <a:solidFill>
                            <a:schemeClr val="tx1"/>
                          </a:solidFill>
                        </a:rPr>
                        <a:t> 2 min pause. </a:t>
                      </a:r>
                      <a:r>
                        <a:rPr lang="nb-NO" sz="900" b="0" baseline="0" dirty="0" err="1">
                          <a:solidFill>
                            <a:schemeClr val="tx1"/>
                          </a:solidFill>
                        </a:rPr>
                        <a:t>Ca</a:t>
                      </a:r>
                      <a:r>
                        <a:rPr lang="nb-NO" sz="900" b="0" baseline="0" dirty="0">
                          <a:solidFill>
                            <a:schemeClr val="tx1"/>
                          </a:solidFill>
                        </a:rPr>
                        <a:t> 40 min.</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treffer først stolpen fra 40 meter?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 Vanlige kampregler. </a:t>
                      </a:r>
                    </a:p>
                  </a:txBody>
                  <a:tcPr marL="68580" marR="68580">
                    <a:solidFill>
                      <a:schemeClr val="bg2">
                        <a:lumMod val="90000"/>
                      </a:schemeClr>
                    </a:solidFill>
                  </a:tcPr>
                </a:tc>
                <a:tc>
                  <a:txBody>
                    <a:bodyPr/>
                    <a:lstStyle/>
                    <a:p>
                      <a:r>
                        <a:rPr lang="nb-NO" sz="900" b="0" baseline="0" dirty="0">
                          <a:solidFill>
                            <a:schemeClr val="tx1"/>
                          </a:solidFill>
                        </a:rPr>
                        <a:t>Sørg for at keeper setter i gang kort.</a:t>
                      </a:r>
                    </a:p>
                    <a:p>
                      <a:endParaRPr lang="nb-NO" sz="900" b="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Stopp gjerne 1-3 ganger for å vise tydelig hvordan du ønsker det fra stopper med ball, for å komme inn i prioritert rom.  Forsterk det hele treningen med positive og konstruktive flytende tilbakemeldinger.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skryt av de spillerne som presterte best i forhold til tema.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10. PRIORITERTE ROM  </a:t>
                      </a:r>
                    </a:p>
                  </a:txBody>
                  <a:tcPr marL="68580" marR="68580"/>
                </a:tc>
                <a:extLst>
                  <a:ext uri="{0D108BD9-81ED-4DB2-BD59-A6C34878D82A}">
                    <a16:rowId xmlns:a16="http://schemas.microsoft.com/office/drawing/2014/main" val="10000"/>
                  </a:ext>
                </a:extLst>
              </a:tr>
            </a:tbl>
          </a:graphicData>
        </a:graphic>
      </p:graphicFrame>
      <p:pic>
        <p:nvPicPr>
          <p:cNvPr id="15" name="Bilde 14"/>
          <p:cNvPicPr>
            <a:picLocks noChangeAspect="1"/>
          </p:cNvPicPr>
          <p:nvPr/>
        </p:nvPicPr>
        <p:blipFill rotWithShape="1">
          <a:blip r:embed="rId2"/>
          <a:srcRect r="40558" b="46704"/>
          <a:stretch/>
        </p:blipFill>
        <p:spPr>
          <a:xfrm>
            <a:off x="3681763" y="3512996"/>
            <a:ext cx="1545218" cy="1563040"/>
          </a:xfrm>
          <a:prstGeom prst="rect">
            <a:avLst/>
          </a:prstGeom>
        </p:spPr>
      </p:pic>
      <p:pic>
        <p:nvPicPr>
          <p:cNvPr id="3" name="Bilde 2"/>
          <p:cNvPicPr>
            <a:picLocks noChangeAspect="1"/>
          </p:cNvPicPr>
          <p:nvPr/>
        </p:nvPicPr>
        <p:blipFill rotWithShape="1">
          <a:blip r:embed="rId3"/>
          <a:srcRect l="43618"/>
          <a:stretch/>
        </p:blipFill>
        <p:spPr>
          <a:xfrm>
            <a:off x="3681763" y="5076036"/>
            <a:ext cx="1545218" cy="1762822"/>
          </a:xfrm>
          <a:prstGeom prst="rect">
            <a:avLst/>
          </a:prstGeom>
        </p:spPr>
      </p:pic>
      <p:pic>
        <p:nvPicPr>
          <p:cNvPr id="9" name="Bilde 8" descr="Et bilde som inneholder grønn, gress, krets, skilt&#10;&#10;Automatisk generert beskrivelse">
            <a:extLst>
              <a:ext uri="{FF2B5EF4-FFF2-40B4-BE49-F238E27FC236}">
                <a16:creationId xmlns:a16="http://schemas.microsoft.com/office/drawing/2014/main" id="{989A6880-F424-4867-B233-0CDB6D8D9375}"/>
              </a:ext>
            </a:extLst>
          </p:cNvPr>
          <p:cNvPicPr>
            <a:picLocks noChangeAspect="1"/>
          </p:cNvPicPr>
          <p:nvPr/>
        </p:nvPicPr>
        <p:blipFill rotWithShape="1">
          <a:blip r:embed="rId4">
            <a:extLst>
              <a:ext uri="{28A0092B-C50C-407E-A947-70E740481C1C}">
                <a14:useLocalDpi xmlns:a14="http://schemas.microsoft.com/office/drawing/2010/main" val="0"/>
              </a:ext>
            </a:extLst>
          </a:blip>
          <a:srcRect l="43618" b="70751"/>
          <a:stretch/>
        </p:blipFill>
        <p:spPr>
          <a:xfrm>
            <a:off x="3681763" y="1392572"/>
            <a:ext cx="1545218" cy="2120424"/>
          </a:xfrm>
          <a:prstGeom prst="rect">
            <a:avLst/>
          </a:prstGeom>
        </p:spPr>
      </p:pic>
    </p:spTree>
    <p:extLst>
      <p:ext uri="{BB962C8B-B14F-4D97-AF65-F5344CB8AC3E}">
        <p14:creationId xmlns:p14="http://schemas.microsoft.com/office/powerpoint/2010/main" val="111571980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2" cy="82753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032820">
                  <a:extLst>
                    <a:ext uri="{9D8B030D-6E8A-4147-A177-3AD203B41FA5}">
                      <a16:colId xmlns:a16="http://schemas.microsoft.com/office/drawing/2014/main" val="20002"/>
                    </a:ext>
                  </a:extLst>
                </a:gridCol>
                <a:gridCol w="808352">
                  <a:extLst>
                    <a:ext uri="{9D8B030D-6E8A-4147-A177-3AD203B41FA5}">
                      <a16:colId xmlns:a16="http://schemas.microsoft.com/office/drawing/2014/main" val="20003"/>
                    </a:ext>
                  </a:extLst>
                </a:gridCol>
                <a:gridCol w="1470274">
                  <a:extLst>
                    <a:ext uri="{9D8B030D-6E8A-4147-A177-3AD203B41FA5}">
                      <a16:colId xmlns:a16="http://schemas.microsoft.com/office/drawing/2014/main" val="20004"/>
                    </a:ext>
                  </a:extLst>
                </a:gridCol>
                <a:gridCol w="1555955">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Pasning på yttersiden og bruke aktiv touch forbi den andre kjegla. Deretter slå pasning tilbake. Skifte retninger. Spillerne står på samme side hele tiden. Variere med kort touch mellom kjeglene og mot utsiden som vist på bildet.  Kjøre konkurranser.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5-6 spillere i hvert rektangel. </a:t>
                      </a:r>
                      <a:r>
                        <a:rPr lang="nb-NO" sz="900" baseline="0" dirty="0" err="1">
                          <a:solidFill>
                            <a:schemeClr val="tx1"/>
                          </a:solidFill>
                        </a:rPr>
                        <a:t>Ca</a:t>
                      </a:r>
                      <a:r>
                        <a:rPr lang="nb-NO" sz="900" baseline="0" dirty="0">
                          <a:solidFill>
                            <a:schemeClr val="tx1"/>
                          </a:solidFill>
                        </a:rPr>
                        <a:t> 2 m mellom kjeglene i bredde. 5-8 m i lengde.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 Blikket skal være oppe, hodet opp. 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3*4</a:t>
                      </a:r>
                      <a:r>
                        <a:rPr lang="nb-NO" sz="900" b="0" baseline="0" dirty="0">
                          <a:solidFill>
                            <a:schemeClr val="tx1"/>
                          </a:solidFill>
                        </a:rPr>
                        <a:t> min- 30 s pause</a:t>
                      </a:r>
                    </a:p>
                    <a:p>
                      <a:pPr algn="ct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err="1">
                          <a:solidFill>
                            <a:schemeClr val="tx1"/>
                          </a:solidFill>
                        </a:rPr>
                        <a:t>Posession</a:t>
                      </a:r>
                      <a:r>
                        <a:rPr lang="nb-NO" sz="900" baseline="0" dirty="0">
                          <a:solidFill>
                            <a:schemeClr val="tx1"/>
                          </a:solidFill>
                        </a:rPr>
                        <a:t>. Sette opp bane halv bane i lengde. Dele inn i to lag. Kan ha med jokere som er med laget med ball. Gjør mål på </a:t>
                      </a:r>
                      <a:r>
                        <a:rPr lang="nb-NO" sz="900" baseline="0" dirty="0" err="1">
                          <a:solidFill>
                            <a:schemeClr val="tx1"/>
                          </a:solidFill>
                        </a:rPr>
                        <a:t>småmål</a:t>
                      </a:r>
                      <a:r>
                        <a:rPr lang="nb-NO" sz="900" baseline="0" dirty="0">
                          <a:solidFill>
                            <a:schemeClr val="tx1"/>
                          </a:solidFill>
                        </a:rPr>
                        <a:t>/</a:t>
                      </a:r>
                      <a:r>
                        <a:rPr lang="nb-NO" sz="900" baseline="0" dirty="0" err="1">
                          <a:solidFill>
                            <a:schemeClr val="tx1"/>
                          </a:solidFill>
                        </a:rPr>
                        <a:t>kjeglemåll</a:t>
                      </a:r>
                      <a:r>
                        <a:rPr lang="nb-NO" sz="900" baseline="0" dirty="0">
                          <a:solidFill>
                            <a:schemeClr val="tx1"/>
                          </a:solidFill>
                        </a:rPr>
                        <a:t> (2 på hver side) 2 m per mål.. Trener eller spiller slår inn pasning fra siden til det laget som skal ha ball. Slå gjerne pasning til en spiller i bakre ledd. Det er viktig at lagene settes opp riktig.</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4-3-3, 4-2-3, 4-3-1,. (Mindre bane i lengde= 4-2-1, 3-2-1).</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gjerne opp flere baner med færre spillere, slik at flere er involvert med ball. Må ha minst 3 spillere bak(2 backer)</a:t>
                      </a:r>
                    </a:p>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hele tiden med backen med ball i relasjon med resten. Kan være lurt å se på bevegelsene og spillerne foran back med ball. Trenger ikke se så mye på ball.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362720">
                <a:tc>
                  <a:txBody>
                    <a:bodyPr/>
                    <a:lstStyle/>
                    <a:p>
                      <a:pPr algn="ctr"/>
                      <a:r>
                        <a:rPr lang="nb-NO" sz="900" b="0" dirty="0">
                          <a:solidFill>
                            <a:schemeClr val="tx1"/>
                          </a:solidFill>
                        </a:rPr>
                        <a:t>6 min kamper*6</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a:t>
                      </a:r>
                    </a:p>
                    <a:p>
                      <a:pPr algn="ctr"/>
                      <a:r>
                        <a:rPr lang="nb-NO" sz="900" b="0" dirty="0" err="1">
                          <a:solidFill>
                            <a:schemeClr val="tx1"/>
                          </a:solidFill>
                        </a:rPr>
                        <a:t>Ca</a:t>
                      </a:r>
                      <a:r>
                        <a:rPr lang="nb-NO" sz="900" b="0" dirty="0">
                          <a:solidFill>
                            <a:schemeClr val="tx1"/>
                          </a:solidFill>
                        </a:rPr>
                        <a:t> 45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Konkurranse til slutt. </a:t>
                      </a:r>
                      <a:r>
                        <a:rPr kumimoji="0" lang="nb-NO" sz="900" b="0" i="0" u="none" strike="noStrike" kern="1200" cap="none" spc="0" normalizeH="0" baseline="0" noProof="0" dirty="0" err="1">
                          <a:ln>
                            <a:noFill/>
                          </a:ln>
                          <a:solidFill>
                            <a:prstClr val="black"/>
                          </a:solidFill>
                          <a:effectLst/>
                          <a:uLnTx/>
                          <a:uFillTx/>
                          <a:latin typeface="+mn-lt"/>
                          <a:ea typeface="+mn-ea"/>
                          <a:cs typeface="+mn-cs"/>
                        </a:rPr>
                        <a:t>Shootout</a:t>
                      </a:r>
                      <a:r>
                        <a:rPr kumimoji="0" lang="nb-NO" sz="900" b="0" i="0" u="none" strike="noStrike" kern="1200" cap="none" spc="0" normalizeH="0" baseline="0" noProof="0" dirty="0">
                          <a:ln>
                            <a:noFill/>
                          </a:ln>
                          <a:solidFill>
                            <a:prstClr val="black"/>
                          </a:solidFill>
                          <a:effectLst/>
                          <a:uLnTx/>
                          <a:uFillTx/>
                          <a:latin typeface="+mn-lt"/>
                          <a:ea typeface="+mn-ea"/>
                          <a:cs typeface="+mn-cs"/>
                        </a:rPr>
                        <a:t>. Skyte etter veggpasning fra 16 m. Den spilleren som gjør mål er ferdig. De tre spillerne som står igjen må rydde utstyr.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Jobb hele tiden med backen med ball i relasjon med resten. Kan være lurt å se på bevegelsene og spillerne foran back med ball.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spillerne til å samles i noen av pausene. La de evaluere seg selv og vurdere forandringer inn mot neste kamp. Få keeper til å sette i gang kort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og få spillerne til å evaluerer kvaliteten på økta.  Still spørsmålet hvorfor var det bra/ikke bra. Gjennomgå klubbens holdningsregler. Hvis noen snakker stygt til medspillere så får de ikke spille neste kamp.</a:t>
                      </a: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11. PRIORITERTE ROM  </a:t>
                      </a:r>
                    </a:p>
                  </a:txBody>
                  <a:tcPr marL="68580" marR="68580"/>
                </a:tc>
                <a:extLst>
                  <a:ext uri="{0D108BD9-81ED-4DB2-BD59-A6C34878D82A}">
                    <a16:rowId xmlns:a16="http://schemas.microsoft.com/office/drawing/2014/main" val="10000"/>
                  </a:ext>
                </a:extLst>
              </a:tr>
            </a:tbl>
          </a:graphicData>
        </a:graphic>
      </p:graphicFrame>
      <p:pic>
        <p:nvPicPr>
          <p:cNvPr id="7" name="Bilde 6"/>
          <p:cNvPicPr>
            <a:picLocks noChangeAspect="1"/>
          </p:cNvPicPr>
          <p:nvPr/>
        </p:nvPicPr>
        <p:blipFill rotWithShape="1">
          <a:blip r:embed="rId2"/>
          <a:srcRect r="40335" b="34565"/>
          <a:stretch/>
        </p:blipFill>
        <p:spPr>
          <a:xfrm>
            <a:off x="3278958" y="3529806"/>
            <a:ext cx="2044150" cy="1101548"/>
          </a:xfrm>
          <a:prstGeom prst="rect">
            <a:avLst/>
          </a:prstGeom>
        </p:spPr>
      </p:pic>
      <p:pic>
        <p:nvPicPr>
          <p:cNvPr id="10" name="Bilde 9"/>
          <p:cNvPicPr>
            <a:picLocks noChangeAspect="1"/>
          </p:cNvPicPr>
          <p:nvPr/>
        </p:nvPicPr>
        <p:blipFill rotWithShape="1">
          <a:blip r:embed="rId3"/>
          <a:srcRect l="40335"/>
          <a:stretch/>
        </p:blipFill>
        <p:spPr>
          <a:xfrm>
            <a:off x="3278960" y="4631354"/>
            <a:ext cx="2044149" cy="2298944"/>
          </a:xfrm>
          <a:prstGeom prst="rect">
            <a:avLst/>
          </a:prstGeom>
        </p:spPr>
      </p:pic>
      <p:pic>
        <p:nvPicPr>
          <p:cNvPr id="9" name="Bilde 8"/>
          <p:cNvPicPr>
            <a:picLocks noChangeAspect="1"/>
          </p:cNvPicPr>
          <p:nvPr/>
        </p:nvPicPr>
        <p:blipFill rotWithShape="1">
          <a:blip r:embed="rId4" cstate="print">
            <a:extLst>
              <a:ext uri="{28A0092B-C50C-407E-A947-70E740481C1C}">
                <a14:useLocalDpi xmlns:a14="http://schemas.microsoft.com/office/drawing/2010/main" val="0"/>
              </a:ext>
            </a:extLst>
          </a:blip>
          <a:srcRect l="58090" t="-1" r="14889" b="62386"/>
          <a:stretch/>
        </p:blipFill>
        <p:spPr>
          <a:xfrm>
            <a:off x="3278961" y="1401291"/>
            <a:ext cx="2044150" cy="933702"/>
          </a:xfrm>
          <a:prstGeom prst="rect">
            <a:avLst/>
          </a:prstGeom>
        </p:spPr>
      </p:pic>
      <p:pic>
        <p:nvPicPr>
          <p:cNvPr id="11" name="Bilde 10" descr="Et bilde som inneholder grønn, gress, krets, skilt&#10;&#10;Automatisk generert beskrivelse">
            <a:extLst>
              <a:ext uri="{FF2B5EF4-FFF2-40B4-BE49-F238E27FC236}">
                <a16:creationId xmlns:a16="http://schemas.microsoft.com/office/drawing/2014/main" id="{CAFB22BC-DDD8-4422-8747-3107913E0C36}"/>
              </a:ext>
            </a:extLst>
          </p:cNvPr>
          <p:cNvPicPr>
            <a:picLocks noChangeAspect="1"/>
          </p:cNvPicPr>
          <p:nvPr/>
        </p:nvPicPr>
        <p:blipFill rotWithShape="1">
          <a:blip r:embed="rId5">
            <a:extLst>
              <a:ext uri="{28A0092B-C50C-407E-A947-70E740481C1C}">
                <a14:useLocalDpi xmlns:a14="http://schemas.microsoft.com/office/drawing/2010/main" val="0"/>
              </a:ext>
            </a:extLst>
          </a:blip>
          <a:srcRect l="46430" b="62389"/>
          <a:stretch/>
        </p:blipFill>
        <p:spPr>
          <a:xfrm>
            <a:off x="3278961" y="2334992"/>
            <a:ext cx="2044150" cy="1215626"/>
          </a:xfrm>
          <a:prstGeom prst="rect">
            <a:avLst/>
          </a:prstGeom>
        </p:spPr>
      </p:pic>
    </p:spTree>
    <p:extLst>
      <p:ext uri="{BB962C8B-B14F-4D97-AF65-F5344CB8AC3E}">
        <p14:creationId xmlns:p14="http://schemas.microsoft.com/office/powerpoint/2010/main" val="340003417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712378"/>
          <a:ext cx="9144001" cy="74980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852057">
                  <a:extLst>
                    <a:ext uri="{9D8B030D-6E8A-4147-A177-3AD203B41FA5}">
                      <a16:colId xmlns:a16="http://schemas.microsoft.com/office/drawing/2014/main" val="20001"/>
                    </a:ext>
                  </a:extLst>
                </a:gridCol>
                <a:gridCol w="1937657">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262743">
                  <a:extLst>
                    <a:ext uri="{9D8B030D-6E8A-4147-A177-3AD203B41FA5}">
                      <a16:colId xmlns:a16="http://schemas.microsoft.com/office/drawing/2014/main" val="20004"/>
                    </a:ext>
                  </a:extLst>
                </a:gridCol>
                <a:gridCol w="1763486">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r>
                        <a:rPr lang="nb-NO" sz="900" b="0" dirty="0" err="1"/>
                        <a:t>Ca</a:t>
                      </a:r>
                      <a:r>
                        <a:rPr lang="nb-NO" sz="900" b="0" dirty="0"/>
                        <a:t> 10 min</a:t>
                      </a:r>
                    </a:p>
                  </a:txBody>
                  <a:tcPr marL="68580" marR="68580">
                    <a:solidFill>
                      <a:schemeClr val="bg2">
                        <a:lumMod val="90000"/>
                      </a:schemeClr>
                    </a:solidFill>
                  </a:tcPr>
                </a:tc>
                <a:tc>
                  <a:txBody>
                    <a:bodyPr/>
                    <a:lstStyle/>
                    <a:p>
                      <a:r>
                        <a:rPr lang="nb-NO" sz="900" b="0" dirty="0"/>
                        <a:t>Frivillig oppvaring med ball. Spillerne styrer dette selv.</a:t>
                      </a:r>
                    </a:p>
                  </a:txBody>
                  <a:tcPr marL="68580" marR="68580">
                    <a:solidFill>
                      <a:schemeClr val="bg2">
                        <a:lumMod val="90000"/>
                      </a:schemeClr>
                    </a:solidFill>
                  </a:tcPr>
                </a:tc>
                <a:tc>
                  <a:txBody>
                    <a:bodyPr/>
                    <a:lstStyle/>
                    <a:p>
                      <a:endParaRPr lang="nb-NO" sz="900" b="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30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4*10 min kamper</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a:t>
                      </a:r>
                    </a:p>
                    <a:p>
                      <a:pPr algn="ctr"/>
                      <a:r>
                        <a:rPr lang="nb-NO" sz="900" b="0" dirty="0" err="1">
                          <a:solidFill>
                            <a:schemeClr val="tx1"/>
                          </a:solidFill>
                        </a:rPr>
                        <a:t>Ca</a:t>
                      </a:r>
                      <a:r>
                        <a:rPr lang="nb-NO" sz="900" b="0" dirty="0">
                          <a:solidFill>
                            <a:schemeClr val="tx1"/>
                          </a:solidFill>
                        </a:rPr>
                        <a:t> 50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La spillerne komme med forslag til en konkurranse.</a:t>
                      </a:r>
                      <a:endParaRPr lang="nb-NO" sz="900" b="1"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Stopp og vis 1-4 ganger hvordan du vil ha det i forhold til prinsipp og moment. Forsterk med positiv veiledning.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Trekk fram positive alternativer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keeper setter i gang kort bakfra.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spillerne og skryt av den stopperen som var flinkest i relasjon med resten,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12. PRIORITERTE ROM  </a:t>
                      </a:r>
                    </a:p>
                  </a:txBody>
                  <a:tcPr marL="68580" marR="68580"/>
                </a:tc>
                <a:extLst>
                  <a:ext uri="{0D108BD9-81ED-4DB2-BD59-A6C34878D82A}">
                    <a16:rowId xmlns:a16="http://schemas.microsoft.com/office/drawing/2014/main" val="10000"/>
                  </a:ext>
                </a:extLst>
              </a:tr>
            </a:tbl>
          </a:graphicData>
        </a:graphic>
      </p:graphicFrame>
      <p:pic>
        <p:nvPicPr>
          <p:cNvPr id="12" name="Bilde 11"/>
          <p:cNvPicPr>
            <a:picLocks noChangeAspect="1"/>
          </p:cNvPicPr>
          <p:nvPr/>
        </p:nvPicPr>
        <p:blipFill rotWithShape="1">
          <a:blip r:embed="rId2"/>
          <a:srcRect l="41516"/>
          <a:stretch/>
        </p:blipFill>
        <p:spPr>
          <a:xfrm>
            <a:off x="3404343" y="4336530"/>
            <a:ext cx="1918774" cy="2563238"/>
          </a:xfrm>
          <a:prstGeom prst="rect">
            <a:avLst/>
          </a:prstGeom>
        </p:spPr>
      </p:pic>
      <p:pic>
        <p:nvPicPr>
          <p:cNvPr id="13" name="Bilde 12" descr="Et bilde som inneholder grønn, gress, krets, skilt&#10;&#10;Automatisk generert beskrivelse">
            <a:extLst>
              <a:ext uri="{FF2B5EF4-FFF2-40B4-BE49-F238E27FC236}">
                <a16:creationId xmlns:a16="http://schemas.microsoft.com/office/drawing/2014/main" id="{16BF0EE3-B4B4-4903-A91B-A81D39A8002A}"/>
              </a:ext>
            </a:extLst>
          </p:cNvPr>
          <p:cNvPicPr>
            <a:picLocks noChangeAspect="1"/>
          </p:cNvPicPr>
          <p:nvPr/>
        </p:nvPicPr>
        <p:blipFill rotWithShape="1">
          <a:blip r:embed="rId3">
            <a:extLst>
              <a:ext uri="{28A0092B-C50C-407E-A947-70E740481C1C}">
                <a14:useLocalDpi xmlns:a14="http://schemas.microsoft.com/office/drawing/2010/main" val="0"/>
              </a:ext>
            </a:extLst>
          </a:blip>
          <a:srcRect l="41517" b="68053"/>
          <a:stretch/>
        </p:blipFill>
        <p:spPr>
          <a:xfrm>
            <a:off x="3404343" y="1669411"/>
            <a:ext cx="1918768" cy="2667121"/>
          </a:xfrm>
          <a:prstGeom prst="rect">
            <a:avLst/>
          </a:prstGeom>
        </p:spPr>
      </p:pic>
    </p:spTree>
    <p:extLst>
      <p:ext uri="{BB962C8B-B14F-4D97-AF65-F5344CB8AC3E}">
        <p14:creationId xmlns:p14="http://schemas.microsoft.com/office/powerpoint/2010/main" val="50308558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78943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552700">
                  <a:extLst>
                    <a:ext uri="{9D8B030D-6E8A-4147-A177-3AD203B41FA5}">
                      <a16:colId xmlns:a16="http://schemas.microsoft.com/office/drawing/2014/main" val="20001"/>
                    </a:ext>
                  </a:extLst>
                </a:gridCol>
                <a:gridCol w="2002094">
                  <a:extLst>
                    <a:ext uri="{9D8B030D-6E8A-4147-A177-3AD203B41FA5}">
                      <a16:colId xmlns:a16="http://schemas.microsoft.com/office/drawing/2014/main" val="20002"/>
                    </a:ext>
                  </a:extLst>
                </a:gridCol>
                <a:gridCol w="807474">
                  <a:extLst>
                    <a:ext uri="{9D8B030D-6E8A-4147-A177-3AD203B41FA5}">
                      <a16:colId xmlns:a16="http://schemas.microsoft.com/office/drawing/2014/main" val="20003"/>
                    </a:ext>
                  </a:extLst>
                </a:gridCol>
                <a:gridCol w="1626010">
                  <a:extLst>
                    <a:ext uri="{9D8B030D-6E8A-4147-A177-3AD203B41FA5}">
                      <a16:colId xmlns:a16="http://schemas.microsoft.com/office/drawing/2014/main" val="20004"/>
                    </a:ext>
                  </a:extLst>
                </a:gridCol>
                <a:gridCol w="1622323">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Spillerne flytter seg til dit en slår pasning. Spillerne stiller seg mellom firkantene. Ballen skal gå i retning mellom firkantene. Spilleren skal alltid bruke 2 touch. Skifte retning etter hvert.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dirty="0"/>
                    </a:p>
                    <a:p>
                      <a:endParaRPr lang="nb-NO" dirty="0"/>
                    </a:p>
                  </a:txBody>
                  <a:tcPr marL="68580" marR="68580">
                    <a:solidFill>
                      <a:schemeClr val="bg2">
                        <a:lumMod val="90000"/>
                      </a:schemeClr>
                    </a:solidFill>
                  </a:tcPr>
                </a:tc>
                <a:tc>
                  <a:txBody>
                    <a:bodyPr/>
                    <a:lstStyle/>
                    <a:p>
                      <a:endParaRPr lang="nb-NO"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5-6</a:t>
                      </a:r>
                      <a:r>
                        <a:rPr lang="nb-NO" sz="900" baseline="0" dirty="0">
                          <a:solidFill>
                            <a:schemeClr val="tx1"/>
                          </a:solidFill>
                        </a:rPr>
                        <a:t> spillere i hver firkant. Sette opp to firkanter. 3 m mellom kjeglene på den innerste firkanten.  Den ytterste firkanten er så stor at det er et mellomrom mellom de  er på </a:t>
                      </a:r>
                      <a:r>
                        <a:rPr lang="nb-NO" sz="900" baseline="0" dirty="0" err="1">
                          <a:solidFill>
                            <a:schemeClr val="tx1"/>
                          </a:solidFill>
                        </a:rPr>
                        <a:t>ca</a:t>
                      </a:r>
                      <a:r>
                        <a:rPr lang="nb-NO" sz="900" baseline="0" dirty="0">
                          <a:solidFill>
                            <a:schemeClr val="tx1"/>
                          </a:solidFill>
                        </a:rPr>
                        <a:t> 1-2 m.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a:t>
                      </a:r>
                      <a:r>
                        <a:rPr kumimoji="0" lang="nb-NO" sz="900" b="0" i="0" u="none" strike="noStrike" kern="1200" cap="none" spc="0" normalizeH="0" baseline="0" noProof="0" dirty="0" err="1">
                          <a:ln>
                            <a:noFill/>
                          </a:ln>
                          <a:solidFill>
                            <a:prstClr val="black"/>
                          </a:solidFill>
                          <a:effectLst/>
                          <a:uLnTx/>
                          <a:uFillTx/>
                          <a:latin typeface="+mn-lt"/>
                          <a:ea typeface="+mn-ea"/>
                          <a:cs typeface="+mn-cs"/>
                        </a:rPr>
                        <a:t>bevegelser.Blikket</a:t>
                      </a:r>
                      <a:r>
                        <a:rPr kumimoji="0" lang="nb-NO" sz="900" b="0" i="0" u="none" strike="noStrike" kern="1200" cap="none" spc="0" normalizeH="0" baseline="0" noProof="0" dirty="0">
                          <a:ln>
                            <a:noFill/>
                          </a:ln>
                          <a:solidFill>
                            <a:prstClr val="black"/>
                          </a:solidFill>
                          <a:effectLst/>
                          <a:uLnTx/>
                          <a:uFillTx/>
                          <a:latin typeface="+mn-lt"/>
                          <a:ea typeface="+mn-ea"/>
                          <a:cs typeface="+mn-cs"/>
                        </a:rPr>
                        <a:t> skal være oppe, hodet </a:t>
                      </a:r>
                      <a:r>
                        <a:rPr kumimoji="0" lang="nb-NO" sz="900" b="0" i="0" u="none" strike="noStrike" kern="1200" cap="none" spc="0" normalizeH="0" baseline="0" noProof="0" dirty="0" err="1">
                          <a:ln>
                            <a:noFill/>
                          </a:ln>
                          <a:solidFill>
                            <a:prstClr val="black"/>
                          </a:solidFill>
                          <a:effectLst/>
                          <a:uLnTx/>
                          <a:uFillTx/>
                          <a:latin typeface="+mn-lt"/>
                          <a:ea typeface="+mn-ea"/>
                          <a:cs typeface="+mn-cs"/>
                        </a:rPr>
                        <a:t>opp.Vær</a:t>
                      </a:r>
                      <a:r>
                        <a:rPr kumimoji="0" lang="nb-NO" sz="900" b="0" i="0" u="none" strike="noStrike" kern="1200" cap="none" spc="0" normalizeH="0" baseline="0" noProof="0" dirty="0">
                          <a:ln>
                            <a:noFill/>
                          </a:ln>
                          <a:solidFill>
                            <a:prstClr val="black"/>
                          </a:solidFill>
                          <a:effectLst/>
                          <a:uLnTx/>
                          <a:uFillTx/>
                          <a:latin typeface="+mn-lt"/>
                          <a:ea typeface="+mn-ea"/>
                          <a:cs typeface="+mn-cs"/>
                        </a:rPr>
                        <a:t>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0" dirty="0"/>
                        <a:t>3*6 min kamper. 1 min pause mellom kampene. </a:t>
                      </a:r>
                      <a:r>
                        <a:rPr lang="nb-NO" sz="900" b="0" dirty="0" err="1"/>
                        <a:t>Ca</a:t>
                      </a:r>
                      <a:r>
                        <a:rPr lang="nb-NO" sz="900" b="0" dirty="0"/>
                        <a:t> 30 min.</a:t>
                      </a:r>
                    </a:p>
                  </a:txBody>
                  <a:tcPr marL="68580" marR="68580">
                    <a:solidFill>
                      <a:schemeClr val="bg2">
                        <a:lumMod val="90000"/>
                      </a:schemeClr>
                    </a:solidFill>
                  </a:tcPr>
                </a:tc>
                <a:tc>
                  <a:txBody>
                    <a:bodyPr/>
                    <a:lstStyle/>
                    <a:p>
                      <a:r>
                        <a:rPr lang="nb-NO" sz="900" dirty="0"/>
                        <a:t>Spill 2 lag. </a:t>
                      </a:r>
                      <a:r>
                        <a:rPr lang="nb-NO" sz="900" dirty="0" err="1"/>
                        <a:t>Ca</a:t>
                      </a:r>
                      <a:r>
                        <a:rPr lang="nb-NO" sz="900" dirty="0"/>
                        <a:t> halv bane i lengde. Full</a:t>
                      </a:r>
                      <a:r>
                        <a:rPr lang="nb-NO" sz="900" baseline="0" dirty="0"/>
                        <a:t> bredde på den ene siden og 16 m i bredde på den andre(som på bildet). Dele inn i to lag. Da er det høyreside mot venstreside. Høyresiden kan </a:t>
                      </a:r>
                      <a:r>
                        <a:rPr lang="nb-NO" sz="900" baseline="0" dirty="0" err="1"/>
                        <a:t>f.eks</a:t>
                      </a:r>
                      <a:r>
                        <a:rPr lang="nb-NO" sz="900" baseline="0" dirty="0"/>
                        <a:t> være </a:t>
                      </a:r>
                      <a:r>
                        <a:rPr lang="nb-NO" sz="900" baseline="0" dirty="0" err="1"/>
                        <a:t>h.back</a:t>
                      </a:r>
                      <a:r>
                        <a:rPr lang="nb-NO" sz="900" baseline="0" dirty="0"/>
                        <a:t>, h stopper, h indreløper og </a:t>
                      </a:r>
                      <a:r>
                        <a:rPr lang="nb-NO" sz="900" baseline="0" dirty="0" err="1"/>
                        <a:t>h.kant</a:t>
                      </a:r>
                      <a:r>
                        <a:rPr lang="nb-NO" sz="900" baseline="0" dirty="0"/>
                        <a:t>. Gjør det samme på venstresiden og de som spiller midt i banen fylles på begge lagene. Kan også bruke joker som er med det laget med ball. Først en kamp med maks 3 touch, deretter fritt. </a:t>
                      </a:r>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Vanlige kampregler. Bortsett fra at vi ikke har cornere. Ballen går da fra keeper.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3-2-1/ 8-8=  3-3-1/ 9-9=  4-3-1/10-10= 4-3-2/11-11= 4-3-3</a:t>
                      </a:r>
                      <a:endParaRPr lang="nb-NO" sz="900" b="1"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Sørg for at keeper setter i gang kort bakfra.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Vis spillerne hvordan du vil ha det i pausene. Følg det opp med positiv flytende veiledning underveis til enkeltspillere.</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5*6 min kamper</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 </a:t>
                      </a:r>
                      <a:r>
                        <a:rPr lang="nb-NO" sz="900" b="0" dirty="0" err="1">
                          <a:solidFill>
                            <a:schemeClr val="tx1"/>
                          </a:solidFill>
                        </a:rPr>
                        <a:t>Ca</a:t>
                      </a:r>
                      <a:r>
                        <a:rPr lang="nb-NO" sz="900" b="0" dirty="0">
                          <a:solidFill>
                            <a:schemeClr val="tx1"/>
                          </a:solidFill>
                        </a:rPr>
                        <a:t> 40 min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0" i="0" u="none" strike="noStrike" kern="1200" cap="none" spc="0" normalizeH="0" baseline="0" noProof="0" dirty="0">
                          <a:ln>
                            <a:noFill/>
                          </a:ln>
                          <a:solidFill>
                            <a:prstClr val="black"/>
                          </a:solidFill>
                          <a:effectLst/>
                          <a:uLnTx/>
                          <a:uFillTx/>
                          <a:latin typeface="+mn-lt"/>
                          <a:ea typeface="+mn-ea"/>
                          <a:cs typeface="+mn-cs"/>
                        </a:rPr>
                        <a:t>Vanlige kampregler. Laget som har gjort mål får starte med ballen igjen som belønning.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a:t>
                      </a:r>
                      <a:endParaRPr kumimoji="0" lang="nb-NO" sz="10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10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keeper setter i gang kort bakfra.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Gi flytende positiv veiledning underveis i spillet til enkeltspillere.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utøverne til å samles i pausene og diskutere spillet. Følg opp hva de har blitt enige om. </a:t>
                      </a:r>
                    </a:p>
                  </a:txBody>
                  <a:tcPr marL="68580" marR="68580">
                    <a:solidFill>
                      <a:schemeClr val="bg2">
                        <a:lumMod val="90000"/>
                      </a:schemeClr>
                    </a:solidFill>
                  </a:tcPr>
                </a:tc>
                <a:extLst>
                  <a:ext uri="{0D108BD9-81ED-4DB2-BD59-A6C34878D82A}">
                    <a16:rowId xmlns:a16="http://schemas.microsoft.com/office/drawing/2014/main" val="10003"/>
                  </a:ext>
                </a:extLst>
              </a:tr>
              <a:tr h="944772">
                <a:tc>
                  <a:txBody>
                    <a:bodyPr/>
                    <a:lstStyle/>
                    <a:p>
                      <a:r>
                        <a:rPr lang="nb-NO" sz="900" b="0" dirty="0" err="1"/>
                        <a:t>Ca</a:t>
                      </a:r>
                      <a:r>
                        <a:rPr lang="nb-NO" sz="900" b="0" baseline="0" dirty="0"/>
                        <a:t> 10 min</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Høyreside mot venstreside. En fra hvert lag stiller seg i </a:t>
                      </a:r>
                      <a:r>
                        <a:rPr kumimoji="0" lang="nb-NO" sz="900" b="1" i="0" u="none" strike="noStrike" kern="1200" cap="none" spc="0" normalizeH="0" baseline="0" noProof="0" dirty="0" err="1">
                          <a:ln>
                            <a:noFill/>
                          </a:ln>
                          <a:solidFill>
                            <a:prstClr val="black"/>
                          </a:solidFill>
                          <a:effectLst/>
                          <a:uLnTx/>
                          <a:uFillTx/>
                          <a:latin typeface="+mn-lt"/>
                          <a:ea typeface="+mn-ea"/>
                          <a:cs typeface="+mn-cs"/>
                        </a:rPr>
                        <a:t>innleggsposisjon</a:t>
                      </a:r>
                      <a:r>
                        <a:rPr kumimoji="0" lang="nb-NO" sz="900" b="1" i="0" u="none" strike="noStrike" kern="1200" cap="none" spc="0" normalizeH="0" baseline="0" noProof="0" dirty="0">
                          <a:ln>
                            <a:noFill/>
                          </a:ln>
                          <a:solidFill>
                            <a:prstClr val="black"/>
                          </a:solidFill>
                          <a:effectLst/>
                          <a:uLnTx/>
                          <a:uFillTx/>
                          <a:latin typeface="+mn-lt"/>
                          <a:ea typeface="+mn-ea"/>
                          <a:cs typeface="+mn-cs"/>
                        </a:rPr>
                        <a:t> på hver sin side med baller. De slår innlegg fra død ball til medspiller som skal gjøre mål på 1 touch. Innlegget kommer i </a:t>
                      </a:r>
                      <a:r>
                        <a:rPr kumimoji="0" lang="nb-NO" sz="900" b="1" i="0" u="none" strike="noStrike" kern="1200" cap="none" spc="0" normalizeH="0" baseline="0" noProof="0" dirty="0" err="1">
                          <a:ln>
                            <a:noFill/>
                          </a:ln>
                          <a:solidFill>
                            <a:prstClr val="black"/>
                          </a:solidFill>
                          <a:effectLst/>
                          <a:uLnTx/>
                          <a:uFillTx/>
                          <a:latin typeface="+mn-lt"/>
                          <a:ea typeface="+mn-ea"/>
                          <a:cs typeface="+mn-cs"/>
                        </a:rPr>
                        <a:t>luftaLagene</a:t>
                      </a:r>
                      <a:r>
                        <a:rPr kumimoji="0" lang="nb-NO" sz="900" b="1" i="0" u="none" strike="noStrike" kern="1200" cap="none" spc="0" normalizeH="0" baseline="0" noProof="0" dirty="0">
                          <a:ln>
                            <a:noFill/>
                          </a:ln>
                          <a:solidFill>
                            <a:prstClr val="black"/>
                          </a:solidFill>
                          <a:effectLst/>
                          <a:uLnTx/>
                          <a:uFillTx/>
                          <a:latin typeface="+mn-lt"/>
                          <a:ea typeface="+mn-ea"/>
                          <a:cs typeface="+mn-cs"/>
                        </a:rPr>
                        <a:t> slår innlegg annenhver gang. Avslutningen må være utenfor 8 meter.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Det er første laget til </a:t>
                      </a:r>
                      <a:r>
                        <a:rPr kumimoji="0" lang="nb-NO" sz="900" b="0" i="0" u="none" strike="noStrike" kern="1200" cap="none" spc="0" normalizeH="0" baseline="0" noProof="0" dirty="0" err="1">
                          <a:ln>
                            <a:noFill/>
                          </a:ln>
                          <a:solidFill>
                            <a:prstClr val="black"/>
                          </a:solidFill>
                          <a:effectLst/>
                          <a:uLnTx/>
                          <a:uFillTx/>
                          <a:latin typeface="+mn-lt"/>
                          <a:ea typeface="+mn-ea"/>
                          <a:cs typeface="+mn-cs"/>
                        </a:rPr>
                        <a:t>ca</a:t>
                      </a:r>
                      <a:r>
                        <a:rPr kumimoji="0" lang="nb-NO" sz="900" b="0" i="0" u="none" strike="noStrike" kern="1200" cap="none" spc="0" normalizeH="0" baseline="0" noProof="0" dirty="0">
                          <a:ln>
                            <a:noFill/>
                          </a:ln>
                          <a:solidFill>
                            <a:prstClr val="black"/>
                          </a:solidFill>
                          <a:effectLst/>
                          <a:uLnTx/>
                          <a:uFillTx/>
                          <a:latin typeface="+mn-lt"/>
                          <a:ea typeface="+mn-ea"/>
                          <a:cs typeface="+mn-cs"/>
                        </a:rPr>
                        <a:t> 30 poeng som vinner. Poeng blir som følger: 3. poeng= heading, 2 poeng= hel </a:t>
                      </a:r>
                      <a:r>
                        <a:rPr kumimoji="0" lang="nb-NO" sz="900" b="0" i="0" u="none" strike="noStrike" kern="1200" cap="none" spc="0" normalizeH="0" baseline="0" noProof="0" dirty="0" err="1">
                          <a:ln>
                            <a:noFill/>
                          </a:ln>
                          <a:solidFill>
                            <a:prstClr val="black"/>
                          </a:solidFill>
                          <a:effectLst/>
                          <a:uLnTx/>
                          <a:uFillTx/>
                          <a:latin typeface="+mn-lt"/>
                          <a:ea typeface="+mn-ea"/>
                          <a:cs typeface="+mn-cs"/>
                        </a:rPr>
                        <a:t>vollet</a:t>
                      </a:r>
                      <a:r>
                        <a:rPr kumimoji="0" lang="nb-NO" sz="900" b="0" i="0" u="none" strike="noStrike" kern="1200" cap="none" spc="0" normalizeH="0" baseline="0" noProof="0" dirty="0">
                          <a:ln>
                            <a:noFill/>
                          </a:ln>
                          <a:solidFill>
                            <a:prstClr val="black"/>
                          </a:solidFill>
                          <a:effectLst/>
                          <a:uLnTx/>
                          <a:uFillTx/>
                          <a:latin typeface="+mn-lt"/>
                          <a:ea typeface="+mn-ea"/>
                          <a:cs typeface="+mn-cs"/>
                        </a:rPr>
                        <a:t> og på en touch selv om ballen har vært i bakken= 1 poeng. </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presenter/diskuter klubbens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13. PRIORITERTE ROM  </a:t>
                      </a:r>
                    </a:p>
                  </a:txBody>
                  <a:tcPr marL="68580" marR="68580"/>
                </a:tc>
                <a:extLst>
                  <a:ext uri="{0D108BD9-81ED-4DB2-BD59-A6C34878D82A}">
                    <a16:rowId xmlns:a16="http://schemas.microsoft.com/office/drawing/2014/main" val="10000"/>
                  </a:ext>
                </a:extLst>
              </a:tr>
            </a:tbl>
          </a:graphicData>
        </a:graphic>
      </p:graphicFrame>
      <p:pic>
        <p:nvPicPr>
          <p:cNvPr id="3" name="Bilde 2"/>
          <p:cNvPicPr>
            <a:picLocks noChangeAspect="1"/>
          </p:cNvPicPr>
          <p:nvPr/>
        </p:nvPicPr>
        <p:blipFill>
          <a:blip r:embed="rId2"/>
          <a:stretch>
            <a:fillRect/>
          </a:stretch>
        </p:blipFill>
        <p:spPr>
          <a:xfrm>
            <a:off x="3108224" y="2329384"/>
            <a:ext cx="1960480" cy="1527557"/>
          </a:xfrm>
          <a:prstGeom prst="rect">
            <a:avLst/>
          </a:prstGeom>
        </p:spPr>
      </p:pic>
      <p:pic>
        <p:nvPicPr>
          <p:cNvPr id="6" name="Bilde 5"/>
          <p:cNvPicPr>
            <a:picLocks noChangeAspect="1"/>
          </p:cNvPicPr>
          <p:nvPr/>
        </p:nvPicPr>
        <p:blipFill>
          <a:blip r:embed="rId3"/>
          <a:stretch>
            <a:fillRect/>
          </a:stretch>
        </p:blipFill>
        <p:spPr>
          <a:xfrm>
            <a:off x="3108221" y="3856941"/>
            <a:ext cx="1960482" cy="1671249"/>
          </a:xfrm>
          <a:prstGeom prst="rect">
            <a:avLst/>
          </a:prstGeom>
        </p:spPr>
      </p:pic>
      <p:pic>
        <p:nvPicPr>
          <p:cNvPr id="7" name="Bilde 6"/>
          <p:cNvPicPr>
            <a:picLocks noChangeAspect="1"/>
          </p:cNvPicPr>
          <p:nvPr/>
        </p:nvPicPr>
        <p:blipFill>
          <a:blip r:embed="rId4"/>
          <a:stretch>
            <a:fillRect/>
          </a:stretch>
        </p:blipFill>
        <p:spPr>
          <a:xfrm>
            <a:off x="3108221" y="5528190"/>
            <a:ext cx="1960483" cy="1325005"/>
          </a:xfrm>
          <a:prstGeom prst="rect">
            <a:avLst/>
          </a:prstGeom>
        </p:spPr>
      </p:pic>
      <p:pic>
        <p:nvPicPr>
          <p:cNvPr id="8" name="Bilde 7"/>
          <p:cNvPicPr>
            <a:picLocks noChangeAspect="1"/>
          </p:cNvPicPr>
          <p:nvPr/>
        </p:nvPicPr>
        <p:blipFill rotWithShape="1">
          <a:blip r:embed="rId5" cstate="print">
            <a:extLst>
              <a:ext uri="{28A0092B-C50C-407E-A947-70E740481C1C}">
                <a14:useLocalDpi xmlns:a14="http://schemas.microsoft.com/office/drawing/2010/main" val="0"/>
              </a:ext>
            </a:extLst>
          </a:blip>
          <a:srcRect l="58090" t="33965" r="20544" b="31335"/>
          <a:stretch/>
        </p:blipFill>
        <p:spPr>
          <a:xfrm>
            <a:off x="3108224" y="1328053"/>
            <a:ext cx="1960480" cy="1001329"/>
          </a:xfrm>
          <a:prstGeom prst="rect">
            <a:avLst/>
          </a:prstGeom>
        </p:spPr>
      </p:pic>
    </p:spTree>
    <p:extLst>
      <p:ext uri="{BB962C8B-B14F-4D97-AF65-F5344CB8AC3E}">
        <p14:creationId xmlns:p14="http://schemas.microsoft.com/office/powerpoint/2010/main" val="66956169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7726680"/>
        </p:xfrm>
        <a:graphic>
          <a:graphicData uri="http://schemas.openxmlformats.org/drawingml/2006/table">
            <a:tbl>
              <a:tblPr firstRow="1" bandRow="1">
                <a:tableStyleId>{5C22544A-7EE6-4342-B048-85BDC9FD1C3A}</a:tableStyleId>
              </a:tblPr>
              <a:tblGrid>
                <a:gridCol w="486698">
                  <a:extLst>
                    <a:ext uri="{9D8B030D-6E8A-4147-A177-3AD203B41FA5}">
                      <a16:colId xmlns:a16="http://schemas.microsoft.com/office/drawing/2014/main" val="20000"/>
                    </a:ext>
                  </a:extLst>
                </a:gridCol>
                <a:gridCol w="3163529">
                  <a:extLst>
                    <a:ext uri="{9D8B030D-6E8A-4147-A177-3AD203B41FA5}">
                      <a16:colId xmlns:a16="http://schemas.microsoft.com/office/drawing/2014/main" val="20001"/>
                    </a:ext>
                  </a:extLst>
                </a:gridCol>
                <a:gridCol w="1672889">
                  <a:extLst>
                    <a:ext uri="{9D8B030D-6E8A-4147-A177-3AD203B41FA5}">
                      <a16:colId xmlns:a16="http://schemas.microsoft.com/office/drawing/2014/main" val="20002"/>
                    </a:ext>
                  </a:extLst>
                </a:gridCol>
                <a:gridCol w="794657">
                  <a:extLst>
                    <a:ext uri="{9D8B030D-6E8A-4147-A177-3AD203B41FA5}">
                      <a16:colId xmlns:a16="http://schemas.microsoft.com/office/drawing/2014/main" val="20003"/>
                    </a:ext>
                  </a:extLst>
                </a:gridCol>
                <a:gridCol w="1636193">
                  <a:extLst>
                    <a:ext uri="{9D8B030D-6E8A-4147-A177-3AD203B41FA5}">
                      <a16:colId xmlns:a16="http://schemas.microsoft.com/office/drawing/2014/main" val="20004"/>
                    </a:ext>
                  </a:extLst>
                </a:gridCol>
                <a:gridCol w="1390036">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err="1">
                          <a:solidFill>
                            <a:schemeClr val="tx1"/>
                          </a:solidFill>
                        </a:rPr>
                        <a:t>Ca</a:t>
                      </a:r>
                      <a:r>
                        <a:rPr lang="nb-NO" sz="900" b="0" dirty="0">
                          <a:solidFill>
                            <a:schemeClr val="tx1"/>
                          </a:solidFill>
                        </a:rPr>
                        <a:t> 10 min</a:t>
                      </a:r>
                    </a:p>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0" dirty="0">
                          <a:solidFill>
                            <a:schemeClr val="tx1"/>
                          </a:solidFill>
                        </a:rPr>
                        <a:t>1.30</a:t>
                      </a:r>
                      <a:r>
                        <a:rPr lang="nb-NO" sz="900" b="0" baseline="0" dirty="0">
                          <a:solidFill>
                            <a:schemeClr val="tx1"/>
                          </a:solidFill>
                        </a:rPr>
                        <a:t> min så 30 s pause.</a:t>
                      </a: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solidFill>
                            <a:schemeClr val="tx1"/>
                          </a:solidFill>
                        </a:rPr>
                        <a:t>Varm alltid opp med noen runder med føring av ball. </a:t>
                      </a:r>
                      <a:r>
                        <a:rPr lang="nb-NO" sz="900" baseline="0" dirty="0">
                          <a:solidFill>
                            <a:schemeClr val="tx1"/>
                          </a:solidFill>
                        </a:rPr>
                        <a:t>Pasning slås til spiller i firkanten. Spilleren tar en førstetouch akkurat ut av firkanten og slår pasning til en av tre spillere på utsiden av firkanten. Spilleren kan ikke slå tilbake til spilleren en fikk ball fra. Spilleren som slo pasningen løper så inn i firkanten og den som har slått pasning ut til en av de andre spillerne beveger seg dit en slår. Touchen skal rett ut av firkanten.</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6-8 spillere i hvert</a:t>
                      </a:r>
                      <a:r>
                        <a:rPr lang="nb-NO" sz="900" baseline="0" dirty="0">
                          <a:solidFill>
                            <a:schemeClr val="tx1"/>
                          </a:solidFill>
                        </a:rPr>
                        <a:t> oppsett. </a:t>
                      </a:r>
                      <a:r>
                        <a:rPr lang="nb-NO" sz="900" dirty="0">
                          <a:solidFill>
                            <a:schemeClr val="tx1"/>
                          </a:solidFill>
                        </a:rPr>
                        <a:t>5 m mellom de</a:t>
                      </a:r>
                      <a:r>
                        <a:rPr lang="nb-NO" sz="900" baseline="0" dirty="0">
                          <a:solidFill>
                            <a:schemeClr val="tx1"/>
                          </a:solidFill>
                        </a:rPr>
                        <a:t> ytre kjeglene og firkanten.2 m mellom kjeglene i firkanten. </a:t>
                      </a:r>
                      <a:r>
                        <a:rPr kumimoji="0" lang="nb-NO" sz="900" b="0" i="0" u="none" strike="noStrike" kern="1200" cap="none" spc="0" normalizeH="0" baseline="0" noProof="0" dirty="0">
                          <a:ln>
                            <a:noFill/>
                          </a:ln>
                          <a:solidFill>
                            <a:prstClr val="black"/>
                          </a:solidFill>
                          <a:effectLst/>
                          <a:uLnTx/>
                          <a:uFillTx/>
                          <a:latin typeface="+mn-lt"/>
                          <a:ea typeface="+mn-ea"/>
                          <a:cs typeface="+mn-cs"/>
                        </a:rPr>
                        <a:t>Sørg for kvikke bevegelser.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Blikket skal være oppe, hodet opp.</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Vær kreativ og kjør ulike varianter.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err="1">
                          <a:solidFill>
                            <a:schemeClr val="tx1"/>
                          </a:solidFill>
                        </a:rPr>
                        <a:t>Ca</a:t>
                      </a:r>
                      <a:r>
                        <a:rPr lang="nb-NO" sz="900" b="0" dirty="0">
                          <a:solidFill>
                            <a:schemeClr val="tx1"/>
                          </a:solidFill>
                        </a:rPr>
                        <a:t> 3*6 </a:t>
                      </a:r>
                    </a:p>
                    <a:p>
                      <a:pPr algn="ctr"/>
                      <a:r>
                        <a:rPr lang="nb-NO" sz="900" b="0" dirty="0">
                          <a:solidFill>
                            <a:schemeClr val="tx1"/>
                          </a:solidFill>
                        </a:rPr>
                        <a:t>Min.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err="1">
                          <a:solidFill>
                            <a:schemeClr val="tx1"/>
                          </a:solidFill>
                        </a:rPr>
                        <a:t>Posession</a:t>
                      </a:r>
                      <a:r>
                        <a:rPr lang="nb-NO" sz="900" dirty="0">
                          <a:solidFill>
                            <a:schemeClr val="tx1"/>
                          </a:solidFill>
                        </a:rPr>
                        <a:t> mellom to lag med retning.</a:t>
                      </a:r>
                      <a:r>
                        <a:rPr lang="nb-NO" sz="900" baseline="0" dirty="0">
                          <a:solidFill>
                            <a:schemeClr val="tx1"/>
                          </a:solidFill>
                        </a:rPr>
                        <a:t> Lagene får mål ved å føre kontrollert over motstanderens sin  dødlinje/kjeglelinje. Banen kan være </a:t>
                      </a:r>
                      <a:r>
                        <a:rPr lang="nb-NO" sz="900" baseline="0" dirty="0" err="1">
                          <a:solidFill>
                            <a:schemeClr val="tx1"/>
                          </a:solidFill>
                        </a:rPr>
                        <a:t>ca</a:t>
                      </a:r>
                      <a:r>
                        <a:rPr lang="nb-NO" sz="900" baseline="0" dirty="0">
                          <a:solidFill>
                            <a:schemeClr val="tx1"/>
                          </a:solidFill>
                        </a:rPr>
                        <a:t> 30-40 m i lengde og 20 m i bredde(kommer an på antall spillere).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Først en kamp med maks 3 touch, deretter 2 kamper fritt.</a:t>
                      </a:r>
                      <a:endParaRPr lang="nb-NO" sz="900" dirty="0">
                        <a:solidFill>
                          <a:schemeClr val="tx1"/>
                        </a:solidFill>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Dømmer offside. Laget som har gjort mål får starte med ballen igjen som belønning. Sett opp lagene med 3 ledd. 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992458">
                <a:tc>
                  <a:txBody>
                    <a:bodyPr/>
                    <a:lstStyle/>
                    <a:p>
                      <a:pPr algn="ctr"/>
                      <a:r>
                        <a:rPr lang="nb-NO" sz="900" b="0" dirty="0">
                          <a:solidFill>
                            <a:schemeClr val="tx1"/>
                          </a:solidFill>
                        </a:rPr>
                        <a:t>6 min r*6</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a:t>
                      </a:r>
                      <a:r>
                        <a:rPr lang="nb-NO" sz="900" b="0" dirty="0" err="1">
                          <a:solidFill>
                            <a:schemeClr val="tx1"/>
                          </a:solidFill>
                        </a:rPr>
                        <a:t>kampene.Ca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err="1">
                          <a:ln>
                            <a:noFill/>
                          </a:ln>
                          <a:solidFill>
                            <a:prstClr val="black"/>
                          </a:solidFill>
                          <a:effectLst/>
                          <a:uLnTx/>
                          <a:uFillTx/>
                          <a:latin typeface="+mn-lt"/>
                          <a:ea typeface="+mn-ea"/>
                          <a:cs typeface="+mn-cs"/>
                        </a:rPr>
                        <a:t>Kokurranse</a:t>
                      </a:r>
                      <a:r>
                        <a:rPr kumimoji="0" lang="nb-NO" sz="900" b="1" i="0" u="none" strike="noStrike" kern="1200" cap="none" spc="0" normalizeH="0" baseline="0" noProof="0" dirty="0">
                          <a:ln>
                            <a:noFill/>
                          </a:ln>
                          <a:solidFill>
                            <a:prstClr val="black"/>
                          </a:solidFill>
                          <a:effectLst/>
                          <a:uLnTx/>
                          <a:uFillTx/>
                          <a:latin typeface="+mn-lt"/>
                          <a:ea typeface="+mn-ea"/>
                          <a:cs typeface="+mn-cs"/>
                        </a:rPr>
                        <a:t>: Spillerne lagerslutt en egen konkurranse selv til.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Vanlige kampregler.</a:t>
                      </a: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Hvilket lag vinner flest kamper?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a:t>
                      </a:r>
                      <a:r>
                        <a:rPr kumimoji="0" lang="nb-NO" sz="900" b="1" i="0" u="none" strike="noStrike" kern="1200" cap="none" spc="0" normalizeH="0" baseline="0" noProof="0" dirty="0" err="1">
                          <a:ln>
                            <a:noFill/>
                          </a:ln>
                          <a:solidFill>
                            <a:prstClr val="black"/>
                          </a:solidFill>
                          <a:effectLst/>
                          <a:uLnTx/>
                          <a:uFillTx/>
                          <a:latin typeface="+mn-lt"/>
                          <a:ea typeface="+mn-ea"/>
                          <a:cs typeface="+mn-cs"/>
                        </a:rPr>
                        <a:t>presen</a:t>
                      </a:r>
                      <a:r>
                        <a:rPr kumimoji="0" lang="nb-NO" sz="900" b="1" i="0" u="none" strike="noStrike" kern="1200" cap="none" spc="0" normalizeH="0" baseline="0" noProof="0" dirty="0">
                          <a:ln>
                            <a:noFill/>
                          </a:ln>
                          <a:solidFill>
                            <a:prstClr val="black"/>
                          </a:solidFill>
                          <a:effectLst/>
                          <a:uLnTx/>
                          <a:uFillTx/>
                          <a:latin typeface="+mn-lt"/>
                          <a:ea typeface="+mn-ea"/>
                          <a:cs typeface="+mn-cs"/>
                        </a:rPr>
                        <a:t> skryt av spilleren som alltid gjør så godt han/hun kan på trening.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14. PRIORITERTE ROM  </a:t>
                      </a:r>
                    </a:p>
                  </a:txBody>
                  <a:tcPr marL="68580" marR="68580"/>
                </a:tc>
                <a:extLst>
                  <a:ext uri="{0D108BD9-81ED-4DB2-BD59-A6C34878D82A}">
                    <a16:rowId xmlns:a16="http://schemas.microsoft.com/office/drawing/2014/main" val="10000"/>
                  </a:ext>
                </a:extLst>
              </a:tr>
            </a:tbl>
          </a:graphicData>
        </a:graphic>
      </p:graphicFrame>
      <p:pic>
        <p:nvPicPr>
          <p:cNvPr id="16" name="Bilde 15"/>
          <p:cNvPicPr>
            <a:picLocks noChangeAspect="1"/>
          </p:cNvPicPr>
          <p:nvPr/>
        </p:nvPicPr>
        <p:blipFill rotWithShape="1">
          <a:blip r:embed="rId2"/>
          <a:srcRect l="41863" t="-1" b="2723"/>
          <a:stretch/>
        </p:blipFill>
        <p:spPr>
          <a:xfrm>
            <a:off x="3680691" y="3969376"/>
            <a:ext cx="1683248" cy="1247455"/>
          </a:xfrm>
          <a:prstGeom prst="rect">
            <a:avLst/>
          </a:prstGeom>
        </p:spPr>
      </p:pic>
      <p:pic>
        <p:nvPicPr>
          <p:cNvPr id="17" name="Bilde 16"/>
          <p:cNvPicPr>
            <a:picLocks noChangeAspect="1"/>
          </p:cNvPicPr>
          <p:nvPr/>
        </p:nvPicPr>
        <p:blipFill rotWithShape="1">
          <a:blip r:embed="rId3"/>
          <a:srcRect l="40548"/>
          <a:stretch/>
        </p:blipFill>
        <p:spPr>
          <a:xfrm>
            <a:off x="3680689" y="5108895"/>
            <a:ext cx="1683248" cy="1749104"/>
          </a:xfrm>
          <a:prstGeom prst="rect">
            <a:avLst/>
          </a:prstGeom>
        </p:spPr>
      </p:pic>
      <p:pic>
        <p:nvPicPr>
          <p:cNvPr id="8" name="Bilde 7"/>
          <p:cNvPicPr>
            <a:picLocks noChangeAspect="1"/>
          </p:cNvPicPr>
          <p:nvPr/>
        </p:nvPicPr>
        <p:blipFill rotWithShape="1">
          <a:blip r:embed="rId4"/>
          <a:srcRect l="53063" t="26498" r="14260" b="19858"/>
          <a:stretch/>
        </p:blipFill>
        <p:spPr>
          <a:xfrm>
            <a:off x="3683410" y="1362685"/>
            <a:ext cx="1683248" cy="1058203"/>
          </a:xfrm>
          <a:prstGeom prst="rect">
            <a:avLst/>
          </a:prstGeom>
        </p:spPr>
      </p:pic>
      <p:pic>
        <p:nvPicPr>
          <p:cNvPr id="10" name="Bilde 9" descr="Et bilde som inneholder grønn, gress, krets, skilt&#10;&#10;Automatisk generert beskrivelse">
            <a:extLst>
              <a:ext uri="{FF2B5EF4-FFF2-40B4-BE49-F238E27FC236}">
                <a16:creationId xmlns:a16="http://schemas.microsoft.com/office/drawing/2014/main" id="{C25A2204-46BA-488A-994D-85613621B734}"/>
              </a:ext>
            </a:extLst>
          </p:cNvPr>
          <p:cNvPicPr>
            <a:picLocks noChangeAspect="1"/>
          </p:cNvPicPr>
          <p:nvPr/>
        </p:nvPicPr>
        <p:blipFill rotWithShape="1">
          <a:blip r:embed="rId5">
            <a:extLst>
              <a:ext uri="{28A0092B-C50C-407E-A947-70E740481C1C}">
                <a14:useLocalDpi xmlns:a14="http://schemas.microsoft.com/office/drawing/2010/main" val="0"/>
              </a:ext>
            </a:extLst>
          </a:blip>
          <a:srcRect l="41863" b="67721"/>
          <a:stretch/>
        </p:blipFill>
        <p:spPr>
          <a:xfrm>
            <a:off x="3680689" y="2359745"/>
            <a:ext cx="1683248" cy="1609631"/>
          </a:xfrm>
          <a:prstGeom prst="rect">
            <a:avLst/>
          </a:prstGeom>
        </p:spPr>
      </p:pic>
    </p:spTree>
    <p:extLst>
      <p:ext uri="{BB962C8B-B14F-4D97-AF65-F5344CB8AC3E}">
        <p14:creationId xmlns:p14="http://schemas.microsoft.com/office/powerpoint/2010/main" val="244956025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731520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574823">
                  <a:extLst>
                    <a:ext uri="{9D8B030D-6E8A-4147-A177-3AD203B41FA5}">
                      <a16:colId xmlns:a16="http://schemas.microsoft.com/office/drawing/2014/main" val="20001"/>
                    </a:ext>
                  </a:extLst>
                </a:gridCol>
                <a:gridCol w="1814051">
                  <a:extLst>
                    <a:ext uri="{9D8B030D-6E8A-4147-A177-3AD203B41FA5}">
                      <a16:colId xmlns:a16="http://schemas.microsoft.com/office/drawing/2014/main" val="20002"/>
                    </a:ext>
                  </a:extLst>
                </a:gridCol>
                <a:gridCol w="818536">
                  <a:extLst>
                    <a:ext uri="{9D8B030D-6E8A-4147-A177-3AD203B41FA5}">
                      <a16:colId xmlns:a16="http://schemas.microsoft.com/office/drawing/2014/main" val="20003"/>
                    </a:ext>
                  </a:extLst>
                </a:gridCol>
                <a:gridCol w="1639705">
                  <a:extLst>
                    <a:ext uri="{9D8B030D-6E8A-4147-A177-3AD203B41FA5}">
                      <a16:colId xmlns:a16="http://schemas.microsoft.com/office/drawing/2014/main" val="20004"/>
                    </a:ext>
                  </a:extLst>
                </a:gridCol>
                <a:gridCol w="1763486">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1" dirty="0">
                        <a:solidFill>
                          <a:schemeClr val="tx1"/>
                        </a:solidFill>
                      </a:endParaRPr>
                    </a:p>
                    <a:p>
                      <a:pPr algn="ctr"/>
                      <a:endParaRPr lang="nb-NO" sz="900" b="1" dirty="0">
                        <a:solidFill>
                          <a:schemeClr val="tx1"/>
                        </a:solidFill>
                      </a:endParaRPr>
                    </a:p>
                    <a:p>
                      <a:pPr algn="ctr"/>
                      <a:r>
                        <a:rPr lang="nb-NO" sz="900" b="0" baseline="0" dirty="0">
                          <a:solidFill>
                            <a:schemeClr val="tx1"/>
                          </a:solidFill>
                        </a:rPr>
                        <a:t>8*1 min-30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To</a:t>
                      </a:r>
                      <a:r>
                        <a:rPr lang="nb-NO" sz="900" baseline="0" dirty="0">
                          <a:solidFill>
                            <a:schemeClr val="tx1"/>
                          </a:solidFill>
                        </a:rPr>
                        <a:t> og to sammen. </a:t>
                      </a:r>
                      <a:r>
                        <a:rPr lang="nb-NO" sz="900" baseline="0" dirty="0" err="1">
                          <a:solidFill>
                            <a:schemeClr val="tx1"/>
                          </a:solidFill>
                        </a:rPr>
                        <a:t>Ca</a:t>
                      </a:r>
                      <a:r>
                        <a:rPr lang="nb-NO" sz="900" baseline="0" dirty="0">
                          <a:solidFill>
                            <a:schemeClr val="tx1"/>
                          </a:solidFill>
                        </a:rPr>
                        <a:t> 2 m mellom kjeglene i bredde. 8-10 meter i lengde. Spillerne bruker en ball og står </a:t>
                      </a:r>
                      <a:r>
                        <a:rPr lang="nb-NO" sz="900" baseline="0" dirty="0" err="1">
                          <a:solidFill>
                            <a:schemeClr val="tx1"/>
                          </a:solidFill>
                        </a:rPr>
                        <a:t>ovenrfor</a:t>
                      </a:r>
                      <a:r>
                        <a:rPr lang="nb-NO" sz="900" baseline="0" dirty="0">
                          <a:solidFill>
                            <a:schemeClr val="tx1"/>
                          </a:solidFill>
                        </a:rPr>
                        <a:t> hverandre. 5-6 spillere i hvert rektangel. Pasning på yttersiden og bruke aktiv touch forbi den andre kjegla. Deretter slå pasning tilbake. Skifte retninger. Spillerne står på samme side hele tiden. Variere med kort touch mellom kjeglene og mot utsiden som vist på bildet. </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Kjør etter hvert konkurranser mellom gruppene.</a:t>
                      </a:r>
                      <a:r>
                        <a:rPr lang="nb-NO" sz="900" b="0" baseline="0" dirty="0"/>
                        <a:t> Første gruppe til 8 runder osv.</a:t>
                      </a:r>
                    </a:p>
                    <a:p>
                      <a:endParaRPr lang="nb-NO" sz="900" b="0" baseline="0" dirty="0"/>
                    </a:p>
                    <a:p>
                      <a:r>
                        <a:rPr lang="nb-NO" sz="900" b="0" baseline="0" dirty="0"/>
                        <a:t>Sett boksene ganske tett inntil  hverandre.</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r>
                        <a:rPr lang="nb-NO" sz="900" baseline="0" dirty="0" err="1"/>
                        <a:t>Ca</a:t>
                      </a:r>
                      <a:r>
                        <a:rPr lang="nb-NO" sz="900" baseline="0" dirty="0"/>
                        <a:t> 20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4*3 min</a:t>
                      </a:r>
                    </a:p>
                    <a:p>
                      <a:pPr algn="ctr"/>
                      <a:r>
                        <a:rPr lang="nb-NO" sz="900" b="0" dirty="0">
                          <a:solidFill>
                            <a:schemeClr val="tx1"/>
                          </a:solidFill>
                        </a:rPr>
                        <a:t>1 min pause</a:t>
                      </a:r>
                    </a:p>
                    <a:p>
                      <a:pPr algn="ctr"/>
                      <a:r>
                        <a:rPr lang="nb-NO" sz="900" b="0" dirty="0" err="1">
                          <a:solidFill>
                            <a:schemeClr val="tx1"/>
                          </a:solidFill>
                        </a:rPr>
                        <a:t>Ca</a:t>
                      </a:r>
                      <a:r>
                        <a:rPr lang="nb-NO" sz="900" b="0" dirty="0">
                          <a:solidFill>
                            <a:schemeClr val="tx1"/>
                          </a:solidFill>
                        </a:rPr>
                        <a:t> 15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6-12</a:t>
                      </a:r>
                      <a:r>
                        <a:rPr lang="nb-NO" sz="900" baseline="0" dirty="0">
                          <a:solidFill>
                            <a:schemeClr val="tx1"/>
                          </a:solidFill>
                        </a:rPr>
                        <a:t> spillere i hver øvelse. Kjør gjerne mot flere mål.</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5m mellom kjeglene på siden og firkanten i midten. Baller på den ene siden. Spilleren fra motsatt side beveger seg inn i firkanten og får pasning. Spilleren tar en god touch rett ut av firkanten. Spilleren kan gjøre mål ved avslutning  på touch 2, eller kjøre 1-1 mot forsvarer. Varier. Forsvareren(blå) kommer ut med en gang første pasning slås. Deretter bytter spillerne side etter endt sekvens.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Konkurranser: Første spiller til et satt antall mål, eller det samme lagvis.</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utøverne til å samles i pausene og diskutere hvordan de skal vinne neste sekvens.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a:t>
                      </a:r>
                      <a:r>
                        <a:rPr lang="nb-NO" sz="900" b="0" baseline="0" dirty="0">
                          <a:solidFill>
                            <a:schemeClr val="tx1"/>
                          </a:solidFill>
                        </a:rPr>
                        <a:t> </a:t>
                      </a:r>
                      <a:r>
                        <a:rPr lang="nb-NO" sz="900" b="0" dirty="0">
                          <a:solidFill>
                            <a:schemeClr val="tx1"/>
                          </a:solidFill>
                        </a:rPr>
                        <a:t>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a:t>
                      </a:r>
                    </a:p>
                    <a:p>
                      <a:pPr algn="ctr"/>
                      <a:r>
                        <a:rPr lang="nb-NO" sz="900" b="0" dirty="0" err="1">
                          <a:solidFill>
                            <a:schemeClr val="tx1"/>
                          </a:solidFill>
                        </a:rPr>
                        <a:t>Ca</a:t>
                      </a:r>
                      <a:r>
                        <a:rPr lang="nb-NO" sz="900" b="0" dirty="0">
                          <a:solidFill>
                            <a:schemeClr val="tx1"/>
                          </a:solidFill>
                        </a:rPr>
                        <a:t> 40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Etter hvert spille vinneren står. Første målet vinner. Ved uavgjort står det laget som  har stått kortest på banen. Telle seire Spille. 3-3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Hvilken spiller treffer først stolpen fra 40 meter?</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Konkurranse: Hvilket lag vinner flest kamper på treningen?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utøverne til å samles i pausene og diskutere spillet og de skal forandre/fortsette med.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skryt av spilleren som bryr seg om andre.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15. PRIORITERTE ROM  </a:t>
                      </a:r>
                    </a:p>
                  </a:txBody>
                  <a:tcPr marL="68580" marR="68580"/>
                </a:tc>
                <a:extLst>
                  <a:ext uri="{0D108BD9-81ED-4DB2-BD59-A6C34878D82A}">
                    <a16:rowId xmlns:a16="http://schemas.microsoft.com/office/drawing/2014/main" val="10000"/>
                  </a:ext>
                </a:extLst>
              </a:tr>
            </a:tbl>
          </a:graphicData>
        </a:graphic>
      </p:graphicFrame>
      <p:pic>
        <p:nvPicPr>
          <p:cNvPr id="8" name="Bilde 7"/>
          <p:cNvPicPr>
            <a:picLocks noChangeAspect="1"/>
          </p:cNvPicPr>
          <p:nvPr/>
        </p:nvPicPr>
        <p:blipFill rotWithShape="1">
          <a:blip r:embed="rId2" cstate="print">
            <a:extLst>
              <a:ext uri="{28A0092B-C50C-407E-A947-70E740481C1C}">
                <a14:useLocalDpi xmlns:a14="http://schemas.microsoft.com/office/drawing/2010/main" val="0"/>
              </a:ext>
            </a:extLst>
          </a:blip>
          <a:srcRect l="53518" b="50986"/>
          <a:stretch/>
        </p:blipFill>
        <p:spPr>
          <a:xfrm>
            <a:off x="3108122" y="1268174"/>
            <a:ext cx="1799681" cy="1213394"/>
          </a:xfrm>
          <a:prstGeom prst="rect">
            <a:avLst/>
          </a:prstGeom>
        </p:spPr>
      </p:pic>
      <p:pic>
        <p:nvPicPr>
          <p:cNvPr id="10" name="Bilde 9"/>
          <p:cNvPicPr>
            <a:picLocks noChangeAspect="1"/>
          </p:cNvPicPr>
          <p:nvPr/>
        </p:nvPicPr>
        <p:blipFill rotWithShape="1">
          <a:blip r:embed="rId3" cstate="print">
            <a:extLst>
              <a:ext uri="{28A0092B-C50C-407E-A947-70E740481C1C}">
                <a14:useLocalDpi xmlns:a14="http://schemas.microsoft.com/office/drawing/2010/main" val="0"/>
              </a:ext>
            </a:extLst>
          </a:blip>
          <a:srcRect l="53518"/>
          <a:stretch/>
        </p:blipFill>
        <p:spPr>
          <a:xfrm>
            <a:off x="3108121" y="3615747"/>
            <a:ext cx="1799683" cy="1516695"/>
          </a:xfrm>
          <a:prstGeom prst="rect">
            <a:avLst/>
          </a:prstGeom>
        </p:spPr>
      </p:pic>
      <p:pic>
        <p:nvPicPr>
          <p:cNvPr id="11" name="Bilde 10"/>
          <p:cNvPicPr>
            <a:picLocks noChangeAspect="1"/>
          </p:cNvPicPr>
          <p:nvPr/>
        </p:nvPicPr>
        <p:blipFill rotWithShape="1">
          <a:blip r:embed="rId4" cstate="print">
            <a:extLst>
              <a:ext uri="{28A0092B-C50C-407E-A947-70E740481C1C}">
                <a14:useLocalDpi xmlns:a14="http://schemas.microsoft.com/office/drawing/2010/main" val="0"/>
              </a:ext>
            </a:extLst>
          </a:blip>
          <a:srcRect l="53518"/>
          <a:stretch/>
        </p:blipFill>
        <p:spPr>
          <a:xfrm>
            <a:off x="3108120" y="5132442"/>
            <a:ext cx="1799683" cy="1743613"/>
          </a:xfrm>
          <a:prstGeom prst="rect">
            <a:avLst/>
          </a:prstGeom>
        </p:spPr>
      </p:pic>
      <p:pic>
        <p:nvPicPr>
          <p:cNvPr id="12" name="Bilde 11" descr="Et bilde som inneholder grønn, gress, krets, skilt&#10;&#10;Automatisk generert beskrivelse">
            <a:extLst>
              <a:ext uri="{FF2B5EF4-FFF2-40B4-BE49-F238E27FC236}">
                <a16:creationId xmlns:a16="http://schemas.microsoft.com/office/drawing/2014/main" id="{D335813F-F117-45A9-A738-6F822B02B1AA}"/>
              </a:ext>
            </a:extLst>
          </p:cNvPr>
          <p:cNvPicPr>
            <a:picLocks noChangeAspect="1"/>
          </p:cNvPicPr>
          <p:nvPr/>
        </p:nvPicPr>
        <p:blipFill rotWithShape="1">
          <a:blip r:embed="rId5">
            <a:extLst>
              <a:ext uri="{28A0092B-C50C-407E-A947-70E740481C1C}">
                <a14:useLocalDpi xmlns:a14="http://schemas.microsoft.com/office/drawing/2010/main" val="0"/>
              </a:ext>
            </a:extLst>
          </a:blip>
          <a:srcRect l="44939" b="58551"/>
          <a:stretch/>
        </p:blipFill>
        <p:spPr>
          <a:xfrm>
            <a:off x="3108122" y="2481568"/>
            <a:ext cx="1799681" cy="1213394"/>
          </a:xfrm>
          <a:prstGeom prst="rect">
            <a:avLst/>
          </a:prstGeom>
        </p:spPr>
      </p:pic>
    </p:spTree>
    <p:extLst>
      <p:ext uri="{BB962C8B-B14F-4D97-AF65-F5344CB8AC3E}">
        <p14:creationId xmlns:p14="http://schemas.microsoft.com/office/powerpoint/2010/main" val="307698443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1" cy="758952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574823">
                  <a:extLst>
                    <a:ext uri="{9D8B030D-6E8A-4147-A177-3AD203B41FA5}">
                      <a16:colId xmlns:a16="http://schemas.microsoft.com/office/drawing/2014/main" val="20001"/>
                    </a:ext>
                  </a:extLst>
                </a:gridCol>
                <a:gridCol w="1814051">
                  <a:extLst>
                    <a:ext uri="{9D8B030D-6E8A-4147-A177-3AD203B41FA5}">
                      <a16:colId xmlns:a16="http://schemas.microsoft.com/office/drawing/2014/main" val="20002"/>
                    </a:ext>
                  </a:extLst>
                </a:gridCol>
                <a:gridCol w="862781">
                  <a:extLst>
                    <a:ext uri="{9D8B030D-6E8A-4147-A177-3AD203B41FA5}">
                      <a16:colId xmlns:a16="http://schemas.microsoft.com/office/drawing/2014/main" val="20003"/>
                    </a:ext>
                  </a:extLst>
                </a:gridCol>
                <a:gridCol w="1338416">
                  <a:extLst>
                    <a:ext uri="{9D8B030D-6E8A-4147-A177-3AD203B41FA5}">
                      <a16:colId xmlns:a16="http://schemas.microsoft.com/office/drawing/2014/main" val="20004"/>
                    </a:ext>
                  </a:extLst>
                </a:gridCol>
                <a:gridCol w="2020529">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endParaRPr lang="nb-NO" sz="900" b="1" dirty="0">
                        <a:solidFill>
                          <a:schemeClr val="tx1"/>
                        </a:solidFill>
                      </a:endParaRPr>
                    </a:p>
                    <a:p>
                      <a:pPr algn="ctr"/>
                      <a:endParaRPr lang="nb-NO" sz="900" b="0" dirty="0">
                        <a:solidFill>
                          <a:schemeClr val="tx1"/>
                        </a:solidFill>
                      </a:endParaRPr>
                    </a:p>
                    <a:p>
                      <a:pPr algn="ctr"/>
                      <a:r>
                        <a:rPr lang="nb-NO" sz="900" b="0" dirty="0">
                          <a:solidFill>
                            <a:schemeClr val="tx1"/>
                          </a:solidFill>
                        </a:rPr>
                        <a:t>8*1.30</a:t>
                      </a:r>
                      <a:r>
                        <a:rPr lang="nb-NO" sz="900" b="0" baseline="0" dirty="0">
                          <a:solidFill>
                            <a:schemeClr val="tx1"/>
                          </a:solidFill>
                        </a:rPr>
                        <a:t> min-30 s pause. </a:t>
                      </a:r>
                      <a:r>
                        <a:rPr lang="nb-NO" sz="900" b="0" baseline="0" dirty="0" err="1">
                          <a:solidFill>
                            <a:schemeClr val="tx1"/>
                          </a:solidFill>
                        </a:rPr>
                        <a:t>Ca</a:t>
                      </a:r>
                      <a:r>
                        <a:rPr lang="nb-NO" sz="900" b="0" baseline="0" dirty="0">
                          <a:solidFill>
                            <a:schemeClr val="tx1"/>
                          </a:solidFill>
                        </a:rPr>
                        <a:t> 15 min</a:t>
                      </a:r>
                      <a:r>
                        <a:rPr lang="nb-NO" sz="900" b="1" baseline="0" dirty="0">
                          <a:solidFill>
                            <a:schemeClr val="tx1"/>
                          </a:solidFill>
                        </a:rPr>
                        <a:t>.</a:t>
                      </a:r>
                      <a:endParaRPr lang="nb-NO" sz="900" b="1"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6-8 spillere i hvert</a:t>
                      </a:r>
                      <a:r>
                        <a:rPr lang="nb-NO" sz="900" baseline="0" dirty="0">
                          <a:solidFill>
                            <a:schemeClr val="tx1"/>
                          </a:solidFill>
                        </a:rPr>
                        <a:t> oppsett. </a:t>
                      </a:r>
                      <a:r>
                        <a:rPr lang="nb-NO" sz="900" dirty="0">
                          <a:solidFill>
                            <a:schemeClr val="tx1"/>
                          </a:solidFill>
                        </a:rPr>
                        <a:t>5 m mellom de</a:t>
                      </a:r>
                      <a:r>
                        <a:rPr lang="nb-NO" sz="900" baseline="0" dirty="0">
                          <a:solidFill>
                            <a:schemeClr val="tx1"/>
                          </a:solidFill>
                        </a:rPr>
                        <a:t> ytre kjeglene og firkanten.</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2 m mellom kjeglene i firkanten. Pasning slås til spiller i firkanten. Spilleren tar en førstetouch akkurat ut av firkanten og slår pasning til en av tre spillere på utsiden av firkanten. Spilleren kan ikke slå tilbake til spilleren en fikk ball fra. Spilleren som slo pasningen løper så inn i firkanten og den som har slått pasning ut til en av de andre spillerne beveger seg dit en slår. Touchen skal rett ut av firkanten.</a:t>
                      </a:r>
                      <a:endParaRPr lang="nb-NO" sz="900" dirty="0">
                        <a:solidFill>
                          <a:schemeClr val="tx1"/>
                        </a:solidFill>
                      </a:endParaRP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Ha</a:t>
                      </a:r>
                      <a:r>
                        <a:rPr lang="nb-NO" sz="900" b="0" baseline="0" dirty="0"/>
                        <a:t> nok baller tilgjengelig slik at det blir flyt i øvelsen.</a:t>
                      </a:r>
                      <a:endParaRPr lang="nb-NO" sz="900" b="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r>
                        <a:rPr lang="nb-NO" sz="900" baseline="0" dirty="0"/>
                        <a:t>1-2 min kamper med halvparten av tiden i pause. </a:t>
                      </a:r>
                    </a:p>
                    <a:p>
                      <a:r>
                        <a:rPr lang="nb-NO" sz="900" baseline="0" dirty="0" err="1"/>
                        <a:t>Ca</a:t>
                      </a:r>
                      <a:r>
                        <a:rPr lang="nb-NO" sz="900" baseline="0" dirty="0"/>
                        <a:t> 25 min.</a:t>
                      </a:r>
                      <a:endParaRPr lang="nb-NO" sz="900" dirty="0"/>
                    </a:p>
                  </a:txBody>
                  <a:tcPr marL="68580" marR="68580">
                    <a:solidFill>
                      <a:schemeClr val="bg2">
                        <a:lumMod val="90000"/>
                      </a:schemeClr>
                    </a:solidFill>
                  </a:tcPr>
                </a:tc>
                <a:tc>
                  <a:txBody>
                    <a:bodyPr/>
                    <a:lstStyle/>
                    <a:p>
                      <a:r>
                        <a:rPr lang="nb-NO" sz="900" dirty="0"/>
                        <a:t>Sette opp mange baner slik at det blir flest mulig involveringer per spiller. Spill 1-1, 2-1,2-2, 3-2 eller 3-3. Sette opp korte baner i rektangel. Bruke småmål eller kjeglemål. Kan gjerne involvere keeperne med to store mål på en bane. Avgrens banene med kjegler. Legg baller bak alle målene, slik at spillet flyter.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r>
                        <a:rPr lang="nb-NO" sz="900" b="0" dirty="0"/>
                        <a:t>La de spille med fri touch. </a:t>
                      </a:r>
                    </a:p>
                    <a:p>
                      <a:endParaRPr lang="nb-NO" sz="900" b="0" dirty="0"/>
                    </a:p>
                    <a:p>
                      <a:r>
                        <a:rPr lang="nb-NO" sz="900" b="0" dirty="0"/>
                        <a:t>Sett det opp som konkurranser mot hverandre. </a:t>
                      </a:r>
                    </a:p>
                    <a:p>
                      <a:endParaRPr lang="nb-NO" sz="900" b="0" dirty="0"/>
                    </a:p>
                    <a:p>
                      <a:r>
                        <a:rPr lang="nb-NO" sz="900" b="0" dirty="0"/>
                        <a:t>Bytt i blant på hvem som møter hverandre. Differensiere?</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Observere hver enkelt spiller og gi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flytende individuelle positive tilbakemeldinger underveis i øvelsen. Kom gjerne med spørsmål og veiledning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2*5 min</a:t>
                      </a:r>
                    </a:p>
                    <a:p>
                      <a:pPr algn="ctr"/>
                      <a:r>
                        <a:rPr lang="nb-NO" sz="900" b="0" dirty="0">
                          <a:solidFill>
                            <a:schemeClr val="tx1"/>
                          </a:solidFill>
                        </a:rPr>
                        <a:t>1 min pause. </a:t>
                      </a:r>
                      <a:r>
                        <a:rPr lang="nb-NO" sz="900" b="0" dirty="0" err="1">
                          <a:solidFill>
                            <a:schemeClr val="tx1"/>
                          </a:solidFill>
                        </a:rPr>
                        <a:t>Ca</a:t>
                      </a:r>
                      <a:r>
                        <a:rPr lang="nb-NO" sz="900" b="0" dirty="0">
                          <a:solidFill>
                            <a:schemeClr val="tx1"/>
                          </a:solidFill>
                        </a:rPr>
                        <a:t> 15 min.</a:t>
                      </a:r>
                    </a:p>
                    <a:p>
                      <a:pPr algn="ctr"/>
                      <a:endParaRPr lang="nb-NO" sz="900" b="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4-10</a:t>
                      </a:r>
                      <a:r>
                        <a:rPr lang="nb-NO" sz="900" baseline="0" dirty="0">
                          <a:solidFill>
                            <a:schemeClr val="tx1"/>
                          </a:solidFill>
                        </a:rPr>
                        <a:t> spillere i hver øvelse. Kjør gjerne mot flere mål. 5m mellom kjeglene på siden og firkanten i midten. Baller på den ene siden. Spilleren fra motsatt side beveger seg inn i firkanten og får pasning. Spilleren tar en god touch rett ut av firkanten og avslutter helst på touch 2. Deretter bytter spillerne side.</a:t>
                      </a:r>
                    </a:p>
                  </a:txBody>
                  <a:tcPr marL="68580" marR="68580">
                    <a:solidFill>
                      <a:schemeClr val="bg2">
                        <a:lumMod val="90000"/>
                      </a:schemeClr>
                    </a:solidFill>
                  </a:tcPr>
                </a:tc>
                <a:tc>
                  <a:txBody>
                    <a:bodyPr/>
                    <a:lstStyle/>
                    <a:p>
                      <a:endParaRPr lang="nb-NO" sz="900" dirty="0"/>
                    </a:p>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Konkurranser: Første spiller til et satt antall mål, eller det samme lagvis.</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900" baseline="0" dirty="0">
                        <a:solidFill>
                          <a:schemeClr val="tx1"/>
                        </a:solidFill>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Utfordre spillerne på  refleksjon over egen kvalitet i øvelsen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r h="1130596">
                <a:tc>
                  <a:txBody>
                    <a:bodyPr/>
                    <a:lstStyle/>
                    <a:p>
                      <a:pPr algn="ctr"/>
                      <a:r>
                        <a:rPr lang="nb-NO" sz="900" b="0" dirty="0">
                          <a:solidFill>
                            <a:schemeClr val="tx1"/>
                          </a:solidFill>
                        </a:rPr>
                        <a:t>1 min kamper</a:t>
                      </a:r>
                    </a:p>
                    <a:p>
                      <a:pPr algn="ctr"/>
                      <a:r>
                        <a:rPr lang="nb-NO" sz="900" b="0" dirty="0">
                          <a:solidFill>
                            <a:schemeClr val="tx1"/>
                          </a:solidFill>
                        </a:rPr>
                        <a:t>30 </a:t>
                      </a:r>
                      <a:r>
                        <a:rPr lang="nb-NO" sz="900" b="0" dirty="0" err="1">
                          <a:solidFill>
                            <a:schemeClr val="tx1"/>
                          </a:solidFill>
                        </a:rPr>
                        <a:t>s.pause</a:t>
                      </a:r>
                      <a:r>
                        <a:rPr lang="nb-NO" sz="900" b="0" dirty="0">
                          <a:solidFill>
                            <a:schemeClr val="tx1"/>
                          </a:solidFill>
                        </a:rPr>
                        <a:t> mellom kampene. </a:t>
                      </a:r>
                      <a:r>
                        <a:rPr lang="nb-NO" sz="900" b="0" dirty="0" err="1">
                          <a:solidFill>
                            <a:schemeClr val="tx1"/>
                          </a:solidFill>
                        </a:rPr>
                        <a:t>Ca</a:t>
                      </a:r>
                      <a:r>
                        <a:rPr lang="nb-NO" sz="900" b="0" dirty="0">
                          <a:solidFill>
                            <a:schemeClr val="tx1"/>
                          </a:solidFill>
                        </a:rPr>
                        <a:t> 35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   2-4 lag. Etter hvert spille vinneren står. Første målet vinner. Ved uavgjort står det laget som  har stått kortest på banen. Telle seire Spille. 3-3 til 6-6.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til slutt: Curling. Hvilken spiller får ballen til å stoppe nærmest midtpunktet i midtsirkelen? 1 forsøk hver. Skyter fra 16 m streken. La bare lederballen ligge igjen. </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Konkurranse: Hvilket lag vinner flest kamper på treningen?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Bruk banestørrelse etter tid og rom oversikten. </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utøverne til å samles i pausene og diskutere spillet og de skal forandre/fortsette med.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forklar når og hvorfor vi bør bruke aktiv touch i kampene. Minn spillerne på at de skal rydde bort søppel, som de ser på stadion hver dag og at de skal si hei til alle de møter på stadionområdet..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4"/>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16. PRIORITERTE ROM  </a:t>
                      </a:r>
                    </a:p>
                  </a:txBody>
                  <a:tcPr marL="68580" marR="68580"/>
                </a:tc>
                <a:extLst>
                  <a:ext uri="{0D108BD9-81ED-4DB2-BD59-A6C34878D82A}">
                    <a16:rowId xmlns:a16="http://schemas.microsoft.com/office/drawing/2014/main" val="10000"/>
                  </a:ext>
                </a:extLst>
              </a:tr>
            </a:tbl>
          </a:graphicData>
        </a:graphic>
      </p:graphicFrame>
      <p:pic>
        <p:nvPicPr>
          <p:cNvPr id="12" name="Bilde 11"/>
          <p:cNvPicPr>
            <a:picLocks noChangeAspect="1"/>
          </p:cNvPicPr>
          <p:nvPr/>
        </p:nvPicPr>
        <p:blipFill rotWithShape="1">
          <a:blip r:embed="rId2"/>
          <a:srcRect l="49240"/>
          <a:stretch/>
        </p:blipFill>
        <p:spPr>
          <a:xfrm>
            <a:off x="3114413" y="1328052"/>
            <a:ext cx="1796795" cy="1134843"/>
          </a:xfrm>
          <a:prstGeom prst="rect">
            <a:avLst/>
          </a:prstGeom>
        </p:spPr>
      </p:pic>
      <p:pic>
        <p:nvPicPr>
          <p:cNvPr id="14" name="Bilde 13"/>
          <p:cNvPicPr>
            <a:picLocks noChangeAspect="1"/>
          </p:cNvPicPr>
          <p:nvPr/>
        </p:nvPicPr>
        <p:blipFill rotWithShape="1">
          <a:blip r:embed="rId3"/>
          <a:srcRect l="57552"/>
          <a:stretch/>
        </p:blipFill>
        <p:spPr>
          <a:xfrm>
            <a:off x="3114413" y="4070938"/>
            <a:ext cx="1796795" cy="1134843"/>
          </a:xfrm>
          <a:prstGeom prst="rect">
            <a:avLst/>
          </a:prstGeom>
        </p:spPr>
      </p:pic>
      <p:pic>
        <p:nvPicPr>
          <p:cNvPr id="15" name="Bilde 14"/>
          <p:cNvPicPr>
            <a:picLocks noChangeAspect="1"/>
          </p:cNvPicPr>
          <p:nvPr/>
        </p:nvPicPr>
        <p:blipFill rotWithShape="1">
          <a:blip r:embed="rId4" cstate="print">
            <a:extLst>
              <a:ext uri="{28A0092B-C50C-407E-A947-70E740481C1C}">
                <a14:useLocalDpi xmlns:a14="http://schemas.microsoft.com/office/drawing/2010/main" val="0"/>
              </a:ext>
            </a:extLst>
          </a:blip>
          <a:srcRect l="57552"/>
          <a:stretch/>
        </p:blipFill>
        <p:spPr>
          <a:xfrm>
            <a:off x="3114414" y="5205778"/>
            <a:ext cx="1796795" cy="1652222"/>
          </a:xfrm>
          <a:prstGeom prst="rect">
            <a:avLst/>
          </a:prstGeom>
        </p:spPr>
      </p:pic>
      <p:pic>
        <p:nvPicPr>
          <p:cNvPr id="9" name="Bilde 8" descr="Et bilde som inneholder grønn, gress, krets, skilt&#10;&#10;Automatisk generert beskrivelse">
            <a:extLst>
              <a:ext uri="{FF2B5EF4-FFF2-40B4-BE49-F238E27FC236}">
                <a16:creationId xmlns:a16="http://schemas.microsoft.com/office/drawing/2014/main" id="{DFAD4E43-DA46-4209-8CFA-845236089026}"/>
              </a:ext>
            </a:extLst>
          </p:cNvPr>
          <p:cNvPicPr>
            <a:picLocks noChangeAspect="1"/>
          </p:cNvPicPr>
          <p:nvPr/>
        </p:nvPicPr>
        <p:blipFill rotWithShape="1">
          <a:blip r:embed="rId5">
            <a:extLst>
              <a:ext uri="{28A0092B-C50C-407E-A947-70E740481C1C}">
                <a14:useLocalDpi xmlns:a14="http://schemas.microsoft.com/office/drawing/2010/main" val="0"/>
              </a:ext>
            </a:extLst>
          </a:blip>
          <a:srcRect l="44022" b="59508"/>
          <a:stretch/>
        </p:blipFill>
        <p:spPr>
          <a:xfrm>
            <a:off x="3114413" y="2398427"/>
            <a:ext cx="1796795" cy="1672508"/>
          </a:xfrm>
          <a:prstGeom prst="rect">
            <a:avLst/>
          </a:prstGeom>
        </p:spPr>
      </p:pic>
    </p:spTree>
    <p:extLst>
      <p:ext uri="{BB962C8B-B14F-4D97-AF65-F5344CB8AC3E}">
        <p14:creationId xmlns:p14="http://schemas.microsoft.com/office/powerpoint/2010/main" val="393271807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 3"/>
          <p:cNvGraphicFramePr>
            <a:graphicFrameLocks noGrp="1"/>
          </p:cNvGraphicFramePr>
          <p:nvPr/>
        </p:nvGraphicFramePr>
        <p:xfrm>
          <a:off x="-1" y="658132"/>
          <a:ext cx="9144002" cy="7498080"/>
        </p:xfrm>
        <a:graphic>
          <a:graphicData uri="http://schemas.openxmlformats.org/drawingml/2006/table">
            <a:tbl>
              <a:tblPr firstRow="1" bandRow="1">
                <a:tableStyleId>{5C22544A-7EE6-4342-B048-85BDC9FD1C3A}</a:tableStyleId>
              </a:tblPr>
              <a:tblGrid>
                <a:gridCol w="533401">
                  <a:extLst>
                    <a:ext uri="{9D8B030D-6E8A-4147-A177-3AD203B41FA5}">
                      <a16:colId xmlns:a16="http://schemas.microsoft.com/office/drawing/2014/main" val="20000"/>
                    </a:ext>
                  </a:extLst>
                </a:gridCol>
                <a:gridCol w="2574823">
                  <a:extLst>
                    <a:ext uri="{9D8B030D-6E8A-4147-A177-3AD203B41FA5}">
                      <a16:colId xmlns:a16="http://schemas.microsoft.com/office/drawing/2014/main" val="20001"/>
                    </a:ext>
                  </a:extLst>
                </a:gridCol>
                <a:gridCol w="1814051">
                  <a:extLst>
                    <a:ext uri="{9D8B030D-6E8A-4147-A177-3AD203B41FA5}">
                      <a16:colId xmlns:a16="http://schemas.microsoft.com/office/drawing/2014/main" val="20002"/>
                    </a:ext>
                  </a:extLst>
                </a:gridCol>
                <a:gridCol w="818536">
                  <a:extLst>
                    <a:ext uri="{9D8B030D-6E8A-4147-A177-3AD203B41FA5}">
                      <a16:colId xmlns:a16="http://schemas.microsoft.com/office/drawing/2014/main" val="20003"/>
                    </a:ext>
                  </a:extLst>
                </a:gridCol>
                <a:gridCol w="1639705">
                  <a:extLst>
                    <a:ext uri="{9D8B030D-6E8A-4147-A177-3AD203B41FA5}">
                      <a16:colId xmlns:a16="http://schemas.microsoft.com/office/drawing/2014/main" val="20004"/>
                    </a:ext>
                  </a:extLst>
                </a:gridCol>
                <a:gridCol w="1763486">
                  <a:extLst>
                    <a:ext uri="{9D8B030D-6E8A-4147-A177-3AD203B41FA5}">
                      <a16:colId xmlns:a16="http://schemas.microsoft.com/office/drawing/2014/main" val="20005"/>
                    </a:ext>
                  </a:extLst>
                </a:gridCol>
              </a:tblGrid>
              <a:tr h="621851">
                <a:tc>
                  <a:txBody>
                    <a:bodyPr/>
                    <a:lstStyle/>
                    <a:p>
                      <a:pPr algn="ctr"/>
                      <a:r>
                        <a:rPr lang="nb-NO" dirty="0">
                          <a:solidFill>
                            <a:schemeClr val="tx1"/>
                          </a:solidFill>
                        </a:rPr>
                        <a:t>Tid </a:t>
                      </a:r>
                    </a:p>
                  </a:txBody>
                  <a:tcPr marL="68580" marR="68580">
                    <a:solidFill>
                      <a:schemeClr val="bg2">
                        <a:lumMod val="90000"/>
                      </a:schemeClr>
                    </a:solidFill>
                  </a:tcPr>
                </a:tc>
                <a:tc>
                  <a:txBody>
                    <a:bodyPr/>
                    <a:lstStyle/>
                    <a:p>
                      <a:pPr algn="ctr"/>
                      <a:r>
                        <a:rPr lang="nb-NO" dirty="0">
                          <a:solidFill>
                            <a:schemeClr val="tx1"/>
                          </a:solidFill>
                        </a:rPr>
                        <a:t>Beskrivelse</a:t>
                      </a:r>
                    </a:p>
                  </a:txBody>
                  <a:tcPr marL="68580" marR="68580">
                    <a:solidFill>
                      <a:schemeClr val="bg2">
                        <a:lumMod val="90000"/>
                      </a:schemeClr>
                    </a:solidFill>
                  </a:tcPr>
                </a:tc>
                <a:tc>
                  <a:txBody>
                    <a:bodyPr/>
                    <a:lstStyle/>
                    <a:p>
                      <a:pPr algn="ctr"/>
                      <a:r>
                        <a:rPr lang="nb-NO" dirty="0">
                          <a:solidFill>
                            <a:schemeClr val="tx1"/>
                          </a:solidFill>
                        </a:rPr>
                        <a:t>Tegning</a:t>
                      </a:r>
                    </a:p>
                  </a:txBody>
                  <a:tcPr marL="68580" marR="68580">
                    <a:solidFill>
                      <a:schemeClr val="bg2">
                        <a:lumMod val="90000"/>
                      </a:schemeClr>
                    </a:solidFill>
                  </a:tcPr>
                </a:tc>
                <a:tc>
                  <a:txBody>
                    <a:bodyPr/>
                    <a:lstStyle/>
                    <a:p>
                      <a:pPr algn="ctr"/>
                      <a:r>
                        <a:rPr lang="nb-NO" dirty="0">
                          <a:solidFill>
                            <a:schemeClr val="tx1"/>
                          </a:solidFill>
                        </a:rPr>
                        <a:t>Prinsipp/</a:t>
                      </a:r>
                    </a:p>
                    <a:p>
                      <a:pPr algn="ctr"/>
                      <a:r>
                        <a:rPr lang="nb-NO" dirty="0">
                          <a:solidFill>
                            <a:schemeClr val="tx1"/>
                          </a:solidFill>
                        </a:rPr>
                        <a:t>moment</a:t>
                      </a:r>
                    </a:p>
                  </a:txBody>
                  <a:tcPr marL="68580" marR="68580">
                    <a:solidFill>
                      <a:schemeClr val="bg2">
                        <a:lumMod val="90000"/>
                      </a:schemeClr>
                    </a:solidFill>
                  </a:tcPr>
                </a:tc>
                <a:tc>
                  <a:txBody>
                    <a:bodyPr/>
                    <a:lstStyle/>
                    <a:p>
                      <a:pPr algn="ctr"/>
                      <a:r>
                        <a:rPr lang="nb-NO" dirty="0">
                          <a:solidFill>
                            <a:schemeClr val="tx1"/>
                          </a:solidFill>
                        </a:rPr>
                        <a:t>Tilretteleggelse</a:t>
                      </a:r>
                      <a:r>
                        <a:rPr lang="nb-NO" baseline="0" dirty="0">
                          <a:solidFill>
                            <a:schemeClr val="tx1"/>
                          </a:solidFill>
                        </a:rPr>
                        <a:t> </a:t>
                      </a:r>
                      <a:endParaRPr lang="nb-NO" dirty="0">
                        <a:solidFill>
                          <a:schemeClr val="tx1"/>
                        </a:solidFill>
                      </a:endParaRPr>
                    </a:p>
                  </a:txBody>
                  <a:tcPr marL="68580" marR="68580">
                    <a:solidFill>
                      <a:schemeClr val="bg2">
                        <a:lumMod val="90000"/>
                      </a:schemeClr>
                    </a:solidFill>
                  </a:tcPr>
                </a:tc>
                <a:tc>
                  <a:txBody>
                    <a:bodyPr/>
                    <a:lstStyle/>
                    <a:p>
                      <a:pPr algn="ctr"/>
                      <a:r>
                        <a:rPr lang="nb-NO" dirty="0">
                          <a:solidFill>
                            <a:schemeClr val="tx1"/>
                          </a:solidFill>
                        </a:rPr>
                        <a:t>Treneren</a:t>
                      </a:r>
                    </a:p>
                  </a:txBody>
                  <a:tcPr marL="68580" marR="68580">
                    <a:solidFill>
                      <a:schemeClr val="bg2">
                        <a:lumMod val="90000"/>
                      </a:schemeClr>
                    </a:solidFill>
                  </a:tcPr>
                </a:tc>
                <a:extLst>
                  <a:ext uri="{0D108BD9-81ED-4DB2-BD59-A6C34878D82A}">
                    <a16:rowId xmlns:a16="http://schemas.microsoft.com/office/drawing/2014/main" val="10000"/>
                  </a:ext>
                </a:extLst>
              </a:tr>
              <a:tr h="301326">
                <a:tc>
                  <a:txBody>
                    <a:bodyPr/>
                    <a:lstStyle/>
                    <a:p>
                      <a:pPr algn="ctr"/>
                      <a:r>
                        <a:rPr lang="nb-NO" sz="900" b="0" dirty="0">
                          <a:solidFill>
                            <a:schemeClr val="tx1"/>
                          </a:solidFill>
                        </a:rPr>
                        <a:t>3*3</a:t>
                      </a:r>
                      <a:r>
                        <a:rPr lang="nb-NO" sz="900" b="0" baseline="0" dirty="0">
                          <a:solidFill>
                            <a:schemeClr val="tx1"/>
                          </a:solidFill>
                        </a:rPr>
                        <a:t> min- 30 s pause. </a:t>
                      </a:r>
                      <a:r>
                        <a:rPr lang="nb-NO" sz="900" b="0" baseline="0" dirty="0" err="1">
                          <a:solidFill>
                            <a:schemeClr val="tx1"/>
                          </a:solidFill>
                        </a:rPr>
                        <a:t>Ca</a:t>
                      </a:r>
                      <a:r>
                        <a:rPr lang="nb-NO" sz="900" b="0" baseline="0" dirty="0">
                          <a:solidFill>
                            <a:schemeClr val="tx1"/>
                          </a:solidFill>
                        </a:rPr>
                        <a:t> 15 min.</a:t>
                      </a:r>
                      <a:endParaRPr lang="nb-NO" sz="900" b="0" dirty="0">
                        <a:solidFill>
                          <a:schemeClr val="tx1"/>
                        </a:solidFill>
                      </a:endParaRPr>
                    </a:p>
                  </a:txBody>
                  <a:tcPr marL="68580" marR="68580">
                    <a:solidFill>
                      <a:schemeClr val="bg2">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5-8</a:t>
                      </a:r>
                      <a:r>
                        <a:rPr lang="nb-NO" sz="900" baseline="0" dirty="0">
                          <a:solidFill>
                            <a:schemeClr val="tx1"/>
                          </a:solidFill>
                        </a:rPr>
                        <a:t> spillere i hver firkant. 5-8 m mellom kjeglene i kvadratet. </a:t>
                      </a:r>
                    </a:p>
                    <a:p>
                      <a:pPr marL="0" marR="0" indent="0" algn="l" defTabSz="914400" rtl="0" eaLnBrk="1" fontAlgn="auto" latinLnBrk="0" hangingPunct="1">
                        <a:lnSpc>
                          <a:spcPct val="100000"/>
                        </a:lnSpc>
                        <a:spcBef>
                          <a:spcPts val="0"/>
                        </a:spcBef>
                        <a:spcAft>
                          <a:spcPts val="0"/>
                        </a:spcAft>
                        <a:buClrTx/>
                        <a:buSzTx/>
                        <a:buFontTx/>
                        <a:buNone/>
                        <a:tabLst/>
                        <a:defRPr/>
                      </a:pPr>
                      <a:r>
                        <a:rPr lang="nb-NO" sz="900" baseline="0" dirty="0">
                          <a:solidFill>
                            <a:schemeClr val="tx1"/>
                          </a:solidFill>
                        </a:rPr>
                        <a:t>1-2 spillere i midten på firkanten. De som er utenfor firkanten har obligatorisk 3 touch. Spilleren i midten skal prøve å vinne ball, eller få den ut av firkanten. Spilleren som mister ball, bytter plass med den i midten. </a:t>
                      </a:r>
                    </a:p>
                  </a:txBody>
                  <a:tcPr marL="68580" marR="68580">
                    <a:solidFill>
                      <a:schemeClr val="bg2">
                        <a:lumMod val="90000"/>
                      </a:schemeClr>
                    </a:solidFill>
                  </a:tcPr>
                </a:tc>
                <a:tc>
                  <a:txBody>
                    <a:bodyPr/>
                    <a:lstStyle/>
                    <a:p>
                      <a:endParaRPr lang="nb-NO" sz="900" dirty="0"/>
                    </a:p>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t>Husk at det er obligatorisk 3 touch. Kan også variere med obligatorisk 2 touch.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900" b="0" baseline="0" dirty="0"/>
                        <a:t>Sett boksene ganske tett inntil  hverandre.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Konkurranse: Hver gang en spiller må inn i midten så får vedkommende en bokstav. Hvem blir først gris?</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Før økta: Samle alle og forklar hva vi skal lære i dag(prinsipp og moment). DU SKAL HA FREM KLOKKEKLART MINST 1 PRINSIPP OG 1 MOMENT SOM MINIMUM. DETTE SKAL GÅ GJENNOM HELE ØKTA.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1"/>
                  </a:ext>
                </a:extLst>
              </a:tr>
              <a:tr h="301326">
                <a:tc>
                  <a:txBody>
                    <a:bodyPr/>
                    <a:lstStyle/>
                    <a:p>
                      <a:pPr algn="ctr"/>
                      <a:r>
                        <a:rPr lang="nb-NO" sz="900" b="0" dirty="0">
                          <a:solidFill>
                            <a:schemeClr val="tx1"/>
                          </a:solidFill>
                        </a:rPr>
                        <a:t>6 min kamper*6</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 </a:t>
                      </a:r>
                      <a:r>
                        <a:rPr lang="nb-NO" sz="900" b="0" dirty="0" err="1">
                          <a:solidFill>
                            <a:schemeClr val="tx1"/>
                          </a:solidFill>
                        </a:rPr>
                        <a:t>Ca</a:t>
                      </a:r>
                      <a:r>
                        <a:rPr lang="nb-NO" sz="900" b="0" dirty="0">
                          <a:solidFill>
                            <a:schemeClr val="tx1"/>
                          </a:solidFill>
                        </a:rPr>
                        <a:t> 20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a:t>
                      </a: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Utfordre spillerne på  refleksjon over egen kvalitet i øvelsen i pausene.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2"/>
                  </a:ext>
                </a:extLst>
              </a:tr>
              <a:tr h="301326">
                <a:tc>
                  <a:txBody>
                    <a:bodyPr/>
                    <a:lstStyle/>
                    <a:p>
                      <a:pPr algn="ctr"/>
                      <a:r>
                        <a:rPr lang="nb-NO" sz="900" b="0" dirty="0">
                          <a:solidFill>
                            <a:schemeClr val="tx1"/>
                          </a:solidFill>
                        </a:rPr>
                        <a:t>6 min kamper*6</a:t>
                      </a:r>
                    </a:p>
                    <a:p>
                      <a:pPr algn="ctr"/>
                      <a:r>
                        <a:rPr lang="nb-NO" sz="900" b="0" dirty="0">
                          <a:solidFill>
                            <a:schemeClr val="tx1"/>
                          </a:solidFill>
                        </a:rPr>
                        <a:t>1</a:t>
                      </a:r>
                      <a:r>
                        <a:rPr lang="nb-NO" sz="900" b="0" baseline="0" dirty="0">
                          <a:solidFill>
                            <a:schemeClr val="tx1"/>
                          </a:solidFill>
                        </a:rPr>
                        <a:t> min </a:t>
                      </a:r>
                      <a:r>
                        <a:rPr lang="nb-NO" sz="900" b="0" dirty="0">
                          <a:solidFill>
                            <a:schemeClr val="tx1"/>
                          </a:solidFill>
                        </a:rPr>
                        <a:t>pause mellom kampene. </a:t>
                      </a:r>
                      <a:r>
                        <a:rPr lang="nb-NO" sz="900" b="0" dirty="0" err="1">
                          <a:solidFill>
                            <a:schemeClr val="tx1"/>
                          </a:solidFill>
                        </a:rPr>
                        <a:t>Ca</a:t>
                      </a:r>
                      <a:r>
                        <a:rPr lang="nb-NO" sz="900" b="0" dirty="0">
                          <a:solidFill>
                            <a:schemeClr val="tx1"/>
                          </a:solidFill>
                        </a:rPr>
                        <a:t> 55 min</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Spill mot 2 mål.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Konkurranse til slutt: Curling. Hvilken spiller får ballen til å stoppe nærmest midtpunktet i midtsirkelen? 1 forsøk hver. Skyter fra 16 m streken. La bare lederballen ligge igjen.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0"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endParaRPr lang="nb-NO" sz="900" dirty="0"/>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Sett opp lagene med 3 ledd. Bruk banestørrelse etter tid og rom oversikten. Vanlige kampregler.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7-7 til 11-11: </a:t>
                      </a:r>
                      <a:r>
                        <a:rPr kumimoji="0" lang="nb-NO" sz="900" b="0" i="0" u="none" strike="noStrike" kern="1200" cap="none" spc="0" normalizeH="0" baseline="0" noProof="0" dirty="0">
                          <a:ln>
                            <a:noFill/>
                          </a:ln>
                          <a:solidFill>
                            <a:prstClr val="black"/>
                          </a:solidFill>
                          <a:effectLst/>
                          <a:uLnTx/>
                          <a:uFillTx/>
                          <a:latin typeface="+mn-lt"/>
                          <a:ea typeface="+mn-ea"/>
                          <a:cs typeface="+mn-cs"/>
                        </a:rPr>
                        <a:t>7-7= 3-2-1/ 8-8= 3-3-1/ 9-9= 4-3-1/10-10= 4-3-2/ 11-11= 4-3-3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Hvilket lag vinner flest kamper?</a:t>
                      </a:r>
                    </a:p>
                  </a:txBody>
                  <a:tcPr marL="68580" marR="68580">
                    <a:solidFill>
                      <a:schemeClr val="bg2">
                        <a:lumMod val="9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Still spørsmål i pausene og følg opp med individuell veiledning flytende</a:t>
                      </a: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Sørg for at det er kamplikt tempo.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La aktiviteten styre læringen.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0" i="0" u="none" strike="noStrike" kern="1200" cap="none" spc="0" normalizeH="0" baseline="0" noProof="0" dirty="0">
                          <a:ln>
                            <a:noFill/>
                          </a:ln>
                          <a:solidFill>
                            <a:prstClr val="black"/>
                          </a:solidFill>
                          <a:effectLst/>
                          <a:uLnTx/>
                          <a:uFillTx/>
                          <a:latin typeface="+mn-lt"/>
                          <a:ea typeface="+mn-ea"/>
                          <a:cs typeface="+mn-cs"/>
                        </a:rPr>
                        <a:t>Få utøverne til å samles i pausene og diskutere spillet og de skal forandre/fortsette med.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900" b="1" i="0" u="none" strike="noStrike" kern="1200" cap="none" spc="0" normalizeH="0" baseline="0" noProof="0" dirty="0">
                          <a:ln>
                            <a:noFill/>
                          </a:ln>
                          <a:solidFill>
                            <a:prstClr val="black"/>
                          </a:solidFill>
                          <a:effectLst/>
                          <a:uLnTx/>
                          <a:uFillTx/>
                          <a:latin typeface="+mn-lt"/>
                          <a:ea typeface="+mn-ea"/>
                          <a:cs typeface="+mn-cs"/>
                        </a:rPr>
                        <a:t>Samle alle etter økta og  forklar når og hvorfor vi bør bruke aktiv touch i kampene. Skryt av spilleren som alltid er positiv.</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900" b="1" i="0" u="none" strike="noStrike" kern="1200" cap="none" spc="0" normalizeH="0" baseline="0" noProof="0" dirty="0">
                        <a:ln>
                          <a:noFill/>
                        </a:ln>
                        <a:solidFill>
                          <a:prstClr val="black"/>
                        </a:solidFill>
                        <a:effectLst/>
                        <a:uLnTx/>
                        <a:uFillTx/>
                        <a:latin typeface="+mn-lt"/>
                        <a:ea typeface="+mn-ea"/>
                        <a:cs typeface="+mn-cs"/>
                      </a:endParaRPr>
                    </a:p>
                  </a:txBody>
                  <a:tcPr marL="68580" marR="68580">
                    <a:solidFill>
                      <a:schemeClr val="bg2">
                        <a:lumMod val="90000"/>
                      </a:schemeClr>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0" y="-11787"/>
          <a:ext cx="9144000" cy="669919"/>
        </p:xfrm>
        <a:graphic>
          <a:graphicData uri="http://schemas.openxmlformats.org/drawingml/2006/table">
            <a:tbl>
              <a:tblPr firstRow="1" bandRow="1">
                <a:tableStyleId>{073A0DAA-6AF3-43AB-8588-CEC1D06C72B9}</a:tableStyleId>
              </a:tblPr>
              <a:tblGrid>
                <a:gridCol w="9144000">
                  <a:extLst>
                    <a:ext uri="{9D8B030D-6E8A-4147-A177-3AD203B41FA5}">
                      <a16:colId xmlns:a16="http://schemas.microsoft.com/office/drawing/2014/main" val="20000"/>
                    </a:ext>
                  </a:extLst>
                </a:gridCol>
              </a:tblGrid>
              <a:tr h="66991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2800" b="0" i="0" u="none" strike="noStrike" kern="1200" cap="none" spc="0" normalizeH="0" baseline="0" noProof="0" dirty="0">
                          <a:ln>
                            <a:noFill/>
                          </a:ln>
                          <a:solidFill>
                            <a:prstClr val="white"/>
                          </a:solidFill>
                          <a:effectLst/>
                          <a:uLnTx/>
                          <a:uFillTx/>
                          <a:latin typeface="+mn-lt"/>
                          <a:ea typeface="+mn-ea"/>
                          <a:cs typeface="+mn-cs"/>
                        </a:rPr>
                        <a:t>17. PRIORITERTE ROM  </a:t>
                      </a:r>
                    </a:p>
                  </a:txBody>
                  <a:tcPr marL="68580" marR="68580"/>
                </a:tc>
                <a:extLst>
                  <a:ext uri="{0D108BD9-81ED-4DB2-BD59-A6C34878D82A}">
                    <a16:rowId xmlns:a16="http://schemas.microsoft.com/office/drawing/2014/main" val="10000"/>
                  </a:ext>
                </a:extLst>
              </a:tr>
            </a:tbl>
          </a:graphicData>
        </a:graphic>
      </p:graphicFrame>
      <p:pic>
        <p:nvPicPr>
          <p:cNvPr id="13" name="Bilde 12"/>
          <p:cNvPicPr>
            <a:picLocks noChangeAspect="1"/>
          </p:cNvPicPr>
          <p:nvPr/>
        </p:nvPicPr>
        <p:blipFill rotWithShape="1">
          <a:blip r:embed="rId2"/>
          <a:srcRect l="55295" b="54325"/>
          <a:stretch/>
        </p:blipFill>
        <p:spPr>
          <a:xfrm>
            <a:off x="3090371" y="1276695"/>
            <a:ext cx="1842965" cy="1778372"/>
          </a:xfrm>
          <a:prstGeom prst="rect">
            <a:avLst/>
          </a:prstGeom>
        </p:spPr>
      </p:pic>
      <p:pic>
        <p:nvPicPr>
          <p:cNvPr id="8" name="Bilde 7"/>
          <p:cNvPicPr>
            <a:picLocks noChangeAspect="1"/>
          </p:cNvPicPr>
          <p:nvPr/>
        </p:nvPicPr>
        <p:blipFill rotWithShape="1">
          <a:blip r:embed="rId3"/>
          <a:srcRect l="44560"/>
          <a:stretch/>
        </p:blipFill>
        <p:spPr>
          <a:xfrm>
            <a:off x="3090371" y="4784095"/>
            <a:ext cx="1842965" cy="2137679"/>
          </a:xfrm>
          <a:prstGeom prst="rect">
            <a:avLst/>
          </a:prstGeom>
        </p:spPr>
      </p:pic>
      <p:pic>
        <p:nvPicPr>
          <p:cNvPr id="9" name="Plassholder for innhold 3"/>
          <p:cNvPicPr>
            <a:picLocks noChangeAspect="1"/>
          </p:cNvPicPr>
          <p:nvPr/>
        </p:nvPicPr>
        <p:blipFill rotWithShape="1">
          <a:blip r:embed="rId4" cstate="print">
            <a:extLst>
              <a:ext uri="{28A0092B-C50C-407E-A947-70E740481C1C}">
                <a14:useLocalDpi xmlns:a14="http://schemas.microsoft.com/office/drawing/2010/main" val="0"/>
              </a:ext>
            </a:extLst>
          </a:blip>
          <a:srcRect l="37634"/>
          <a:stretch/>
        </p:blipFill>
        <p:spPr>
          <a:xfrm>
            <a:off x="3090371" y="3055067"/>
            <a:ext cx="1842965" cy="1729026"/>
          </a:xfrm>
          <a:prstGeom prst="rect">
            <a:avLst/>
          </a:prstGeom>
        </p:spPr>
      </p:pic>
    </p:spTree>
    <p:extLst>
      <p:ext uri="{BB962C8B-B14F-4D97-AF65-F5344CB8AC3E}">
        <p14:creationId xmlns:p14="http://schemas.microsoft.com/office/powerpoint/2010/main" val="384120148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extLst>
              <p:ext uri="{D42A27DB-BD31-4B8C-83A1-F6EECF244321}">
                <p14:modId xmlns:p14="http://schemas.microsoft.com/office/powerpoint/2010/main" val="3926970545"/>
              </p:ext>
            </p:extLst>
          </p:nvPr>
        </p:nvGraphicFramePr>
        <p:xfrm>
          <a:off x="-36512" y="4"/>
          <a:ext cx="9184117" cy="6158675"/>
        </p:xfrm>
        <a:graphic>
          <a:graphicData uri="http://schemas.openxmlformats.org/drawingml/2006/table">
            <a:tbl>
              <a:tblPr firstRow="1" bandRow="1">
                <a:tableStyleId>{073A0DAA-6AF3-43AB-8588-CEC1D06C72B9}</a:tableStyleId>
              </a:tblPr>
              <a:tblGrid>
                <a:gridCol w="9021557">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69269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2800" b="0" dirty="0"/>
                        <a:t>INNRAMMING AV TRENING</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465983">
                <a:tc>
                  <a:txBody>
                    <a:bodyPr/>
                    <a:lstStyle/>
                    <a:p>
                      <a:pPr marL="285750" indent="-285750">
                        <a:buFont typeface="Wingdings" charset="2"/>
                        <a:buChar char="q"/>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graphicFrame>
        <p:nvGraphicFramePr>
          <p:cNvPr id="3" name="Tabell 2">
            <a:extLst>
              <a:ext uri="{FF2B5EF4-FFF2-40B4-BE49-F238E27FC236}">
                <a16:creationId xmlns:a16="http://schemas.microsoft.com/office/drawing/2014/main" id="{FE39FE99-ABB4-B88C-BB34-1ECE3686E42C}"/>
              </a:ext>
            </a:extLst>
          </p:cNvPr>
          <p:cNvGraphicFramePr>
            <a:graphicFrameLocks noGrp="1"/>
          </p:cNvGraphicFramePr>
          <p:nvPr>
            <p:extLst>
              <p:ext uri="{D42A27DB-BD31-4B8C-83A1-F6EECF244321}">
                <p14:modId xmlns:p14="http://schemas.microsoft.com/office/powerpoint/2010/main" val="2491501349"/>
              </p:ext>
            </p:extLst>
          </p:nvPr>
        </p:nvGraphicFramePr>
        <p:xfrm>
          <a:off x="-36512" y="908720"/>
          <a:ext cx="9232182" cy="5949280"/>
        </p:xfrm>
        <a:graphic>
          <a:graphicData uri="http://schemas.openxmlformats.org/drawingml/2006/table">
            <a:tbl>
              <a:tblPr firstRow="1" bandRow="1">
                <a:tableStyleId>{073A0DAA-6AF3-43AB-8588-CEC1D06C72B9}</a:tableStyleId>
              </a:tblPr>
              <a:tblGrid>
                <a:gridCol w="818855">
                  <a:extLst>
                    <a:ext uri="{9D8B030D-6E8A-4147-A177-3AD203B41FA5}">
                      <a16:colId xmlns:a16="http://schemas.microsoft.com/office/drawing/2014/main" val="20000"/>
                    </a:ext>
                  </a:extLst>
                </a:gridCol>
                <a:gridCol w="1105410">
                  <a:extLst>
                    <a:ext uri="{9D8B030D-6E8A-4147-A177-3AD203B41FA5}">
                      <a16:colId xmlns:a16="http://schemas.microsoft.com/office/drawing/2014/main" val="20001"/>
                    </a:ext>
                  </a:extLst>
                </a:gridCol>
                <a:gridCol w="1074188">
                  <a:extLst>
                    <a:ext uri="{9D8B030D-6E8A-4147-A177-3AD203B41FA5}">
                      <a16:colId xmlns:a16="http://schemas.microsoft.com/office/drawing/2014/main" val="20002"/>
                    </a:ext>
                  </a:extLst>
                </a:gridCol>
                <a:gridCol w="836917">
                  <a:extLst>
                    <a:ext uri="{9D8B030D-6E8A-4147-A177-3AD203B41FA5}">
                      <a16:colId xmlns:a16="http://schemas.microsoft.com/office/drawing/2014/main" val="20003"/>
                    </a:ext>
                  </a:extLst>
                </a:gridCol>
                <a:gridCol w="1192155">
                  <a:extLst>
                    <a:ext uri="{9D8B030D-6E8A-4147-A177-3AD203B41FA5}">
                      <a16:colId xmlns:a16="http://schemas.microsoft.com/office/drawing/2014/main" val="20004"/>
                    </a:ext>
                  </a:extLst>
                </a:gridCol>
                <a:gridCol w="1029589">
                  <a:extLst>
                    <a:ext uri="{9D8B030D-6E8A-4147-A177-3AD203B41FA5}">
                      <a16:colId xmlns:a16="http://schemas.microsoft.com/office/drawing/2014/main" val="20005"/>
                    </a:ext>
                  </a:extLst>
                </a:gridCol>
                <a:gridCol w="782729">
                  <a:extLst>
                    <a:ext uri="{9D8B030D-6E8A-4147-A177-3AD203B41FA5}">
                      <a16:colId xmlns:a16="http://schemas.microsoft.com/office/drawing/2014/main" val="20006"/>
                    </a:ext>
                  </a:extLst>
                </a:gridCol>
                <a:gridCol w="1228282">
                  <a:extLst>
                    <a:ext uri="{9D8B030D-6E8A-4147-A177-3AD203B41FA5}">
                      <a16:colId xmlns:a16="http://schemas.microsoft.com/office/drawing/2014/main" val="20007"/>
                    </a:ext>
                  </a:extLst>
                </a:gridCol>
                <a:gridCol w="1164057">
                  <a:extLst>
                    <a:ext uri="{9D8B030D-6E8A-4147-A177-3AD203B41FA5}">
                      <a16:colId xmlns:a16="http://schemas.microsoft.com/office/drawing/2014/main" val="20008"/>
                    </a:ext>
                  </a:extLst>
                </a:gridCol>
              </a:tblGrid>
              <a:tr h="419151">
                <a:tc>
                  <a:txBody>
                    <a:bodyPr/>
                    <a:lstStyle/>
                    <a:p>
                      <a:r>
                        <a:rPr lang="nb-NO" sz="900" dirty="0">
                          <a:solidFill>
                            <a:schemeClr val="tx1"/>
                          </a:solidFill>
                        </a:rPr>
                        <a:t>Del av økt/tid</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lang="nb-NO" sz="900" dirty="0">
                          <a:solidFill>
                            <a:schemeClr val="tx1"/>
                          </a:solidFill>
                        </a:rPr>
                        <a:t>Øvelser/spill</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lang="nb-NO" sz="900" dirty="0">
                          <a:solidFill>
                            <a:schemeClr val="tx1"/>
                          </a:solidFill>
                        </a:rPr>
                        <a:t>Tilretteleggelse</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Del av økt/tid</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900" dirty="0">
                          <a:solidFill>
                            <a:schemeClr val="tx1"/>
                          </a:solidFill>
                        </a:rPr>
                        <a:t>Øvelser/spill</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900" dirty="0">
                          <a:solidFill>
                            <a:schemeClr val="tx1"/>
                          </a:solidFill>
                        </a:rPr>
                        <a:t>Tilretteleggelse</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900" dirty="0">
                          <a:solidFill>
                            <a:schemeClr val="tx1"/>
                          </a:solidFill>
                        </a:rPr>
                        <a:t>Del av økt/tid</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r>
                        <a:rPr lang="nb-NO" sz="900" dirty="0">
                          <a:solidFill>
                            <a:schemeClr val="tx1"/>
                          </a:solidFill>
                        </a:rPr>
                        <a:t>Øvelser/spill</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r>
                        <a:rPr lang="nb-NO" sz="900" dirty="0">
                          <a:solidFill>
                            <a:schemeClr val="tx1"/>
                          </a:solidFill>
                        </a:rPr>
                        <a:t>Tilretteleggelse</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10000"/>
                  </a:ext>
                </a:extLst>
              </a:tr>
              <a:tr h="1038357">
                <a:tc>
                  <a:txBody>
                    <a:bodyPr/>
                    <a:lstStyle/>
                    <a:p>
                      <a:pPr algn="ctr"/>
                      <a:endParaRPr lang="nb-NO" sz="900" b="1" dirty="0">
                        <a:solidFill>
                          <a:schemeClr val="tx1"/>
                        </a:solidFill>
                      </a:endParaRPr>
                    </a:p>
                    <a:p>
                      <a:pPr algn="ctr"/>
                      <a:r>
                        <a:rPr lang="nb-NO" sz="900" b="1" dirty="0">
                          <a:solidFill>
                            <a:schemeClr val="tx1"/>
                          </a:solidFill>
                        </a:rPr>
                        <a:t> 1. Forberedelse</a:t>
                      </a:r>
                    </a:p>
                    <a:p>
                      <a:pPr algn="ctr"/>
                      <a:r>
                        <a:rPr lang="nb-NO" sz="900" b="0" dirty="0">
                          <a:solidFill>
                            <a:schemeClr val="tx1"/>
                          </a:solidFill>
                        </a:rPr>
                        <a:t>2 min før økta</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lang="nb-NO" sz="800" dirty="0">
                          <a:solidFill>
                            <a:schemeClr val="tx1"/>
                          </a:solidFill>
                        </a:rPr>
                        <a:t>Samling</a:t>
                      </a:r>
                    </a:p>
                    <a:p>
                      <a:r>
                        <a:rPr lang="nb-NO" sz="800" dirty="0">
                          <a:solidFill>
                            <a:schemeClr val="tx1"/>
                          </a:solidFill>
                        </a:rPr>
                        <a:t>Gjennomgang av økta</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lang="nb-NO" sz="800" dirty="0">
                          <a:solidFill>
                            <a:schemeClr val="tx1"/>
                          </a:solidFill>
                        </a:rPr>
                        <a:t>Hilser på alle</a:t>
                      </a:r>
                    </a:p>
                    <a:p>
                      <a:endParaRPr lang="nb-NO" sz="800" dirty="0">
                        <a:solidFill>
                          <a:schemeClr val="tx1"/>
                        </a:solidFill>
                      </a:endParaRPr>
                    </a:p>
                    <a:p>
                      <a:r>
                        <a:rPr lang="nb-NO" sz="800" baseline="0" dirty="0">
                          <a:solidFill>
                            <a:schemeClr val="tx1"/>
                          </a:solidFill>
                        </a:rPr>
                        <a:t>Sier mål for økta. </a:t>
                      </a:r>
                    </a:p>
                    <a:p>
                      <a:endParaRPr lang="nb-NO" sz="800" baseline="0" dirty="0">
                        <a:solidFill>
                          <a:schemeClr val="tx1"/>
                        </a:solidFill>
                      </a:endParaRPr>
                    </a:p>
                    <a:p>
                      <a:r>
                        <a:rPr lang="nb-NO" sz="800" baseline="0" dirty="0">
                          <a:solidFill>
                            <a:schemeClr val="tx1"/>
                          </a:solidFill>
                        </a:rPr>
                        <a:t>Info: Ingen/lite taktikk</a:t>
                      </a:r>
                      <a:endParaRPr lang="nb-NO" sz="80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pPr algn="ctr"/>
                      <a:endParaRPr lang="nb-NO" sz="900" b="1" dirty="0">
                        <a:solidFill>
                          <a:schemeClr val="tx1"/>
                        </a:solidFill>
                      </a:endParaRPr>
                    </a:p>
                    <a:p>
                      <a:pPr algn="ctr"/>
                      <a:r>
                        <a:rPr lang="nb-NO" sz="900" b="1" dirty="0">
                          <a:solidFill>
                            <a:schemeClr val="tx1"/>
                          </a:solidFill>
                        </a:rPr>
                        <a:t>1. Forberedelse</a:t>
                      </a:r>
                    </a:p>
                    <a:p>
                      <a:pPr algn="ctr"/>
                      <a:r>
                        <a:rPr lang="nb-NO" sz="900" b="0" dirty="0">
                          <a:solidFill>
                            <a:schemeClr val="tx1"/>
                          </a:solidFill>
                        </a:rPr>
                        <a:t>2 min før økta</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Samling</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Gjennomgang av økta</a:t>
                      </a:r>
                    </a:p>
                    <a:p>
                      <a:endParaRPr lang="nb-NO" sz="80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800" baseline="0" dirty="0">
                          <a:solidFill>
                            <a:schemeClr val="tx1"/>
                          </a:solidFill>
                        </a:rPr>
                        <a:t>Hilser på alle</a:t>
                      </a:r>
                      <a:endParaRPr lang="nb-NO" sz="800" dirty="0">
                        <a:solidFill>
                          <a:schemeClr val="tx1"/>
                        </a:solidFill>
                      </a:endParaRPr>
                    </a:p>
                    <a:p>
                      <a:endParaRPr lang="nb-NO" sz="800" dirty="0">
                        <a:solidFill>
                          <a:schemeClr val="tx1"/>
                        </a:solidFill>
                      </a:endParaRPr>
                    </a:p>
                    <a:p>
                      <a:r>
                        <a:rPr lang="nb-NO" sz="800" baseline="0" dirty="0">
                          <a:solidFill>
                            <a:schemeClr val="tx1"/>
                          </a:solidFill>
                        </a:rPr>
                        <a:t>Sier  mål for økta</a:t>
                      </a:r>
                    </a:p>
                    <a:p>
                      <a:endParaRPr lang="nb-NO" sz="800" baseline="0" dirty="0">
                        <a:solidFill>
                          <a:schemeClr val="tx1"/>
                        </a:solidFill>
                      </a:endParaRPr>
                    </a:p>
                    <a:p>
                      <a:r>
                        <a:rPr lang="nb-NO" sz="800" baseline="0" dirty="0">
                          <a:solidFill>
                            <a:schemeClr val="tx1"/>
                          </a:solidFill>
                        </a:rPr>
                        <a:t>Info: Mye taktikk/ </a:t>
                      </a:r>
                      <a:r>
                        <a:rPr lang="nb-NO" sz="800" baseline="0" dirty="0" err="1">
                          <a:solidFill>
                            <a:schemeClr val="tx1"/>
                          </a:solidFill>
                        </a:rPr>
                        <a:t>coaching</a:t>
                      </a:r>
                      <a:endParaRPr lang="nb-NO" sz="800" baseline="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ctr"/>
                      <a:endParaRPr lang="nb-NO" sz="900" b="1" dirty="0">
                        <a:solidFill>
                          <a:schemeClr val="tx1"/>
                        </a:solidFill>
                      </a:endParaRPr>
                    </a:p>
                    <a:p>
                      <a:pPr algn="ctr"/>
                      <a:r>
                        <a:rPr lang="nb-NO" sz="900" b="1" dirty="0">
                          <a:solidFill>
                            <a:schemeClr val="tx1"/>
                          </a:solidFill>
                        </a:rPr>
                        <a:t>1. Forberedelse</a:t>
                      </a:r>
                    </a:p>
                    <a:p>
                      <a:pPr algn="ctr"/>
                      <a:r>
                        <a:rPr lang="nb-NO" sz="900" b="0" dirty="0">
                          <a:solidFill>
                            <a:schemeClr val="tx1"/>
                          </a:solidFill>
                        </a:rPr>
                        <a:t>2 min før økta</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r>
                        <a:rPr lang="nb-NO" sz="800" dirty="0">
                          <a:solidFill>
                            <a:schemeClr val="tx1"/>
                          </a:solidFill>
                        </a:rPr>
                        <a:t>Samling</a:t>
                      </a:r>
                    </a:p>
                    <a:p>
                      <a:r>
                        <a:rPr lang="nb-NO" sz="800" dirty="0">
                          <a:solidFill>
                            <a:schemeClr val="tx1"/>
                          </a:solidFill>
                        </a:rPr>
                        <a:t>Gjennomgang av økta</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r>
                        <a:rPr lang="nb-NO" sz="800" dirty="0">
                          <a:solidFill>
                            <a:schemeClr val="tx1"/>
                          </a:solidFill>
                        </a:rPr>
                        <a:t>Hilser på alle</a:t>
                      </a:r>
                    </a:p>
                    <a:p>
                      <a:endParaRPr lang="nb-NO" sz="800" dirty="0">
                        <a:solidFill>
                          <a:schemeClr val="tx1"/>
                        </a:solidFill>
                      </a:endParaRPr>
                    </a:p>
                    <a:p>
                      <a:r>
                        <a:rPr lang="nb-NO" sz="800" baseline="0" dirty="0"/>
                        <a:t>Sier mål for økta</a:t>
                      </a:r>
                    </a:p>
                    <a:p>
                      <a:endParaRPr lang="nb-NO" sz="800" baseline="0" dirty="0">
                        <a:solidFill>
                          <a:schemeClr val="tx1"/>
                        </a:solidFill>
                      </a:endParaRPr>
                    </a:p>
                    <a:p>
                      <a:r>
                        <a:rPr lang="nb-NO" sz="800" baseline="0" dirty="0">
                          <a:solidFill>
                            <a:schemeClr val="tx1"/>
                          </a:solidFill>
                        </a:rPr>
                        <a:t>Info: Mye flytende </a:t>
                      </a:r>
                      <a:r>
                        <a:rPr lang="nb-NO" sz="800" baseline="0" dirty="0" err="1">
                          <a:solidFill>
                            <a:schemeClr val="tx1"/>
                          </a:solidFill>
                        </a:rPr>
                        <a:t>coaching</a:t>
                      </a:r>
                      <a:r>
                        <a:rPr lang="nb-NO" sz="800" baseline="0" dirty="0">
                          <a:solidFill>
                            <a:schemeClr val="tx1"/>
                          </a:solidFill>
                        </a:rPr>
                        <a:t> fra trenere</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10001"/>
                  </a:ext>
                </a:extLst>
              </a:tr>
              <a:tr h="1313340">
                <a:tc>
                  <a:txBody>
                    <a:bodyPr/>
                    <a:lstStyle/>
                    <a:p>
                      <a:pPr algn="ctr"/>
                      <a:r>
                        <a:rPr lang="nb-NO" sz="900" b="1" dirty="0">
                          <a:solidFill>
                            <a:schemeClr val="tx1"/>
                          </a:solidFill>
                        </a:rPr>
                        <a:t>2. Prep</a:t>
                      </a:r>
                    </a:p>
                    <a:p>
                      <a:pPr algn="ctr"/>
                      <a:r>
                        <a:rPr lang="nb-NO" sz="900" b="0" dirty="0">
                          <a:solidFill>
                            <a:schemeClr val="tx1"/>
                          </a:solidFill>
                        </a:rPr>
                        <a:t>15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lang="nb-NO" sz="800" dirty="0">
                          <a:solidFill>
                            <a:schemeClr val="tx1"/>
                          </a:solidFill>
                        </a:rPr>
                        <a:t>Koordinasjonsstige med ball</a:t>
                      </a:r>
                    </a:p>
                    <a:p>
                      <a:r>
                        <a:rPr lang="nb-NO" sz="800" dirty="0">
                          <a:solidFill>
                            <a:schemeClr val="tx1"/>
                          </a:solidFill>
                        </a:rPr>
                        <a:t>Oppløp/prep med ball</a:t>
                      </a:r>
                    </a:p>
                    <a:p>
                      <a:r>
                        <a:rPr lang="nb-NO" sz="800" dirty="0">
                          <a:solidFill>
                            <a:schemeClr val="tx1"/>
                          </a:solidFill>
                        </a:rPr>
                        <a:t>Teknikktrening</a:t>
                      </a:r>
                    </a:p>
                    <a:p>
                      <a:r>
                        <a:rPr lang="nb-NO" sz="800" dirty="0">
                          <a:solidFill>
                            <a:schemeClr val="tx1"/>
                          </a:solidFill>
                        </a:rPr>
                        <a:t>Pasningsøvelse med tempo med og uten motstand</a:t>
                      </a:r>
                    </a:p>
                    <a:p>
                      <a:r>
                        <a:rPr lang="nb-NO" sz="800" dirty="0">
                          <a:solidFill>
                            <a:schemeClr val="tx1"/>
                          </a:solidFill>
                        </a:rPr>
                        <a:t>Firkant/rondo</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lang="nb-NO" sz="800" dirty="0">
                          <a:solidFill>
                            <a:schemeClr val="tx1"/>
                          </a:solidFill>
                        </a:rPr>
                        <a:t>Fart i hodet-fart i bein-fart i ballen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pPr algn="ctr"/>
                      <a:r>
                        <a:rPr lang="nb-NO" sz="900" b="1" dirty="0">
                          <a:solidFill>
                            <a:schemeClr val="tx1"/>
                          </a:solidFill>
                        </a:rPr>
                        <a:t>2. Prep </a:t>
                      </a:r>
                    </a:p>
                    <a:p>
                      <a:pPr algn="ctr"/>
                      <a:r>
                        <a:rPr lang="nb-NO" sz="900" b="0" dirty="0">
                          <a:solidFill>
                            <a:schemeClr val="tx1"/>
                          </a:solidFill>
                        </a:rPr>
                        <a:t>15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800" dirty="0">
                          <a:solidFill>
                            <a:schemeClr val="tx1"/>
                          </a:solidFill>
                        </a:rPr>
                        <a:t>Koordinasjonsstige med ball</a:t>
                      </a:r>
                    </a:p>
                    <a:p>
                      <a:r>
                        <a:rPr lang="nb-NO" sz="800" dirty="0">
                          <a:solidFill>
                            <a:schemeClr val="tx1"/>
                          </a:solidFill>
                        </a:rPr>
                        <a:t>Oppløp/prep med ball</a:t>
                      </a:r>
                    </a:p>
                    <a:p>
                      <a:r>
                        <a:rPr lang="nb-NO" sz="800" dirty="0">
                          <a:solidFill>
                            <a:schemeClr val="tx1"/>
                          </a:solidFill>
                        </a:rPr>
                        <a:t>Teknikktrening</a:t>
                      </a:r>
                    </a:p>
                    <a:p>
                      <a:r>
                        <a:rPr lang="nb-NO" sz="800" dirty="0">
                          <a:solidFill>
                            <a:schemeClr val="tx1"/>
                          </a:solidFill>
                        </a:rPr>
                        <a:t>Pasningsøvelse mot spillestil</a:t>
                      </a:r>
                    </a:p>
                    <a:p>
                      <a:r>
                        <a:rPr lang="nb-NO" sz="800" dirty="0">
                          <a:solidFill>
                            <a:schemeClr val="tx1"/>
                          </a:solidFill>
                        </a:rPr>
                        <a:t>Firkant/rondo</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800" baseline="0" dirty="0">
                          <a:solidFill>
                            <a:schemeClr val="tx1"/>
                          </a:solidFill>
                        </a:rPr>
                        <a:t>Fart i hodet-fart i beina-fart i ballen</a:t>
                      </a:r>
                    </a:p>
                    <a:p>
                      <a:endParaRPr lang="nb-NO" sz="800" baseline="0" dirty="0">
                        <a:solidFill>
                          <a:schemeClr val="tx1"/>
                        </a:solidFill>
                      </a:endParaRPr>
                    </a:p>
                    <a:p>
                      <a:endParaRPr lang="nb-NO" sz="800" baseline="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ctr"/>
                      <a:r>
                        <a:rPr lang="nb-NO" sz="900" b="1" dirty="0">
                          <a:solidFill>
                            <a:schemeClr val="tx1"/>
                          </a:solidFill>
                        </a:rPr>
                        <a:t>2. Prep</a:t>
                      </a:r>
                    </a:p>
                    <a:p>
                      <a:pPr algn="ctr"/>
                      <a:r>
                        <a:rPr lang="nb-NO" sz="900" b="0" dirty="0">
                          <a:solidFill>
                            <a:schemeClr val="tx1"/>
                          </a:solidFill>
                        </a:rPr>
                        <a:t>15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r>
                        <a:rPr lang="nb-NO" sz="800" dirty="0">
                          <a:solidFill>
                            <a:schemeClr val="tx1"/>
                          </a:solidFill>
                        </a:rPr>
                        <a:t>Oppløp 3 min og firkant 12 min. </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Fart i hodet-fart i beina-fart i ballen</a:t>
                      </a:r>
                    </a:p>
                    <a:p>
                      <a:endParaRPr lang="nb-NO" sz="800" baseline="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405520528"/>
                  </a:ext>
                </a:extLst>
              </a:tr>
              <a:tr h="1159651">
                <a:tc>
                  <a:txBody>
                    <a:bodyPr/>
                    <a:lstStyle/>
                    <a:p>
                      <a:pPr algn="ctr"/>
                      <a:r>
                        <a:rPr lang="nb-NO" sz="900" b="1" dirty="0">
                          <a:solidFill>
                            <a:schemeClr val="tx1"/>
                          </a:solidFill>
                        </a:rPr>
                        <a:t>3. Øving i kamplike situasjoner med motspill</a:t>
                      </a:r>
                    </a:p>
                    <a:p>
                      <a:pPr algn="ctr"/>
                      <a:r>
                        <a:rPr lang="nb-NO" sz="900" b="0" dirty="0">
                          <a:solidFill>
                            <a:schemeClr val="tx1"/>
                          </a:solidFill>
                        </a:rPr>
                        <a:t>30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lang="nb-NO" sz="800" dirty="0">
                          <a:solidFill>
                            <a:schemeClr val="tx1"/>
                          </a:solidFill>
                        </a:rPr>
                        <a:t>Spill mot</a:t>
                      </a:r>
                      <a:r>
                        <a:rPr lang="nb-NO" sz="800" baseline="0" dirty="0">
                          <a:solidFill>
                            <a:schemeClr val="tx1"/>
                          </a:solidFill>
                        </a:rPr>
                        <a:t> 1-2 mål</a:t>
                      </a:r>
                    </a:p>
                    <a:p>
                      <a:r>
                        <a:rPr lang="nb-NO" sz="800" baseline="0" dirty="0" err="1">
                          <a:solidFill>
                            <a:schemeClr val="tx1"/>
                          </a:solidFill>
                        </a:rPr>
                        <a:t>Possession</a:t>
                      </a:r>
                      <a:r>
                        <a:rPr lang="nb-NO" sz="800" baseline="0" dirty="0">
                          <a:solidFill>
                            <a:schemeClr val="tx1"/>
                          </a:solidFill>
                        </a:rPr>
                        <a:t> </a:t>
                      </a:r>
                    </a:p>
                    <a:p>
                      <a:r>
                        <a:rPr lang="nb-NO" sz="800" baseline="0" dirty="0">
                          <a:solidFill>
                            <a:schemeClr val="tx1"/>
                          </a:solidFill>
                        </a:rPr>
                        <a:t>Pressøvelser</a:t>
                      </a:r>
                    </a:p>
                    <a:p>
                      <a:r>
                        <a:rPr lang="nb-NO" sz="800" baseline="0" dirty="0">
                          <a:solidFill>
                            <a:schemeClr val="tx1"/>
                          </a:solidFill>
                        </a:rPr>
                        <a:t>Spill med bruk av soner</a:t>
                      </a:r>
                    </a:p>
                    <a:p>
                      <a:r>
                        <a:rPr lang="nb-NO" sz="800" baseline="0" dirty="0">
                          <a:solidFill>
                            <a:schemeClr val="tx1"/>
                          </a:solidFill>
                        </a:rPr>
                        <a:t>Avslutningsøvelser</a:t>
                      </a:r>
                      <a:endParaRPr lang="nb-NO" sz="80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lang="nb-NO" sz="800" dirty="0">
                          <a:solidFill>
                            <a:schemeClr val="tx1"/>
                          </a:solidFill>
                        </a:rPr>
                        <a:t>Sørger for  dedikasjon og tempo</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1" dirty="0">
                          <a:solidFill>
                            <a:schemeClr val="tx1"/>
                          </a:solidFill>
                        </a:rPr>
                        <a:t>3. Øving i kamplike situasjoner med motspill</a:t>
                      </a:r>
                    </a:p>
                    <a:p>
                      <a:pPr algn="ctr"/>
                      <a:r>
                        <a:rPr lang="nb-NO" sz="900" b="0" dirty="0">
                          <a:solidFill>
                            <a:schemeClr val="tx1"/>
                          </a:solidFill>
                        </a:rPr>
                        <a:t>30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800" dirty="0">
                          <a:solidFill>
                            <a:schemeClr val="tx1"/>
                          </a:solidFill>
                        </a:rPr>
                        <a:t>Spill mot</a:t>
                      </a:r>
                      <a:r>
                        <a:rPr lang="nb-NO" sz="800" baseline="0" dirty="0">
                          <a:solidFill>
                            <a:schemeClr val="tx1"/>
                          </a:solidFill>
                        </a:rPr>
                        <a:t> 1-2 mål</a:t>
                      </a:r>
                    </a:p>
                    <a:p>
                      <a:r>
                        <a:rPr lang="nb-NO" sz="800" baseline="0" dirty="0" err="1">
                          <a:solidFill>
                            <a:schemeClr val="tx1"/>
                          </a:solidFill>
                        </a:rPr>
                        <a:t>Possession</a:t>
                      </a:r>
                      <a:r>
                        <a:rPr lang="nb-NO" sz="800" baseline="0" dirty="0">
                          <a:solidFill>
                            <a:schemeClr val="tx1"/>
                          </a:solidFill>
                        </a:rPr>
                        <a:t> m/retning</a:t>
                      </a:r>
                    </a:p>
                    <a:p>
                      <a:r>
                        <a:rPr lang="nb-NO" sz="800" baseline="0" dirty="0">
                          <a:solidFill>
                            <a:schemeClr val="tx1"/>
                          </a:solidFill>
                        </a:rPr>
                        <a:t>Pressøvelse med retning</a:t>
                      </a:r>
                    </a:p>
                    <a:p>
                      <a:r>
                        <a:rPr lang="nb-NO" sz="800" dirty="0">
                          <a:solidFill>
                            <a:schemeClr val="tx1"/>
                          </a:solidFill>
                        </a:rPr>
                        <a:t>Spill med vegger</a:t>
                      </a:r>
                    </a:p>
                    <a:p>
                      <a:r>
                        <a:rPr lang="nb-NO" sz="800" dirty="0">
                          <a:solidFill>
                            <a:schemeClr val="tx1"/>
                          </a:solidFill>
                        </a:rPr>
                        <a:t>Spill med  soner</a:t>
                      </a:r>
                    </a:p>
                    <a:p>
                      <a:r>
                        <a:rPr lang="nb-NO" sz="800" dirty="0">
                          <a:solidFill>
                            <a:schemeClr val="tx1"/>
                          </a:solidFill>
                        </a:rPr>
                        <a:t>Rolletrening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800" baseline="0" dirty="0" err="1">
                          <a:solidFill>
                            <a:schemeClr val="tx1"/>
                          </a:solidFill>
                        </a:rPr>
                        <a:t>Coache</a:t>
                      </a:r>
                      <a:r>
                        <a:rPr lang="nb-NO" sz="800" baseline="0" dirty="0">
                          <a:solidFill>
                            <a:schemeClr val="tx1"/>
                          </a:solidFill>
                        </a:rPr>
                        <a:t> på prinsippene og momentene</a:t>
                      </a:r>
                    </a:p>
                    <a:p>
                      <a:endParaRPr lang="nb-NO" sz="800" baseline="0" dirty="0">
                        <a:solidFill>
                          <a:schemeClr val="tx1"/>
                        </a:solidFill>
                      </a:endParaRPr>
                    </a:p>
                    <a:p>
                      <a:r>
                        <a:rPr lang="nb-NO" sz="800" baseline="0" dirty="0">
                          <a:solidFill>
                            <a:schemeClr val="tx1"/>
                          </a:solidFill>
                        </a:rPr>
                        <a:t>Spill med 2-3 ledd og rett tallkombinasjon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b-NO" sz="900" b="1" dirty="0">
                          <a:solidFill>
                            <a:schemeClr val="tx1"/>
                          </a:solidFill>
                        </a:rPr>
                        <a:t>3. Øving i kamplike situasjoner med motspill</a:t>
                      </a:r>
                    </a:p>
                    <a:p>
                      <a:pPr algn="ctr"/>
                      <a:r>
                        <a:rPr lang="nb-NO" sz="900" b="0" dirty="0">
                          <a:solidFill>
                            <a:schemeClr val="tx1"/>
                          </a:solidFill>
                        </a:rPr>
                        <a:t>30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r>
                        <a:rPr lang="nb-NO" sz="800" dirty="0">
                          <a:solidFill>
                            <a:schemeClr val="tx1"/>
                          </a:solidFill>
                        </a:rPr>
                        <a:t>Spill mot</a:t>
                      </a:r>
                      <a:r>
                        <a:rPr lang="nb-NO" sz="800" baseline="0" dirty="0">
                          <a:solidFill>
                            <a:schemeClr val="tx1"/>
                          </a:solidFill>
                        </a:rPr>
                        <a:t> 1-2 mål</a:t>
                      </a:r>
                    </a:p>
                    <a:p>
                      <a:r>
                        <a:rPr lang="nb-NO" sz="800" baseline="0" dirty="0" err="1">
                          <a:solidFill>
                            <a:schemeClr val="tx1"/>
                          </a:solidFill>
                        </a:rPr>
                        <a:t>Possession</a:t>
                      </a:r>
                      <a:r>
                        <a:rPr lang="nb-NO" sz="800" baseline="0" dirty="0">
                          <a:solidFill>
                            <a:schemeClr val="tx1"/>
                          </a:solidFill>
                        </a:rPr>
                        <a:t> </a:t>
                      </a:r>
                    </a:p>
                    <a:p>
                      <a:r>
                        <a:rPr lang="nb-NO" sz="800" baseline="0" dirty="0">
                          <a:solidFill>
                            <a:schemeClr val="tx1"/>
                          </a:solidFill>
                        </a:rPr>
                        <a:t>Pressøvelser</a:t>
                      </a:r>
                    </a:p>
                    <a:p>
                      <a:r>
                        <a:rPr lang="nb-NO" sz="800" baseline="0" dirty="0">
                          <a:solidFill>
                            <a:schemeClr val="tx1"/>
                          </a:solidFill>
                        </a:rPr>
                        <a:t>Spill med bruk av soner</a:t>
                      </a:r>
                    </a:p>
                    <a:p>
                      <a:r>
                        <a:rPr lang="nb-NO" sz="800" baseline="0" dirty="0">
                          <a:solidFill>
                            <a:schemeClr val="tx1"/>
                          </a:solidFill>
                        </a:rPr>
                        <a:t>Rolleøvelser</a:t>
                      </a:r>
                    </a:p>
                    <a:p>
                      <a:r>
                        <a:rPr lang="nb-NO" sz="800" baseline="0" dirty="0">
                          <a:solidFill>
                            <a:schemeClr val="tx1"/>
                          </a:solidFill>
                        </a:rPr>
                        <a:t>Avslutningsøvelser</a:t>
                      </a:r>
                      <a:endParaRPr lang="nb-NO" sz="80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r>
                        <a:rPr lang="nb-NO" sz="800" dirty="0">
                          <a:solidFill>
                            <a:schemeClr val="tx1"/>
                          </a:solidFill>
                        </a:rPr>
                        <a:t>Observatør</a:t>
                      </a:r>
                    </a:p>
                    <a:p>
                      <a:endParaRPr lang="nb-NO" sz="800" dirty="0">
                        <a:solidFill>
                          <a:schemeClr val="tx1"/>
                        </a:solidFill>
                      </a:endParaRPr>
                    </a:p>
                    <a:p>
                      <a:r>
                        <a:rPr lang="nb-NO" sz="800" dirty="0">
                          <a:solidFill>
                            <a:schemeClr val="tx1"/>
                          </a:solidFill>
                        </a:rPr>
                        <a:t>Stiller spørsmål til spillerne i pausene</a:t>
                      </a:r>
                    </a:p>
                    <a:p>
                      <a:endParaRPr lang="nb-NO" sz="8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800" baseline="0" dirty="0">
                          <a:solidFill>
                            <a:schemeClr val="tx1"/>
                          </a:solidFill>
                        </a:rPr>
                        <a:t>Spill med 2-3 ledd og rett tallkombinasjon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10002"/>
                  </a:ext>
                </a:extLst>
              </a:tr>
              <a:tr h="1313340">
                <a:tc>
                  <a:txBody>
                    <a:bodyPr/>
                    <a:lstStyle/>
                    <a:p>
                      <a:pPr algn="ctr"/>
                      <a:endParaRPr lang="nb-NO" sz="900" b="1" dirty="0">
                        <a:solidFill>
                          <a:schemeClr val="tx1"/>
                        </a:solidFill>
                      </a:endParaRPr>
                    </a:p>
                    <a:p>
                      <a:pPr algn="ctr"/>
                      <a:r>
                        <a:rPr lang="nb-NO" sz="900" b="1" dirty="0">
                          <a:solidFill>
                            <a:schemeClr val="tx1"/>
                          </a:solidFill>
                        </a:rPr>
                        <a:t>4. Spill</a:t>
                      </a:r>
                    </a:p>
                    <a:p>
                      <a:pPr algn="ctr"/>
                      <a:r>
                        <a:rPr lang="nb-NO" sz="900" b="0" dirty="0">
                          <a:solidFill>
                            <a:schemeClr val="tx1"/>
                          </a:solidFill>
                        </a:rPr>
                        <a:t>45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lang="nb-NO" sz="800" dirty="0">
                          <a:solidFill>
                            <a:schemeClr val="tx1"/>
                          </a:solidFill>
                        </a:rPr>
                        <a:t>Spill mot 2 mål 3-3 til 5-5 på liten bane. Spill uten offside og ledd.</a:t>
                      </a:r>
                    </a:p>
                    <a:p>
                      <a:r>
                        <a:rPr lang="nb-NO" sz="800" dirty="0">
                          <a:solidFill>
                            <a:schemeClr val="tx1"/>
                          </a:solidFill>
                        </a:rPr>
                        <a:t>Spill med vegger</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Sørger for  dedikasjon og tempo</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8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Kamper på 1.15 min, eller første målet vinner/vinneren står</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800" baseline="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pPr algn="ctr"/>
                      <a:r>
                        <a:rPr lang="nb-NO" sz="900" b="1" dirty="0">
                          <a:solidFill>
                            <a:schemeClr val="tx1"/>
                          </a:solidFill>
                        </a:rPr>
                        <a:t>4. Spill</a:t>
                      </a:r>
                    </a:p>
                    <a:p>
                      <a:pPr algn="ctr"/>
                      <a:r>
                        <a:rPr lang="nb-NO" sz="900" b="0" dirty="0">
                          <a:solidFill>
                            <a:schemeClr val="tx1"/>
                          </a:solidFill>
                        </a:rPr>
                        <a:t>45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800" dirty="0">
                          <a:solidFill>
                            <a:schemeClr val="tx1"/>
                          </a:solidFill>
                        </a:rPr>
                        <a:t>Spill på så stor bane som mulig. 6-6 til 11-11. Spiller med offside og ledd</a:t>
                      </a:r>
                    </a:p>
                    <a:p>
                      <a:endParaRPr lang="nb-NO" sz="800" dirty="0">
                        <a:solidFill>
                          <a:schemeClr val="tx1"/>
                        </a:solidFill>
                      </a:endParaRPr>
                    </a:p>
                    <a:p>
                      <a:endParaRPr lang="nb-NO" sz="80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800" dirty="0" err="1">
                          <a:solidFill>
                            <a:schemeClr val="tx1"/>
                          </a:solidFill>
                        </a:rPr>
                        <a:t>Coache</a:t>
                      </a:r>
                      <a:r>
                        <a:rPr lang="nb-NO" sz="800" dirty="0">
                          <a:solidFill>
                            <a:schemeClr val="tx1"/>
                          </a:solidFill>
                        </a:rPr>
                        <a:t> på prinsippene og momentene</a:t>
                      </a:r>
                    </a:p>
                    <a:p>
                      <a:endParaRPr lang="nb-NO" sz="800" dirty="0">
                        <a:solidFill>
                          <a:schemeClr val="tx1"/>
                        </a:solidFill>
                      </a:endParaRPr>
                    </a:p>
                    <a:p>
                      <a:r>
                        <a:rPr lang="nb-NO" sz="800" dirty="0">
                          <a:solidFill>
                            <a:schemeClr val="tx1"/>
                          </a:solidFill>
                        </a:rPr>
                        <a:t>Sette opp lagene i 2-3 ledd og rett tallkombinasjon</a:t>
                      </a:r>
                    </a:p>
                    <a:p>
                      <a:r>
                        <a:rPr lang="nb-NO" sz="800" dirty="0">
                          <a:solidFill>
                            <a:schemeClr val="tx1"/>
                          </a:solidFill>
                        </a:rPr>
                        <a:t>Kamper på 5-20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ctr"/>
                      <a:endParaRPr lang="nb-NO" sz="900" b="1" dirty="0">
                        <a:solidFill>
                          <a:schemeClr val="tx1"/>
                        </a:solidFill>
                      </a:endParaRPr>
                    </a:p>
                    <a:p>
                      <a:pPr algn="ctr"/>
                      <a:r>
                        <a:rPr lang="nb-NO" sz="900" b="1" dirty="0">
                          <a:solidFill>
                            <a:schemeClr val="tx1"/>
                          </a:solidFill>
                        </a:rPr>
                        <a:t>4. Spill</a:t>
                      </a:r>
                    </a:p>
                    <a:p>
                      <a:pPr algn="ctr"/>
                      <a:r>
                        <a:rPr lang="nb-NO" sz="900" b="0" dirty="0">
                          <a:solidFill>
                            <a:schemeClr val="tx1"/>
                          </a:solidFill>
                        </a:rPr>
                        <a:t>45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r>
                        <a:rPr lang="nb-NO" sz="800" dirty="0">
                          <a:solidFill>
                            <a:schemeClr val="tx1"/>
                          </a:solidFill>
                        </a:rPr>
                        <a:t>Spill mot 2 mål 6-6 til 8-8</a:t>
                      </a:r>
                    </a:p>
                    <a:p>
                      <a:r>
                        <a:rPr lang="nb-NO" sz="800" dirty="0">
                          <a:solidFill>
                            <a:schemeClr val="tx1"/>
                          </a:solidFill>
                        </a:rPr>
                        <a:t>På middels stor bane</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r>
                        <a:rPr lang="nb-NO" sz="800" dirty="0">
                          <a:solidFill>
                            <a:schemeClr val="tx1"/>
                          </a:solidFill>
                        </a:rPr>
                        <a:t>Spillerne samles lagvis i pausene, for å bli enige om hva som var bra/kan bli bedre</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Kamper på 3 min.</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800" baseline="0" dirty="0">
                          <a:solidFill>
                            <a:schemeClr val="tx1"/>
                          </a:solidFill>
                        </a:rPr>
                        <a:t>Spill med 2-3 ledd og rett tallkombinasjon</a:t>
                      </a:r>
                    </a:p>
                    <a:p>
                      <a:endParaRPr lang="nb-NO" sz="80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10004"/>
                  </a:ext>
                </a:extLst>
              </a:tr>
              <a:tr h="705441">
                <a:tc>
                  <a:txBody>
                    <a:bodyPr/>
                    <a:lstStyle/>
                    <a:p>
                      <a:pPr algn="ctr"/>
                      <a:r>
                        <a:rPr lang="nb-NO" sz="900" b="1" dirty="0">
                          <a:solidFill>
                            <a:schemeClr val="tx1"/>
                          </a:solidFill>
                        </a:rPr>
                        <a:t>5. Avslutning</a:t>
                      </a:r>
                    </a:p>
                    <a:p>
                      <a:pPr algn="ctr"/>
                      <a:r>
                        <a:rPr lang="nb-NO" sz="900" b="0" dirty="0">
                          <a:solidFill>
                            <a:schemeClr val="tx1"/>
                          </a:solidFill>
                        </a:rPr>
                        <a:t>10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Styrke kjernemuskulatur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8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Samling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Evaluere økta</a:t>
                      </a:r>
                    </a:p>
                    <a:p>
                      <a:pPr marL="0" marR="0" indent="0" algn="l" defTabSz="914400" rtl="0" eaLnBrk="1" fontAlgn="auto" latinLnBrk="0" hangingPunct="1">
                        <a:lnSpc>
                          <a:spcPct val="100000"/>
                        </a:lnSpc>
                        <a:spcBef>
                          <a:spcPts val="0"/>
                        </a:spcBef>
                        <a:spcAft>
                          <a:spcPts val="0"/>
                        </a:spcAft>
                        <a:buClrTx/>
                        <a:buSzTx/>
                        <a:buFontTx/>
                        <a:buNone/>
                        <a:tabLst/>
                        <a:defRPr/>
                      </a:pPr>
                      <a:endParaRPr lang="nb-NO" sz="80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pPr algn="ctr"/>
                      <a:r>
                        <a:rPr lang="nb-NO" sz="900" b="1" dirty="0">
                          <a:solidFill>
                            <a:schemeClr val="tx1"/>
                          </a:solidFill>
                        </a:rPr>
                        <a:t>5. Avslutning</a:t>
                      </a:r>
                    </a:p>
                    <a:p>
                      <a:pPr algn="ctr"/>
                      <a:r>
                        <a:rPr lang="nb-NO" sz="900" b="0" dirty="0">
                          <a:solidFill>
                            <a:schemeClr val="tx1"/>
                          </a:solidFill>
                        </a:rPr>
                        <a:t>2-5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800" dirty="0">
                          <a:solidFill>
                            <a:schemeClr val="tx1"/>
                          </a:solidFill>
                        </a:rPr>
                        <a:t>Samling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lang="nb-NO" sz="800" dirty="0">
                          <a:solidFill>
                            <a:schemeClr val="tx1"/>
                          </a:solidFill>
                        </a:rPr>
                        <a:t>Evaluere økta</a:t>
                      </a:r>
                    </a:p>
                    <a:p>
                      <a:endParaRPr lang="nb-NO" sz="80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ctr"/>
                      <a:r>
                        <a:rPr lang="nb-NO" sz="900" b="1" dirty="0">
                          <a:solidFill>
                            <a:schemeClr val="tx1"/>
                          </a:solidFill>
                        </a:rPr>
                        <a:t>5. Avslutning</a:t>
                      </a:r>
                    </a:p>
                    <a:p>
                      <a:pPr algn="ctr"/>
                      <a:r>
                        <a:rPr lang="nb-NO" sz="900" b="0" dirty="0">
                          <a:solidFill>
                            <a:schemeClr val="tx1"/>
                          </a:solidFill>
                        </a:rPr>
                        <a:t>5 min</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Konkurranse med ball</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Samling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800" dirty="0">
                          <a:solidFill>
                            <a:schemeClr val="tx1"/>
                          </a:solidFill>
                        </a:rPr>
                        <a:t>Spillerne evaluerer økta</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10005"/>
                  </a:ext>
                </a:extLst>
              </a:tr>
            </a:tbl>
          </a:graphicData>
        </a:graphic>
      </p:graphicFrame>
      <p:sp>
        <p:nvSpPr>
          <p:cNvPr id="4" name="TekstSylinder 3">
            <a:extLst>
              <a:ext uri="{FF2B5EF4-FFF2-40B4-BE49-F238E27FC236}">
                <a16:creationId xmlns:a16="http://schemas.microsoft.com/office/drawing/2014/main" id="{B63768E9-0BAB-936E-161C-5E395E5B2BF5}"/>
              </a:ext>
            </a:extLst>
          </p:cNvPr>
          <p:cNvSpPr txBox="1"/>
          <p:nvPr/>
        </p:nvSpPr>
        <p:spPr>
          <a:xfrm>
            <a:off x="-36512" y="666782"/>
            <a:ext cx="9200127" cy="415498"/>
          </a:xfrm>
          <a:prstGeom prst="rect">
            <a:avLst/>
          </a:prstGeom>
          <a:solidFill>
            <a:schemeClr val="tx1"/>
          </a:solidFill>
        </p:spPr>
        <p:txBody>
          <a:bodyPr wrap="square" rtlCol="0">
            <a:spAutoFit/>
          </a:bodyPr>
          <a:lstStyle/>
          <a:p>
            <a:r>
              <a:rPr lang="nb-NO" sz="2100" dirty="0">
                <a:solidFill>
                  <a:schemeClr val="bg1"/>
                </a:solidFill>
              </a:rPr>
              <a:t> </a:t>
            </a:r>
            <a:r>
              <a:rPr lang="nb-NO" sz="1350" dirty="0">
                <a:solidFill>
                  <a:schemeClr val="bg1"/>
                </a:solidFill>
              </a:rPr>
              <a:t>ØKT 1: TEMPO/IMPLISITT                                ØKT 2: ROLIG/TAKTISK/EKSPLISITT               ØKT 3: TEMPO/IMPLISITT  (ØKT 4-6: FRITT)</a:t>
            </a:r>
          </a:p>
        </p:txBody>
      </p:sp>
    </p:spTree>
    <p:extLst>
      <p:ext uri="{BB962C8B-B14F-4D97-AF65-F5344CB8AC3E}">
        <p14:creationId xmlns:p14="http://schemas.microsoft.com/office/powerpoint/2010/main" val="342696383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SPILLESTIL PRIORITERTE ROM</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2" y="1448031"/>
            <a:ext cx="7055105" cy="5650720"/>
          </a:xfrm>
          <a:prstGeom prst="rect">
            <a:avLst/>
          </a:prstGeom>
        </p:spPr>
      </p:pic>
    </p:spTree>
    <p:extLst>
      <p:ext uri="{BB962C8B-B14F-4D97-AF65-F5344CB8AC3E}">
        <p14:creationId xmlns:p14="http://schemas.microsoft.com/office/powerpoint/2010/main" val="159927171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14572" y="0"/>
            <a:ext cx="9144000" cy="287215"/>
          </a:xfrm>
          <a:solidFill>
            <a:schemeClr val="tx1"/>
          </a:solidFill>
        </p:spPr>
        <p:txBody>
          <a:bodyPr>
            <a:noAutofit/>
          </a:bodyPr>
          <a:lstStyle/>
          <a:p>
            <a:pPr algn="ctr"/>
            <a:r>
              <a:rPr lang="nb-NO" sz="2100" b="1" cap="all" dirty="0">
                <a:solidFill>
                  <a:schemeClr val="bg1"/>
                </a:solidFill>
              </a:rPr>
              <a:t>ANGREPSSPILL-MOMENTER TIL PRINSIPPENE</a:t>
            </a:r>
          </a:p>
        </p:txBody>
      </p:sp>
      <p:graphicFrame>
        <p:nvGraphicFramePr>
          <p:cNvPr id="5" name="Tabell 4"/>
          <p:cNvGraphicFramePr>
            <a:graphicFrameLocks noGrp="1"/>
          </p:cNvGraphicFramePr>
          <p:nvPr/>
        </p:nvGraphicFramePr>
        <p:xfrm>
          <a:off x="-11165" y="287214"/>
          <a:ext cx="9144000" cy="6570783"/>
        </p:xfrm>
        <a:graphic>
          <a:graphicData uri="http://schemas.openxmlformats.org/drawingml/2006/table">
            <a:tbl>
              <a:tblPr firstRow="1" bandRow="1">
                <a:tableStyleId>{5C22544A-7EE6-4342-B048-85BDC9FD1C3A}</a:tableStyleId>
              </a:tblPr>
              <a:tblGrid>
                <a:gridCol w="2907323">
                  <a:extLst>
                    <a:ext uri="{9D8B030D-6E8A-4147-A177-3AD203B41FA5}">
                      <a16:colId xmlns:a16="http://schemas.microsoft.com/office/drawing/2014/main" val="20000"/>
                    </a:ext>
                  </a:extLst>
                </a:gridCol>
                <a:gridCol w="3259016">
                  <a:extLst>
                    <a:ext uri="{9D8B030D-6E8A-4147-A177-3AD203B41FA5}">
                      <a16:colId xmlns:a16="http://schemas.microsoft.com/office/drawing/2014/main" val="20001"/>
                    </a:ext>
                  </a:extLst>
                </a:gridCol>
                <a:gridCol w="2977661">
                  <a:extLst>
                    <a:ext uri="{9D8B030D-6E8A-4147-A177-3AD203B41FA5}">
                      <a16:colId xmlns:a16="http://schemas.microsoft.com/office/drawing/2014/main" val="20002"/>
                    </a:ext>
                  </a:extLst>
                </a:gridCol>
              </a:tblGrid>
              <a:tr h="353312">
                <a:tc gridSpan="3">
                  <a:txBody>
                    <a:bodyPr/>
                    <a:lstStyle/>
                    <a:p>
                      <a:pPr algn="ctr"/>
                      <a:endParaRPr lang="nb-NO" sz="1400" b="1" dirty="0">
                        <a:solidFill>
                          <a:schemeClr val="bg1"/>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nb-NO" b="1"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533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mn-lt"/>
                          <a:ea typeface="+mn-ea"/>
                          <a:cs typeface="+mn-cs"/>
                        </a:rPr>
                        <a:t>Bearbeiding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400" b="1" i="0" u="none" strike="noStrike" kern="1200" cap="none" spc="0" normalizeH="0" baseline="0" noProof="0" dirty="0">
                          <a:ln>
                            <a:noFill/>
                          </a:ln>
                          <a:solidFill>
                            <a:prstClr val="black"/>
                          </a:solidFill>
                          <a:effectLst/>
                          <a:uLnTx/>
                          <a:uFillTx/>
                          <a:latin typeface="+mn-lt"/>
                          <a:ea typeface="+mn-ea"/>
                          <a:cs typeface="+mn-cs"/>
                        </a:rPr>
                        <a:t>Prioriterte rom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nb-NO" sz="1400" b="1" dirty="0">
                          <a:solidFill>
                            <a:schemeClr val="tx1"/>
                          </a:solidFill>
                        </a:rPr>
                        <a:t>Siste 3.del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3273081"/>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 Spisser samla og strekker opp for å skape rom.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21. Bruke nøytral pasning til feilvendt spiller for å oppnå kort avstand til med/ motspillere.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43. Kunstig stort bakrom=inn der tidlig med bevegelser og ball.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 Temposkifter i pasningsspill for å åpne motstander.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22. Bevegelsene</a:t>
                      </a:r>
                      <a:r>
                        <a:rPr lang="nb-NO" sz="700" baseline="0" dirty="0">
                          <a:solidFill>
                            <a:prstClr val="black"/>
                          </a:solidFill>
                        </a:rPr>
                        <a:t> skjer, når ballfører har kort avstand til med- og motspillere.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44. Minst to sprintbevegelser i bakrom ved kort avstand til bakre ledd med ball.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 Pasning på feilvendtspiller, for å flytte på motstander og åpne opp rom.</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23. Kunne bruke en hensiktsmessig aktiv touch </a:t>
                      </a:r>
                      <a:r>
                        <a:rPr lang="nb-NO" sz="700" baseline="0" dirty="0">
                          <a:solidFill>
                            <a:prstClr val="black"/>
                          </a:solidFill>
                        </a:rPr>
                        <a:t>i lengderetning</a:t>
                      </a:r>
                      <a:r>
                        <a:rPr lang="nb-NO" sz="700" dirty="0">
                          <a:solidFill>
                            <a:prstClr val="black"/>
                          </a:solidFill>
                        </a:rPr>
                        <a:t>.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45. Ha etterfølgende bevegelser.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 Bryte av vendingen i bearbeidingen, spille forbi en spiller i  det bakre leddet.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24.Temposkifter i pasningsspill for å åpne motstander.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46. Se på hverandres bevegelser, øyekontakt med ballfører.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610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 Se hvor vi kan spille/bevege oss for å komme forbi spissen(e).</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25. Vurdere når og hvor en bør søke gjennombruddet. Flytte blikket og ha oversikt.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47. Vending av spill for å åpne motstander, ha vendingspunkter.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6. Spille motstrøms  mot høyt press, bort fra området mot høyt press.</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26. Være</a:t>
                      </a:r>
                      <a:r>
                        <a:rPr lang="nb-NO" sz="700" baseline="0" dirty="0"/>
                        <a:t> i beredskap til å vinne 2. baller.</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48. Se etter og bruke 2. og 3. bevegelser.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7. Utfordre spissen, for å skape og utnytte overtall og få spiss over på en side.</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27. Se etter og vurdere i prioritert rekkefølge: 1. bakrom, 2. mellomrom, 3. siderom.</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49. Skape og utnytte overtall.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8. Kroppsstilling. Nesa mot motstanders mål ved pasning fra siden og skuldra lengst unna mot motstanders mål ved pasning bakfra fra linje.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28. Flytte blikket opp og være i forkant av neste situasjon. Nye søk rett før eller rett etter involvering med ball.</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50. Treffe medspiller med innlegg.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9. Korte avstander mellom spillerne. Ha sentrale midtbanespillere tilgjengelig, når det bakre leddet har ballen lavt i banen mot høyt press.</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solidFill>
                            <a:prstClr val="black"/>
                          </a:solidFill>
                        </a:rPr>
                        <a:t>29. Skape</a:t>
                      </a:r>
                      <a:r>
                        <a:rPr lang="nb-NO" sz="700" baseline="0" dirty="0">
                          <a:solidFill>
                            <a:prstClr val="black"/>
                          </a:solidFill>
                        </a:rPr>
                        <a:t> </a:t>
                      </a:r>
                      <a:r>
                        <a:rPr lang="nb-NO" sz="700" dirty="0">
                          <a:solidFill>
                            <a:prstClr val="black"/>
                          </a:solidFill>
                        </a:rPr>
                        <a:t>og utnytte overtall.  </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51. 3-4 i boksen ved innlegg. Holde rommet åpent foran seg lengst mulig og sprinte ballen i mål.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87796176"/>
                  </a:ext>
                </a:extLst>
              </a:tr>
              <a:tr h="226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10. Vending av spill som virkemiddel. Ha vendingspunkter.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30. Se</a:t>
                      </a:r>
                      <a:r>
                        <a:rPr lang="nb-NO" sz="700" baseline="0" dirty="0">
                          <a:solidFill>
                            <a:prstClr val="black"/>
                          </a:solidFill>
                        </a:rPr>
                        <a:t> etter bruke</a:t>
                      </a:r>
                      <a:r>
                        <a:rPr lang="nb-NO" sz="700" dirty="0">
                          <a:solidFill>
                            <a:prstClr val="black"/>
                          </a:solidFill>
                        </a:rPr>
                        <a:t> 2. og 3. bevegelser.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52. </a:t>
                      </a:r>
                      <a:r>
                        <a:rPr lang="nb-NO" sz="700" dirty="0"/>
                        <a:t>Ny bevegelse etter pasning.</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268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11. Skape og utnytte overtall.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31.</a:t>
                      </a:r>
                      <a:r>
                        <a:rPr lang="nb-NO" sz="700" dirty="0">
                          <a:solidFill>
                            <a:prstClr val="black"/>
                          </a:solidFill>
                        </a:rPr>
                        <a:t>Utfordre midtbaneleddet til motstanderen</a:t>
                      </a:r>
                      <a:r>
                        <a:rPr lang="nb-NO" sz="700" baseline="0" dirty="0">
                          <a:solidFill>
                            <a:prstClr val="black"/>
                          </a:solidFill>
                        </a:rPr>
                        <a:t> med tempo, når en spiller er frispilt.</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53. </a:t>
                      </a:r>
                      <a:r>
                        <a:rPr kumimoji="0" lang="nb-NO" sz="700" b="0" i="0" u="none" strike="noStrike" kern="1200" cap="none" spc="0" normalizeH="0" baseline="0" noProof="0" dirty="0">
                          <a:ln>
                            <a:noFill/>
                          </a:ln>
                          <a:solidFill>
                            <a:prstClr val="black"/>
                          </a:solidFill>
                          <a:effectLst/>
                          <a:uLnTx/>
                          <a:uFillTx/>
                          <a:latin typeface="+mn-lt"/>
                          <a:ea typeface="+mn-ea"/>
                          <a:cs typeface="+mn-cs"/>
                        </a:rPr>
                        <a:t>Søker kombinasjonsspill.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2492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12. Raskt spillbar for den med ball.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32. Vending av spill som</a:t>
                      </a:r>
                      <a:r>
                        <a:rPr lang="nb-NO" sz="700" baseline="0" dirty="0">
                          <a:solidFill>
                            <a:prstClr val="black"/>
                          </a:solidFill>
                        </a:rPr>
                        <a:t> virkemiddel for gjennombrudd. Ha vendingspunkter.</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54. Løp på første og bakre stolpe og 45 grader ved innlegg.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2214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13. Keeper delaktig i bearbeidingsfasen, spillbar.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33. True flere rom samtidig med å stå eller bevege oss inn i ledig rom.</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55. Flytter blikket fremover i banen.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14. Aktiv touch fremover i banen.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34. Bevegelser i stå og sprint.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56. Skape og utnytte overtall ved å utfordre 1F.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3"/>
                  </a:ext>
                </a:extLst>
              </a:tr>
              <a:tr h="230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15. Stå i rett utgangsposisjon mot 1 spiss mot lavt press.</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35. Se på hverandres</a:t>
                      </a:r>
                      <a:r>
                        <a:rPr lang="nb-NO" sz="700" baseline="0" dirty="0"/>
                        <a:t> bevegelser, se hvor det er ledig.</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57. Ha bevegelser forbi og foran 1A.</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3086136"/>
                  </a:ext>
                </a:extLst>
              </a:tr>
              <a:tr h="230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16. Stå i rett utgangsposisjon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700" dirty="0"/>
                        <a:t>36. Få</a:t>
                      </a:r>
                      <a:r>
                        <a:rPr lang="nb-NO" sz="700" baseline="0" dirty="0"/>
                        <a:t> øyekontakt med den som har ball.</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58. True flere rom samtidig.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91795400"/>
                  </a:ext>
                </a:extLst>
              </a:tr>
              <a:tr h="230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17. Ny bevegelse etter pasning</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37. Den som er i rommet eier det.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59. </a:t>
                      </a:r>
                      <a:r>
                        <a:rPr lang="nb-NO" sz="700" dirty="0"/>
                        <a:t>Aktiv touch fremover i banen. </a:t>
                      </a:r>
                      <a:endParaRPr kumimoji="0" lang="nb-NO" sz="700" b="0"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716850"/>
                  </a:ext>
                </a:extLst>
              </a:tr>
              <a:tr h="230779">
                <a:tc>
                  <a: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nb-NO" sz="700" b="1" i="0" u="none" strike="noStrike" kern="1200" cap="none" spc="0" normalizeH="0" baseline="0" noProof="0" dirty="0">
                          <a:ln>
                            <a:noFill/>
                          </a:ln>
                          <a:solidFill>
                            <a:prstClr val="black"/>
                          </a:solidFill>
                          <a:effectLst/>
                          <a:uLnTx/>
                          <a:uFillTx/>
                          <a:latin typeface="+mn-lt"/>
                          <a:ea typeface="+mn-ea"/>
                          <a:cs typeface="+mn-cs"/>
                        </a:rPr>
                        <a:t>18</a:t>
                      </a:r>
                      <a:r>
                        <a:rPr kumimoji="0" lang="nb-NO" sz="700" b="0" i="0" u="none" strike="noStrike" kern="1200" cap="none" spc="0" normalizeH="0" baseline="0" noProof="0" dirty="0">
                          <a:ln>
                            <a:noFill/>
                          </a:ln>
                          <a:solidFill>
                            <a:prstClr val="black"/>
                          </a:solidFill>
                          <a:effectLst/>
                          <a:uLnTx/>
                          <a:uFillTx/>
                          <a:latin typeface="+mn-lt"/>
                          <a:ea typeface="+mn-ea"/>
                          <a:cs typeface="+mn-cs"/>
                        </a:rPr>
                        <a:t>. Eksploderer fremover, når vi kan.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38. Vurdere om en kan stå i ledig rom, eller</a:t>
                      </a:r>
                      <a:r>
                        <a:rPr lang="nb-NO" sz="700" baseline="0" dirty="0">
                          <a:solidFill>
                            <a:prstClr val="black"/>
                          </a:solidFill>
                        </a:rPr>
                        <a:t> om en bør bevege seg inn i ledig rom.</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700" dirty="0"/>
                        <a:t>60. Bryte av og ha langt angrep. </a:t>
                      </a:r>
                      <a:endParaRPr lang="nb-NO" sz="700" dirty="0">
                        <a:solidFill>
                          <a:prstClr val="black"/>
                        </a:solidFill>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13253551"/>
                  </a:ext>
                </a:extLst>
              </a:tr>
              <a:tr h="3533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19. Flytter blikket og har god oversikt.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39. Søk etter hurtigst mulig å komme seg rettvendt.</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61. Skudd opp i nærmeste og ned i lengste fra skrått hold, lobb nære keeper, passere keeper på vei ut.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72471996"/>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20. Kombinasjonsspill for å spille bort spisser</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40. Eksploderer fremover, når vi kan.</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62. </a:t>
                      </a:r>
                      <a:r>
                        <a:rPr lang="nb-NO" sz="700" dirty="0"/>
                        <a:t>Evne å avslutte hurtig på en eller to touch.</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10702676"/>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700" b="0"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41. Ny bevegelse etter pasning. </a:t>
                      </a:r>
                      <a:endParaRPr kumimoji="0" lang="nb-NO" sz="700" b="1"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t>63. </a:t>
                      </a:r>
                      <a:r>
                        <a:rPr kumimoji="0" lang="nb-NO" sz="700" b="0" i="0" u="none" strike="noStrike" kern="1200" cap="none" spc="0" normalizeH="0" baseline="0" noProof="0" dirty="0">
                          <a:ln>
                            <a:noFill/>
                          </a:ln>
                          <a:solidFill>
                            <a:prstClr val="black"/>
                          </a:solidFill>
                          <a:effectLst/>
                          <a:uLnTx/>
                          <a:uFillTx/>
                          <a:latin typeface="+mn-lt"/>
                          <a:ea typeface="+mn-ea"/>
                          <a:cs typeface="+mn-cs"/>
                        </a:rPr>
                        <a:t>Eksploderer fremover, når vi kan.</a:t>
                      </a:r>
                      <a:endParaRPr lang="nb-NO" sz="700" b="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34136791"/>
                  </a:ext>
                </a:extLst>
              </a:tr>
              <a:tr h="219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700" b="0" i="0" u="none" strike="noStrike" kern="1200" cap="none" spc="0" normalizeH="0" baseline="0" noProof="0" dirty="0">
                        <a:ln>
                          <a:noFill/>
                        </a:ln>
                        <a:solidFill>
                          <a:prstClr val="black"/>
                        </a:solidFill>
                        <a:effectLst/>
                        <a:uLnTx/>
                        <a:uFillTx/>
                        <a:latin typeface="+mn-lt"/>
                        <a:ea typeface="+mn-ea"/>
                        <a:cs typeface="+mn-cs"/>
                      </a:endParaRP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700" b="0" i="0" u="none" strike="noStrike" kern="1200" cap="none" spc="0" normalizeH="0" baseline="0" noProof="0" dirty="0">
                          <a:ln>
                            <a:noFill/>
                          </a:ln>
                          <a:solidFill>
                            <a:prstClr val="black"/>
                          </a:solidFill>
                          <a:effectLst/>
                          <a:uLnTx/>
                          <a:uFillTx/>
                          <a:latin typeface="+mn-lt"/>
                          <a:ea typeface="+mn-ea"/>
                          <a:cs typeface="+mn-cs"/>
                        </a:rPr>
                        <a:t>42. Kombinasjonsspill </a:t>
                      </a:r>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700" dirty="0">
                          <a:solidFill>
                            <a:prstClr val="black"/>
                          </a:solidFill>
                        </a:rPr>
                        <a:t>64. Søker avslutningsmuligheter sentralt nære mål.</a:t>
                      </a:r>
                      <a:endParaRPr lang="nb-NO" sz="700" dirty="0"/>
                    </a:p>
                  </a:txBody>
                  <a:tcPr marL="51435" marR="51435"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51286524"/>
                  </a:ext>
                </a:extLst>
              </a:tr>
            </a:tbl>
          </a:graphicData>
        </a:graphic>
      </p:graphicFrame>
    </p:spTree>
    <p:extLst>
      <p:ext uri="{BB962C8B-B14F-4D97-AF65-F5344CB8AC3E}">
        <p14:creationId xmlns:p14="http://schemas.microsoft.com/office/powerpoint/2010/main" val="417542271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PRIORITERTE ROM-ØNSKEDE ROM</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krets&#10;&#10;Automatisk generert beskrivelse">
            <a:extLst>
              <a:ext uri="{FF2B5EF4-FFF2-40B4-BE49-F238E27FC236}">
                <a16:creationId xmlns:a16="http://schemas.microsoft.com/office/drawing/2014/main" id="{EA795504-12B1-48AD-AFE8-304D3C8D95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400193314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endParaRPr lang="nb-NO" dirty="0"/>
          </a:p>
          <a:p>
            <a:r>
              <a:rPr lang="nb-NO" sz="2000" dirty="0"/>
              <a:t>Vi ønsker bevegelser i bakrom(bak motstanderens forsvarsspillere) fra indreløper eller back og spiss/motsatt indreløper. </a:t>
            </a:r>
          </a:p>
          <a:p>
            <a:r>
              <a:rPr lang="nb-NO" sz="2000" dirty="0"/>
              <a:t>Vi slår gjerne pasning rett i bakrom(bak forsvaret), hvis det er mulig.</a:t>
            </a:r>
          </a:p>
          <a:p>
            <a:r>
              <a:rPr lang="nb-NO" sz="2000" dirty="0"/>
              <a:t>Dette gjelder, hvis det er kunstig stort bakrom hos motstander. Hvis ikke ønsker vi å spille oss nærmere motstanders bakre ledd, før vi kommer inn i bakrom.</a:t>
            </a:r>
          </a:p>
          <a:p>
            <a:pPr marL="0" indent="0">
              <a:buNone/>
            </a:pPr>
            <a:endParaRPr lang="nb-NO" dirty="0"/>
          </a:p>
        </p:txBody>
      </p:sp>
      <p:sp>
        <p:nvSpPr>
          <p:cNvPr id="6" name="Tittel 1">
            <a:extLst>
              <a:ext uri="{FF2B5EF4-FFF2-40B4-BE49-F238E27FC236}">
                <a16:creationId xmlns:a16="http://schemas.microsoft.com/office/drawing/2014/main" id="{A140AA8F-1253-4C0A-B746-E5959B7AC204}"/>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schemeClr val="bg1"/>
                </a:solidFill>
              </a:rPr>
              <a:t> </a:t>
            </a:r>
            <a:r>
              <a:rPr lang="nb-NO" sz="2800" b="1" dirty="0">
                <a:solidFill>
                  <a:prstClr val="white"/>
                </a:solidFill>
              </a:rPr>
              <a:t>PRIORITERTE ROM-</a:t>
            </a:r>
            <a:r>
              <a:rPr lang="nb-NO" sz="2800" b="1" dirty="0">
                <a:solidFill>
                  <a:schemeClr val="bg1"/>
                </a:solidFill>
              </a:rPr>
              <a:t>STORT BAKROM</a:t>
            </a:r>
          </a:p>
        </p:txBody>
      </p:sp>
    </p:spTree>
    <p:extLst>
      <p:ext uri="{BB962C8B-B14F-4D97-AF65-F5344CB8AC3E}">
        <p14:creationId xmlns:p14="http://schemas.microsoft.com/office/powerpoint/2010/main" val="311801960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endParaRPr lang="nb-NO" dirty="0"/>
          </a:p>
          <a:p>
            <a:pPr marL="0" indent="0">
              <a:buNone/>
            </a:pPr>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6" name="Tittel 1">
            <a:extLst>
              <a:ext uri="{FF2B5EF4-FFF2-40B4-BE49-F238E27FC236}">
                <a16:creationId xmlns:a16="http://schemas.microsoft.com/office/drawing/2014/main" id="{A140AA8F-1253-4C0A-B746-E5959B7AC204}"/>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schemeClr val="bg1"/>
                </a:solidFill>
              </a:rPr>
              <a:t> </a:t>
            </a:r>
            <a:r>
              <a:rPr lang="nb-NO" sz="2800" b="1" dirty="0">
                <a:solidFill>
                  <a:prstClr val="white"/>
                </a:solidFill>
              </a:rPr>
              <a:t>PRIORITERTE ROM-KUNSTIG </a:t>
            </a:r>
            <a:r>
              <a:rPr lang="nb-NO" sz="2800" b="1" dirty="0">
                <a:solidFill>
                  <a:schemeClr val="bg1"/>
                </a:solidFill>
              </a:rPr>
              <a:t>STORT BAKROM</a:t>
            </a:r>
          </a:p>
        </p:txBody>
      </p:sp>
      <p:pic>
        <p:nvPicPr>
          <p:cNvPr id="5" name="Bilde 4" descr="Et bilde som inneholder elektronikk, krets&#10;&#10;Automatisk generert beskrivelse">
            <a:extLst>
              <a:ext uri="{FF2B5EF4-FFF2-40B4-BE49-F238E27FC236}">
                <a16:creationId xmlns:a16="http://schemas.microsoft.com/office/drawing/2014/main" id="{3F8626C7-AF9B-4780-8D58-DB7E50D7701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12267"/>
            <a:ext cx="9143999" cy="5849471"/>
          </a:xfrm>
          <a:prstGeom prst="rect">
            <a:avLst/>
          </a:prstGeom>
        </p:spPr>
      </p:pic>
    </p:spTree>
    <p:extLst>
      <p:ext uri="{BB962C8B-B14F-4D97-AF65-F5344CB8AC3E}">
        <p14:creationId xmlns:p14="http://schemas.microsoft.com/office/powerpoint/2010/main" val="300710435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PRIORITERTE ROM-KORT AVSTAND</a:t>
            </a:r>
          </a:p>
        </p:txBody>
      </p:sp>
      <p:graphicFrame>
        <p:nvGraphicFramePr>
          <p:cNvPr id="3" name="Tabell 2"/>
          <p:cNvGraphicFramePr>
            <a:graphicFrameLocks noGrp="1"/>
          </p:cNvGraphicFramePr>
          <p:nvPr/>
        </p:nvGraphicFramePr>
        <p:xfrm>
          <a:off x="0" y="963038"/>
          <a:ext cx="9144000" cy="9601200"/>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Signalet for gjennombrudd er at vi kommer nære motstanders midtbaneledd. Det er også signalet for timingen på bevegelsene bak motstanders ledd.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betyr at ut i fra motspill, så må spillerne hele tiden posisjonere seg nært motstanderen før de får ball. Hvis en spiller faller veldig av, så blir avstanden til medspillere og motspillere for stor. Da vil motstander rekke å tette rom sentralt, siden det tar for lang tid med føring fra våre spillere.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Regelen for stoppernes posisjonering er at en stiller seg så nære motstanderne at en blir ukomfortabel, og deretter går en meter bakover.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å stå nære motstanderen, siden ved vending så er det ofte hull i motstanders ledd og da kan vi få gjennombrudd sentralt i banen.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Den pasningen som skal føre til gjennombrudd skal enten være foran medspiller, eller hard i fot.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Den spilleren som får ball kan slå gjennombruddspasning på en touch, eller ha en aktiv touch fremover i banen. Dette skal foregå med stort tempo, for å utnytte hull i motstanderens ledd.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Stopperen/ankeret/indreløperne skal ikke ha touch til siden, det skal touches rett frem.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bruker følgende regler for når gjennombruddspasningen skal slås: Det er enten tidlig ved at det er stort hull i motstanders ledd, eller ved at vi er </a:t>
                      </a:r>
                      <a:r>
                        <a:rPr lang="nb-NO" sz="2000" b="0" kern="1200" dirty="0" err="1">
                          <a:solidFill>
                            <a:schemeClr val="tx1"/>
                          </a:solidFill>
                          <a:effectLst/>
                          <a:latin typeface="+mn-lt"/>
                          <a:ea typeface="+mn-ea"/>
                          <a:cs typeface="+mn-cs"/>
                        </a:rPr>
                        <a:t>ca</a:t>
                      </a:r>
                      <a:r>
                        <a:rPr lang="nb-NO" sz="2000" b="0" kern="1200" dirty="0">
                          <a:solidFill>
                            <a:schemeClr val="tx1"/>
                          </a:solidFill>
                          <a:effectLst/>
                          <a:latin typeface="+mn-lt"/>
                          <a:ea typeface="+mn-ea"/>
                          <a:cs typeface="+mn-cs"/>
                        </a:rPr>
                        <a:t> 3m(taklingsavstand) fra motspiller. Da er det også lettere for medspillere å time bevegelsene.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Lang gjennombruddspasning langs bakken er ikke vårt spill. Den pasningen blir ofte brutt av motstander.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ønsker å spille med overtall ledd for ledd. Minst mulig spill over ledd.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4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4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113689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prstClr val="white"/>
                </a:solidFill>
              </a:rPr>
              <a:t>PRIORITERTE ROM-KORT AVSTAND</a:t>
            </a:r>
            <a:endParaRPr lang="nb-NO" sz="2800" b="1" dirty="0">
              <a:solidFill>
                <a:schemeClr val="bg1"/>
              </a:solidFill>
            </a:endParaRP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6" name="Bilde 5" descr="Et bilde som inneholder drage, rom&#10;&#10;Automatisk generert beskrivelse">
            <a:extLst>
              <a:ext uri="{FF2B5EF4-FFF2-40B4-BE49-F238E27FC236}">
                <a16:creationId xmlns:a16="http://schemas.microsoft.com/office/drawing/2014/main" id="{C062125D-E7AE-4FF8-848F-194889B0C78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959224"/>
            <a:ext cx="9143999" cy="5898776"/>
          </a:xfrm>
          <a:prstGeom prst="rect">
            <a:avLst/>
          </a:prstGeom>
        </p:spPr>
      </p:pic>
    </p:spTree>
    <p:extLst>
      <p:ext uri="{BB962C8B-B14F-4D97-AF65-F5344CB8AC3E}">
        <p14:creationId xmlns:p14="http://schemas.microsoft.com/office/powerpoint/2010/main" val="30451904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PRIORITERTE ROM-KORT AVSTAND</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Bilde 4" descr="Et bilde som inneholder krets, grønn&#10;&#10;Automatisk generert beskrivelse">
            <a:extLst>
              <a:ext uri="{FF2B5EF4-FFF2-40B4-BE49-F238E27FC236}">
                <a16:creationId xmlns:a16="http://schemas.microsoft.com/office/drawing/2014/main" id="{F1B3B6DC-03E5-42AC-9103-83B6DC261F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8188"/>
            <a:ext cx="9144000" cy="5889812"/>
          </a:xfrm>
          <a:prstGeom prst="rect">
            <a:avLst/>
          </a:prstGeom>
        </p:spPr>
      </p:pic>
    </p:spTree>
    <p:extLst>
      <p:ext uri="{BB962C8B-B14F-4D97-AF65-F5344CB8AC3E}">
        <p14:creationId xmlns:p14="http://schemas.microsoft.com/office/powerpoint/2010/main" val="79032336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0" y="1016000"/>
            <a:ext cx="9144000" cy="5842000"/>
          </a:xfrm>
        </p:spPr>
        <p:txBody>
          <a:bodyPr/>
          <a:lstStyle/>
          <a:p>
            <a:endParaRPr lang="nb-NO" sz="1800" dirty="0"/>
          </a:p>
          <a:p>
            <a:r>
              <a:rPr lang="nb-NO" sz="2000" dirty="0"/>
              <a:t>Indreløperne posisjonerer seg i rommet mellom motstanders bakre ledd og midtbane. Nærmeste indreløper på utsiden av stopperen med ball. Dette gjør vi når stopper er frispilt. Da skal vi ha </a:t>
            </a:r>
            <a:r>
              <a:rPr lang="nb-NO" sz="2000" dirty="0" err="1"/>
              <a:t>spillpunkt</a:t>
            </a:r>
            <a:r>
              <a:rPr lang="nb-NO" sz="2000" dirty="0"/>
              <a:t> i mellomrom.</a:t>
            </a:r>
          </a:p>
          <a:p>
            <a:r>
              <a:rPr lang="nb-NO" sz="2000" dirty="0"/>
              <a:t>Backen på siden til stopperen med ball legger seg på linje med spilleren i motstanders midtbaneledd, slik kan spilleren ta med seg ballen rett inn i mellomrom med en aktiv touch. </a:t>
            </a:r>
          </a:p>
          <a:p>
            <a:r>
              <a:rPr lang="nb-NO" sz="2000" dirty="0"/>
              <a:t>Vi kan også gå høyt med begge backene og balansere med midtbaneankeret.</a:t>
            </a:r>
          </a:p>
          <a:p>
            <a:r>
              <a:rPr lang="nb-NO" sz="2000" dirty="0"/>
              <a:t>Kanten på ballside er helt bred for å spre motstander. Hvis indreløperen er borte, så kan kanten gå inn i indreløperrommet fra et bredt utgangspunkt. </a:t>
            </a:r>
          </a:p>
          <a:p>
            <a:r>
              <a:rPr lang="nb-NO" sz="2000" dirty="0"/>
              <a:t>Anker legger seg mellom motstanders spisser og midtbane og er spillbar.</a:t>
            </a:r>
          </a:p>
          <a:p>
            <a:r>
              <a:rPr lang="nb-NO" sz="2000" dirty="0"/>
              <a:t>Spissen ligger mellom stopperne og lukter hvor det er ledig å bevege seg for å få ball. Dette har også sammenheng med motspillet.</a:t>
            </a:r>
          </a:p>
          <a:p>
            <a:r>
              <a:rPr lang="nb-NO" sz="2000" dirty="0"/>
              <a:t>Motsatt kant ligger litt smalere enn vist på bildet.</a:t>
            </a:r>
          </a:p>
          <a:p>
            <a:endParaRPr lang="nb-NO" sz="2000" dirty="0"/>
          </a:p>
          <a:p>
            <a:pPr marL="0" indent="0">
              <a:buNone/>
            </a:pPr>
            <a:r>
              <a:rPr lang="nb-NO" sz="2000" b="1" dirty="0"/>
              <a:t>Spillerne beveger seg fritt fra denne utgangsposisjonen.</a:t>
            </a:r>
          </a:p>
          <a:p>
            <a:endParaRPr lang="nb-NO" sz="2000" dirty="0"/>
          </a:p>
        </p:txBody>
      </p:sp>
      <p:sp>
        <p:nvSpPr>
          <p:cNvPr id="7" name="Tittel 1">
            <a:extLst>
              <a:ext uri="{FF2B5EF4-FFF2-40B4-BE49-F238E27FC236}">
                <a16:creationId xmlns:a16="http://schemas.microsoft.com/office/drawing/2014/main" id="{9CB5A337-2815-436D-95F2-88FB7169EAD0}"/>
              </a:ext>
            </a:extLst>
          </p:cNvPr>
          <p:cNvSpPr>
            <a:spLocks noGrp="1"/>
          </p:cNvSpPr>
          <p:nvPr>
            <p:ph type="title"/>
          </p:nvPr>
        </p:nvSpPr>
        <p:spPr>
          <a:xfrm>
            <a:off x="0" y="-199696"/>
            <a:ext cx="9144000" cy="1215694"/>
          </a:xfrm>
          <a:solidFill>
            <a:schemeClr val="tx1"/>
          </a:solidFill>
        </p:spPr>
        <p:txBody>
          <a:bodyPr>
            <a:normAutofit/>
          </a:bodyPr>
          <a:lstStyle/>
          <a:p>
            <a:pPr algn="ctr"/>
            <a:r>
              <a:rPr lang="nb-NO" sz="2800" b="1" dirty="0">
                <a:solidFill>
                  <a:prstClr val="white"/>
                </a:solidFill>
              </a:rPr>
              <a:t>PRIORITERTE ROM-</a:t>
            </a:r>
            <a:r>
              <a:rPr lang="nb-NO" sz="2800" b="1" dirty="0">
                <a:solidFill>
                  <a:schemeClr val="bg1"/>
                </a:solidFill>
              </a:rPr>
              <a:t>STOPPER FRISPILT</a:t>
            </a:r>
          </a:p>
        </p:txBody>
      </p:sp>
    </p:spTree>
    <p:extLst>
      <p:ext uri="{BB962C8B-B14F-4D97-AF65-F5344CB8AC3E}">
        <p14:creationId xmlns:p14="http://schemas.microsoft.com/office/powerpoint/2010/main" val="170593237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0" y="1016000"/>
            <a:ext cx="9144000" cy="5842000"/>
          </a:xfrm>
        </p:spPr>
        <p:txBody>
          <a:bodyPr/>
          <a:lstStyle/>
          <a:p>
            <a:endParaRPr lang="nb-NO" sz="1800" dirty="0"/>
          </a:p>
          <a:p>
            <a:endParaRPr lang="nb-NO" sz="2000" dirty="0"/>
          </a:p>
        </p:txBody>
      </p:sp>
      <p:sp>
        <p:nvSpPr>
          <p:cNvPr id="7" name="Tittel 1">
            <a:extLst>
              <a:ext uri="{FF2B5EF4-FFF2-40B4-BE49-F238E27FC236}">
                <a16:creationId xmlns:a16="http://schemas.microsoft.com/office/drawing/2014/main" id="{9CB5A337-2815-436D-95F2-88FB7169EAD0}"/>
              </a:ext>
            </a:extLst>
          </p:cNvPr>
          <p:cNvSpPr>
            <a:spLocks noGrp="1"/>
          </p:cNvSpPr>
          <p:nvPr>
            <p:ph type="title"/>
          </p:nvPr>
        </p:nvSpPr>
        <p:spPr>
          <a:xfrm>
            <a:off x="0" y="-199696"/>
            <a:ext cx="9144000" cy="1215694"/>
          </a:xfrm>
          <a:solidFill>
            <a:schemeClr val="tx1"/>
          </a:solidFill>
        </p:spPr>
        <p:txBody>
          <a:bodyPr>
            <a:normAutofit/>
          </a:bodyPr>
          <a:lstStyle/>
          <a:p>
            <a:pPr algn="ctr"/>
            <a:r>
              <a:rPr lang="nb-NO" sz="2800" b="1" dirty="0">
                <a:solidFill>
                  <a:prstClr val="white"/>
                </a:solidFill>
              </a:rPr>
              <a:t>PRIORITERTE ROM-</a:t>
            </a:r>
            <a:r>
              <a:rPr lang="nb-NO" sz="2800" b="1" dirty="0">
                <a:solidFill>
                  <a:schemeClr val="bg1"/>
                </a:solidFill>
              </a:rPr>
              <a:t>STOPPER FRISPILT</a:t>
            </a:r>
          </a:p>
        </p:txBody>
      </p:sp>
      <p:pic>
        <p:nvPicPr>
          <p:cNvPr id="6" name="Bilde 5" descr="Et bilde som inneholder elektronikk, krets, grønn&#10;&#10;Automatisk generert beskrivelse">
            <a:extLst>
              <a:ext uri="{FF2B5EF4-FFF2-40B4-BE49-F238E27FC236}">
                <a16:creationId xmlns:a16="http://schemas.microsoft.com/office/drawing/2014/main" id="{146D2742-89EF-43E3-93BC-12616A8843E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15998"/>
            <a:ext cx="9144000" cy="5842002"/>
          </a:xfrm>
          <a:prstGeom prst="rect">
            <a:avLst/>
          </a:prstGeom>
        </p:spPr>
      </p:pic>
    </p:spTree>
    <p:extLst>
      <p:ext uri="{BB962C8B-B14F-4D97-AF65-F5344CB8AC3E}">
        <p14:creationId xmlns:p14="http://schemas.microsoft.com/office/powerpoint/2010/main" val="217084081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2"/>
          <p:cNvGraphicFramePr>
            <a:graphicFrameLocks noGrp="1"/>
          </p:cNvGraphicFramePr>
          <p:nvPr/>
        </p:nvGraphicFramePr>
        <p:xfrm>
          <a:off x="288759" y="1722094"/>
          <a:ext cx="4106713" cy="1743000"/>
        </p:xfrm>
        <a:graphic>
          <a:graphicData uri="http://schemas.openxmlformats.org/drawingml/2006/table">
            <a:tbl>
              <a:tblPr firstRow="1" bandRow="1">
                <a:tableStyleId>{5C22544A-7EE6-4342-B048-85BDC9FD1C3A}</a:tableStyleId>
              </a:tblPr>
              <a:tblGrid>
                <a:gridCol w="4106713">
                  <a:extLst>
                    <a:ext uri="{9D8B030D-6E8A-4147-A177-3AD203B41FA5}">
                      <a16:colId xmlns:a16="http://schemas.microsoft.com/office/drawing/2014/main" val="20000"/>
                    </a:ext>
                  </a:extLst>
                </a:gridCol>
              </a:tblGrid>
              <a:tr h="427180">
                <a:tc>
                  <a:txBody>
                    <a:bodyPr/>
                    <a:lstStyle/>
                    <a:p>
                      <a:pPr algn="ctr"/>
                      <a:r>
                        <a:rPr lang="nb-NO" sz="1800" b="1" dirty="0">
                          <a:solidFill>
                            <a:schemeClr val="tx1"/>
                          </a:solidFill>
                        </a:rPr>
                        <a:t>FORSVAR</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271F"/>
                    </a:solidFill>
                  </a:tcPr>
                </a:tc>
                <a:extLst>
                  <a:ext uri="{0D108BD9-81ED-4DB2-BD59-A6C34878D82A}">
                    <a16:rowId xmlns:a16="http://schemas.microsoft.com/office/drawing/2014/main" val="10000"/>
                  </a:ext>
                </a:extLst>
              </a:tr>
              <a:tr h="461460">
                <a:tc>
                  <a:txBody>
                    <a:bodyPr/>
                    <a:lstStyle/>
                    <a:p>
                      <a:r>
                        <a:rPr lang="nb-NO" sz="1800" dirty="0"/>
                        <a:t>Hindre bearbeiding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271F"/>
                    </a:solidFill>
                  </a:tcPr>
                </a:tc>
                <a:extLst>
                  <a:ext uri="{0D108BD9-81ED-4DB2-BD59-A6C34878D82A}">
                    <a16:rowId xmlns:a16="http://schemas.microsoft.com/office/drawing/2014/main" val="10001"/>
                  </a:ext>
                </a:extLst>
              </a:tr>
              <a:tr h="427180">
                <a:tc>
                  <a:txBody>
                    <a:bodyPr/>
                    <a:lstStyle/>
                    <a:p>
                      <a:r>
                        <a:rPr lang="nb-NO" sz="1800" dirty="0"/>
                        <a:t>Hindre tilgang til prioriterte rom</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271F"/>
                    </a:solidFill>
                  </a:tcPr>
                </a:tc>
                <a:extLst>
                  <a:ext uri="{0D108BD9-81ED-4DB2-BD59-A6C34878D82A}">
                    <a16:rowId xmlns:a16="http://schemas.microsoft.com/office/drawing/2014/main" val="10002"/>
                  </a:ext>
                </a:extLst>
              </a:tr>
              <a:tr h="427180">
                <a:tc>
                  <a:txBody>
                    <a:bodyPr/>
                    <a:lstStyle/>
                    <a:p>
                      <a:r>
                        <a:rPr lang="nb-NO" sz="1800" dirty="0"/>
                        <a:t>Siste 3.del – hindre avslutning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271F"/>
                    </a:solidFill>
                  </a:tcPr>
                </a:tc>
                <a:extLst>
                  <a:ext uri="{0D108BD9-81ED-4DB2-BD59-A6C34878D82A}">
                    <a16:rowId xmlns:a16="http://schemas.microsoft.com/office/drawing/2014/main" val="10003"/>
                  </a:ext>
                </a:extLst>
              </a:tr>
            </a:tbl>
          </a:graphicData>
        </a:graphic>
      </p:graphicFrame>
      <p:graphicFrame>
        <p:nvGraphicFramePr>
          <p:cNvPr id="4" name="Tabell 3"/>
          <p:cNvGraphicFramePr>
            <a:graphicFrameLocks noGrp="1"/>
          </p:cNvGraphicFramePr>
          <p:nvPr/>
        </p:nvGraphicFramePr>
        <p:xfrm>
          <a:off x="4791075" y="1722093"/>
          <a:ext cx="3990975" cy="1721956"/>
        </p:xfrm>
        <a:graphic>
          <a:graphicData uri="http://schemas.openxmlformats.org/drawingml/2006/table">
            <a:tbl>
              <a:tblPr firstRow="1" bandRow="1">
                <a:tableStyleId>{5C22544A-7EE6-4342-B048-85BDC9FD1C3A}</a:tableStyleId>
              </a:tblPr>
              <a:tblGrid>
                <a:gridCol w="3990975">
                  <a:extLst>
                    <a:ext uri="{9D8B030D-6E8A-4147-A177-3AD203B41FA5}">
                      <a16:colId xmlns:a16="http://schemas.microsoft.com/office/drawing/2014/main" val="20000"/>
                    </a:ext>
                  </a:extLst>
                </a:gridCol>
              </a:tblGrid>
              <a:tr h="430489">
                <a:tc>
                  <a:txBody>
                    <a:bodyPr/>
                    <a:lstStyle/>
                    <a:p>
                      <a:pPr algn="ctr"/>
                      <a:r>
                        <a:rPr lang="nb-NO" sz="1800" dirty="0">
                          <a:solidFill>
                            <a:sysClr val="windowText" lastClr="000000"/>
                          </a:solidFill>
                        </a:rPr>
                        <a:t>ANGREP</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0000"/>
                  </a:ext>
                </a:extLst>
              </a:tr>
              <a:tr h="430489">
                <a:tc>
                  <a:txBody>
                    <a:bodyPr/>
                    <a:lstStyle/>
                    <a:p>
                      <a:r>
                        <a:rPr lang="nb-NO" sz="1800" dirty="0"/>
                        <a:t>Bearbeiding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0001"/>
                  </a:ext>
                </a:extLst>
              </a:tr>
              <a:tr h="430489">
                <a:tc>
                  <a:txBody>
                    <a:bodyPr/>
                    <a:lstStyle/>
                    <a:p>
                      <a:r>
                        <a:rPr lang="nb-NO" sz="1800" dirty="0"/>
                        <a:t>Inn i prioriterte rom</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0002"/>
                  </a:ext>
                </a:extLst>
              </a:tr>
              <a:tr h="430489">
                <a:tc>
                  <a:txBody>
                    <a:bodyPr/>
                    <a:lstStyle/>
                    <a:p>
                      <a:r>
                        <a:rPr lang="nb-NO" sz="1800" dirty="0"/>
                        <a:t>Siste 3.del – komme til avslutning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0003"/>
                  </a:ext>
                </a:extLst>
              </a:tr>
            </a:tbl>
          </a:graphicData>
        </a:graphic>
      </p:graphicFrame>
      <p:graphicFrame>
        <p:nvGraphicFramePr>
          <p:cNvPr id="5" name="Tabell 4"/>
          <p:cNvGraphicFramePr>
            <a:graphicFrameLocks noGrp="1"/>
          </p:cNvGraphicFramePr>
          <p:nvPr/>
        </p:nvGraphicFramePr>
        <p:xfrm>
          <a:off x="-1" y="4362451"/>
          <a:ext cx="9144000" cy="1638300"/>
        </p:xfrm>
        <a:graphic>
          <a:graphicData uri="http://schemas.openxmlformats.org/drawingml/2006/table">
            <a:tbl>
              <a:tblPr firstRow="1" bandRow="1">
                <a:tableStyleId>{5C22544A-7EE6-4342-B048-85BDC9FD1C3A}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5461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nb-NO" sz="1800" b="1" dirty="0">
                          <a:solidFill>
                            <a:schemeClr val="tx1"/>
                          </a:solidFill>
                        </a:rPr>
                        <a:t>OVERGANG FORSVAR-ANGREP</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nb-NO" sz="1800" b="1" dirty="0">
                          <a:solidFill>
                            <a:schemeClr val="tx1"/>
                          </a:solidFill>
                        </a:rPr>
                        <a:t>OVERGANG ANGREP-FORSVAR</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extLst>
                  <a:ext uri="{0D108BD9-81ED-4DB2-BD59-A6C34878D82A}">
                    <a16:rowId xmlns:a16="http://schemas.microsoft.com/office/drawing/2014/main" val="10000"/>
                  </a:ext>
                </a:extLst>
              </a:tr>
              <a:tr h="546100">
                <a:tc>
                  <a:txBody>
                    <a:bodyPr/>
                    <a:lstStyle/>
                    <a:p>
                      <a:r>
                        <a:rPr lang="nb-NO" sz="1800" b="0">
                          <a:solidFill>
                            <a:schemeClr val="tx1"/>
                          </a:solidFill>
                        </a:rPr>
                        <a:t>Gjenvinne ballen</a:t>
                      </a:r>
                      <a:endParaRPr lang="nb-NO" sz="1800" b="0" dirty="0">
                        <a:solidFill>
                          <a:schemeClr val="tx1"/>
                        </a:solidFill>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r>
                        <a:rPr lang="nb-NO" sz="1800" b="0" dirty="0">
                          <a:solidFill>
                            <a:schemeClr val="tx1"/>
                          </a:solidFill>
                        </a:rPr>
                        <a:t>Spill seg ut av press</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extLst>
                  <a:ext uri="{0D108BD9-81ED-4DB2-BD59-A6C34878D82A}">
                    <a16:rowId xmlns:a16="http://schemas.microsoft.com/office/drawing/2014/main" val="10001"/>
                  </a:ext>
                </a:extLst>
              </a:tr>
              <a:tr h="546100">
                <a:tc>
                  <a:txBody>
                    <a:bodyPr/>
                    <a:lstStyle/>
                    <a:p>
                      <a:r>
                        <a:rPr lang="nb-NO" sz="1800" b="0" dirty="0">
                          <a:solidFill>
                            <a:schemeClr val="tx1"/>
                          </a:solidFill>
                        </a:rPr>
                        <a:t>Hindre kontring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r>
                        <a:rPr lang="nb-NO" sz="1800" b="0" dirty="0">
                          <a:solidFill>
                            <a:schemeClr val="tx1"/>
                          </a:solidFill>
                        </a:rPr>
                        <a:t>Kontring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extLst>
                  <a:ext uri="{0D108BD9-81ED-4DB2-BD59-A6C34878D82A}">
                    <a16:rowId xmlns:a16="http://schemas.microsoft.com/office/drawing/2014/main" val="10002"/>
                  </a:ext>
                </a:extLst>
              </a:tr>
            </a:tbl>
          </a:graphicData>
        </a:graphic>
      </p:graphicFrame>
      <p:sp>
        <p:nvSpPr>
          <p:cNvPr id="8" name="Pil opp og ned 7"/>
          <p:cNvSpPr/>
          <p:nvPr/>
        </p:nvSpPr>
        <p:spPr>
          <a:xfrm flipH="1">
            <a:off x="6564686" y="3486134"/>
            <a:ext cx="335056" cy="869079"/>
          </a:xfrm>
          <a:prstGeom prst="upDown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a:endParaRPr lang="nb-NO" sz="1350">
              <a:solidFill>
                <a:prstClr val="white"/>
              </a:solidFill>
              <a:latin typeface="Calibri" panose="020F0502020204030204"/>
            </a:endParaRPr>
          </a:p>
        </p:txBody>
      </p:sp>
      <p:sp>
        <p:nvSpPr>
          <p:cNvPr id="9" name="Pil opp og ned 8"/>
          <p:cNvSpPr/>
          <p:nvPr/>
        </p:nvSpPr>
        <p:spPr>
          <a:xfrm>
            <a:off x="2011279" y="3465092"/>
            <a:ext cx="330836" cy="876316"/>
          </a:xfrm>
          <a:prstGeom prst="upDown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685800"/>
            <a:endParaRPr lang="nb-NO" sz="1350">
              <a:solidFill>
                <a:prstClr val="white"/>
              </a:solidFill>
              <a:latin typeface="Calibri" panose="020F0502020204030204"/>
            </a:endParaRPr>
          </a:p>
        </p:txBody>
      </p:sp>
      <p:sp>
        <p:nvSpPr>
          <p:cNvPr id="2" name="TekstSylinder 1"/>
          <p:cNvSpPr txBox="1"/>
          <p:nvPr/>
        </p:nvSpPr>
        <p:spPr>
          <a:xfrm>
            <a:off x="1477143" y="997435"/>
            <a:ext cx="5309420" cy="553998"/>
          </a:xfrm>
          <a:prstGeom prst="rect">
            <a:avLst/>
          </a:prstGeom>
          <a:solidFill>
            <a:schemeClr val="tx1"/>
          </a:solidFill>
        </p:spPr>
        <p:txBody>
          <a:bodyPr wrap="square" rtlCol="0">
            <a:spAutoFit/>
          </a:bodyPr>
          <a:lstStyle/>
          <a:p>
            <a:pPr algn="ctr" defTabSz="685800"/>
            <a:r>
              <a:rPr lang="nb-NO" sz="3000" dirty="0">
                <a:solidFill>
                  <a:prstClr val="white"/>
                </a:solidFill>
                <a:latin typeface="Calibri" panose="020F0502020204030204"/>
              </a:rPr>
              <a:t>SPILLFASER</a:t>
            </a:r>
          </a:p>
        </p:txBody>
      </p:sp>
    </p:spTree>
    <p:extLst>
      <p:ext uri="{BB962C8B-B14F-4D97-AF65-F5344CB8AC3E}">
        <p14:creationId xmlns:p14="http://schemas.microsoft.com/office/powerpoint/2010/main" val="132168113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pPr lvl="0"/>
            <a:endParaRPr lang="nb-NO" sz="1800" dirty="0">
              <a:solidFill>
                <a:prstClr val="black"/>
              </a:solidFill>
            </a:endParaRPr>
          </a:p>
          <a:p>
            <a:pPr lvl="0"/>
            <a:r>
              <a:rPr lang="nb-NO" sz="2000" dirty="0">
                <a:solidFill>
                  <a:prstClr val="black"/>
                </a:solidFill>
              </a:rPr>
              <a:t>Stopperne og keeper ligger i støtteposisjon.</a:t>
            </a:r>
          </a:p>
          <a:p>
            <a:pPr lvl="0"/>
            <a:r>
              <a:rPr lang="nb-NO" sz="2000" dirty="0">
                <a:solidFill>
                  <a:prstClr val="black"/>
                </a:solidFill>
              </a:rPr>
              <a:t>Indreløperne, spissen og kantene posisjonerer seg i rommet mellom motstanders bakre ledd og midtbane.</a:t>
            </a:r>
          </a:p>
          <a:p>
            <a:pPr lvl="0"/>
            <a:r>
              <a:rPr lang="nb-NO" sz="2000" dirty="0">
                <a:solidFill>
                  <a:prstClr val="black"/>
                </a:solidFill>
              </a:rPr>
              <a:t>Nærmeste indreløper posisjonerer seg smalt inne i banen i forhold til back med ball.</a:t>
            </a:r>
          </a:p>
          <a:p>
            <a:pPr lvl="0"/>
            <a:r>
              <a:rPr lang="nb-NO" sz="2000" dirty="0">
                <a:solidFill>
                  <a:prstClr val="black"/>
                </a:solidFill>
              </a:rPr>
              <a:t>Kanten på ballside er helt bred for å spre motstander.</a:t>
            </a:r>
          </a:p>
          <a:p>
            <a:pPr lvl="0"/>
            <a:r>
              <a:rPr lang="nb-NO" sz="2000" dirty="0">
                <a:solidFill>
                  <a:prstClr val="black"/>
                </a:solidFill>
              </a:rPr>
              <a:t>Anker legger seg mellom motstanders spisser og midtbane.</a:t>
            </a:r>
          </a:p>
          <a:p>
            <a:pPr lvl="0"/>
            <a:r>
              <a:rPr lang="nb-NO" sz="2000" dirty="0">
                <a:solidFill>
                  <a:prstClr val="black"/>
                </a:solidFill>
              </a:rPr>
              <a:t>Spissen ligger mellom stopperne.</a:t>
            </a:r>
          </a:p>
          <a:p>
            <a:pPr lvl="0"/>
            <a:r>
              <a:rPr lang="nb-NO" sz="2000" dirty="0">
                <a:solidFill>
                  <a:prstClr val="black"/>
                </a:solidFill>
              </a:rPr>
              <a:t>Motsatt kant ligger nære motstanders back som vist på bildet.</a:t>
            </a:r>
          </a:p>
          <a:p>
            <a:pPr marL="0" indent="0">
              <a:buNone/>
            </a:pPr>
            <a:endParaRPr lang="nb-NO" sz="2000" b="1" dirty="0"/>
          </a:p>
          <a:p>
            <a:pPr marL="0" indent="0">
              <a:buNone/>
            </a:pPr>
            <a:r>
              <a:rPr lang="nb-NO" sz="2000" b="1" dirty="0"/>
              <a:t>Spillerne beveger seg fritt fra denne utgangsposisjonen.</a:t>
            </a:r>
          </a:p>
          <a:p>
            <a:pPr lvl="0"/>
            <a:endParaRPr lang="nb-NO" dirty="0">
              <a:solidFill>
                <a:prstClr val="black"/>
              </a:solidFill>
            </a:endParaRPr>
          </a:p>
          <a:p>
            <a:endParaRPr lang="nb-NO" dirty="0"/>
          </a:p>
        </p:txBody>
      </p:sp>
      <p:sp>
        <p:nvSpPr>
          <p:cNvPr id="6" name="Tittel 1">
            <a:extLst>
              <a:ext uri="{FF2B5EF4-FFF2-40B4-BE49-F238E27FC236}">
                <a16:creationId xmlns:a16="http://schemas.microsoft.com/office/drawing/2014/main" id="{2C139D8A-74D8-4F48-B3BF-37116519F3D8}"/>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 PRIORITERTE ROM-</a:t>
            </a:r>
            <a:r>
              <a:rPr lang="nb-NO" sz="2800" b="1" dirty="0">
                <a:solidFill>
                  <a:schemeClr val="bg1"/>
                </a:solidFill>
              </a:rPr>
              <a:t>BACK FRISPILT</a:t>
            </a:r>
          </a:p>
        </p:txBody>
      </p:sp>
    </p:spTree>
    <p:extLst>
      <p:ext uri="{BB962C8B-B14F-4D97-AF65-F5344CB8AC3E}">
        <p14:creationId xmlns:p14="http://schemas.microsoft.com/office/powerpoint/2010/main" val="280873913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pPr lvl="0"/>
            <a:endParaRPr lang="nb-NO" dirty="0">
              <a:solidFill>
                <a:prstClr val="black"/>
              </a:solidFill>
            </a:endParaRPr>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6" name="Tittel 1">
            <a:extLst>
              <a:ext uri="{FF2B5EF4-FFF2-40B4-BE49-F238E27FC236}">
                <a16:creationId xmlns:a16="http://schemas.microsoft.com/office/drawing/2014/main" id="{2C139D8A-74D8-4F48-B3BF-37116519F3D8}"/>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PRIORITERTE ROM-</a:t>
            </a:r>
            <a:r>
              <a:rPr lang="nb-NO" sz="2800" b="1" dirty="0">
                <a:solidFill>
                  <a:schemeClr val="bg1"/>
                </a:solidFill>
              </a:rPr>
              <a:t>BACK FRISPILT</a:t>
            </a:r>
          </a:p>
        </p:txBody>
      </p:sp>
      <p:pic>
        <p:nvPicPr>
          <p:cNvPr id="5" name="Bilde 4" descr="Et bilde som inneholder elektronikk, krets, grønn&#10;&#10;Automatisk generert beskrivelse">
            <a:extLst>
              <a:ext uri="{FF2B5EF4-FFF2-40B4-BE49-F238E27FC236}">
                <a16:creationId xmlns:a16="http://schemas.microsoft.com/office/drawing/2014/main" id="{BA8FE466-A7C5-443A-BDFE-5747123EF5C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16000"/>
            <a:ext cx="9143999" cy="5842000"/>
          </a:xfrm>
          <a:prstGeom prst="rect">
            <a:avLst/>
          </a:prstGeom>
        </p:spPr>
      </p:pic>
    </p:spTree>
    <p:extLst>
      <p:ext uri="{BB962C8B-B14F-4D97-AF65-F5344CB8AC3E}">
        <p14:creationId xmlns:p14="http://schemas.microsoft.com/office/powerpoint/2010/main" val="286694176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endParaRPr lang="nb-NO" sz="1800" b="1" dirty="0"/>
          </a:p>
          <a:p>
            <a:r>
              <a:rPr lang="nb-NO" sz="2000" dirty="0"/>
              <a:t>Dette er et hjelpemiddel for å kunne ha godt spill. Spilleren med ball velger selv handlingen. Spillerne beveger seg ut i fra utgangsposisjonen fritt for å finne ledig rom.</a:t>
            </a:r>
            <a:endParaRPr lang="nb-NO" sz="2000" dirty="0">
              <a:solidFill>
                <a:prstClr val="black"/>
              </a:solidFill>
            </a:endParaRPr>
          </a:p>
          <a:p>
            <a:pPr lvl="0"/>
            <a:r>
              <a:rPr lang="nb-NO" sz="2000" dirty="0">
                <a:solidFill>
                  <a:prstClr val="black"/>
                </a:solidFill>
              </a:rPr>
              <a:t>Stopperne og keeper ligger i støtteposisjon.</a:t>
            </a:r>
          </a:p>
          <a:p>
            <a:pPr lvl="0"/>
            <a:r>
              <a:rPr lang="nb-NO" sz="2000" dirty="0">
                <a:solidFill>
                  <a:prstClr val="black"/>
                </a:solidFill>
              </a:rPr>
              <a:t>Indreløperne posisjonerer seg i rommet mellom motstanders bakre ledd og midtbane i høyde.</a:t>
            </a:r>
          </a:p>
          <a:p>
            <a:pPr lvl="0"/>
            <a:r>
              <a:rPr lang="nb-NO" sz="2000" dirty="0">
                <a:solidFill>
                  <a:prstClr val="black"/>
                </a:solidFill>
              </a:rPr>
              <a:t>Spissen ligger mellom stopperne.</a:t>
            </a:r>
          </a:p>
          <a:p>
            <a:pPr lvl="0"/>
            <a:r>
              <a:rPr lang="nb-NO" sz="2000" dirty="0">
                <a:solidFill>
                  <a:prstClr val="black"/>
                </a:solidFill>
              </a:rPr>
              <a:t>2(1) back(er) kan være brede for vending. Ha gjerne utgangsposisjon på linje med motstanders midtbaneledd i høyde. </a:t>
            </a:r>
          </a:p>
          <a:p>
            <a:pPr lvl="0"/>
            <a:r>
              <a:rPr lang="nb-NO" sz="2000" dirty="0">
                <a:solidFill>
                  <a:prstClr val="black"/>
                </a:solidFill>
              </a:rPr>
              <a:t>Kantene er i posisjon med bredt utgangspunkt som vist på bildet. </a:t>
            </a:r>
          </a:p>
          <a:p>
            <a:pPr marL="0" lvl="0" indent="0">
              <a:buNone/>
            </a:pPr>
            <a:endParaRPr lang="nb-NO" dirty="0">
              <a:solidFill>
                <a:prstClr val="black"/>
              </a:solidFill>
            </a:endParaRPr>
          </a:p>
          <a:p>
            <a:endParaRPr lang="nb-NO" dirty="0"/>
          </a:p>
        </p:txBody>
      </p:sp>
      <p:sp>
        <p:nvSpPr>
          <p:cNvPr id="6" name="Tittel 1">
            <a:extLst>
              <a:ext uri="{FF2B5EF4-FFF2-40B4-BE49-F238E27FC236}">
                <a16:creationId xmlns:a16="http://schemas.microsoft.com/office/drawing/2014/main" id="{81057B01-F1E5-4DEE-88EE-8230113BFFA8}"/>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PRIORITERTE ROM-</a:t>
            </a:r>
            <a:r>
              <a:rPr lang="nb-NO" sz="2800" b="1" dirty="0">
                <a:solidFill>
                  <a:schemeClr val="bg1"/>
                </a:solidFill>
              </a:rPr>
              <a:t>ANKER FRISPILT</a:t>
            </a:r>
          </a:p>
        </p:txBody>
      </p:sp>
    </p:spTree>
    <p:extLst>
      <p:ext uri="{BB962C8B-B14F-4D97-AF65-F5344CB8AC3E}">
        <p14:creationId xmlns:p14="http://schemas.microsoft.com/office/powerpoint/2010/main" val="329394486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9143999" cy="5842000"/>
          </a:xfrm>
        </p:spPr>
        <p:txBody>
          <a:bodyPr/>
          <a:lstStyle/>
          <a:p>
            <a:endParaRPr lang="nb-NO" sz="1800" b="1" dirty="0"/>
          </a:p>
          <a:p>
            <a:pPr marL="0" lvl="0" indent="0">
              <a:buNone/>
            </a:pPr>
            <a:endParaRPr lang="nb-NO" dirty="0">
              <a:solidFill>
                <a:prstClr val="black"/>
              </a:solidFill>
            </a:endParaRPr>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6" name="Tittel 1">
            <a:extLst>
              <a:ext uri="{FF2B5EF4-FFF2-40B4-BE49-F238E27FC236}">
                <a16:creationId xmlns:a16="http://schemas.microsoft.com/office/drawing/2014/main" id="{81057B01-F1E5-4DEE-88EE-8230113BFFA8}"/>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PRIORITERTE ROM-</a:t>
            </a:r>
            <a:r>
              <a:rPr lang="nb-NO" sz="2800" b="1" dirty="0">
                <a:solidFill>
                  <a:schemeClr val="bg1"/>
                </a:solidFill>
              </a:rPr>
              <a:t>ANKER FRISPILT</a:t>
            </a:r>
          </a:p>
        </p:txBody>
      </p:sp>
      <p:pic>
        <p:nvPicPr>
          <p:cNvPr id="5" name="Bilde 4" descr="Et bilde som inneholder elektronikk, krets, grønn, stor&#10;&#10;Automatisk generert beskrivelse">
            <a:extLst>
              <a:ext uri="{FF2B5EF4-FFF2-40B4-BE49-F238E27FC236}">
                <a16:creationId xmlns:a16="http://schemas.microsoft.com/office/drawing/2014/main" id="{0278C5C6-01D7-4B6E-A2C8-DD9C0E2FB3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016003"/>
            <a:ext cx="9143999" cy="5923431"/>
          </a:xfrm>
          <a:prstGeom prst="rect">
            <a:avLst/>
          </a:prstGeom>
        </p:spPr>
      </p:pic>
    </p:spTree>
    <p:extLst>
      <p:ext uri="{BB962C8B-B14F-4D97-AF65-F5344CB8AC3E}">
        <p14:creationId xmlns:p14="http://schemas.microsoft.com/office/powerpoint/2010/main" val="61960595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a:extLst>
              <a:ext uri="{FF2B5EF4-FFF2-40B4-BE49-F238E27FC236}">
                <a16:creationId xmlns:a16="http://schemas.microsoft.com/office/drawing/2014/main" id="{DFAC0CD0-F7AB-4C44-9701-6AEC2BD17C13}"/>
              </a:ext>
            </a:extLst>
          </p:cNvPr>
          <p:cNvSpPr>
            <a:spLocks noGrp="1"/>
          </p:cNvSpPr>
          <p:nvPr>
            <p:ph type="title"/>
          </p:nvPr>
        </p:nvSpPr>
        <p:spPr>
          <a:xfrm>
            <a:off x="0" y="18258"/>
            <a:ext cx="9080256" cy="1325563"/>
          </a:xfrm>
        </p:spPr>
        <p:txBody>
          <a:bodyPr/>
          <a:lstStyle/>
          <a:p>
            <a:r>
              <a:rPr lang="nb-NO" dirty="0"/>
              <a:t>     </a:t>
            </a:r>
          </a:p>
        </p:txBody>
      </p:sp>
      <p:sp>
        <p:nvSpPr>
          <p:cNvPr id="3" name="Plassholder for innhold 2">
            <a:extLst>
              <a:ext uri="{FF2B5EF4-FFF2-40B4-BE49-F238E27FC236}">
                <a16:creationId xmlns:a16="http://schemas.microsoft.com/office/drawing/2014/main" id="{A8645607-E9B2-417B-9FD6-DF5B81E06059}"/>
              </a:ext>
            </a:extLst>
          </p:cNvPr>
          <p:cNvSpPr>
            <a:spLocks noGrp="1"/>
          </p:cNvSpPr>
          <p:nvPr>
            <p:ph sz="half" idx="1"/>
          </p:nvPr>
        </p:nvSpPr>
        <p:spPr>
          <a:xfrm>
            <a:off x="76201" y="1413936"/>
            <a:ext cx="9067801" cy="4351338"/>
          </a:xfrm>
        </p:spPr>
        <p:txBody>
          <a:bodyPr>
            <a:normAutofit/>
          </a:bodyPr>
          <a:lstStyle/>
          <a:p>
            <a:r>
              <a:rPr lang="nb-NO" sz="2000" dirty="0"/>
              <a:t>Vi ønsker å gå opp med begge backene, når en spiller er frispilt forbi spissene og søker gjennombrudd.</a:t>
            </a:r>
          </a:p>
          <a:p>
            <a:r>
              <a:rPr lang="nb-NO" sz="2000" dirty="0"/>
              <a:t>Hvis indreløperen er lavere i banen, så ønsker vi å ha </a:t>
            </a:r>
            <a:r>
              <a:rPr lang="nb-NO" sz="2000" dirty="0" err="1"/>
              <a:t>innoverkant</a:t>
            </a:r>
            <a:r>
              <a:rPr lang="nb-NO" sz="2000" dirty="0"/>
              <a:t>, som går inn i indreløperrommet. Da blir backen breddespilleren. </a:t>
            </a:r>
          </a:p>
          <a:p>
            <a:r>
              <a:rPr lang="nb-NO" sz="2000" dirty="0"/>
              <a:t>Hvis indreløperen er på plass, så ønsker vi kant inn i bakrom mellom stopper og back, når vi er høyt i banen med ball.</a:t>
            </a:r>
          </a:p>
          <a:p>
            <a:r>
              <a:rPr lang="nb-NO" sz="2000" dirty="0"/>
              <a:t>Hvis vi ser at det er stort rom og gode muligheter bredt i banen, så kan vi </a:t>
            </a:r>
            <a:r>
              <a:rPr lang="nb-NO" sz="2000" dirty="0" err="1"/>
              <a:t>coache</a:t>
            </a:r>
            <a:r>
              <a:rPr lang="nb-NO" sz="2000" dirty="0"/>
              <a:t> inn brede kanter og backer, slik at vi får naturlig overtall bredt i banen.</a:t>
            </a:r>
          </a:p>
          <a:p>
            <a:r>
              <a:rPr lang="nb-NO" sz="2000" dirty="0"/>
              <a:t>Motsatt kant er helt i ryggen på motstanders back, slik at spilleren kan bidra i bakrom hvis det trengs. Hvis det vendes, så kan kanten da bevege seg ut igjen, for vi har ofte bred kant/back på ballside.</a:t>
            </a:r>
          </a:p>
          <a:p>
            <a:endParaRPr lang="nb-NO" dirty="0"/>
          </a:p>
        </p:txBody>
      </p:sp>
      <p:sp>
        <p:nvSpPr>
          <p:cNvPr id="7" name="Tittel 1">
            <a:extLst>
              <a:ext uri="{FF2B5EF4-FFF2-40B4-BE49-F238E27FC236}">
                <a16:creationId xmlns:a16="http://schemas.microsoft.com/office/drawing/2014/main" id="{5544BC14-C03C-4185-B7B1-496C7C99017D}"/>
              </a:ext>
            </a:extLst>
          </p:cNvPr>
          <p:cNvSpPr txBox="1">
            <a:spLocks/>
          </p:cNvSpPr>
          <p:nvPr/>
        </p:nvSpPr>
        <p:spPr>
          <a:xfrm>
            <a:off x="0" y="18255"/>
            <a:ext cx="9144000" cy="1102658"/>
          </a:xfrm>
          <a:prstGeom prst="rect">
            <a:avLst/>
          </a:prstGeom>
          <a:solidFill>
            <a:schemeClr val="tx1"/>
          </a:solidFill>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nb-NO" dirty="0">
                <a:solidFill>
                  <a:prstClr val="white"/>
                </a:solidFill>
              </a:rPr>
              <a:t> </a:t>
            </a:r>
            <a:r>
              <a:rPr lang="nb-NO" sz="2800" b="1" dirty="0">
                <a:solidFill>
                  <a:prstClr val="white"/>
                </a:solidFill>
              </a:rPr>
              <a:t>PRIORITERTE ROM-INDRELØPER FRISPILT</a:t>
            </a:r>
            <a:endParaRPr lang="nb-NO" sz="2800" b="1" cap="all" dirty="0">
              <a:solidFill>
                <a:prstClr val="white"/>
              </a:solidFill>
            </a:endParaRPr>
          </a:p>
        </p:txBody>
      </p:sp>
    </p:spTree>
    <p:extLst>
      <p:ext uri="{BB962C8B-B14F-4D97-AF65-F5344CB8AC3E}">
        <p14:creationId xmlns:p14="http://schemas.microsoft.com/office/powerpoint/2010/main" val="94001255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1" y="1016000"/>
            <a:ext cx="4346762" cy="5842000"/>
          </a:xfrm>
        </p:spPr>
        <p:txBody>
          <a:bodyPr/>
          <a:lstStyle/>
          <a:p>
            <a:pPr marL="0" lvl="0" indent="0">
              <a:buNone/>
            </a:pPr>
            <a:endParaRPr lang="nb-NO" dirty="0">
              <a:solidFill>
                <a:prstClr val="black"/>
              </a:solidFill>
            </a:endParaRPr>
          </a:p>
          <a:p>
            <a:endParaRPr lang="nb-NO" dirty="0"/>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
        <p:nvSpPr>
          <p:cNvPr id="7" name="Tittel 1">
            <a:extLst>
              <a:ext uri="{FF2B5EF4-FFF2-40B4-BE49-F238E27FC236}">
                <a16:creationId xmlns:a16="http://schemas.microsoft.com/office/drawing/2014/main" id="{8F8048A3-61A1-4245-95E1-5DB527B35879}"/>
              </a:ext>
            </a:extLst>
          </p:cNvPr>
          <p:cNvSpPr>
            <a:spLocks noGrp="1"/>
          </p:cNvSpPr>
          <p:nvPr>
            <p:ph type="title"/>
          </p:nvPr>
        </p:nvSpPr>
        <p:spPr>
          <a:xfrm>
            <a:off x="0" y="22227"/>
            <a:ext cx="9144000" cy="993775"/>
          </a:xfrm>
          <a:solidFill>
            <a:schemeClr val="tx1"/>
          </a:solidFill>
        </p:spPr>
        <p:txBody>
          <a:bodyPr>
            <a:normAutofit/>
          </a:bodyPr>
          <a:lstStyle/>
          <a:p>
            <a:pPr algn="ctr"/>
            <a:r>
              <a:rPr lang="nb-NO" sz="2800" b="1" dirty="0">
                <a:solidFill>
                  <a:prstClr val="white"/>
                </a:solidFill>
              </a:rPr>
              <a:t>PRIORITERTE ROM-</a:t>
            </a:r>
            <a:r>
              <a:rPr lang="nb-NO" sz="2800" b="1" dirty="0">
                <a:solidFill>
                  <a:schemeClr val="bg1"/>
                </a:solidFill>
              </a:rPr>
              <a:t>INDRELØPER FRISPILT</a:t>
            </a:r>
          </a:p>
        </p:txBody>
      </p:sp>
      <p:pic>
        <p:nvPicPr>
          <p:cNvPr id="9" name="Bilde 8" descr="Et bilde som inneholder krets&#10;&#10;Automatisk generert beskrivelse">
            <a:extLst>
              <a:ext uri="{FF2B5EF4-FFF2-40B4-BE49-F238E27FC236}">
                <a16:creationId xmlns:a16="http://schemas.microsoft.com/office/drawing/2014/main" id="{5813C116-9C27-4C70-B93B-999F01D5B4C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16000"/>
            <a:ext cx="9144000" cy="5856194"/>
          </a:xfrm>
          <a:prstGeom prst="rect">
            <a:avLst/>
          </a:prstGeom>
        </p:spPr>
      </p:pic>
    </p:spTree>
    <p:extLst>
      <p:ext uri="{BB962C8B-B14F-4D97-AF65-F5344CB8AC3E}">
        <p14:creationId xmlns:p14="http://schemas.microsoft.com/office/powerpoint/2010/main" val="333917859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950976"/>
          </a:xfrm>
          <a:solidFill>
            <a:schemeClr val="tx1"/>
          </a:solidFill>
        </p:spPr>
        <p:txBody>
          <a:bodyPr>
            <a:normAutofit/>
          </a:bodyPr>
          <a:lstStyle/>
          <a:p>
            <a:pPr algn="ctr"/>
            <a:r>
              <a:rPr lang="nb-NO" sz="2800" b="1" dirty="0">
                <a:solidFill>
                  <a:prstClr val="white"/>
                </a:solidFill>
              </a:rPr>
              <a:t>PRIORITERTE ROM-</a:t>
            </a:r>
            <a:r>
              <a:rPr lang="nb-NO" sz="2800" b="1" cap="all" dirty="0">
                <a:solidFill>
                  <a:schemeClr val="bg1"/>
                </a:solidFill>
              </a:rPr>
              <a:t>motsatte bevegelser</a:t>
            </a:r>
          </a:p>
        </p:txBody>
      </p:sp>
      <p:sp>
        <p:nvSpPr>
          <p:cNvPr id="3" name="Plassholder for innhold 2"/>
          <p:cNvSpPr>
            <a:spLocks noGrp="1"/>
          </p:cNvSpPr>
          <p:nvPr>
            <p:ph sz="half" idx="1"/>
          </p:nvPr>
        </p:nvSpPr>
        <p:spPr>
          <a:xfrm>
            <a:off x="0" y="950979"/>
            <a:ext cx="9144000" cy="5907023"/>
          </a:xfrm>
        </p:spPr>
        <p:txBody>
          <a:bodyPr>
            <a:normAutofit/>
          </a:bodyPr>
          <a:lstStyle/>
          <a:p>
            <a:pPr marL="0" indent="0">
              <a:buNone/>
            </a:pPr>
            <a:endParaRPr lang="nb-NO" sz="2000" dirty="0"/>
          </a:p>
          <a:p>
            <a:r>
              <a:rPr lang="nb-NO" sz="2000" dirty="0"/>
              <a:t>Vi ønsker sterk grad av motsatte og etterfølgende bevegelser med flere i relasjon.</a:t>
            </a:r>
          </a:p>
          <a:p>
            <a:r>
              <a:rPr lang="nb-NO" sz="2000" dirty="0"/>
              <a:t>Se etter hvor det er ledig å bevege seg.</a:t>
            </a:r>
          </a:p>
          <a:p>
            <a:r>
              <a:rPr lang="nb-NO" sz="2000" dirty="0"/>
              <a:t>Fyll etter de bevegelsene som åpner rom for deg. Vi ser her at nærmeste indreløper etterfyller kanten sin bevegelse. Anker gjør motsatt bevegelse av indreløperen.</a:t>
            </a:r>
          </a:p>
          <a:p>
            <a:r>
              <a:rPr lang="nb-NO" sz="2000" dirty="0"/>
              <a:t>Bevegelsene bør skje i stå og sprint.</a:t>
            </a:r>
          </a:p>
          <a:p>
            <a:r>
              <a:rPr lang="nb-NO" sz="2000" dirty="0"/>
              <a:t>Bevegelsene bør skje, når du kan få ball og når ballinnehaver har kort avstand til medspillere(som på bildet) og motspillere. Kunstig romforhold hos motspill er bør også utnyttes.</a:t>
            </a:r>
          </a:p>
          <a:p>
            <a:pPr marL="0" indent="0">
              <a:buNone/>
            </a:pPr>
            <a:endParaRPr lang="nb-NO" dirty="0"/>
          </a:p>
        </p:txBody>
      </p:sp>
    </p:spTree>
    <p:extLst>
      <p:ext uri="{BB962C8B-B14F-4D97-AF65-F5344CB8AC3E}">
        <p14:creationId xmlns:p14="http://schemas.microsoft.com/office/powerpoint/2010/main" val="125761731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950976"/>
          </a:xfrm>
          <a:solidFill>
            <a:schemeClr val="tx1"/>
          </a:solidFill>
        </p:spPr>
        <p:txBody>
          <a:bodyPr>
            <a:normAutofit/>
          </a:bodyPr>
          <a:lstStyle/>
          <a:p>
            <a:pPr algn="ctr"/>
            <a:r>
              <a:rPr lang="nb-NO" sz="2800" b="1" dirty="0">
                <a:solidFill>
                  <a:prstClr val="white"/>
                </a:solidFill>
              </a:rPr>
              <a:t>PRIORITERTE ROM-</a:t>
            </a:r>
            <a:r>
              <a:rPr lang="nb-NO" sz="2800" b="1" cap="all" dirty="0">
                <a:solidFill>
                  <a:schemeClr val="bg1"/>
                </a:solidFill>
              </a:rPr>
              <a:t>motsatte bevegelser</a:t>
            </a:r>
          </a:p>
        </p:txBody>
      </p:sp>
      <p:pic>
        <p:nvPicPr>
          <p:cNvPr id="9" name="Plassholder for innhold 8" descr="Et bilde som inneholder krets, gress, grønn, stor&#10;&#10;Automatisk generert beskrivelse">
            <a:extLst>
              <a:ext uri="{FF2B5EF4-FFF2-40B4-BE49-F238E27FC236}">
                <a16:creationId xmlns:a16="http://schemas.microsoft.com/office/drawing/2014/main" id="{F256ED28-1119-407E-B229-D985C82B0803}"/>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1" y="950977"/>
            <a:ext cx="9143999" cy="5931786"/>
          </a:xfrm>
        </p:spPr>
      </p:pic>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spTree>
    <p:extLst>
      <p:ext uri="{BB962C8B-B14F-4D97-AF65-F5344CB8AC3E}">
        <p14:creationId xmlns:p14="http://schemas.microsoft.com/office/powerpoint/2010/main" val="399756822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1"/>
            <a:ext cx="9144000" cy="1024128"/>
          </a:xfrm>
          <a:solidFill>
            <a:schemeClr val="tx1"/>
          </a:solidFill>
        </p:spPr>
        <p:txBody>
          <a:bodyPr>
            <a:normAutofit/>
          </a:bodyPr>
          <a:lstStyle/>
          <a:p>
            <a:pPr algn="ctr"/>
            <a:r>
              <a:rPr lang="nb-NO" sz="2800" b="1" dirty="0">
                <a:solidFill>
                  <a:prstClr val="white"/>
                </a:solidFill>
              </a:rPr>
              <a:t>PRIORITERTE ROM-</a:t>
            </a:r>
            <a:r>
              <a:rPr lang="nb-NO" sz="2800" b="1" cap="all" dirty="0">
                <a:solidFill>
                  <a:schemeClr val="bg1"/>
                </a:solidFill>
              </a:rPr>
              <a:t>vending av spill</a:t>
            </a:r>
          </a:p>
        </p:txBody>
      </p:sp>
      <p:sp>
        <p:nvSpPr>
          <p:cNvPr id="3" name="Plassholder for innhold 2"/>
          <p:cNvSpPr>
            <a:spLocks noGrp="1"/>
          </p:cNvSpPr>
          <p:nvPr>
            <p:ph sz="half" idx="1"/>
          </p:nvPr>
        </p:nvSpPr>
        <p:spPr>
          <a:xfrm>
            <a:off x="1" y="1024128"/>
            <a:ext cx="9143999" cy="5833872"/>
          </a:xfrm>
        </p:spPr>
        <p:txBody>
          <a:bodyPr>
            <a:normAutofit/>
          </a:bodyPr>
          <a:lstStyle/>
          <a:p>
            <a:endParaRPr lang="nb-NO" sz="2400" dirty="0"/>
          </a:p>
          <a:p>
            <a:r>
              <a:rPr lang="nb-NO" sz="2000" dirty="0"/>
              <a:t>Så fort det kommer en pasning som vist på bilde fra en side mot en annen, skal motsatt back rett opp høyt i banen i kontakt med kant. Bryt ut av ledd til rett tid, slik at en får kontakt med kantposisjonen og kan utnytte overtall.</a:t>
            </a:r>
          </a:p>
          <a:p>
            <a:r>
              <a:rPr lang="nb-NO" sz="2000" dirty="0"/>
              <a:t>Den som får ballen som vendingsspiller bør ha ansiktet mot mål. </a:t>
            </a:r>
          </a:p>
          <a:p>
            <a:r>
              <a:rPr lang="nb-NO" sz="2000" dirty="0"/>
              <a:t>Vurder om det skal vendes via spillere i ledd eller over de.</a:t>
            </a:r>
          </a:p>
          <a:p>
            <a:r>
              <a:rPr lang="nb-NO" sz="2000" dirty="0"/>
              <a:t>Det er hensiktsmessig å skape overtallssituasjoner ved vending, som er et virkemiddel for gjennombrudd. </a:t>
            </a:r>
          </a:p>
          <a:p>
            <a:endParaRPr lang="nb-NO" dirty="0"/>
          </a:p>
          <a:p>
            <a:endParaRPr lang="nb-NO" dirty="0"/>
          </a:p>
        </p:txBody>
      </p:sp>
    </p:spTree>
    <p:extLst>
      <p:ext uri="{BB962C8B-B14F-4D97-AF65-F5344CB8AC3E}">
        <p14:creationId xmlns:p14="http://schemas.microsoft.com/office/powerpoint/2010/main" val="265540152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3"/>
            <a:ext cx="9144000" cy="1325563"/>
          </a:xfrm>
          <a:solidFill>
            <a:schemeClr val="tx1"/>
          </a:solidFill>
        </p:spPr>
        <p:txBody>
          <a:bodyPr>
            <a:normAutofit/>
          </a:bodyPr>
          <a:lstStyle/>
          <a:p>
            <a:pPr algn="ctr"/>
            <a:r>
              <a:rPr lang="nb-NO" sz="2800" b="1" dirty="0">
                <a:solidFill>
                  <a:prstClr val="white"/>
                </a:solidFill>
              </a:rPr>
              <a:t>PRIORITERTE ROM-OFFENSIVE </a:t>
            </a:r>
            <a:r>
              <a:rPr lang="nb-NO" sz="2800" b="1" cap="all" dirty="0" err="1">
                <a:solidFill>
                  <a:schemeClr val="bg1"/>
                </a:solidFill>
              </a:rPr>
              <a:t>BackER</a:t>
            </a:r>
            <a:r>
              <a:rPr lang="nb-NO" sz="2800" b="1" cap="all" dirty="0">
                <a:solidFill>
                  <a:schemeClr val="bg1"/>
                </a:solidFill>
              </a:rPr>
              <a:t> </a:t>
            </a:r>
          </a:p>
        </p:txBody>
      </p:sp>
      <p:sp>
        <p:nvSpPr>
          <p:cNvPr id="3" name="Plassholder for innhold 2"/>
          <p:cNvSpPr>
            <a:spLocks noGrp="1"/>
          </p:cNvSpPr>
          <p:nvPr>
            <p:ph sz="half" idx="1"/>
          </p:nvPr>
        </p:nvSpPr>
        <p:spPr>
          <a:xfrm>
            <a:off x="0" y="1325566"/>
            <a:ext cx="9144000" cy="5532437"/>
          </a:xfrm>
        </p:spPr>
        <p:txBody>
          <a:bodyPr>
            <a:normAutofit/>
          </a:bodyPr>
          <a:lstStyle/>
          <a:p>
            <a:endParaRPr lang="nb-NO" sz="2000" dirty="0"/>
          </a:p>
          <a:p>
            <a:r>
              <a:rPr lang="nb-NO" sz="2000" dirty="0"/>
              <a:t>Vi ønsker at backen på samme siden som en ballinnehavende stopper flytter seg opp litt høyere i banen, slik at vedkommende kan få ballen og komme seg forbi motstanders midtbaneledd. </a:t>
            </a:r>
          </a:p>
          <a:p>
            <a:r>
              <a:rPr lang="nb-NO" sz="2000" dirty="0"/>
              <a:t>Ved pasning som ligger an til vending, så ønsker vi også at motsatt back begynner å bevege seg høyere i banen. Ved vending vil vi som oftest at den andre backen kommer inn slik at vi er i balanse.</a:t>
            </a:r>
          </a:p>
          <a:p>
            <a:r>
              <a:rPr lang="nb-NO" sz="2000" dirty="0"/>
              <a:t>Vi kan også gå høyt med begge backene. </a:t>
            </a:r>
          </a:p>
        </p:txBody>
      </p:sp>
    </p:spTree>
    <p:extLst>
      <p:ext uri="{BB962C8B-B14F-4D97-AF65-F5344CB8AC3E}">
        <p14:creationId xmlns:p14="http://schemas.microsoft.com/office/powerpoint/2010/main" val="283334057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ell 4">
            <a:extLst>
              <a:ext uri="{FF2B5EF4-FFF2-40B4-BE49-F238E27FC236}">
                <a16:creationId xmlns:a16="http://schemas.microsoft.com/office/drawing/2014/main" id="{BD373AC3-F06A-4537-B4F3-9424234CF97B}"/>
              </a:ext>
            </a:extLst>
          </p:cNvPr>
          <p:cNvGraphicFramePr>
            <a:graphicFrameLocks noGrp="1"/>
          </p:cNvGraphicFramePr>
          <p:nvPr/>
        </p:nvGraphicFramePr>
        <p:xfrm>
          <a:off x="0" y="-179895"/>
          <a:ext cx="9144002" cy="6993677"/>
        </p:xfrm>
        <a:graphic>
          <a:graphicData uri="http://schemas.openxmlformats.org/drawingml/2006/table">
            <a:tbl>
              <a:tblPr firstRow="1" bandRow="1">
                <a:tableStyleId>{5C22544A-7EE6-4342-B048-85BDC9FD1C3A}</a:tableStyleId>
              </a:tblPr>
              <a:tblGrid>
                <a:gridCol w="1010900">
                  <a:extLst>
                    <a:ext uri="{9D8B030D-6E8A-4147-A177-3AD203B41FA5}">
                      <a16:colId xmlns:a16="http://schemas.microsoft.com/office/drawing/2014/main" val="20000"/>
                    </a:ext>
                  </a:extLst>
                </a:gridCol>
                <a:gridCol w="1229490">
                  <a:extLst>
                    <a:ext uri="{9D8B030D-6E8A-4147-A177-3AD203B41FA5}">
                      <a16:colId xmlns:a16="http://schemas.microsoft.com/office/drawing/2014/main" val="20001"/>
                    </a:ext>
                  </a:extLst>
                </a:gridCol>
                <a:gridCol w="1036121">
                  <a:extLst>
                    <a:ext uri="{9D8B030D-6E8A-4147-A177-3AD203B41FA5}">
                      <a16:colId xmlns:a16="http://schemas.microsoft.com/office/drawing/2014/main" val="20002"/>
                    </a:ext>
                  </a:extLst>
                </a:gridCol>
                <a:gridCol w="2080314">
                  <a:extLst>
                    <a:ext uri="{9D8B030D-6E8A-4147-A177-3AD203B41FA5}">
                      <a16:colId xmlns:a16="http://schemas.microsoft.com/office/drawing/2014/main" val="20003"/>
                    </a:ext>
                  </a:extLst>
                </a:gridCol>
                <a:gridCol w="817532">
                  <a:extLst>
                    <a:ext uri="{9D8B030D-6E8A-4147-A177-3AD203B41FA5}">
                      <a16:colId xmlns:a16="http://schemas.microsoft.com/office/drawing/2014/main" val="20004"/>
                    </a:ext>
                  </a:extLst>
                </a:gridCol>
                <a:gridCol w="873020">
                  <a:extLst>
                    <a:ext uri="{9D8B030D-6E8A-4147-A177-3AD203B41FA5}">
                      <a16:colId xmlns:a16="http://schemas.microsoft.com/office/drawing/2014/main" val="20005"/>
                    </a:ext>
                  </a:extLst>
                </a:gridCol>
                <a:gridCol w="871338">
                  <a:extLst>
                    <a:ext uri="{9D8B030D-6E8A-4147-A177-3AD203B41FA5}">
                      <a16:colId xmlns:a16="http://schemas.microsoft.com/office/drawing/2014/main" val="20006"/>
                    </a:ext>
                  </a:extLst>
                </a:gridCol>
                <a:gridCol w="1225287">
                  <a:extLst>
                    <a:ext uri="{9D8B030D-6E8A-4147-A177-3AD203B41FA5}">
                      <a16:colId xmlns:a16="http://schemas.microsoft.com/office/drawing/2014/main" val="20007"/>
                    </a:ext>
                  </a:extLst>
                </a:gridCol>
              </a:tblGrid>
              <a:tr h="440543">
                <a:tc gridSpan="3">
                  <a:txBody>
                    <a:bodyPr/>
                    <a:lstStyle/>
                    <a:p>
                      <a:pPr algn="ctr"/>
                      <a:r>
                        <a:rPr lang="nb-NO" sz="1300" b="1" baseline="0" dirty="0">
                          <a:solidFill>
                            <a:schemeClr val="bg1"/>
                          </a:solidFill>
                        </a:rPr>
                        <a:t>ANGREP</a:t>
                      </a:r>
                      <a:endParaRPr lang="nb-NO" sz="1300" b="1" dirty="0">
                        <a:solidFill>
                          <a:schemeClr val="bg1"/>
                        </a:solidFill>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nb-NO" b="1"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nb-NO" sz="1300" b="1" dirty="0">
                          <a:solidFill>
                            <a:schemeClr val="bg1"/>
                          </a:solidFill>
                        </a:rPr>
                        <a:t>OVERGANG</a:t>
                      </a:r>
                      <a:r>
                        <a:rPr lang="nb-NO" sz="1300" b="1" baseline="0" dirty="0">
                          <a:solidFill>
                            <a:schemeClr val="bg1"/>
                          </a:solidFill>
                        </a:rPr>
                        <a:t> MOT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800" b="0" i="0" u="none" strike="noStrike" kern="1200" cap="none" spc="0" normalizeH="0" baseline="0" noProof="0" dirty="0">
                          <a:ln>
                            <a:noFill/>
                          </a:ln>
                          <a:solidFill>
                            <a:prstClr val="black"/>
                          </a:solidFill>
                          <a:effectLst/>
                          <a:uLnTx/>
                          <a:uFillTx/>
                          <a:latin typeface="+mn-lt"/>
                          <a:ea typeface="+mn-ea"/>
                          <a:cs typeface="+mn-cs"/>
                        </a:rPr>
                        <a:t>Gjennomføres med sprint-tempo i forflytning</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gridSpan="4">
                  <a:txBody>
                    <a:bodyPr/>
                    <a:lstStyle/>
                    <a:p>
                      <a:pPr algn="l"/>
                      <a:r>
                        <a:rPr lang="nb-NO" sz="1300" dirty="0">
                          <a:solidFill>
                            <a:schemeClr val="bg1"/>
                          </a:solidFill>
                        </a:rPr>
                        <a:t>DØDBALLER</a:t>
                      </a:r>
                      <a:r>
                        <a:rPr lang="nb-NO" sz="1300" baseline="0" dirty="0">
                          <a:solidFill>
                            <a:schemeClr val="bg1"/>
                          </a:solidFill>
                        </a:rPr>
                        <a:t>                                      FORSVAR</a:t>
                      </a:r>
                      <a:endParaRPr lang="nb-NO" sz="1300" dirty="0">
                        <a:solidFill>
                          <a:schemeClr val="bg1"/>
                        </a:solidFill>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algn="ctr"/>
                      <a:endParaRPr lang="nb-NO"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nb-NO"/>
                    </a:p>
                  </a:txBody>
                  <a:tcPr/>
                </a:tc>
                <a:tc hMerge="1">
                  <a:txBody>
                    <a:bodyPr/>
                    <a:lstStyle/>
                    <a:p>
                      <a:pPr algn="ctr"/>
                      <a:endParaRPr lang="nb-NO"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63720">
                <a:tc>
                  <a:txBody>
                    <a:bodyPr/>
                    <a:lstStyle/>
                    <a:p>
                      <a:r>
                        <a:rPr lang="nb-NO" sz="1050" b="1" dirty="0">
                          <a:solidFill>
                            <a:schemeClr val="tx1"/>
                          </a:solidFill>
                        </a:rPr>
                        <a:t>Bearbeiding</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1050" b="1" baseline="0" dirty="0">
                          <a:solidFill>
                            <a:schemeClr val="tx1"/>
                          </a:solidFill>
                        </a:rPr>
                        <a:t>Prioriterte rom</a:t>
                      </a:r>
                      <a:r>
                        <a:rPr lang="nb-NO" sz="1050" b="1" dirty="0">
                          <a:solidFill>
                            <a:schemeClr val="tx1"/>
                          </a:solidFill>
                        </a:rPr>
                        <a:t> </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nb-NO" sz="1050" b="1" dirty="0">
                          <a:solidFill>
                            <a:schemeClr val="tx1"/>
                          </a:solidFill>
                        </a:rPr>
                        <a:t>Siste</a:t>
                      </a:r>
                      <a:r>
                        <a:rPr lang="nb-NO" sz="1050" b="1" baseline="0" dirty="0">
                          <a:solidFill>
                            <a:schemeClr val="tx1"/>
                          </a:solidFill>
                        </a:rPr>
                        <a:t> 3. del</a:t>
                      </a:r>
                      <a:endParaRPr lang="nb-NO" sz="1050" b="1" dirty="0">
                        <a:solidFill>
                          <a:schemeClr val="tx1"/>
                        </a:solidFill>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nb-NO" sz="1050" b="0" dirty="0">
                          <a:solidFill>
                            <a:schemeClr val="tx1"/>
                          </a:solidFill>
                        </a:rPr>
                        <a:t>15. Gjenvinne</a:t>
                      </a:r>
                      <a:r>
                        <a:rPr lang="nb-NO" sz="1050" b="0" baseline="0" dirty="0">
                          <a:solidFill>
                            <a:schemeClr val="tx1"/>
                          </a:solidFill>
                        </a:rPr>
                        <a:t> ball så fort vi mister den, eller lage frispark.</a:t>
                      </a:r>
                      <a:endParaRPr lang="nb-NO" sz="1050" b="0" dirty="0">
                        <a:solidFill>
                          <a:schemeClr val="tx1"/>
                        </a:solidFill>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r>
                        <a:rPr lang="nb-NO" sz="1050" b="1" dirty="0">
                          <a:solidFill>
                            <a:schemeClr val="tx1"/>
                          </a:solidFill>
                        </a:rPr>
                        <a:t>Dødball</a:t>
                      </a:r>
                      <a:r>
                        <a:rPr lang="nb-NO" sz="1050" b="1" baseline="0" dirty="0">
                          <a:solidFill>
                            <a:schemeClr val="tx1"/>
                          </a:solidFill>
                        </a:rPr>
                        <a:t> for</a:t>
                      </a:r>
                      <a:endParaRPr lang="nb-NO" sz="1050" b="1" dirty="0">
                        <a:solidFill>
                          <a:schemeClr val="tx1"/>
                        </a:solidFill>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r>
                        <a:rPr lang="nb-NO" sz="1050" b="1" dirty="0">
                          <a:solidFill>
                            <a:schemeClr val="tx1"/>
                          </a:solidFill>
                        </a:rPr>
                        <a:t>Hindre</a:t>
                      </a:r>
                      <a:r>
                        <a:rPr lang="nb-NO" sz="1050" b="1" baseline="0" dirty="0">
                          <a:solidFill>
                            <a:schemeClr val="tx1"/>
                          </a:solidFill>
                        </a:rPr>
                        <a:t> bearbeiding</a:t>
                      </a:r>
                      <a:endParaRPr lang="nb-NO" sz="1050" b="1" dirty="0">
                        <a:solidFill>
                          <a:schemeClr val="tx1"/>
                        </a:solidFill>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nb-NO" sz="1050" b="1" dirty="0">
                          <a:solidFill>
                            <a:schemeClr val="tx1"/>
                          </a:solidFill>
                        </a:rPr>
                        <a:t>Hindre tilgang siste 3. del</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nb-NO" sz="1050" b="1" dirty="0">
                          <a:solidFill>
                            <a:schemeClr val="tx1"/>
                          </a:solidFill>
                        </a:rPr>
                        <a:t>Hindre</a:t>
                      </a:r>
                      <a:r>
                        <a:rPr lang="nb-NO" sz="1050" b="1" baseline="0" dirty="0">
                          <a:solidFill>
                            <a:schemeClr val="tx1"/>
                          </a:solidFill>
                        </a:rPr>
                        <a:t> avslutning/mål</a:t>
                      </a:r>
                      <a:endParaRPr lang="nb-NO" sz="1050" b="1" dirty="0">
                        <a:solidFill>
                          <a:schemeClr val="tx1"/>
                        </a:solidFill>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98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1050" b="0" dirty="0">
                          <a:solidFill>
                            <a:schemeClr val="tx1"/>
                          </a:solidFill>
                        </a:rPr>
                        <a:t>1. Komme</a:t>
                      </a:r>
                      <a:r>
                        <a:rPr lang="nb-NO" sz="1050" b="0" baseline="0" dirty="0">
                          <a:solidFill>
                            <a:schemeClr val="tx1"/>
                          </a:solidFill>
                        </a:rPr>
                        <a:t> forbi spissene med kontroll på ballen, og angripe motstanders midtbane.</a:t>
                      </a:r>
                      <a:endParaRPr lang="nb-NO" sz="1050" b="0" dirty="0">
                        <a:solidFill>
                          <a:schemeClr val="tx1"/>
                        </a:solidFill>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5. Få kort avstand til med og motspillere, for å søke gjennombrudd gjennom motstanders midtbaneledd.</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10. Søke løsninger foran, rundt og bak det bakre leddet.</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050" b="0" dirty="0"/>
                        <a:t>16. Balanse når vi angriper , ta ut kontringspunkter.</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21. Kreativitet og variasjon. </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1050" baseline="0" dirty="0"/>
                        <a:t>26. Finne rett pressøyeblikk sammen.</a:t>
                      </a:r>
                      <a:endParaRPr lang="nb-NO" sz="1050" dirty="0"/>
                    </a:p>
                    <a:p>
                      <a:endParaRPr lang="nb-NO" sz="105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050" baseline="0" dirty="0"/>
                        <a:t>31. Finne rett pressøyeblikk sammen.</a:t>
                      </a:r>
                      <a:endParaRPr lang="nb-NO" sz="1050" dirty="0"/>
                    </a:p>
                    <a:p>
                      <a:endParaRPr lang="nb-NO" sz="105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36. Alltid nekte avslutning ved at en spiller støter på 1A.</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898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2. Stille opp i konvolutten og ha frie bevegelser derfra. Skape overtall. </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6. Spille inn bak motstanders midtbaneledd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50" b="0" i="0" u="none" strike="noStrike" kern="1200" cap="none" spc="0" normalizeH="0" baseline="0" noProof="0" dirty="0">
                        <a:ln>
                          <a:noFill/>
                        </a:ln>
                        <a:solidFill>
                          <a:prstClr val="black"/>
                        </a:solidFill>
                        <a:effectLst/>
                        <a:uLnTx/>
                        <a:uFillTx/>
                        <a:latin typeface="+mn-lt"/>
                        <a:ea typeface="+mn-ea"/>
                        <a:cs typeface="+mn-cs"/>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050" b="0" dirty="0"/>
                        <a:t>11. Søke avslutning</a:t>
                      </a:r>
                      <a:r>
                        <a:rPr lang="nb-NO" sz="1050" b="0" baseline="0" dirty="0"/>
                        <a:t> i isslottet </a:t>
                      </a:r>
                      <a:r>
                        <a:rPr lang="nb-NO" sz="1050" b="0" dirty="0"/>
                        <a:t>med 1</a:t>
                      </a:r>
                      <a:r>
                        <a:rPr lang="nb-NO" sz="1050" b="0" baseline="0" dirty="0"/>
                        <a:t> touch.</a:t>
                      </a:r>
                      <a:endParaRPr lang="nb-NO" sz="1050" b="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050" b="0" dirty="0"/>
                        <a:t>17.</a:t>
                      </a:r>
                      <a:r>
                        <a:rPr lang="nb-NO" sz="1050" b="0" baseline="0" dirty="0"/>
                        <a:t> </a:t>
                      </a:r>
                      <a:r>
                        <a:rPr lang="nb-NO" sz="1050" b="0" dirty="0"/>
                        <a:t>Hurtig omstilling </a:t>
                      </a:r>
                      <a:r>
                        <a:rPr kumimoji="0" lang="nb-NO" sz="1050" b="0" i="0" u="none" strike="noStrike" kern="1200" cap="none" spc="0" normalizeH="0" baseline="0" noProof="0" dirty="0">
                          <a:ln>
                            <a:noFill/>
                          </a:ln>
                          <a:solidFill>
                            <a:prstClr val="black"/>
                          </a:solidFill>
                          <a:effectLst/>
                          <a:uLnTx/>
                          <a:uFillTx/>
                          <a:latin typeface="+mn-lt"/>
                          <a:ea typeface="+mn-ea"/>
                          <a:cs typeface="+mn-cs"/>
                        </a:rPr>
                        <a:t>ved å falle-hente-lede ut og støte ved kontring imot.</a:t>
                      </a:r>
                    </a:p>
                    <a:p>
                      <a:endParaRPr lang="nb-NO" sz="1050" b="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22. Ta hurtige dødballer.</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27. Stuper i press samlet.</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105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050" dirty="0"/>
                        <a:t>32. Kort avstand</a:t>
                      </a:r>
                      <a:r>
                        <a:rPr lang="nb-NO" sz="1050" baseline="0" dirty="0"/>
                        <a:t> mellom bakre ledd og midtbaneledd(</a:t>
                      </a:r>
                      <a:r>
                        <a:rPr lang="nb-NO" sz="1050" baseline="0" dirty="0" err="1"/>
                        <a:t>ca</a:t>
                      </a:r>
                      <a:r>
                        <a:rPr lang="nb-NO" sz="1050" baseline="0" dirty="0"/>
                        <a:t> 11 m).</a:t>
                      </a:r>
                      <a:endParaRPr lang="nb-NO" sz="105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1050" dirty="0"/>
                        <a:t>37. Alltid</a:t>
                      </a:r>
                      <a:r>
                        <a:rPr lang="nb-NO" sz="1050" baseline="0" dirty="0"/>
                        <a:t> o</a:t>
                      </a:r>
                      <a:r>
                        <a:rPr lang="nb-NO" sz="1050" dirty="0"/>
                        <a:t>vertall inne i egen 16m. (Motsatt indreløper inn i egen boks).</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0651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a:ln>
                            <a:noFill/>
                          </a:ln>
                          <a:solidFill>
                            <a:prstClr val="black"/>
                          </a:solidFill>
                          <a:effectLst/>
                          <a:uLnTx/>
                          <a:uFillTx/>
                          <a:latin typeface="+mn-lt"/>
                          <a:ea typeface="+mn-ea"/>
                          <a:cs typeface="+mn-cs"/>
                        </a:rPr>
                        <a:t>3. Sette i gang kort fra keeper. Bakre ledd raskt i posisjon og vise tydelig hvor de vil ha ball.</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050" dirty="0"/>
                        <a:t>7. Stå eller bevege oss i sprint inn i ledige rom. </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12. Motsatte og etterkommende  bevegelser. Se på hverandres bevegelser. Ofte bruke 2. og 3. bevegelsen</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050" baseline="0" dirty="0"/>
                        <a:t>18. D</a:t>
                      </a:r>
                      <a:r>
                        <a:rPr lang="nb-NO" sz="1050" dirty="0"/>
                        <a:t>irekte</a:t>
                      </a:r>
                      <a:r>
                        <a:rPr lang="nb-NO" sz="1050" baseline="0" dirty="0"/>
                        <a:t> i bakrom ved brudd </a:t>
                      </a:r>
                      <a:r>
                        <a:rPr lang="nb-NO" sz="1050" dirty="0"/>
                        <a:t>høyt i banen.</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23. Korte dødballer inntil vi er 30 m fra motstanders mål.</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28. Korte avstander mellom ledd (11 m)og spillere (7m).</a:t>
                      </a:r>
                    </a:p>
                    <a:p>
                      <a:endParaRPr lang="nb-NO" sz="105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33. Nekte spill inn bak midtbaneledd ved å ha gode sikringsforhold(5-7m).</a:t>
                      </a:r>
                    </a:p>
                    <a:p>
                      <a:endParaRPr lang="nb-NO" sz="105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38. Alltid beskytte bakrom, falle og en spiller støter va 25 m fra mål).</a:t>
                      </a:r>
                    </a:p>
                    <a:p>
                      <a:pPr marL="0" marR="0" lvl="0" indent="0" algn="l" defTabSz="914400" rtl="0" eaLnBrk="1" fontAlgn="auto" latinLnBrk="0" hangingPunct="1">
                        <a:lnSpc>
                          <a:spcPct val="100000"/>
                        </a:lnSpc>
                        <a:spcBef>
                          <a:spcPts val="0"/>
                        </a:spcBef>
                        <a:spcAft>
                          <a:spcPts val="0"/>
                        </a:spcAft>
                        <a:buClrTx/>
                        <a:buSzTx/>
                        <a:buFontTx/>
                        <a:buNone/>
                        <a:tabLst/>
                        <a:defRPr/>
                      </a:pPr>
                      <a:endParaRPr lang="nb-NO" sz="105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8982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nb-NO" sz="1050" dirty="0"/>
                        <a:t>4. Fremover når vi kan.</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050" dirty="0"/>
                        <a:t>8. Finne posisjoner bak motstanders midtbaneledd.</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13. Få kort avstand til det bakre leddet og ha minst to bevegelser i bakrom.</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050" baseline="0" dirty="0"/>
                        <a:t>19. Krysse midtlinja ved brudd</a:t>
                      </a:r>
                      <a:r>
                        <a:rPr lang="nb-NO" sz="1050" dirty="0"/>
                        <a:t> lavt i banen.</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24. Hindre målsituasjoner. Gå inn i kropp på motspiller.  </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29. 1F som signalspiller har alltid sikring bak seg(</a:t>
                      </a:r>
                      <a:r>
                        <a:rPr kumimoji="0" lang="nb-NO" sz="1050" b="0" i="0" u="none" strike="noStrike" kern="1200" cap="none" spc="0" normalizeH="0" baseline="0" noProof="0" dirty="0" err="1">
                          <a:ln>
                            <a:noFill/>
                          </a:ln>
                          <a:solidFill>
                            <a:prstClr val="black"/>
                          </a:solidFill>
                          <a:effectLst/>
                          <a:uLnTx/>
                          <a:uFillTx/>
                          <a:latin typeface="+mn-lt"/>
                          <a:ea typeface="+mn-ea"/>
                          <a:cs typeface="+mn-cs"/>
                        </a:rPr>
                        <a:t>ca</a:t>
                      </a:r>
                      <a:r>
                        <a:rPr kumimoji="0" lang="nb-NO" sz="1050" b="0" i="0" u="none" strike="noStrike" kern="1200" cap="none" spc="0" normalizeH="0" baseline="0" noProof="0" dirty="0">
                          <a:ln>
                            <a:noFill/>
                          </a:ln>
                          <a:solidFill>
                            <a:prstClr val="black"/>
                          </a:solidFill>
                          <a:effectLst/>
                          <a:uLnTx/>
                          <a:uFillTx/>
                          <a:latin typeface="+mn-lt"/>
                          <a:ea typeface="+mn-ea"/>
                          <a:cs typeface="+mn-cs"/>
                        </a:rPr>
                        <a:t> 5-7m).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50" b="0" i="0" u="none" strike="noStrike" kern="1200" cap="none" spc="0" normalizeH="0" baseline="0" noProof="0" dirty="0">
                        <a:ln>
                          <a:noFill/>
                        </a:ln>
                        <a:solidFill>
                          <a:prstClr val="black"/>
                        </a:solidFill>
                        <a:effectLst/>
                        <a:uLnTx/>
                        <a:uFillTx/>
                        <a:latin typeface="+mn-lt"/>
                        <a:ea typeface="+mn-ea"/>
                        <a:cs typeface="+mn-cs"/>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34. Lede inn i sekken ved lavt utgangsposisjon. </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050" dirty="0"/>
                        <a:t>39.</a:t>
                      </a:r>
                      <a:r>
                        <a:rPr lang="nb-NO" sz="1050" baseline="0" dirty="0"/>
                        <a:t> </a:t>
                      </a:r>
                      <a:r>
                        <a:rPr lang="nb-NO" sz="1050" dirty="0"/>
                        <a:t>Alltid</a:t>
                      </a:r>
                      <a:r>
                        <a:rPr lang="nb-NO" sz="1050" baseline="0" dirty="0"/>
                        <a:t> t</a:t>
                      </a:r>
                      <a:r>
                        <a:rPr lang="nb-NO" sz="1050" dirty="0"/>
                        <a:t>vinge</a:t>
                      </a:r>
                      <a:r>
                        <a:rPr lang="nb-NO" sz="1050" baseline="0" dirty="0"/>
                        <a:t> spill på utsiden av oss(25 m fra mål og inn mot eget mål).</a:t>
                      </a:r>
                      <a:endParaRPr lang="nb-NO" sz="1050"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56434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50" b="0" i="0" u="none" strike="noStrike" kern="1200" cap="none" spc="0" normalizeH="0" baseline="0" noProof="0">
                        <a:ln>
                          <a:noFill/>
                        </a:ln>
                        <a:solidFill>
                          <a:prstClr val="black"/>
                        </a:solidFill>
                        <a:effectLst/>
                        <a:uLnTx/>
                        <a:uFillTx/>
                        <a:latin typeface="+mn-lt"/>
                        <a:ea typeface="+mn-ea"/>
                        <a:cs typeface="+mn-cs"/>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9.Fremover når vi kan.</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050" dirty="0"/>
                        <a:t>14. Fremover når vi kan.</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nb-NO" sz="1050" dirty="0"/>
                        <a:t>20. Hurtigst mulig vekk fra området vi vinner ballen. Alltid treffe på første pasning etter brudd.</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25. Søke kontring.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50" b="0" i="0" u="none" strike="noStrike" kern="1200" cap="none" spc="0" normalizeH="0" baseline="0" noProof="0" dirty="0">
                        <a:ln>
                          <a:noFill/>
                        </a:ln>
                        <a:solidFill>
                          <a:prstClr val="black"/>
                        </a:solidFill>
                        <a:effectLst/>
                        <a:uLnTx/>
                        <a:uFillTx/>
                        <a:latin typeface="+mn-lt"/>
                        <a:ea typeface="+mn-ea"/>
                        <a:cs typeface="+mn-cs"/>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30. Først kontroll.</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0" i="0" u="none" strike="noStrike" kern="1200" cap="none" spc="0" normalizeH="0" baseline="0" noProof="0" dirty="0">
                          <a:ln>
                            <a:noFill/>
                          </a:ln>
                          <a:solidFill>
                            <a:prstClr val="black"/>
                          </a:solidFill>
                          <a:effectLst/>
                          <a:uLnTx/>
                          <a:uFillTx/>
                          <a:latin typeface="+mn-lt"/>
                          <a:ea typeface="+mn-ea"/>
                          <a:cs typeface="+mn-cs"/>
                        </a:rPr>
                        <a:t>35. Først kontroll.</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050" dirty="0"/>
                        <a:t>40. Alltid press på ballfører (25 m fra mål og inn).</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898226">
                <a:tc>
                  <a:txBody>
                    <a:bodyPr/>
                    <a:lstStyle/>
                    <a:p>
                      <a:r>
                        <a:rPr lang="nb-NO" sz="1050" b="1" dirty="0"/>
                        <a:t>Gjennomføres med press på tid og rom på trening.</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050" b="1" dirty="0"/>
                        <a:t>Gjennomføres med press på tid og rom på trening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50" b="1" i="0" u="none" strike="noStrike" kern="1200" cap="none" spc="0" normalizeH="0" baseline="0" noProof="0" dirty="0">
                        <a:ln>
                          <a:noFill/>
                        </a:ln>
                        <a:solidFill>
                          <a:prstClr val="black"/>
                        </a:solidFill>
                        <a:effectLst/>
                        <a:uLnTx/>
                        <a:uFillTx/>
                        <a:latin typeface="+mn-lt"/>
                        <a:ea typeface="+mn-ea"/>
                        <a:cs typeface="+mn-cs"/>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b-NO" sz="1050" b="1" dirty="0"/>
                        <a:t>Gjennomføres med press på tid og rom </a:t>
                      </a:r>
                      <a:r>
                        <a:rPr kumimoji="0" lang="nb-NO" sz="1050" b="1" i="0" u="none" strike="noStrike" kern="1200" cap="none" spc="0" normalizeH="0" baseline="0" noProof="0" dirty="0">
                          <a:ln>
                            <a:noFill/>
                          </a:ln>
                          <a:solidFill>
                            <a:prstClr val="black"/>
                          </a:solidFill>
                          <a:effectLst/>
                          <a:uLnTx/>
                          <a:uFillTx/>
                          <a:latin typeface="+mn-lt"/>
                          <a:ea typeface="+mn-ea"/>
                          <a:cs typeface="+mn-cs"/>
                        </a:rPr>
                        <a:t>på trening</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050" b="1" dirty="0">
                          <a:solidFill>
                            <a:schemeClr val="bg1"/>
                          </a:solidFill>
                        </a:rPr>
                        <a:t>OVERGANG FOR</a:t>
                      </a:r>
                    </a:p>
                    <a:p>
                      <a:pPr marL="0" marR="0" lvl="0" indent="0" algn="l" defTabSz="914400" rtl="0" eaLnBrk="1" fontAlgn="auto" latinLnBrk="0" hangingPunct="1">
                        <a:lnSpc>
                          <a:spcPct val="100000"/>
                        </a:lnSpc>
                        <a:spcBef>
                          <a:spcPts val="0"/>
                        </a:spcBef>
                        <a:spcAft>
                          <a:spcPts val="0"/>
                        </a:spcAft>
                        <a:buClrTx/>
                        <a:buSzTx/>
                        <a:buFontTx/>
                        <a:buNone/>
                        <a:tabLst/>
                        <a:defRPr/>
                      </a:pPr>
                      <a:r>
                        <a:rPr lang="nb-NO" sz="1050" b="1" dirty="0">
                          <a:solidFill>
                            <a:schemeClr val="bg1"/>
                          </a:solidFill>
                        </a:rPr>
                        <a:t>Gjennomføres med press på tid og rom </a:t>
                      </a:r>
                      <a:r>
                        <a:rPr kumimoji="0" lang="nb-NO" sz="1050" b="0" i="0" u="none" strike="noStrike" kern="1200" cap="none" spc="0" normalizeH="0" baseline="0" noProof="0" dirty="0">
                          <a:ln>
                            <a:noFill/>
                          </a:ln>
                          <a:solidFill>
                            <a:schemeClr val="bg1"/>
                          </a:solidFill>
                          <a:effectLst/>
                          <a:uLnTx/>
                          <a:uFillTx/>
                          <a:latin typeface="+mn-lt"/>
                          <a:ea typeface="+mn-ea"/>
                          <a:cs typeface="+mn-cs"/>
                        </a:rPr>
                        <a:t>på trening</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r>
                        <a:rPr lang="nb-NO" sz="1050" b="1" dirty="0"/>
                        <a:t>Dødball i mot</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1" i="0" u="none" strike="noStrike" kern="1200" cap="none" spc="0" normalizeH="0" baseline="0" noProof="0" dirty="0">
                          <a:ln>
                            <a:noFill/>
                          </a:ln>
                          <a:solidFill>
                            <a:prstClr val="black"/>
                          </a:solidFill>
                          <a:effectLst/>
                          <a:uLnTx/>
                          <a:uFillTx/>
                          <a:latin typeface="+mn-lt"/>
                          <a:ea typeface="+mn-ea"/>
                          <a:cs typeface="+mn-cs"/>
                        </a:rPr>
                        <a:t>Gjennomføres med sprint-tempo i forflytning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b-NO" sz="1050" b="1" i="0" u="none" strike="noStrike" kern="1200" cap="none" spc="0" normalizeH="0" baseline="0" noProof="0" dirty="0">
                        <a:ln>
                          <a:noFill/>
                        </a:ln>
                        <a:solidFill>
                          <a:prstClr val="black"/>
                        </a:solidFill>
                        <a:effectLst/>
                        <a:uLnTx/>
                        <a:uFillTx/>
                        <a:latin typeface="+mn-lt"/>
                        <a:ea typeface="+mn-ea"/>
                        <a:cs typeface="+mn-cs"/>
                      </a:endParaRP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1" i="0" u="none" strike="noStrike" kern="1200" cap="none" spc="0" normalizeH="0" baseline="0" noProof="0" dirty="0">
                          <a:ln>
                            <a:noFill/>
                          </a:ln>
                          <a:solidFill>
                            <a:prstClr val="black"/>
                          </a:solidFill>
                          <a:effectLst/>
                          <a:uLnTx/>
                          <a:uFillTx/>
                          <a:latin typeface="+mn-lt"/>
                          <a:ea typeface="+mn-ea"/>
                          <a:cs typeface="+mn-cs"/>
                        </a:rPr>
                        <a:t>Gjennomføres med sprint-tempo i forflytning</a:t>
                      </a:r>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sz="1050" b="1" i="0" u="none" strike="noStrike" kern="1200" cap="none" spc="0" normalizeH="0" baseline="0" noProof="0" dirty="0">
                          <a:ln>
                            <a:noFill/>
                          </a:ln>
                          <a:solidFill>
                            <a:prstClr val="black"/>
                          </a:solidFill>
                          <a:effectLst/>
                          <a:uLnTx/>
                          <a:uFillTx/>
                          <a:latin typeface="+mn-lt"/>
                          <a:ea typeface="+mn-ea"/>
                          <a:cs typeface="+mn-cs"/>
                        </a:rPr>
                        <a:t>Gjennomføres med sprint-tempo i forflytning</a:t>
                      </a:r>
                    </a:p>
                    <a:p>
                      <a:endParaRPr lang="nb-NO" sz="1050" b="1" dirty="0"/>
                    </a:p>
                    <a:p>
                      <a:endParaRPr lang="nb-NO" sz="1050" b="1" dirty="0"/>
                    </a:p>
                    <a:p>
                      <a:endParaRPr lang="nb-NO" sz="1050" b="1" dirty="0"/>
                    </a:p>
                  </a:txBody>
                  <a:tcPr marL="45665" marR="45665" marT="30443" marB="3044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24009997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3"/>
            <a:ext cx="9144000" cy="1325563"/>
          </a:xfrm>
          <a:solidFill>
            <a:schemeClr val="tx1"/>
          </a:solidFill>
        </p:spPr>
        <p:txBody>
          <a:bodyPr>
            <a:normAutofit/>
          </a:bodyPr>
          <a:lstStyle/>
          <a:p>
            <a:pPr algn="ctr"/>
            <a:r>
              <a:rPr lang="nb-NO" sz="2800" b="1" dirty="0">
                <a:solidFill>
                  <a:prstClr val="white"/>
                </a:solidFill>
              </a:rPr>
              <a:t>PRIORITERTE ROM-</a:t>
            </a:r>
            <a:r>
              <a:rPr lang="nb-NO" sz="2800" b="1" cap="all" dirty="0">
                <a:solidFill>
                  <a:schemeClr val="bg1"/>
                </a:solidFill>
              </a:rPr>
              <a:t>Balanse</a:t>
            </a:r>
          </a:p>
        </p:txBody>
      </p:sp>
      <p:sp>
        <p:nvSpPr>
          <p:cNvPr id="3" name="Plassholder for innhold 2"/>
          <p:cNvSpPr>
            <a:spLocks noGrp="1"/>
          </p:cNvSpPr>
          <p:nvPr>
            <p:ph sz="half" idx="1"/>
          </p:nvPr>
        </p:nvSpPr>
        <p:spPr>
          <a:xfrm>
            <a:off x="1" y="1325566"/>
            <a:ext cx="9143999" cy="5532437"/>
          </a:xfrm>
        </p:spPr>
        <p:txBody>
          <a:bodyPr/>
          <a:lstStyle/>
          <a:p>
            <a:endParaRPr lang="nb-NO" dirty="0"/>
          </a:p>
          <a:p>
            <a:r>
              <a:rPr lang="nb-NO" sz="2000" dirty="0"/>
              <a:t>Det er viktig at vi har en grad av balanse i eget lag, når vi angriper. Vi bør ta ut kontringspunkter hos motstander.</a:t>
            </a:r>
          </a:p>
          <a:p>
            <a:r>
              <a:rPr lang="nb-NO" sz="2000" dirty="0"/>
              <a:t>Det betyr at vi står med en spiller i overtall bak. På bildet står vi 3-2.</a:t>
            </a:r>
          </a:p>
          <a:p>
            <a:r>
              <a:rPr lang="nb-NO" sz="2000" dirty="0"/>
              <a:t>Pass også på så midtbanespiller også ligger på rett side av de blå spillerne.</a:t>
            </a:r>
          </a:p>
          <a:p>
            <a:r>
              <a:rPr lang="nb-NO" sz="2000" dirty="0"/>
              <a:t>Faser i kampene kan tilsi annerledes balanse.</a:t>
            </a:r>
          </a:p>
          <a:p>
            <a:r>
              <a:rPr lang="nb-NO" sz="2000" dirty="0"/>
              <a:t>Vi balanserer enten med midtbaneankeret eller motsatt back, når vi angriper. </a:t>
            </a:r>
          </a:p>
        </p:txBody>
      </p:sp>
    </p:spTree>
    <p:extLst>
      <p:ext uri="{BB962C8B-B14F-4D97-AF65-F5344CB8AC3E}">
        <p14:creationId xmlns:p14="http://schemas.microsoft.com/office/powerpoint/2010/main" val="260854485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0" y="3"/>
            <a:ext cx="9144000" cy="1325563"/>
          </a:xfrm>
          <a:solidFill>
            <a:schemeClr val="tx1"/>
          </a:solidFill>
        </p:spPr>
        <p:txBody>
          <a:bodyPr>
            <a:normAutofit/>
          </a:bodyPr>
          <a:lstStyle/>
          <a:p>
            <a:pPr algn="ctr"/>
            <a:r>
              <a:rPr lang="nb-NO" sz="2800" b="1" dirty="0">
                <a:solidFill>
                  <a:prstClr val="white"/>
                </a:solidFill>
              </a:rPr>
              <a:t>PRIORITERTE ROM-</a:t>
            </a:r>
            <a:r>
              <a:rPr lang="nb-NO" sz="2800" b="1" cap="all" dirty="0">
                <a:solidFill>
                  <a:schemeClr val="bg1"/>
                </a:solidFill>
              </a:rPr>
              <a:t>Balanse</a:t>
            </a:r>
          </a:p>
        </p:txBody>
      </p:sp>
      <p:sp>
        <p:nvSpPr>
          <p:cNvPr id="4" name="Plassholder for bunntekst 3"/>
          <p:cNvSpPr>
            <a:spLocks noGrp="1"/>
          </p:cNvSpPr>
          <p:nvPr>
            <p:ph type="ftr" sz="quarter" idx="11"/>
          </p:nvPr>
        </p:nvSpPr>
        <p:spPr/>
        <p:txBody>
          <a:bodyPr/>
          <a:lstStyle/>
          <a:p>
            <a:pPr>
              <a:defRPr/>
            </a:pPr>
            <a:r>
              <a:rPr lang="nb-NO">
                <a:solidFill>
                  <a:prstClr val="black">
                    <a:tint val="75000"/>
                  </a:prstClr>
                </a:solidFill>
              </a:rPr>
              <a:t>Dette dokumentet eies av Elverum Fotball og skal ikke brukes eller kopieres uten tillatelse fra klubben</a:t>
            </a:r>
          </a:p>
        </p:txBody>
      </p:sp>
      <p:pic>
        <p:nvPicPr>
          <p:cNvPr id="5" name="Bilde 4" descr="Et bilde som inneholder spill, drage, rom&#10;&#10;Automatisk generert beskrivelse">
            <a:extLst>
              <a:ext uri="{FF2B5EF4-FFF2-40B4-BE49-F238E27FC236}">
                <a16:creationId xmlns:a16="http://schemas.microsoft.com/office/drawing/2014/main" id="{5A497B93-9BF2-45F9-A085-A5DBD78A0E6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325563"/>
            <a:ext cx="9143999" cy="5520018"/>
          </a:xfrm>
          <a:prstGeom prst="rect">
            <a:avLst/>
          </a:prstGeom>
        </p:spPr>
      </p:pic>
    </p:spTree>
    <p:extLst>
      <p:ext uri="{BB962C8B-B14F-4D97-AF65-F5344CB8AC3E}">
        <p14:creationId xmlns:p14="http://schemas.microsoft.com/office/powerpoint/2010/main" val="321896707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PRIORITERTE ROM-SNUR MIDTBANEN</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b-NO" sz="1600" b="0" kern="1200" dirty="0">
                        <a:solidFill>
                          <a:schemeClr val="tx1"/>
                        </a:solidFill>
                        <a:effectLst/>
                        <a:latin typeface="+mn-lt"/>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I enkelte faser av kampene, så snur vi trekanten på midten. Dette gjøres også i blant mot enkelte definerte motstandere.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Noen ganger gjør vi det for å ha større balanse i midten med to sittende midtbanespillere.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gjør også dette i blant for å gå ekstremt høyt med begge backen.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Vi bruker da en offensiv midtbanespiller, som hele tiden søker mellomrom.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b-NO" sz="2000" b="0" kern="1200" dirty="0">
                          <a:solidFill>
                            <a:schemeClr val="tx1"/>
                          </a:solidFill>
                          <a:effectLst/>
                          <a:latin typeface="+mn-lt"/>
                          <a:ea typeface="+mn-ea"/>
                          <a:cs typeface="+mn-cs"/>
                        </a:rPr>
                        <a:t>Det er vanlig å bruke </a:t>
                      </a:r>
                      <a:r>
                        <a:rPr lang="nb-NO" sz="2000" b="0" kern="1200" dirty="0" err="1">
                          <a:solidFill>
                            <a:schemeClr val="tx1"/>
                          </a:solidFill>
                          <a:effectLst/>
                          <a:latin typeface="+mn-lt"/>
                          <a:ea typeface="+mn-ea"/>
                          <a:cs typeface="+mn-cs"/>
                        </a:rPr>
                        <a:t>innoverkanter</a:t>
                      </a:r>
                      <a:r>
                        <a:rPr lang="nb-NO" sz="2000" b="0" kern="1200" dirty="0">
                          <a:solidFill>
                            <a:schemeClr val="tx1"/>
                          </a:solidFill>
                          <a:effectLst/>
                          <a:latin typeface="+mn-lt"/>
                          <a:ea typeface="+mn-ea"/>
                          <a:cs typeface="+mn-cs"/>
                        </a:rPr>
                        <a:t>, når i sender backene opp tidlig i angrep. I enkelte kamper vil da høyrekanten være </a:t>
                      </a:r>
                      <a:r>
                        <a:rPr lang="nb-NO" sz="2000" b="0" kern="1200" dirty="0" err="1">
                          <a:solidFill>
                            <a:schemeClr val="tx1"/>
                          </a:solidFill>
                          <a:effectLst/>
                          <a:latin typeface="+mn-lt"/>
                          <a:ea typeface="+mn-ea"/>
                          <a:cs typeface="+mn-cs"/>
                        </a:rPr>
                        <a:t>venstrebeint</a:t>
                      </a:r>
                      <a:r>
                        <a:rPr lang="nb-NO" sz="2000" b="0" kern="1200" dirty="0">
                          <a:solidFill>
                            <a:schemeClr val="tx1"/>
                          </a:solidFill>
                          <a:effectLst/>
                          <a:latin typeface="+mn-lt"/>
                          <a:ea typeface="+mn-ea"/>
                          <a:cs typeface="+mn-cs"/>
                        </a:rPr>
                        <a:t> osv.</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20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0294649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0" y="0"/>
            <a:ext cx="9144000" cy="963038"/>
          </a:xfrm>
          <a:solidFill>
            <a:schemeClr val="tx1"/>
          </a:solidFill>
        </p:spPr>
        <p:txBody>
          <a:bodyPr>
            <a:normAutofit/>
          </a:bodyPr>
          <a:lstStyle/>
          <a:p>
            <a:r>
              <a:rPr lang="nb-NO" sz="2800" b="1" dirty="0">
                <a:solidFill>
                  <a:schemeClr val="bg1"/>
                </a:solidFill>
              </a:rPr>
              <a:t> PRIORITERTE ROM-SNUR MIDTBANEN</a:t>
            </a:r>
          </a:p>
        </p:txBody>
      </p:sp>
      <p:graphicFrame>
        <p:nvGraphicFramePr>
          <p:cNvPr id="3" name="Tabell 2"/>
          <p:cNvGraphicFramePr>
            <a:graphicFrameLocks noGrp="1"/>
          </p:cNvGraphicFramePr>
          <p:nvPr/>
        </p:nvGraphicFramePr>
        <p:xfrm>
          <a:off x="0" y="963038"/>
          <a:ext cx="9144000" cy="7609462"/>
        </p:xfrm>
        <a:graphic>
          <a:graphicData uri="http://schemas.openxmlformats.org/drawingml/2006/table">
            <a:tbl>
              <a:tblPr firstRow="1" bandRow="1">
                <a:tableStyleId>{5C22544A-7EE6-4342-B048-85BDC9FD1C3A}</a:tableStyleId>
              </a:tblPr>
              <a:tblGrid>
                <a:gridCol w="9144000">
                  <a:extLst>
                    <a:ext uri="{9D8B030D-6E8A-4147-A177-3AD203B41FA5}">
                      <a16:colId xmlns:a16="http://schemas.microsoft.com/office/drawing/2014/main" val="20000"/>
                    </a:ext>
                  </a:extLst>
                </a:gridCol>
              </a:tblGrid>
              <a:tr h="7609462">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nb-NO" sz="1600" b="0" kern="1200" dirty="0">
                        <a:solidFill>
                          <a:schemeClr val="tx1"/>
                        </a:solidFill>
                        <a:effectLst/>
                        <a:latin typeface="+mn-lt"/>
                        <a:ea typeface="+mn-ea"/>
                        <a:cs typeface="+mn-cs"/>
                      </a:endParaRPr>
                    </a:p>
                  </a:txBody>
                  <a:tcPr marL="68580" marR="6858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5" name="Plassholder for innhold 7" descr="Et bilde som inneholder bord, rom, spill&#10;&#10;Automatisk generert beskrivelse">
            <a:extLst>
              <a:ext uri="{FF2B5EF4-FFF2-40B4-BE49-F238E27FC236}">
                <a16:creationId xmlns:a16="http://schemas.microsoft.com/office/drawing/2014/main" id="{7BA05F68-DE32-477B-A825-07C24064F8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63038"/>
            <a:ext cx="9144000" cy="5894962"/>
          </a:xfrm>
          <a:prstGeom prst="rect">
            <a:avLst/>
          </a:prstGeom>
        </p:spPr>
      </p:pic>
    </p:spTree>
    <p:extLst>
      <p:ext uri="{BB962C8B-B14F-4D97-AF65-F5344CB8AC3E}">
        <p14:creationId xmlns:p14="http://schemas.microsoft.com/office/powerpoint/2010/main" val="25934972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l 6"/>
          <p:cNvGraphicFramePr>
            <a:graphicFrameLocks noGrp="1"/>
          </p:cNvGraphicFramePr>
          <p:nvPr/>
        </p:nvGraphicFramePr>
        <p:xfrm>
          <a:off x="1" y="1"/>
          <a:ext cx="9114019" cy="7098750"/>
        </p:xfrm>
        <a:graphic>
          <a:graphicData uri="http://schemas.openxmlformats.org/drawingml/2006/table">
            <a:tbl>
              <a:tblPr firstRow="1" bandRow="1">
                <a:tableStyleId>{073A0DAA-6AF3-43AB-8588-CEC1D06C72B9}</a:tableStyleId>
              </a:tblPr>
              <a:tblGrid>
                <a:gridCol w="8951459">
                  <a:extLst>
                    <a:ext uri="{9D8B030D-6E8A-4147-A177-3AD203B41FA5}">
                      <a16:colId xmlns:a16="http://schemas.microsoft.com/office/drawing/2014/main" val="20000"/>
                    </a:ext>
                  </a:extLst>
                </a:gridCol>
                <a:gridCol w="162560">
                  <a:extLst>
                    <a:ext uri="{9D8B030D-6E8A-4147-A177-3AD203B41FA5}">
                      <a16:colId xmlns:a16="http://schemas.microsoft.com/office/drawing/2014/main" val="20001"/>
                    </a:ext>
                  </a:extLst>
                </a:gridCol>
              </a:tblGrid>
              <a:tr h="1440883">
                <a:tc gridSpan="2">
                  <a:txBody>
                    <a:bodyPr/>
                    <a:lstStyle/>
                    <a:p>
                      <a:pPr algn="ctr"/>
                      <a:endParaRPr lang="nb-NO" sz="2800" b="1" dirty="0"/>
                    </a:p>
                    <a:p>
                      <a:pPr algn="ctr"/>
                      <a:r>
                        <a:rPr lang="nb-NO" sz="2800" b="0" dirty="0"/>
                        <a:t>EKSTRAØVELSER PRIORITERTE ROM</a:t>
                      </a:r>
                    </a:p>
                  </a:txBody>
                  <a:tcPr marL="68580" marR="68580">
                    <a:lnB w="12700" cap="flat" cmpd="sng" algn="ctr">
                      <a:solidFill>
                        <a:schemeClr val="tx1"/>
                      </a:solidFill>
                      <a:prstDash val="solid"/>
                      <a:round/>
                      <a:headEnd type="none" w="med" len="med"/>
                      <a:tailEnd type="none" w="med" len="med"/>
                    </a:lnB>
                  </a:tcPr>
                </a:tc>
                <a:tc hMerge="1">
                  <a:txBody>
                    <a:bodyPr/>
                    <a:lstStyle/>
                    <a:p>
                      <a:endParaRPr lang="nb-NO"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657867">
                <a:tc>
                  <a:txBody>
                    <a:bodyPr/>
                    <a:lstStyle/>
                    <a:p>
                      <a:pPr marL="0" indent="0">
                        <a:buFont typeface="Wingdings" charset="2"/>
                        <a:buNone/>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charset="2"/>
                        <a:buNone/>
                        <a:tabLst/>
                        <a:defRPr/>
                      </a:pPr>
                      <a:endParaRPr lang="nb-NO" sz="1600" dirty="0"/>
                    </a:p>
                  </a:txBody>
                  <a:tcPr marL="68580" marR="6858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pic>
        <p:nvPicPr>
          <p:cNvPr id="2" name="Bild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4402" y="1448031"/>
            <a:ext cx="7055105" cy="5650720"/>
          </a:xfrm>
          <a:prstGeom prst="rect">
            <a:avLst/>
          </a:prstGeom>
        </p:spPr>
      </p:pic>
    </p:spTree>
    <p:extLst>
      <p:ext uri="{BB962C8B-B14F-4D97-AF65-F5344CB8AC3E}">
        <p14:creationId xmlns:p14="http://schemas.microsoft.com/office/powerpoint/2010/main" val="13970117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DD67AF1E-067C-4997-800E-7C4A57ABBDA5}"/>
              </a:ext>
            </a:extLst>
          </p:cNvPr>
          <p:cNvSpPr>
            <a:spLocks noGrp="1"/>
          </p:cNvSpPr>
          <p:nvPr>
            <p:ph sz="half" idx="1"/>
          </p:nvPr>
        </p:nvSpPr>
        <p:spPr>
          <a:xfrm>
            <a:off x="1" y="1102659"/>
            <a:ext cx="3385297" cy="4351338"/>
          </a:xfrm>
        </p:spPr>
        <p:txBody>
          <a:bodyPr/>
          <a:lstStyle/>
          <a:p>
            <a:endParaRPr lang="nb-NO" dirty="0"/>
          </a:p>
          <a:p>
            <a:r>
              <a:rPr lang="nb-NO" sz="2000" dirty="0"/>
              <a:t>Stopper- indreløper-kant</a:t>
            </a:r>
          </a:p>
        </p:txBody>
      </p:sp>
      <p:pic>
        <p:nvPicPr>
          <p:cNvPr id="8" name="Plassholder for innhold 7">
            <a:extLst>
              <a:ext uri="{FF2B5EF4-FFF2-40B4-BE49-F238E27FC236}">
                <a16:creationId xmlns:a16="http://schemas.microsoft.com/office/drawing/2014/main" id="{49AAD664-E284-4BD8-9BDD-7898687D5F19}"/>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5298" y="1102662"/>
            <a:ext cx="5758703" cy="5758703"/>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410338562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ssholder for innhold 6">
            <a:extLst>
              <a:ext uri="{FF2B5EF4-FFF2-40B4-BE49-F238E27FC236}">
                <a16:creationId xmlns:a16="http://schemas.microsoft.com/office/drawing/2014/main" id="{C7013D9F-1928-4C43-BC24-38FDBAA2710A}"/>
              </a:ext>
            </a:extLst>
          </p:cNvPr>
          <p:cNvSpPr>
            <a:spLocks noGrp="1"/>
          </p:cNvSpPr>
          <p:nvPr>
            <p:ph sz="half" idx="1"/>
          </p:nvPr>
        </p:nvSpPr>
        <p:spPr>
          <a:xfrm>
            <a:off x="0" y="1102659"/>
            <a:ext cx="3348318" cy="5733116"/>
          </a:xfrm>
        </p:spPr>
        <p:txBody>
          <a:bodyPr>
            <a:normAutofit/>
          </a:bodyPr>
          <a:lstStyle/>
          <a:p>
            <a:r>
              <a:rPr lang="nb-NO" sz="2000" dirty="0"/>
              <a:t>Back-indreløper-kant</a:t>
            </a:r>
          </a:p>
        </p:txBody>
      </p:sp>
      <p:sp>
        <p:nvSpPr>
          <p:cNvPr id="8" name="Plassholder for innhold 7">
            <a:extLst>
              <a:ext uri="{FF2B5EF4-FFF2-40B4-BE49-F238E27FC236}">
                <a16:creationId xmlns:a16="http://schemas.microsoft.com/office/drawing/2014/main" id="{98771751-086C-4D76-88A7-6768D4915BF6}"/>
              </a:ext>
            </a:extLst>
          </p:cNvPr>
          <p:cNvSpPr>
            <a:spLocks noGrp="1"/>
          </p:cNvSpPr>
          <p:nvPr>
            <p:ph sz="half" idx="2"/>
          </p:nvPr>
        </p:nvSpPr>
        <p:spPr/>
        <p:txBody>
          <a:bodyPr/>
          <a:lstStyle/>
          <a:p>
            <a:endParaRPr lang="nb-NO"/>
          </a:p>
        </p:txBody>
      </p:sp>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pic>
        <p:nvPicPr>
          <p:cNvPr id="4" name="Bilde 3">
            <a:extLst>
              <a:ext uri="{FF2B5EF4-FFF2-40B4-BE49-F238E27FC236}">
                <a16:creationId xmlns:a16="http://schemas.microsoft.com/office/drawing/2014/main" id="{F5CF6E7C-C8D3-407A-AD12-3024A718A26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15554" y="1107330"/>
            <a:ext cx="5728447" cy="5728447"/>
          </a:xfrm>
          <a:prstGeom prst="rect">
            <a:avLst/>
          </a:prstGeom>
        </p:spPr>
      </p:pic>
    </p:spTree>
    <p:extLst>
      <p:ext uri="{BB962C8B-B14F-4D97-AF65-F5344CB8AC3E}">
        <p14:creationId xmlns:p14="http://schemas.microsoft.com/office/powerpoint/2010/main" val="362875747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19BAB446-D8C3-4930-822E-E347AB909075}"/>
              </a:ext>
            </a:extLst>
          </p:cNvPr>
          <p:cNvSpPr>
            <a:spLocks noGrp="1"/>
          </p:cNvSpPr>
          <p:nvPr>
            <p:ph sz="half" idx="1"/>
          </p:nvPr>
        </p:nvSpPr>
        <p:spPr>
          <a:xfrm>
            <a:off x="0" y="1102659"/>
            <a:ext cx="3388660" cy="4351338"/>
          </a:xfrm>
        </p:spPr>
        <p:txBody>
          <a:bodyPr>
            <a:normAutofit/>
          </a:bodyPr>
          <a:lstStyle/>
          <a:p>
            <a:r>
              <a:rPr lang="nb-NO" sz="2000" dirty="0"/>
              <a:t>Back-anker-indreløper-kant</a:t>
            </a:r>
          </a:p>
          <a:p>
            <a:r>
              <a:rPr lang="nb-NO" sz="2000" dirty="0"/>
              <a:t>Back-indreløper-kant</a:t>
            </a:r>
          </a:p>
        </p:txBody>
      </p:sp>
      <p:pic>
        <p:nvPicPr>
          <p:cNvPr id="8" name="Plassholder for innhold 7">
            <a:extLst>
              <a:ext uri="{FF2B5EF4-FFF2-40B4-BE49-F238E27FC236}">
                <a16:creationId xmlns:a16="http://schemas.microsoft.com/office/drawing/2014/main" id="{5DACB72C-1C48-406F-AEC7-ED5243775FD5}"/>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88660" y="1102659"/>
            <a:ext cx="5755340" cy="5755340"/>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79870267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7669B11C-F04E-40C3-83DB-EFD30740E81A}"/>
              </a:ext>
            </a:extLst>
          </p:cNvPr>
          <p:cNvSpPr>
            <a:spLocks noGrp="1"/>
          </p:cNvSpPr>
          <p:nvPr>
            <p:ph sz="half" idx="1"/>
          </p:nvPr>
        </p:nvSpPr>
        <p:spPr>
          <a:xfrm>
            <a:off x="1" y="1102659"/>
            <a:ext cx="3365126" cy="4351338"/>
          </a:xfrm>
        </p:spPr>
        <p:txBody>
          <a:bodyPr/>
          <a:lstStyle/>
          <a:p>
            <a:r>
              <a:rPr lang="nb-NO" sz="2000" dirty="0"/>
              <a:t>Stopper-back-indreløper-kant</a:t>
            </a:r>
          </a:p>
          <a:p>
            <a:pPr marL="0" indent="0">
              <a:buNone/>
            </a:pPr>
            <a:endParaRPr lang="nb-NO" dirty="0"/>
          </a:p>
        </p:txBody>
      </p:sp>
      <p:pic>
        <p:nvPicPr>
          <p:cNvPr id="8" name="Plassholder for innhold 7">
            <a:extLst>
              <a:ext uri="{FF2B5EF4-FFF2-40B4-BE49-F238E27FC236}">
                <a16:creationId xmlns:a16="http://schemas.microsoft.com/office/drawing/2014/main" id="{7EE0449A-681B-4930-A255-47BD1F8D35F5}"/>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65127" y="1111857"/>
            <a:ext cx="5778874" cy="5778873"/>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253294319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ssholder for innhold 3">
            <a:extLst>
              <a:ext uri="{FF2B5EF4-FFF2-40B4-BE49-F238E27FC236}">
                <a16:creationId xmlns:a16="http://schemas.microsoft.com/office/drawing/2014/main" id="{8C17CD8E-CF34-426F-A20C-76B950579AF8}"/>
              </a:ext>
            </a:extLst>
          </p:cNvPr>
          <p:cNvSpPr>
            <a:spLocks noGrp="1"/>
          </p:cNvSpPr>
          <p:nvPr>
            <p:ph sz="half" idx="1"/>
          </p:nvPr>
        </p:nvSpPr>
        <p:spPr>
          <a:xfrm>
            <a:off x="0" y="1117413"/>
            <a:ext cx="3886200" cy="4351338"/>
          </a:xfrm>
        </p:spPr>
        <p:txBody>
          <a:bodyPr>
            <a:normAutofit/>
          </a:bodyPr>
          <a:lstStyle/>
          <a:p>
            <a:endParaRPr lang="nb-NO" sz="2000" dirty="0"/>
          </a:p>
          <a:p>
            <a:r>
              <a:rPr lang="nb-NO" sz="2000" dirty="0"/>
              <a:t>Back-indreløper-kant</a:t>
            </a:r>
          </a:p>
        </p:txBody>
      </p:sp>
      <p:pic>
        <p:nvPicPr>
          <p:cNvPr id="8" name="Plassholder for innhold 7">
            <a:extLst>
              <a:ext uri="{FF2B5EF4-FFF2-40B4-BE49-F238E27FC236}">
                <a16:creationId xmlns:a16="http://schemas.microsoft.com/office/drawing/2014/main" id="{3E9E7D65-527A-4DBD-83F5-BB44D360BC5D}"/>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368490" y="1099812"/>
            <a:ext cx="5775512" cy="5775511"/>
          </a:xfrm>
        </p:spPr>
      </p:pic>
      <p:sp>
        <p:nvSpPr>
          <p:cNvPr id="5" name="Tittel 1">
            <a:extLst>
              <a:ext uri="{FF2B5EF4-FFF2-40B4-BE49-F238E27FC236}">
                <a16:creationId xmlns:a16="http://schemas.microsoft.com/office/drawing/2014/main" id="{BF07F8D2-2C8B-4D78-BA8F-B63B25F9E40E}"/>
              </a:ext>
            </a:extLst>
          </p:cNvPr>
          <p:cNvSpPr txBox="1">
            <a:spLocks/>
          </p:cNvSpPr>
          <p:nvPr/>
        </p:nvSpPr>
        <p:spPr>
          <a:xfrm>
            <a:off x="0" y="1"/>
            <a:ext cx="9144000" cy="1102658"/>
          </a:xfrm>
          <a:prstGeom prst="rect">
            <a:avLst/>
          </a:prstGeom>
          <a:solidFill>
            <a:schemeClr val="tx1"/>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endParaRPr lang="nb-NO" sz="2800" b="1" dirty="0">
              <a:solidFill>
                <a:prstClr val="white"/>
              </a:solidFill>
            </a:endParaRPr>
          </a:p>
          <a:p>
            <a:pPr algn="ctr">
              <a:defRPr/>
            </a:pPr>
            <a:r>
              <a:rPr lang="nb-NO" sz="2800" b="1" dirty="0">
                <a:solidFill>
                  <a:prstClr val="white"/>
                </a:solidFill>
              </a:rPr>
              <a:t>PRIORITERTE ROM-EKSTRAØVELSER</a:t>
            </a:r>
          </a:p>
        </p:txBody>
      </p:sp>
    </p:spTree>
    <p:extLst>
      <p:ext uri="{BB962C8B-B14F-4D97-AF65-F5344CB8AC3E}">
        <p14:creationId xmlns:p14="http://schemas.microsoft.com/office/powerpoint/2010/main" val="2504390348"/>
      </p:ext>
    </p:extLst>
  </p:cSld>
  <p:clrMapOvr>
    <a:masterClrMapping/>
  </p:clrMapOvr>
</p:sld>
</file>

<file path=ppt/theme/theme1.xml><?xml version="1.0" encoding="utf-8"?>
<a:theme xmlns:a="http://schemas.openxmlformats.org/drawingml/2006/main" name="4_Office-tema">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5_Office-tema">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tem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777a24ef-aff0-4d0c-bc80-f56fc8e8d3c5" xsi:nil="true"/>
    <lcf76f155ced4ddcb4097134ff3c332f xmlns="3bb424dc-b0a7-4f38-b8bc-94e8cd4654f4">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kument" ma:contentTypeID="0x010100EC97EDF5AA22E04494EDBD362789D0DC" ma:contentTypeVersion="18" ma:contentTypeDescription="Opprett et nytt dokument." ma:contentTypeScope="" ma:versionID="84fa6167a2808e930ea8b1f37c3bf1bb">
  <xsd:schema xmlns:xsd="http://www.w3.org/2001/XMLSchema" xmlns:xs="http://www.w3.org/2001/XMLSchema" xmlns:p="http://schemas.microsoft.com/office/2006/metadata/properties" xmlns:ns2="3bb424dc-b0a7-4f38-b8bc-94e8cd4654f4" xmlns:ns3="777a24ef-aff0-4d0c-bc80-f56fc8e8d3c5" targetNamespace="http://schemas.microsoft.com/office/2006/metadata/properties" ma:root="true" ma:fieldsID="783df49fe226b9f5398d0e0d6edcb53c" ns2:_="" ns3:_="">
    <xsd:import namespace="3bb424dc-b0a7-4f38-b8bc-94e8cd4654f4"/>
    <xsd:import namespace="777a24ef-aff0-4d0c-bc80-f56fc8e8d3c5"/>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3:SharedWithUsers" minOccurs="0"/>
                <xsd:element ref="ns3:SharedWithDetails" minOccurs="0"/>
                <xsd:element ref="ns2:MediaServiceAutoKeyPoints" minOccurs="0"/>
                <xsd:element ref="ns2:MediaServiceKeyPoints"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bb424dc-b0a7-4f38-b8bc-94e8cd4654f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LengthInSeconds" ma:index="20" nillable="true" ma:displayName="MediaLengthInSeconds" ma:hidden="true"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Bildemerkelapper" ma:readOnly="false" ma:fieldId="{5cf76f15-5ced-4ddc-b409-7134ff3c332f}" ma:taxonomyMulti="true" ma:sspId="7ab16b92-eb1e-4628-83db-d339a1722c60"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777a24ef-aff0-4d0c-bc80-f56fc8e8d3c5" elementFormDefault="qualified">
    <xsd:import namespace="http://schemas.microsoft.com/office/2006/documentManagement/types"/>
    <xsd:import namespace="http://schemas.microsoft.com/office/infopath/2007/PartnerControls"/>
    <xsd:element name="SharedWithUsers" ma:index="16" nillable="true" ma:displayName="Del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lingsdetaljer" ma:internalName="SharedWithDetails" ma:readOnly="true">
      <xsd:simpleType>
        <xsd:restriction base="dms:Note">
          <xsd:maxLength value="255"/>
        </xsd:restriction>
      </xsd:simpleType>
    </xsd:element>
    <xsd:element name="TaxCatchAll" ma:index="23" nillable="true" ma:displayName="Taxonomy Catch All Column" ma:hidden="true" ma:list="{c839385a-fb35-4933-94e9-67219f75302d}" ma:internalName="TaxCatchAll" ma:showField="CatchAllData" ma:web="777a24ef-aff0-4d0c-bc80-f56fc8e8d3c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nholdstype"/>
        <xsd:element ref="dc:title" minOccurs="0" maxOccurs="1" ma:index="4" ma:displayName="Tit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FE7EFC3-41D8-4115-ABC1-01ABDD254BD8}">
  <ds:schemaRefs>
    <ds:schemaRef ds:uri="http://schemas.microsoft.com/office/2006/metadata/properties"/>
    <ds:schemaRef ds:uri="http://schemas.microsoft.com/office/infopath/2007/PartnerControls"/>
    <ds:schemaRef ds:uri="777a24ef-aff0-4d0c-bc80-f56fc8e8d3c5"/>
    <ds:schemaRef ds:uri="3bb424dc-b0a7-4f38-b8bc-94e8cd4654f4"/>
  </ds:schemaRefs>
</ds:datastoreItem>
</file>

<file path=customXml/itemProps2.xml><?xml version="1.0" encoding="utf-8"?>
<ds:datastoreItem xmlns:ds="http://schemas.openxmlformats.org/officeDocument/2006/customXml" ds:itemID="{F1A58980-5FDF-4473-B5D8-CAF6433882F5}">
  <ds:schemaRefs>
    <ds:schemaRef ds:uri="http://schemas.microsoft.com/sharepoint/v3/contenttype/forms"/>
  </ds:schemaRefs>
</ds:datastoreItem>
</file>

<file path=customXml/itemProps3.xml><?xml version="1.0" encoding="utf-8"?>
<ds:datastoreItem xmlns:ds="http://schemas.openxmlformats.org/officeDocument/2006/customXml" ds:itemID="{3071759E-3F94-43FF-A15B-BCFD0D1D1AC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bb424dc-b0a7-4f38-b8bc-94e8cd4654f4"/>
    <ds:schemaRef ds:uri="777a24ef-aff0-4d0c-bc80-f56fc8e8d3c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3057</TotalTime>
  <Words>103830</Words>
  <Application>Microsoft Office PowerPoint</Application>
  <PresentationFormat>Skjermfremvisning (4:3)</PresentationFormat>
  <Paragraphs>15425</Paragraphs>
  <Slides>615</Slides>
  <Notes>63</Notes>
  <HiddenSlides>0</HiddenSlides>
  <MMClips>0</MMClips>
  <ScaleCrop>false</ScaleCrop>
  <HeadingPairs>
    <vt:vector size="6" baseType="variant">
      <vt:variant>
        <vt:lpstr>Brukte skrifter</vt:lpstr>
      </vt:variant>
      <vt:variant>
        <vt:i4>8</vt:i4>
      </vt:variant>
      <vt:variant>
        <vt:lpstr>Tema</vt:lpstr>
      </vt:variant>
      <vt:variant>
        <vt:i4>3</vt:i4>
      </vt:variant>
      <vt:variant>
        <vt:lpstr>Lysbildetitler</vt:lpstr>
      </vt:variant>
      <vt:variant>
        <vt:i4>615</vt:i4>
      </vt:variant>
    </vt:vector>
  </HeadingPairs>
  <TitlesOfParts>
    <vt:vector size="626" baseType="lpstr">
      <vt:lpstr>Arial</vt:lpstr>
      <vt:lpstr>Calibri</vt:lpstr>
      <vt:lpstr>Calibri Light</vt:lpstr>
      <vt:lpstr>Comic Sans MS</vt:lpstr>
      <vt:lpstr>Courier New</vt:lpstr>
      <vt:lpstr>Symbol</vt:lpstr>
      <vt:lpstr>Times New Roman</vt:lpstr>
      <vt:lpstr>Wingdings</vt:lpstr>
      <vt:lpstr>4_Office-tema</vt:lpstr>
      <vt:lpstr>5_Office-tema</vt:lpstr>
      <vt:lpstr>Office-tema</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ETABLERT ANGREP 12-13 ÅR </vt:lpstr>
      <vt:lpstr>ETABLERT ANGREP 14-15 ÅR </vt:lpstr>
      <vt:lpstr>ETABLERT ANGREP 16-19 ÅR </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ANGREPSSPILL-MOMENTER TIL PRINSIPPENE</vt:lpstr>
      <vt:lpstr>PowerPoint-presentasjon</vt:lpstr>
      <vt:lpstr>PowerPoint-presentasjon</vt:lpstr>
      <vt:lpstr>PowerPoint-presentasjon</vt:lpstr>
      <vt:lpstr>BEARBEIDING FRA 5 M-M OPPSTILLING</vt:lpstr>
      <vt:lpstr>PowerPoint-presentasjon</vt:lpstr>
      <vt:lpstr> MOT 1 spiss-FLY</vt:lpstr>
      <vt:lpstr>PowerPoint-presentasjon</vt:lpstr>
      <vt:lpstr>PowerPoint-presentasjon</vt:lpstr>
      <vt:lpstr>PowerPoint-presentasjon</vt:lpstr>
      <vt:lpstr>PowerPoint-presentasjon</vt:lpstr>
      <vt:lpstr>BEARBEIDING MOT 2 SPISSER-VARIASJON ANKER NED </vt:lpstr>
      <vt:lpstr>BEARBEIDING-VARIASJON anker ned</vt:lpstr>
      <vt:lpstr>PowerPoint-presentasjon</vt:lpstr>
      <vt:lpstr>PowerPoint-presentasjon</vt:lpstr>
      <vt:lpstr>BEARBEIDING-Langt fra 5 m</vt:lpstr>
      <vt:lpstr>PowerPoint-presentasjon</vt:lpstr>
      <vt:lpstr>BEARBEIDING-SLÅR LANGT</vt:lpstr>
      <vt:lpstr>BEARBEIDING-SLÅR LANGT</vt:lpstr>
      <vt:lpstr>BEARBEIDING-TIDSNØD</vt:lpstr>
      <vt:lpstr>BEARBEIDING-TIDSNØD</vt:lpstr>
      <vt:lpstr>BEARBEIDING-KLARERINGER</vt:lpstr>
      <vt:lpstr>BEARBEIDING-KLARERINGER</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ANGREPSSPILL-MOMENTER TIL PRINSIPPENE</vt:lpstr>
      <vt:lpstr>PRIORITERTE ROM-ØNSKEDE ROM</vt:lpstr>
      <vt:lpstr> PRIORITERTE ROM-STORT BAKROM</vt:lpstr>
      <vt:lpstr> PRIORITERTE ROM-KUNSTIG STORT BAKROM</vt:lpstr>
      <vt:lpstr>PRIORITERTE ROM-KORT AVSTAND</vt:lpstr>
      <vt:lpstr>PRIORITERTE ROM-KORT AVSTAND</vt:lpstr>
      <vt:lpstr>PRIORITERTE ROM-KORT AVSTAND</vt:lpstr>
      <vt:lpstr>PRIORITERTE ROM-STOPPER FRISPILT</vt:lpstr>
      <vt:lpstr>PRIORITERTE ROM-STOPPER FRISPILT</vt:lpstr>
      <vt:lpstr> PRIORITERTE ROM-BACK FRISPILT</vt:lpstr>
      <vt:lpstr>PRIORITERTE ROM-BACK FRISPILT</vt:lpstr>
      <vt:lpstr>PRIORITERTE ROM-ANKER FRISPILT</vt:lpstr>
      <vt:lpstr>PRIORITERTE ROM-ANKER FRISPILT</vt:lpstr>
      <vt:lpstr>     </vt:lpstr>
      <vt:lpstr>PRIORITERTE ROM-INDRELØPER FRISPILT</vt:lpstr>
      <vt:lpstr>PRIORITERTE ROM-motsatte bevegelser</vt:lpstr>
      <vt:lpstr>PRIORITERTE ROM-motsatte bevegelser</vt:lpstr>
      <vt:lpstr>PRIORITERTE ROM-vending av spill</vt:lpstr>
      <vt:lpstr>PRIORITERTE ROM-OFFENSIVE BackER </vt:lpstr>
      <vt:lpstr>PRIORITERTE ROM-Balanse</vt:lpstr>
      <vt:lpstr>PRIORITERTE ROM-Balanse</vt:lpstr>
      <vt:lpstr> PRIORITERTE ROM-SNUR MIDTBANEN</vt:lpstr>
      <vt:lpstr> PRIORITERTE ROM-SNUR MIDTBANEN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ANGREPSSPILL-MOMENTER TIL PRINSIPPENE</vt:lpstr>
      <vt:lpstr>SISTE 3.DEL-ROM SOM GIR FLEST MÅLPOENG</vt:lpstr>
      <vt:lpstr>SISTE 3.DEL-ROM SOM GIR FLEST MÅLPOENG</vt:lpstr>
      <vt:lpstr>SISTE 3.DEL-INDRELØPER 1A</vt:lpstr>
      <vt:lpstr>SISTE 3.DEL-INDRELØPER 1A</vt:lpstr>
      <vt:lpstr>SISTE 3.DEL-INDRELØPER 1A</vt:lpstr>
      <vt:lpstr>SISTE 3.DEL-INDRELØPER 1A</vt:lpstr>
      <vt:lpstr>SISTE 3.DEL -KANT 1A</vt:lpstr>
      <vt:lpstr>SISTE 3.DEL -KANT 1A</vt:lpstr>
      <vt:lpstr>SISTE 3.DEL -KANT 1A</vt:lpstr>
      <vt:lpstr>SISTE 3.DEL-RETTVENDT KANT </vt:lpstr>
      <vt:lpstr>SISTE 3.DEL-RETTVENDT KANT </vt:lpstr>
      <vt:lpstr>SISTE 3.DEL-STØTTE FRA SPISS</vt:lpstr>
      <vt:lpstr>SISTE 3.DEL -STØTTE FRA SPISS</vt:lpstr>
      <vt:lpstr>SISTE 3.DEL –LANGT OPPSPILL PÅ SPISS</vt:lpstr>
      <vt:lpstr>SISTE 3.DEL -FØRING PÅ TVERRS</vt:lpstr>
      <vt:lpstr>SISTE 3.DEL -FØRING PÅ TVERRS</vt:lpstr>
      <vt:lpstr>SISTE 3.DEL -innlegg</vt:lpstr>
      <vt:lpstr>SISTE 3.DEL -innlegg</vt:lpstr>
      <vt:lpstr>SISTE 3.DEL-INNLEGG FRA DØDLINJEN </vt:lpstr>
      <vt:lpstr>SISTE 3.DEL-INNLEGG FRA DØDLINJEN </vt:lpstr>
      <vt:lpstr>SISTE 3.DEL-SPILLE RUNDT </vt:lpstr>
      <vt:lpstr>SISTE 3.DEL-SPILLE RUNDT </vt:lpstr>
      <vt:lpstr>SISTE 3.DEL-SPISSENS UTGANGSPOSISJON </vt:lpstr>
      <vt:lpstr>SISTE 3.DEL-SPISSENS UTGANGSPOSISJON </vt:lpstr>
      <vt:lpstr>SISTE 3. DEL-GJENNOMBRUDDSINDEKS </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 ETABLERT FORSVAR 12-13 ÅR  </vt:lpstr>
      <vt:lpstr> ETABLERT FORSVAR 14-15 ÅR  </vt:lpstr>
      <vt:lpstr> ETABLERT FORSVAR 16-19 ÅR  </vt:lpstr>
      <vt:lpstr>Etablert forsvar-PRESSØYEBLIKK </vt:lpstr>
      <vt:lpstr>ETABLERT FORSVAR- FORSKNING </vt:lpstr>
      <vt:lpstr>Etablert forsvaR-MOMENTER TIL PRINSIPPENE</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 ETABLERT FORSVAR-FØRSTEFORSVAREREN</vt:lpstr>
      <vt:lpstr>PowerPoint-presentasjon</vt:lpstr>
      <vt:lpstr> ETABLERT FORSVAR-LAV UTGANGSPOSISJON</vt:lpstr>
      <vt:lpstr> ETABLERT FORSVAR- LAV UTGANGSPOSISJON </vt:lpstr>
      <vt:lpstr> ETABLERT FORSVAR-MELLOMHØY UTGANGSPOSISJON</vt:lpstr>
      <vt:lpstr> ETABLERT FORSVAR- MELLOMHØY UTGANGSPOSISJON </vt:lpstr>
      <vt:lpstr> ETABLERT FORSVAR-PRIORITERING KONTROLL </vt:lpstr>
      <vt:lpstr> ETABLERT FORSVAR-PRIORITERING KONTROLL  </vt:lpstr>
      <vt:lpstr> ETABLERT FORSVAR-DE KAN SPILLE RUNDT OSS</vt:lpstr>
      <vt:lpstr> ETABLERT FORSVAR-DE KAN SPILLE RUNDT OSS </vt:lpstr>
      <vt:lpstr> ETABLERT FORSVAR-HINDRE SPILL GJENNOM LEDD</vt:lpstr>
      <vt:lpstr> ETABLERT FORSVAR-HINDRE SPILL GJENNOM LEDD </vt:lpstr>
      <vt:lpstr>Etablert forsvar-spissen i press</vt:lpstr>
      <vt:lpstr>Etablert forsvar-SPISSEN I PRESS</vt:lpstr>
      <vt:lpstr>ETABLERT FORSVAR –BREDERE BACKER MOT 1 SPIss</vt:lpstr>
      <vt:lpstr>Etablert forsvar-kanten i press</vt:lpstr>
      <vt:lpstr>Etablert forsvar-kanten i press</vt:lpstr>
      <vt:lpstr>Etablert forsvar-indreløperen i press</vt:lpstr>
      <vt:lpstr>Etablert forsvar-indreløperen i press</vt:lpstr>
      <vt:lpstr>ETABLERT FORSVAR-SANDWICH</vt:lpstr>
      <vt:lpstr>ETABLERT FORSVAR-SANDWICH </vt:lpstr>
      <vt:lpstr>ETABLERT FORSVAR-ANKER BAK STOPPER</vt:lpstr>
      <vt:lpstr>ETABLERT FORSVAR-TRYKKE SPILLET TILBAKE</vt:lpstr>
      <vt:lpstr>ETABLERT FORSVAR-TRYKKE SPILLET TILBAKE</vt:lpstr>
      <vt:lpstr> ETABLERT FORSVAR-LEDE UT VED VENDING</vt:lpstr>
      <vt:lpstr> ETABLERT FORSVAR-LEDE UT VED VENDING </vt:lpstr>
      <vt:lpstr> ETABLERT FORSVAR-FALLE AV VED VENDING </vt:lpstr>
      <vt:lpstr> ETABLERT FORSVAR-FALLE AV VED VENDING </vt:lpstr>
      <vt:lpstr>Etablert forsvar-lede FRA 25 M OG INN</vt:lpstr>
      <vt:lpstr>ETABLERT FORSVAR-LEDE UT 25 FRA MÅL OG INN</vt:lpstr>
      <vt:lpstr>Etablert forsvar-sikring av back</vt:lpstr>
      <vt:lpstr>Etablert forsvar-sikring av back</vt:lpstr>
      <vt:lpstr>ETABLERT FORSVAR-BACK PASSERT</vt:lpstr>
      <vt:lpstr>ETABLERT FORSVAR-BACK PASSERT </vt:lpstr>
      <vt:lpstr>Etablert forsvar-boksspill</vt:lpstr>
      <vt:lpstr>Etablert forsvar-boksspill</vt:lpstr>
      <vt:lpstr>Etablert forsvar-boksspill</vt:lpstr>
      <vt:lpstr>Etablert forsvar-boksspill tidsnød</vt:lpstr>
      <vt:lpstr>ETABLERT FORSVAR-BLOKKE SKUDD</vt:lpstr>
      <vt:lpstr>ETABLERT FORSVAR-BLOKKE SKUDD</vt:lpstr>
      <vt:lpstr>Etablert forsvar-hente og falle</vt:lpstr>
      <vt:lpstr>Etablert forsvar-hente og falle</vt:lpstr>
      <vt:lpstr>Etablert forsvar-SPISS SPILT AV OG HENTER</vt:lpstr>
      <vt:lpstr>ETABLERT FORSVAR-PUSHE UT</vt:lpstr>
      <vt:lpstr>ETABLERT FORSVAR-PUSHE UT </vt:lpstr>
      <vt:lpstr>Etablert forsvar- pumping</vt:lpstr>
      <vt:lpstr>Etablert forsvar- 1/3 dels avstand</vt:lpstr>
      <vt:lpstr>Etablert forsvar-sonelight</vt:lpstr>
      <vt:lpstr>Etablert forsvar-sonelight </vt:lpstr>
      <vt:lpstr>Etablert forsvar- Klareringsspill/tidsnød</vt:lpstr>
      <vt:lpstr>Etablert forsvar- Klareringsspill/tidsnød</vt:lpstr>
      <vt:lpstr>ETABLERT FORSVAR-MOTSTANDER SLÅR LANGT</vt:lpstr>
      <vt:lpstr>ETABLERT FORSVAR-MOTSTANDER SLÅR LANGT</vt:lpstr>
      <vt:lpstr>PowerPoint-presentasjon</vt:lpstr>
      <vt:lpstr> ETABLERT FORSVAR- HØY UTGANGSPOSISJON</vt:lpstr>
      <vt:lpstr> ETABLERT FORSVAR- HØY UTGANGSPOSISJON </vt:lpstr>
      <vt:lpstr>ETABLERT FORSVAR-MOTSTANDER HAR 5M</vt:lpstr>
      <vt:lpstr>ETABLERT FORSVAR-MOTSTANDER HAR 5 M </vt:lpstr>
      <vt:lpstr>Etablert forsvar-spissen i press I HØYT</vt:lpstr>
      <vt:lpstr>Etablert forsvar-spissen i press I HØYT</vt:lpstr>
      <vt:lpstr>Etablert forsvar-KANT I HØYT PRESS</vt:lpstr>
      <vt:lpstr>Etablert forsvar-kant i press I HØYT</vt:lpstr>
      <vt:lpstr>PRESSØYEBLIKK BACK FEILVENDT</vt:lpstr>
      <vt:lpstr>Etablert forsvar-HØYT PRESS NÅR KEEPER HAR BALL </vt:lpstr>
      <vt:lpstr>Etablert forsvar-HØYT PRESS NÅR KEEPER HAR BALL </vt:lpstr>
      <vt:lpstr>PowerPoint-presentasjon</vt:lpstr>
      <vt:lpstr> ETABLERT FORSVAR-LAV UTGANGSPOSISJON</vt:lpstr>
      <vt:lpstr>PowerPoint-presentasjon</vt:lpstr>
      <vt:lpstr> ETABLERT FORSVAR-MELLOMHØY UTGANGSPOSISJON</vt:lpstr>
      <vt:lpstr>PowerPoint-presentasjon</vt:lpstr>
      <vt:lpstr> ETABLERT FORSVAR-PRIORITERING KONTROLL </vt:lpstr>
      <vt:lpstr> ETABLERT FORSVAR-PRIORITERING KONTROLL  </vt:lpstr>
      <vt:lpstr> ETABLERT FORSVAR-DE KAN SPILLE RUNDT OSS</vt:lpstr>
      <vt:lpstr> ETABLERT FORSVAR-DE KAN SPILLE RUNDT OSS</vt:lpstr>
      <vt:lpstr> ETABLERT FORSVAR-HINDRE SPILL GJENNOM LEDD</vt:lpstr>
      <vt:lpstr> ETABLERT FORSVAR-HINDRE SPILL GJENNOM LEDD</vt:lpstr>
      <vt:lpstr>Etablert forsvar-lede ut 25 M FRA mål</vt:lpstr>
      <vt:lpstr>Etablert forsvar-lede ut 25 M FRA mål</vt:lpstr>
      <vt:lpstr>Etablert forsvar-sikring av back</vt:lpstr>
      <vt:lpstr>Etablert forsvar-SIKRING AV BACK</vt:lpstr>
      <vt:lpstr>ETABLERT FORSVAR-BACK PASSERT</vt:lpstr>
      <vt:lpstr>ETABLERT FORSVAR-BACK PASSERT</vt:lpstr>
      <vt:lpstr>Etablert forsvar-boksspill</vt:lpstr>
      <vt:lpstr>Etablert forsvar-boksspill</vt:lpstr>
      <vt:lpstr>Etablert forsvar-boksspill</vt:lpstr>
      <vt:lpstr>Etablert forsvar-boksspill</vt:lpstr>
      <vt:lpstr>ETABLERT FORSVAR-BLOKKE SKUDD</vt:lpstr>
      <vt:lpstr>ETABLERT FORSVAR-BLOKKE SKUDD</vt:lpstr>
      <vt:lpstr>ETABLERT FORSVAR-PUSHE UT/PUMPING</vt:lpstr>
      <vt:lpstr>ETABLERT FORSVAR-PUSHE UT/PUMPING</vt:lpstr>
      <vt:lpstr>Etablert forsvar- 1/3 dels avstand</vt:lpstr>
      <vt:lpstr>Etablert forsvar- 1/3 dels avstand</vt:lpstr>
      <vt:lpstr>Etablert forsvar-sonelight</vt:lpstr>
      <vt:lpstr>Etablert forsvar-sonelight</vt:lpstr>
      <vt:lpstr>Etablert forsvar- Klareringsspill/tidsnød</vt:lpstr>
      <vt:lpstr>Etablert forsvar- Klareringsspill/tidsnød</vt:lpstr>
      <vt:lpstr>ETABLERT FORSVAR-MOTSTANDER SLÅR LANGT</vt:lpstr>
      <vt:lpstr>ETABLERT FORSVAR-MOTSTANDER SLÅR LANGT</vt:lpstr>
      <vt:lpstr>PowerPoint-presentasjon</vt:lpstr>
      <vt:lpstr>ETBLERT FORSVAR- 4-4-2 SPISSENE NÅR VI ER LAVE OG OVERSPILT</vt:lpstr>
      <vt:lpstr>ETABLERT FORSVAR- 4-4-2 SPISSENE NÅR VI ER LAVE OG OVERSPILT </vt:lpstr>
      <vt:lpstr>SANDWICH OG SIKRING </vt:lpstr>
      <vt:lpstr>PowerPoint-presentasjon</vt:lpstr>
      <vt:lpstr>KANT I PRESS PÅ MOTSTANDERS BACK</vt:lpstr>
      <vt:lpstr>PowerPoint-presentasjon</vt:lpstr>
      <vt:lpstr> ETABLERT FORSVAR-FALLE AV VED VENDING </vt:lpstr>
      <vt:lpstr> ETABLERT FORSVAR-FALLE AV VED VENDING  </vt:lpstr>
      <vt:lpstr>ETABLERT FORSVAR-TRYKKE SPILLET TILBAKE</vt:lpstr>
      <vt:lpstr>PowerPoint-presentasjon</vt:lpstr>
      <vt:lpstr>PowerPoint-presentasjon</vt:lpstr>
      <vt:lpstr> ETABLERT FORSVAR- HØY UTGANGSPOSISJON</vt:lpstr>
      <vt:lpstr>PowerPoint-presentasjon</vt:lpstr>
      <vt:lpstr>ETABLERT FORSVAR-4-4-2 FRA 5M</vt:lpstr>
      <vt:lpstr>ETABLERT FORSVAR-4-4-2 FRA 5M</vt:lpstr>
      <vt:lpstr>ETABLERT FORSVAR-4-4-2 SPISS/KANT RELASJON</vt:lpstr>
      <vt:lpstr>ETABLERT FORSVAR-4-4-2 SPISS/KANT RELASJON  </vt:lpstr>
      <vt:lpstr>ETABLERT FORSVAR-4-4-2 SAMARBEID SPISS-SPISS OG SPISS-SMB</vt:lpstr>
      <vt:lpstr>ETABLERT FORSVAR-4-4-2 SAMARBEID SPISS-SPISS OG SPISS-SMB  </vt:lpstr>
      <vt:lpstr>PowerPoint-presentasjon</vt:lpstr>
      <vt:lpstr>ETABLERT FORSVAR-4-4-2 BACK FEILVENDT ER PRESSØYEBLIKK</vt:lpstr>
      <vt:lpstr>ETABLERT FORSVAR-4-4-2 BACK FEILVENDT ER PRESSØYEBLIKK </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GJENVINNING 12-13 ÅR</vt:lpstr>
      <vt:lpstr>GJENVINNING 14-15 ÅR</vt:lpstr>
      <vt:lpstr>GJENVINNING 16-19 ÅR</vt:lpstr>
      <vt:lpstr>GJENVINNING MOMENTER TIL PRINSIPPENE</vt:lpstr>
      <vt:lpstr>GJENVINNING- FORSKNING </vt:lpstr>
      <vt:lpstr>PowerPoint-presentasjon</vt:lpstr>
      <vt:lpstr>PowerPoint-presentasjon</vt:lpstr>
      <vt:lpstr>PowerPoint-presentasjon</vt:lpstr>
      <vt:lpstr>PowerPoint-presentasjon</vt:lpstr>
      <vt:lpstr>PowerPoint-presentasjon</vt:lpstr>
      <vt:lpstr>KONTRING FOR 12-13 ÅR</vt:lpstr>
      <vt:lpstr>KONTRING FOR 14-15 ÅR</vt:lpstr>
      <vt:lpstr>KONTRING FOR 16-19 ÅR</vt:lpstr>
      <vt:lpstr>KONTRING FOR-MOMENTER TIL PRINSIPPENE</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Kontring for-brudd høyt i banen </vt:lpstr>
      <vt:lpstr>Kontring for-brudd høyt i banen </vt:lpstr>
      <vt:lpstr>Kontring FOR-brudd lavt i banen</vt:lpstr>
      <vt:lpstr>Kontring FOR-brudd lavt i banen</vt:lpstr>
      <vt:lpstr>PowerPoint-presentasjon</vt:lpstr>
      <vt:lpstr>PowerPoint-presentasjon</vt:lpstr>
      <vt:lpstr>PowerPoint-presentasjon</vt:lpstr>
      <vt:lpstr>KONTRING I MOT 12-13</vt:lpstr>
      <vt:lpstr>KONTRING I MOT 14-15</vt:lpstr>
      <vt:lpstr>KONTRING I MOT 16-19 ÅR</vt:lpstr>
      <vt:lpstr>KONTRING I MOT- FORSKNING </vt:lpstr>
      <vt:lpstr>KONTRING I MOT-MOMENTER TIL PRINSIPPENE</vt:lpstr>
      <vt:lpstr>PowerPoint-presentasjon</vt:lpstr>
      <vt:lpstr>PowerPoint-presentasjon</vt:lpstr>
      <vt:lpstr>PowerPoint-presentasjon</vt:lpstr>
      <vt:lpstr>PowerPoint-presentasjon</vt:lpstr>
      <vt:lpstr>Kontring i mot-Falle, Hente, lede ut</vt:lpstr>
      <vt:lpstr>Kontring i mot. Falle-Hente-lede ut</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DØDBALLER-FORSKNING TOPPNIVÅ SENIOR</vt:lpstr>
      <vt:lpstr>OFFENSIVE DØDBALLER-MOMENTER TIL PRINSIPPENE</vt:lpstr>
      <vt:lpstr>PowerPoint-presentasjon</vt:lpstr>
      <vt:lpstr>PowerPoint-presentasjon</vt:lpstr>
      <vt:lpstr>PowerPoint-presentasjon</vt:lpstr>
      <vt:lpstr>PowerPoint-presentasjon</vt:lpstr>
      <vt:lpstr>PowerPoint-presentasjon</vt:lpstr>
      <vt:lpstr>OFFENSIVE DØDBALLER-INNKAST</vt:lpstr>
      <vt:lpstr>OFFENSIVE DØDBALLER-INNKAST</vt:lpstr>
      <vt:lpstr>OFFENSIVE DØDBALLER-INNKAST</vt:lpstr>
      <vt:lpstr>OFFENSIVE DØDBALLER-INNKAST</vt:lpstr>
      <vt:lpstr>OFFENSIVE DØDBALLER-CORNER</vt:lpstr>
      <vt:lpstr>OFFENSIVE DØDBALLER-CORNER</vt:lpstr>
      <vt:lpstr>OFFENSIVE DØDBALLER-CORNER</vt:lpstr>
      <vt:lpstr>OFFENSIVE DØDBALLER-CORNER</vt:lpstr>
      <vt:lpstr>OFFENSIVE DØDBALLER-CORNERVARIANT </vt:lpstr>
      <vt:lpstr>OFFENSIVE DØDBALLER-CORNERVARIANT</vt:lpstr>
      <vt:lpstr>PowerPoint-presentasjon</vt:lpstr>
      <vt:lpstr>OFFENSIVE DØDBALLER-FRISPARK KORRIDOR </vt:lpstr>
      <vt:lpstr>OFFENSIVE DØDBALLER-FRISPARK KORRIDOR</vt:lpstr>
      <vt:lpstr>OFFENSIVE DØDBALLER-LANGE INNKAST </vt:lpstr>
      <vt:lpstr>OFFENSIVE INNKAST-LANGE KAST</vt:lpstr>
      <vt:lpstr>PowerPoint-presentasjon</vt:lpstr>
      <vt:lpstr>DEFENSIVE DØDBALLER-MOMENTER TIL PRINSIPPENE</vt:lpstr>
      <vt:lpstr>DEFENSIVE DØDBALLER-CORNER  </vt:lpstr>
      <vt:lpstr>DEFENSIVE DØDBALLER-CORNER </vt:lpstr>
      <vt:lpstr>DEFENSIVE DØDBALLER-SKUDD  </vt:lpstr>
      <vt:lpstr>DEFENSIVE DØDBALLER-SKUDD  </vt:lpstr>
      <vt:lpstr>DEFENSIVE DØDBALLER-FRISPARK</vt:lpstr>
      <vt:lpstr>DEFENSIVE DØDBALLER-FRISPARK KORRIDOR </vt:lpstr>
      <vt:lpstr>DEFENSIVE DØDBALLER-FRISPARK KORRIDOR</vt:lpstr>
      <vt:lpstr>DEFENSIVE DØDBALLER-LANGE KAST </vt:lpstr>
      <vt:lpstr>DEFENSIVE DØDBALLER-LANGE KAST</vt:lpstr>
      <vt:lpstr>DEFENSIVE DØDBALLER-INNKAST I MOT </vt:lpstr>
      <vt:lpstr>DEFENSIVE DØDBALLER-INNKAST I MOT </vt:lpstr>
      <vt:lpstr>7. Periodisering/ tema for våre ferdige treninger. </vt:lpstr>
      <vt:lpstr>PowerPoint-presentasjon</vt:lpstr>
      <vt:lpstr>G 13</vt:lpstr>
      <vt:lpstr>PowerPoint-presentasjon</vt:lpstr>
      <vt:lpstr>PowerPoint-presentasjon</vt:lpstr>
      <vt:lpstr>J 13</vt:lpstr>
      <vt:lpstr>PowerPoint-presentasjon</vt:lpstr>
      <vt:lpstr>PowerPoint-presentasjon</vt:lpstr>
      <vt:lpstr>G 14</vt:lpstr>
      <vt:lpstr>PowerPoint-presentasjon</vt:lpstr>
      <vt:lpstr>PowerPoint-presentasjon</vt:lpstr>
      <vt:lpstr>J 14</vt:lpstr>
      <vt:lpstr>PowerPoint-presentasjon</vt:lpstr>
      <vt:lpstr>PowerPoint-presentasjon</vt:lpstr>
      <vt:lpstr>G 15</vt:lpstr>
      <vt:lpstr>PowerPoint-presentasjon</vt:lpstr>
      <vt:lpstr>PowerPoint-presentasjon</vt:lpstr>
      <vt:lpstr>J 15</vt:lpstr>
      <vt:lpstr>PowerPoint-presentasjon</vt:lpstr>
      <vt:lpstr>PowerPoint-presentasjon</vt:lpstr>
      <vt:lpstr>J 16-17</vt:lpstr>
      <vt:lpstr>PowerPoint-presentasjon</vt:lpstr>
      <vt:lpstr>PowerPoint-presentasjon</vt:lpstr>
      <vt:lpstr>G 16</vt:lpstr>
      <vt:lpstr>PowerPoint-presentasjon</vt:lpstr>
      <vt:lpstr>PowerPoint-presentasjon</vt:lpstr>
      <vt:lpstr>G 16-19</vt:lpstr>
      <vt:lpstr>PowerPoint-presentasjon</vt:lpstr>
      <vt:lpstr>PowerPoint-presentasjon</vt:lpstr>
      <vt:lpstr>PowerPoint-presentasjon</vt:lpstr>
      <vt:lpstr>Defensiv samhandling</vt:lpstr>
      <vt:lpstr>PowerPoint-presentasjon</vt:lpstr>
      <vt:lpstr>Offensiv samhandling </vt:lpstr>
      <vt:lpstr> </vt:lpstr>
      <vt:lpstr>PowerPoint-presentasjon</vt:lpstr>
      <vt:lpstr> </vt:lpstr>
      <vt:lpstr> </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lpstr>PowerPoint-presentasjon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PowerPoint-presentasjon</dc:title>
  <dc:creator>mona</dc:creator>
  <cp:lastModifiedBy>Stian</cp:lastModifiedBy>
  <cp:revision>9</cp:revision>
  <dcterms:created xsi:type="dcterms:W3CDTF">2020-08-12T18:49:45Z</dcterms:created>
  <dcterms:modified xsi:type="dcterms:W3CDTF">2024-01-12T10:52:45Z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0x010100EC97EDF5AA22E04494EDBD362789D0DC</vt:lpwstr>
  </property>
  <property fmtid="{D5CDD505-2E9C-101B-9397-08002B2CF9AE}" pid="3" name="MediaServiceImageTags">
    <vt:lpwstr/>
  </property>
</Properties>
</file>